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7" r:id="rId4"/>
    <p:sldId id="277" r:id="rId5"/>
    <p:sldId id="262" r:id="rId6"/>
    <p:sldId id="263" r:id="rId7"/>
    <p:sldId id="264" r:id="rId8"/>
    <p:sldId id="258" r:id="rId9"/>
    <p:sldId id="278" r:id="rId10"/>
    <p:sldId id="265" r:id="rId11"/>
    <p:sldId id="259" r:id="rId12"/>
    <p:sldId id="279" r:id="rId13"/>
    <p:sldId id="266" r:id="rId14"/>
    <p:sldId id="280" r:id="rId15"/>
    <p:sldId id="281" r:id="rId16"/>
    <p:sldId id="268" r:id="rId17"/>
    <p:sldId id="269" r:id="rId18"/>
    <p:sldId id="271" r:id="rId19"/>
    <p:sldId id="273" r:id="rId20"/>
    <p:sldId id="274" r:id="rId21"/>
    <p:sldId id="275" r:id="rId22"/>
    <p:sldId id="276" r:id="rId23"/>
    <p:sldId id="285" r:id="rId24"/>
    <p:sldId id="284"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2E0B2D-71F7-46F2-BB73-CDF3E570FF0E}" type="datetimeFigureOut">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C05E6-1164-4506-9AF6-8C4FB6FCA009}" type="slidenum">
              <a:rPr lang="en-US" smtClean="0"/>
              <a:t>‹#›</a:t>
            </a:fld>
            <a:endParaRPr lang="en-US"/>
          </a:p>
        </p:txBody>
      </p:sp>
    </p:spTree>
    <p:extLst>
      <p:ext uri="{BB962C8B-B14F-4D97-AF65-F5344CB8AC3E}">
        <p14:creationId xmlns:p14="http://schemas.microsoft.com/office/powerpoint/2010/main" val="4021892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2E0B2D-71F7-46F2-BB73-CDF3E570FF0E}" type="datetimeFigureOut">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C05E6-1164-4506-9AF6-8C4FB6FCA009}" type="slidenum">
              <a:rPr lang="en-US" smtClean="0"/>
              <a:t>‹#›</a:t>
            </a:fld>
            <a:endParaRPr lang="en-US"/>
          </a:p>
        </p:txBody>
      </p:sp>
    </p:spTree>
    <p:extLst>
      <p:ext uri="{BB962C8B-B14F-4D97-AF65-F5344CB8AC3E}">
        <p14:creationId xmlns:p14="http://schemas.microsoft.com/office/powerpoint/2010/main" val="2472392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2E0B2D-71F7-46F2-BB73-CDF3E570FF0E}" type="datetimeFigureOut">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C05E6-1164-4506-9AF6-8C4FB6FCA009}" type="slidenum">
              <a:rPr lang="en-US" smtClean="0"/>
              <a:t>‹#›</a:t>
            </a:fld>
            <a:endParaRPr lang="en-US"/>
          </a:p>
        </p:txBody>
      </p:sp>
    </p:spTree>
    <p:extLst>
      <p:ext uri="{BB962C8B-B14F-4D97-AF65-F5344CB8AC3E}">
        <p14:creationId xmlns:p14="http://schemas.microsoft.com/office/powerpoint/2010/main" val="3267783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2E0B2D-71F7-46F2-BB73-CDF3E570FF0E}" type="datetimeFigureOut">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C05E6-1164-4506-9AF6-8C4FB6FCA009}" type="slidenum">
              <a:rPr lang="en-US" smtClean="0"/>
              <a:t>‹#›</a:t>
            </a:fld>
            <a:endParaRPr lang="en-US"/>
          </a:p>
        </p:txBody>
      </p:sp>
    </p:spTree>
    <p:extLst>
      <p:ext uri="{BB962C8B-B14F-4D97-AF65-F5344CB8AC3E}">
        <p14:creationId xmlns:p14="http://schemas.microsoft.com/office/powerpoint/2010/main" val="3381892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2E0B2D-71F7-46F2-BB73-CDF3E570FF0E}" type="datetimeFigureOut">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C05E6-1164-4506-9AF6-8C4FB6FCA009}" type="slidenum">
              <a:rPr lang="en-US" smtClean="0"/>
              <a:t>‹#›</a:t>
            </a:fld>
            <a:endParaRPr lang="en-US"/>
          </a:p>
        </p:txBody>
      </p:sp>
    </p:spTree>
    <p:extLst>
      <p:ext uri="{BB962C8B-B14F-4D97-AF65-F5344CB8AC3E}">
        <p14:creationId xmlns:p14="http://schemas.microsoft.com/office/powerpoint/2010/main" val="2080962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2E0B2D-71F7-46F2-BB73-CDF3E570FF0E}" type="datetimeFigureOut">
              <a:rPr lang="en-US" smtClean="0"/>
              <a:t>5/5/2018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C05E6-1164-4506-9AF6-8C4FB6FCA009}" type="slidenum">
              <a:rPr lang="en-US" smtClean="0"/>
              <a:t>‹#›</a:t>
            </a:fld>
            <a:endParaRPr lang="en-US"/>
          </a:p>
        </p:txBody>
      </p:sp>
    </p:spTree>
    <p:extLst>
      <p:ext uri="{BB962C8B-B14F-4D97-AF65-F5344CB8AC3E}">
        <p14:creationId xmlns:p14="http://schemas.microsoft.com/office/powerpoint/2010/main" val="3156582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2E0B2D-71F7-46F2-BB73-CDF3E570FF0E}" type="datetimeFigureOut">
              <a:rPr lang="en-US" smtClean="0"/>
              <a:t>5/5/2018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3C05E6-1164-4506-9AF6-8C4FB6FCA009}" type="slidenum">
              <a:rPr lang="en-US" smtClean="0"/>
              <a:t>‹#›</a:t>
            </a:fld>
            <a:endParaRPr lang="en-US"/>
          </a:p>
        </p:txBody>
      </p:sp>
    </p:spTree>
    <p:extLst>
      <p:ext uri="{BB962C8B-B14F-4D97-AF65-F5344CB8AC3E}">
        <p14:creationId xmlns:p14="http://schemas.microsoft.com/office/powerpoint/2010/main" val="1551553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2E0B2D-71F7-46F2-BB73-CDF3E570FF0E}" type="datetimeFigureOut">
              <a:rPr lang="en-US" smtClean="0"/>
              <a:t>5/5/2018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3C05E6-1164-4506-9AF6-8C4FB6FCA009}" type="slidenum">
              <a:rPr lang="en-US" smtClean="0"/>
              <a:t>‹#›</a:t>
            </a:fld>
            <a:endParaRPr lang="en-US"/>
          </a:p>
        </p:txBody>
      </p:sp>
    </p:spTree>
    <p:extLst>
      <p:ext uri="{BB962C8B-B14F-4D97-AF65-F5344CB8AC3E}">
        <p14:creationId xmlns:p14="http://schemas.microsoft.com/office/powerpoint/2010/main" val="2560722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2E0B2D-71F7-46F2-BB73-CDF3E570FF0E}" type="datetimeFigureOut">
              <a:rPr lang="en-US" smtClean="0"/>
              <a:t>5/5/2018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3C05E6-1164-4506-9AF6-8C4FB6FCA009}" type="slidenum">
              <a:rPr lang="en-US" smtClean="0"/>
              <a:t>‹#›</a:t>
            </a:fld>
            <a:endParaRPr lang="en-US"/>
          </a:p>
        </p:txBody>
      </p:sp>
    </p:spTree>
    <p:extLst>
      <p:ext uri="{BB962C8B-B14F-4D97-AF65-F5344CB8AC3E}">
        <p14:creationId xmlns:p14="http://schemas.microsoft.com/office/powerpoint/2010/main" val="3936612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2E0B2D-71F7-46F2-BB73-CDF3E570FF0E}" type="datetimeFigureOut">
              <a:rPr lang="en-US" smtClean="0"/>
              <a:t>5/5/2018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C05E6-1164-4506-9AF6-8C4FB6FCA009}" type="slidenum">
              <a:rPr lang="en-US" smtClean="0"/>
              <a:t>‹#›</a:t>
            </a:fld>
            <a:endParaRPr lang="en-US"/>
          </a:p>
        </p:txBody>
      </p:sp>
    </p:spTree>
    <p:extLst>
      <p:ext uri="{BB962C8B-B14F-4D97-AF65-F5344CB8AC3E}">
        <p14:creationId xmlns:p14="http://schemas.microsoft.com/office/powerpoint/2010/main" val="602995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2E0B2D-71F7-46F2-BB73-CDF3E570FF0E}" type="datetimeFigureOut">
              <a:rPr lang="en-US" smtClean="0"/>
              <a:t>5/5/2018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C05E6-1164-4506-9AF6-8C4FB6FCA009}" type="slidenum">
              <a:rPr lang="en-US" smtClean="0"/>
              <a:t>‹#›</a:t>
            </a:fld>
            <a:endParaRPr lang="en-US"/>
          </a:p>
        </p:txBody>
      </p:sp>
    </p:spTree>
    <p:extLst>
      <p:ext uri="{BB962C8B-B14F-4D97-AF65-F5344CB8AC3E}">
        <p14:creationId xmlns:p14="http://schemas.microsoft.com/office/powerpoint/2010/main" val="3107958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2E0B2D-71F7-46F2-BB73-CDF3E570FF0E}" type="datetimeFigureOut">
              <a:rPr lang="en-US" smtClean="0"/>
              <a:t>5/5/2018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3C05E6-1164-4506-9AF6-8C4FB6FCA009}" type="slidenum">
              <a:rPr lang="en-US" smtClean="0"/>
              <a:t>‹#›</a:t>
            </a:fld>
            <a:endParaRPr lang="en-US"/>
          </a:p>
        </p:txBody>
      </p:sp>
    </p:spTree>
    <p:extLst>
      <p:ext uri="{BB962C8B-B14F-4D97-AF65-F5344CB8AC3E}">
        <p14:creationId xmlns:p14="http://schemas.microsoft.com/office/powerpoint/2010/main" val="3746387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PAYROLL MANAGEMENT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631953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dirty="0" smtClean="0"/>
              <a:t>COMISSION</a:t>
            </a:r>
          </a:p>
          <a:p>
            <a:r>
              <a:rPr lang="en-US" dirty="0" smtClean="0"/>
              <a:t>Commission </a:t>
            </a:r>
            <a:r>
              <a:rPr lang="en-US" dirty="0"/>
              <a:t>is a payment made to employees </a:t>
            </a:r>
            <a:r>
              <a:rPr lang="en-US" b="1" dirty="0"/>
              <a:t>based on the value of sales achieved.</a:t>
            </a:r>
            <a:r>
              <a:rPr lang="en-US" dirty="0"/>
              <a:t> It can form all or (more often) part of a </a:t>
            </a:r>
            <a:r>
              <a:rPr lang="en-US" dirty="0" smtClean="0"/>
              <a:t>pay package. </a:t>
            </a:r>
          </a:p>
          <a:p>
            <a:r>
              <a:rPr lang="en-US" dirty="0" smtClean="0"/>
              <a:t>Commission can be paid in addition to a salary or instead of a salary.</a:t>
            </a:r>
          </a:p>
          <a:p>
            <a:pPr>
              <a:buFont typeface="Wingdings" panose="05000000000000000000" pitchFamily="2" charset="2"/>
              <a:buChar char="q"/>
            </a:pPr>
            <a:endParaRPr lang="en-US" dirty="0" smtClean="0"/>
          </a:p>
          <a:p>
            <a:pPr>
              <a:buFont typeface="Wingdings" panose="05000000000000000000" pitchFamily="2" charset="2"/>
              <a:buChar char="q"/>
            </a:pPr>
            <a:r>
              <a:rPr lang="en-US" dirty="0" smtClean="0"/>
              <a:t>BONUS</a:t>
            </a:r>
          </a:p>
          <a:p>
            <a:pPr marL="0" indent="0">
              <a:buNone/>
            </a:pPr>
            <a:r>
              <a:rPr lang="en-US" dirty="0"/>
              <a:t>Bonuses are special awards of cash that employers sometimes give to workers for exemplary performance. </a:t>
            </a:r>
            <a:endParaRPr lang="en-US" dirty="0" smtClean="0"/>
          </a:p>
          <a:p>
            <a:pPr marL="0" indent="0">
              <a:buNone/>
            </a:pPr>
            <a:endParaRPr lang="en-US" dirty="0" smtClean="0"/>
          </a:p>
        </p:txBody>
      </p:sp>
    </p:spTree>
    <p:extLst>
      <p:ext uri="{BB962C8B-B14F-4D97-AF65-F5344CB8AC3E}">
        <p14:creationId xmlns:p14="http://schemas.microsoft.com/office/powerpoint/2010/main" val="31502285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PAY PERIOD</a:t>
            </a:r>
            <a:endParaRPr lang="en-US" dirty="0"/>
          </a:p>
        </p:txBody>
      </p:sp>
      <p:sp>
        <p:nvSpPr>
          <p:cNvPr id="3" name="Content Placeholder 2"/>
          <p:cNvSpPr>
            <a:spLocks noGrp="1"/>
          </p:cNvSpPr>
          <p:nvPr>
            <p:ph idx="1"/>
          </p:nvPr>
        </p:nvSpPr>
        <p:spPr/>
        <p:txBody>
          <a:bodyPr>
            <a:normAutofit/>
          </a:bodyPr>
          <a:lstStyle/>
          <a:p>
            <a:pPr marL="0" indent="0">
              <a:buNone/>
            </a:pPr>
            <a:r>
              <a:rPr lang="en-US" dirty="0"/>
              <a:t>A </a:t>
            </a:r>
            <a:r>
              <a:rPr lang="en-US" b="1" dirty="0"/>
              <a:t>pay period</a:t>
            </a:r>
            <a:r>
              <a:rPr lang="en-US" dirty="0"/>
              <a:t> is a recurring length of time over which employee time is recorded and </a:t>
            </a:r>
            <a:r>
              <a:rPr lang="en-US" b="1" dirty="0"/>
              <a:t>paid</a:t>
            </a:r>
            <a:r>
              <a:rPr lang="en-US" dirty="0"/>
              <a:t>. </a:t>
            </a:r>
            <a:endParaRPr lang="en-US" dirty="0" smtClean="0"/>
          </a:p>
          <a:p>
            <a:r>
              <a:rPr lang="en-US" dirty="0" smtClean="0"/>
              <a:t>Daily</a:t>
            </a:r>
          </a:p>
          <a:p>
            <a:r>
              <a:rPr lang="en-US" dirty="0" smtClean="0"/>
              <a:t>Weekly</a:t>
            </a:r>
          </a:p>
          <a:p>
            <a:r>
              <a:rPr lang="en-US" dirty="0" smtClean="0"/>
              <a:t>Bi-Weekly</a:t>
            </a:r>
          </a:p>
          <a:p>
            <a:r>
              <a:rPr lang="en-US" dirty="0" smtClean="0"/>
              <a:t>Semi-Monthly</a:t>
            </a:r>
          </a:p>
          <a:p>
            <a:r>
              <a:rPr lang="en-US" dirty="0" smtClean="0"/>
              <a:t>Monthly</a:t>
            </a:r>
          </a:p>
          <a:p>
            <a:r>
              <a:rPr lang="en-US" dirty="0" smtClean="0"/>
              <a:t>Fixed Length</a:t>
            </a:r>
          </a:p>
        </p:txBody>
      </p:sp>
    </p:spTree>
    <p:extLst>
      <p:ext uri="{BB962C8B-B14F-4D97-AF65-F5344CB8AC3E}">
        <p14:creationId xmlns:p14="http://schemas.microsoft.com/office/powerpoint/2010/main" val="14355928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pPr>
              <a:buFont typeface="Wingdings" panose="05000000000000000000" pitchFamily="2" charset="2"/>
              <a:buChar char="q"/>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45168361"/>
              </p:ext>
            </p:extLst>
          </p:nvPr>
        </p:nvGraphicFramePr>
        <p:xfrm>
          <a:off x="1594119" y="334851"/>
          <a:ext cx="8180946" cy="5695037"/>
        </p:xfrm>
        <a:graphic>
          <a:graphicData uri="http://schemas.openxmlformats.org/drawingml/2006/table">
            <a:tbl>
              <a:tblPr firstRow="1" bandRow="1">
                <a:tableStyleId>{5C22544A-7EE6-4342-B048-85BDC9FD1C3A}</a:tableStyleId>
              </a:tblPr>
              <a:tblGrid>
                <a:gridCol w="2726982"/>
                <a:gridCol w="2726982"/>
                <a:gridCol w="2726982"/>
              </a:tblGrid>
              <a:tr h="940157">
                <a:tc>
                  <a:txBody>
                    <a:bodyPr/>
                    <a:lstStyle/>
                    <a:p>
                      <a:pPr algn="ctr"/>
                      <a:endParaRPr lang="en-US" dirty="0" smtClean="0"/>
                    </a:p>
                    <a:p>
                      <a:pPr algn="ctr"/>
                      <a:r>
                        <a:rPr lang="en-US" dirty="0" smtClean="0"/>
                        <a:t>Pay Period Type</a:t>
                      </a:r>
                    </a:p>
                  </a:txBody>
                  <a:tcPr/>
                </a:tc>
                <a:tc>
                  <a:txBody>
                    <a:bodyPr/>
                    <a:lstStyle/>
                    <a:p>
                      <a:pPr algn="ctr"/>
                      <a:endParaRPr lang="en-US" dirty="0" smtClean="0"/>
                    </a:p>
                    <a:p>
                      <a:pPr algn="ctr"/>
                      <a:r>
                        <a:rPr lang="en-US" dirty="0" smtClean="0"/>
                        <a:t>Definitions</a:t>
                      </a:r>
                      <a:endParaRPr lang="en-US" dirty="0"/>
                    </a:p>
                  </a:txBody>
                  <a:tcPr/>
                </a:tc>
                <a:tc>
                  <a:txBody>
                    <a:bodyPr/>
                    <a:lstStyle/>
                    <a:p>
                      <a:pPr algn="ctr"/>
                      <a:endParaRPr lang="en-US" dirty="0" smtClean="0"/>
                    </a:p>
                    <a:p>
                      <a:pPr algn="ctr"/>
                      <a:r>
                        <a:rPr lang="en-US" dirty="0" smtClean="0"/>
                        <a:t>Periods per year</a:t>
                      </a:r>
                      <a:endParaRPr lang="en-US" dirty="0"/>
                    </a:p>
                  </a:txBody>
                  <a:tcPr/>
                </a:tc>
              </a:tr>
              <a:tr h="523587">
                <a:tc>
                  <a:txBody>
                    <a:bodyPr/>
                    <a:lstStyle/>
                    <a:p>
                      <a:pPr algn="ctr"/>
                      <a:r>
                        <a:rPr lang="en-US" dirty="0" smtClean="0"/>
                        <a:t>Daily</a:t>
                      </a:r>
                      <a:endParaRPr lang="en-US" dirty="0"/>
                    </a:p>
                  </a:txBody>
                  <a:tcPr/>
                </a:tc>
                <a:tc>
                  <a:txBody>
                    <a:bodyPr/>
                    <a:lstStyle/>
                    <a:p>
                      <a:pPr algn="ctr"/>
                      <a:r>
                        <a:rPr lang="en-US" dirty="0" smtClean="0"/>
                        <a:t>Gets Paid once per day</a:t>
                      </a:r>
                      <a:endParaRPr lang="en-US" dirty="0"/>
                    </a:p>
                  </a:txBody>
                  <a:tcPr/>
                </a:tc>
                <a:tc>
                  <a:txBody>
                    <a:bodyPr/>
                    <a:lstStyle/>
                    <a:p>
                      <a:pPr algn="ctr"/>
                      <a:r>
                        <a:rPr lang="en-US" dirty="0" smtClean="0"/>
                        <a:t>365</a:t>
                      </a:r>
                    </a:p>
                    <a:p>
                      <a:pPr algn="ctr"/>
                      <a:endParaRPr lang="en-US" dirty="0"/>
                    </a:p>
                  </a:txBody>
                  <a:tcPr/>
                </a:tc>
              </a:tr>
              <a:tr h="523587">
                <a:tc>
                  <a:txBody>
                    <a:bodyPr/>
                    <a:lstStyle/>
                    <a:p>
                      <a:pPr algn="ctr"/>
                      <a:r>
                        <a:rPr lang="en-US" dirty="0" smtClean="0"/>
                        <a:t>Weekly</a:t>
                      </a:r>
                      <a:endParaRPr lang="en-US" dirty="0"/>
                    </a:p>
                  </a:txBody>
                  <a:tcPr/>
                </a:tc>
                <a:tc>
                  <a:txBody>
                    <a:bodyPr/>
                    <a:lstStyle/>
                    <a:p>
                      <a:pPr algn="ctr"/>
                      <a:r>
                        <a:rPr lang="en-US" dirty="0" smtClean="0"/>
                        <a:t>Pays</a:t>
                      </a:r>
                      <a:r>
                        <a:rPr lang="en-US" baseline="0" dirty="0" smtClean="0"/>
                        <a:t> employees once per week</a:t>
                      </a:r>
                    </a:p>
                    <a:p>
                      <a:pPr algn="ctr"/>
                      <a:endParaRPr lang="en-US" dirty="0"/>
                    </a:p>
                  </a:txBody>
                  <a:tcPr/>
                </a:tc>
                <a:tc>
                  <a:txBody>
                    <a:bodyPr/>
                    <a:lstStyle/>
                    <a:p>
                      <a:pPr algn="ctr"/>
                      <a:r>
                        <a:rPr lang="en-US" dirty="0" smtClean="0"/>
                        <a:t>52</a:t>
                      </a:r>
                      <a:endParaRPr lang="en-US" dirty="0"/>
                    </a:p>
                  </a:txBody>
                  <a:tcPr/>
                </a:tc>
              </a:tr>
              <a:tr h="523587">
                <a:tc>
                  <a:txBody>
                    <a:bodyPr/>
                    <a:lstStyle/>
                    <a:p>
                      <a:pPr algn="ctr"/>
                      <a:r>
                        <a:rPr lang="en-US" dirty="0" smtClean="0"/>
                        <a:t>Bi-Weekly</a:t>
                      </a:r>
                      <a:endParaRPr lang="en-US" dirty="0"/>
                    </a:p>
                  </a:txBody>
                  <a:tcPr/>
                </a:tc>
                <a:tc>
                  <a:txBody>
                    <a:bodyPr/>
                    <a:lstStyle/>
                    <a:p>
                      <a:pPr algn="ctr"/>
                      <a:r>
                        <a:rPr lang="en-US" dirty="0" smtClean="0"/>
                        <a:t>Pays employees once every other week</a:t>
                      </a:r>
                    </a:p>
                    <a:p>
                      <a:pPr algn="ctr"/>
                      <a:endParaRPr lang="en-US" dirty="0"/>
                    </a:p>
                  </a:txBody>
                  <a:tcPr/>
                </a:tc>
                <a:tc>
                  <a:txBody>
                    <a:bodyPr/>
                    <a:lstStyle/>
                    <a:p>
                      <a:pPr algn="ctr"/>
                      <a:r>
                        <a:rPr lang="en-US" dirty="0" smtClean="0"/>
                        <a:t>26 or 27</a:t>
                      </a:r>
                      <a:endParaRPr lang="en-US" dirty="0"/>
                    </a:p>
                  </a:txBody>
                  <a:tcPr/>
                </a:tc>
              </a:tr>
              <a:tr h="299192">
                <a:tc>
                  <a:txBody>
                    <a:bodyPr/>
                    <a:lstStyle/>
                    <a:p>
                      <a:pPr algn="ctr"/>
                      <a:r>
                        <a:rPr lang="en-US" dirty="0" smtClean="0"/>
                        <a:t>Semi-Monthly</a:t>
                      </a:r>
                      <a:endParaRPr lang="en-US" dirty="0"/>
                    </a:p>
                  </a:txBody>
                  <a:tcPr/>
                </a:tc>
                <a:tc>
                  <a:txBody>
                    <a:bodyPr/>
                    <a:lstStyle/>
                    <a:p>
                      <a:pPr algn="ctr"/>
                      <a:r>
                        <a:rPr lang="en-US" dirty="0" smtClean="0"/>
                        <a:t>Paid twice</a:t>
                      </a:r>
                      <a:r>
                        <a:rPr lang="en-US" baseline="0" dirty="0" smtClean="0"/>
                        <a:t> a month</a:t>
                      </a:r>
                    </a:p>
                    <a:p>
                      <a:pPr algn="ctr"/>
                      <a:endParaRPr lang="en-US" dirty="0"/>
                    </a:p>
                  </a:txBody>
                  <a:tcPr/>
                </a:tc>
                <a:tc>
                  <a:txBody>
                    <a:bodyPr/>
                    <a:lstStyle/>
                    <a:p>
                      <a:pPr algn="ctr"/>
                      <a:r>
                        <a:rPr lang="en-US" dirty="0" smtClean="0"/>
                        <a:t>24</a:t>
                      </a:r>
                      <a:endParaRPr lang="en-US" dirty="0"/>
                    </a:p>
                  </a:txBody>
                  <a:tcPr/>
                </a:tc>
              </a:tr>
              <a:tr h="299192">
                <a:tc>
                  <a:txBody>
                    <a:bodyPr/>
                    <a:lstStyle/>
                    <a:p>
                      <a:pPr algn="ctr"/>
                      <a:r>
                        <a:rPr lang="en-US" dirty="0" smtClean="0"/>
                        <a:t>Monthly</a:t>
                      </a:r>
                      <a:endParaRPr lang="en-US" dirty="0"/>
                    </a:p>
                  </a:txBody>
                  <a:tcPr/>
                </a:tc>
                <a:tc>
                  <a:txBody>
                    <a:bodyPr/>
                    <a:lstStyle/>
                    <a:p>
                      <a:pPr algn="ctr"/>
                      <a:r>
                        <a:rPr lang="en-US" dirty="0" smtClean="0"/>
                        <a:t>Pays employees per month</a:t>
                      </a:r>
                    </a:p>
                    <a:p>
                      <a:pPr algn="ctr"/>
                      <a:endParaRPr lang="en-US" dirty="0"/>
                    </a:p>
                  </a:txBody>
                  <a:tcPr/>
                </a:tc>
                <a:tc>
                  <a:txBody>
                    <a:bodyPr/>
                    <a:lstStyle/>
                    <a:p>
                      <a:pPr algn="ctr"/>
                      <a:r>
                        <a:rPr lang="en-US" dirty="0" smtClean="0"/>
                        <a:t>12</a:t>
                      </a:r>
                      <a:endParaRPr lang="en-US" dirty="0"/>
                    </a:p>
                  </a:txBody>
                  <a:tcPr/>
                </a:tc>
              </a:tr>
              <a:tr h="299192">
                <a:tc>
                  <a:txBody>
                    <a:bodyPr/>
                    <a:lstStyle/>
                    <a:p>
                      <a:pPr algn="ctr"/>
                      <a:r>
                        <a:rPr lang="en-US" dirty="0" smtClean="0"/>
                        <a:t>Fixed Length</a:t>
                      </a:r>
                      <a:endParaRPr lang="en-US" dirty="0"/>
                    </a:p>
                  </a:txBody>
                  <a:tcPr/>
                </a:tc>
                <a:tc>
                  <a:txBody>
                    <a:bodyPr/>
                    <a:lstStyle/>
                    <a:p>
                      <a:pPr algn="ctr"/>
                      <a:r>
                        <a:rPr lang="en-US" dirty="0" smtClean="0"/>
                        <a:t>Can provide number of days per period</a:t>
                      </a:r>
                      <a:endParaRPr lang="en-US" dirty="0"/>
                    </a:p>
                  </a:txBody>
                  <a:tcPr/>
                </a:tc>
                <a:tc>
                  <a:txBody>
                    <a:bodyPr/>
                    <a:lstStyle/>
                    <a:p>
                      <a:pPr algn="ctr"/>
                      <a:endParaRPr lang="en-US" dirty="0"/>
                    </a:p>
                  </a:txBody>
                  <a:tcPr/>
                </a:tc>
              </a:tr>
              <a:tr h="299192">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0947724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TIME OFF TYPES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3200" dirty="0" smtClean="0"/>
              <a:t>PAID TIME OFF</a:t>
            </a:r>
          </a:p>
          <a:p>
            <a:pPr marL="457200" lvl="1" indent="0">
              <a:buNone/>
            </a:pPr>
            <a:endParaRPr lang="en-US" dirty="0"/>
          </a:p>
          <a:p>
            <a:pPr>
              <a:buFont typeface="Wingdings" panose="05000000000000000000" pitchFamily="2" charset="2"/>
              <a:buChar char="q"/>
            </a:pPr>
            <a:r>
              <a:rPr lang="en-US" dirty="0" smtClean="0"/>
              <a:t>Vacation</a:t>
            </a:r>
          </a:p>
          <a:p>
            <a:pPr>
              <a:buFont typeface="Wingdings" panose="05000000000000000000" pitchFamily="2" charset="2"/>
              <a:buChar char="q"/>
            </a:pPr>
            <a:r>
              <a:rPr lang="en-US" dirty="0" smtClean="0"/>
              <a:t>Parental Leave(Maternity, Paternity Leave)</a:t>
            </a:r>
          </a:p>
          <a:p>
            <a:pPr>
              <a:buFont typeface="Wingdings" panose="05000000000000000000" pitchFamily="2" charset="2"/>
              <a:buChar char="q"/>
            </a:pPr>
            <a:r>
              <a:rPr lang="en-US" dirty="0" smtClean="0"/>
              <a:t>Sick Leave</a:t>
            </a:r>
          </a:p>
          <a:p>
            <a:pPr>
              <a:buFont typeface="Wingdings" panose="05000000000000000000" pitchFamily="2" charset="2"/>
              <a:buChar char="q"/>
            </a:pPr>
            <a:r>
              <a:rPr lang="en-US" dirty="0" smtClean="0"/>
              <a:t>Bereavement Leave (Funeral Leave)</a:t>
            </a:r>
          </a:p>
          <a:p>
            <a:pPr>
              <a:buFont typeface="Wingdings" panose="05000000000000000000" pitchFamily="2" charset="2"/>
              <a:buChar char="q"/>
            </a:pPr>
            <a:r>
              <a:rPr lang="en-US" dirty="0" smtClean="0"/>
              <a:t>Sabbatical (Study)</a:t>
            </a:r>
          </a:p>
          <a:p>
            <a:pPr>
              <a:buFont typeface="Wingdings" panose="05000000000000000000" pitchFamily="2" charset="2"/>
              <a:buChar char="q"/>
            </a:pPr>
            <a:r>
              <a:rPr lang="en-US" dirty="0" smtClean="0"/>
              <a:t>Military Leave</a:t>
            </a:r>
          </a:p>
          <a:p>
            <a:pPr>
              <a:buFont typeface="Wingdings" panose="05000000000000000000" pitchFamily="2" charset="2"/>
              <a:buChar char="q"/>
            </a:pPr>
            <a:r>
              <a:rPr lang="en-US" dirty="0" smtClean="0"/>
              <a:t>Paid Holidays</a:t>
            </a: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20528089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Vacation</a:t>
            </a:r>
          </a:p>
          <a:p>
            <a:r>
              <a:rPr lang="en-US" dirty="0" smtClean="0"/>
              <a:t>A </a:t>
            </a:r>
            <a:r>
              <a:rPr lang="en-US" dirty="0"/>
              <a:t>paid, extended period of recreation and fun away from work</a:t>
            </a:r>
            <a:r>
              <a:rPr lang="en-US" dirty="0" smtClean="0"/>
              <a:t>.</a:t>
            </a:r>
          </a:p>
          <a:p>
            <a:endParaRPr lang="en-US" dirty="0"/>
          </a:p>
          <a:p>
            <a:pPr>
              <a:buFont typeface="Wingdings" panose="05000000000000000000" pitchFamily="2" charset="2"/>
              <a:buChar char="q"/>
            </a:pPr>
            <a:r>
              <a:rPr lang="en-US" dirty="0"/>
              <a:t>Parental Leave(Maternity, Paternity Leave</a:t>
            </a:r>
            <a:r>
              <a:rPr lang="en-US" dirty="0" smtClean="0"/>
              <a:t>)</a:t>
            </a:r>
          </a:p>
          <a:p>
            <a:endParaRPr lang="en-US" dirty="0"/>
          </a:p>
          <a:p>
            <a:pPr>
              <a:buFont typeface="Wingdings" panose="05000000000000000000" pitchFamily="2" charset="2"/>
              <a:buChar char="q"/>
            </a:pPr>
            <a:r>
              <a:rPr lang="en-US" dirty="0"/>
              <a:t>Sick Leave</a:t>
            </a:r>
          </a:p>
          <a:p>
            <a:r>
              <a:rPr lang="en-US" dirty="0"/>
              <a:t>Paid absence from work for medical care, personal illness or injury, or the care of an ill member of the employee’s immediate family. </a:t>
            </a:r>
            <a:endParaRPr lang="en-US" dirty="0" smtClean="0"/>
          </a:p>
          <a:p>
            <a:endParaRPr lang="en-US" dirty="0"/>
          </a:p>
        </p:txBody>
      </p:sp>
    </p:spTree>
    <p:extLst>
      <p:ext uri="{BB962C8B-B14F-4D97-AF65-F5344CB8AC3E}">
        <p14:creationId xmlns:p14="http://schemas.microsoft.com/office/powerpoint/2010/main" val="10210624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8186"/>
            <a:ext cx="10515600" cy="5558777"/>
          </a:xfrm>
        </p:spPr>
        <p:txBody>
          <a:bodyPr>
            <a:normAutofit lnSpcReduction="10000"/>
          </a:bodyPr>
          <a:lstStyle/>
          <a:p>
            <a:pPr>
              <a:buFont typeface="Wingdings" panose="05000000000000000000" pitchFamily="2" charset="2"/>
              <a:buChar char="q"/>
            </a:pPr>
            <a:r>
              <a:rPr lang="en-US" dirty="0"/>
              <a:t>Bereavement Leave (Funeral Leave)</a:t>
            </a:r>
          </a:p>
          <a:p>
            <a:r>
              <a:rPr lang="en-US" dirty="0"/>
              <a:t>Paid absence from work granted when a death occurs in an employee’s immediate family</a:t>
            </a:r>
            <a:r>
              <a:rPr lang="en-US" dirty="0" smtClean="0"/>
              <a:t>.</a:t>
            </a:r>
          </a:p>
          <a:p>
            <a:endParaRPr lang="en-US" dirty="0"/>
          </a:p>
          <a:p>
            <a:pPr>
              <a:buFont typeface="Wingdings" panose="05000000000000000000" pitchFamily="2" charset="2"/>
              <a:buChar char="q"/>
            </a:pPr>
            <a:r>
              <a:rPr lang="en-US" dirty="0" smtClean="0"/>
              <a:t>Sabbatical</a:t>
            </a:r>
          </a:p>
          <a:p>
            <a:r>
              <a:rPr lang="en-US" dirty="0"/>
              <a:t>Paid professional leave for the purpose of pursuing study/education related to the </a:t>
            </a:r>
            <a:r>
              <a:rPr lang="en-US" dirty="0" smtClean="0"/>
              <a:t>job</a:t>
            </a:r>
          </a:p>
          <a:p>
            <a:endParaRPr lang="en-US" dirty="0"/>
          </a:p>
          <a:p>
            <a:pPr>
              <a:buFont typeface="Wingdings" panose="05000000000000000000" pitchFamily="2" charset="2"/>
              <a:buChar char="q"/>
            </a:pPr>
            <a:endParaRPr lang="en-US" dirty="0"/>
          </a:p>
          <a:p>
            <a:pPr>
              <a:buFont typeface="Wingdings" panose="05000000000000000000" pitchFamily="2" charset="2"/>
              <a:buChar char="q"/>
            </a:pPr>
            <a:r>
              <a:rPr lang="en-US" dirty="0"/>
              <a:t>Military </a:t>
            </a:r>
            <a:r>
              <a:rPr lang="en-US" dirty="0" smtClean="0"/>
              <a:t>Leave</a:t>
            </a:r>
          </a:p>
          <a:p>
            <a:r>
              <a:rPr lang="en-US" dirty="0"/>
              <a:t>An authorized absence from work that enables employees to fulfill military obligations </a:t>
            </a:r>
          </a:p>
          <a:p>
            <a:endParaRPr lang="en-US" dirty="0"/>
          </a:p>
        </p:txBody>
      </p:sp>
    </p:spTree>
    <p:extLst>
      <p:ext uri="{BB962C8B-B14F-4D97-AF65-F5344CB8AC3E}">
        <p14:creationId xmlns:p14="http://schemas.microsoft.com/office/powerpoint/2010/main" val="427942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DEDUCTIONS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 </a:t>
            </a:r>
            <a:r>
              <a:rPr lang="en-US" dirty="0"/>
              <a:t>deduction is any money you subtract from an employee’s total wages.</a:t>
            </a:r>
          </a:p>
          <a:p>
            <a:pPr>
              <a:buFont typeface="Wingdings" panose="05000000000000000000" pitchFamily="2" charset="2"/>
              <a:buChar char="q"/>
            </a:pPr>
            <a:r>
              <a:rPr lang="en-US" dirty="0"/>
              <a:t>Payroll Taxes</a:t>
            </a:r>
          </a:p>
          <a:p>
            <a:pPr fontAlgn="base"/>
            <a:r>
              <a:rPr lang="en-US" dirty="0"/>
              <a:t>You will deduct payroll taxes from the wages of every employee. The amount you withhold from each employee will vary depending on total earnings and how many withholding allowances the employee claims.</a:t>
            </a:r>
          </a:p>
          <a:p>
            <a:pPr fontAlgn="base"/>
            <a:r>
              <a:rPr lang="en-US" dirty="0"/>
              <a:t>Payroll taxes include federal income tax, state income tax, local income tax, federal unemployment tax, state unemployment tax, Medicare tax, and Social Security tax.</a:t>
            </a:r>
          </a:p>
          <a:p>
            <a:endParaRPr lang="en-US" dirty="0"/>
          </a:p>
          <a:p>
            <a:endParaRPr lang="en-US" dirty="0"/>
          </a:p>
        </p:txBody>
      </p:sp>
    </p:spTree>
    <p:extLst>
      <p:ext uri="{BB962C8B-B14F-4D97-AF65-F5344CB8AC3E}">
        <p14:creationId xmlns:p14="http://schemas.microsoft.com/office/powerpoint/2010/main" val="34695307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9716" y="1040014"/>
            <a:ext cx="10515600" cy="4884268"/>
          </a:xfrm>
        </p:spPr>
        <p:txBody>
          <a:bodyPr>
            <a:normAutofit lnSpcReduction="10000"/>
          </a:bodyPr>
          <a:lstStyle/>
          <a:p>
            <a:pPr>
              <a:buFont typeface="Wingdings" panose="05000000000000000000" pitchFamily="2" charset="2"/>
              <a:buChar char="q"/>
            </a:pPr>
            <a:r>
              <a:rPr lang="en-US" dirty="0" smtClean="0"/>
              <a:t>Garnishments</a:t>
            </a:r>
          </a:p>
          <a:p>
            <a:r>
              <a:rPr lang="en-US" dirty="0" smtClean="0"/>
              <a:t>A </a:t>
            </a:r>
            <a:r>
              <a:rPr lang="en-US" dirty="0"/>
              <a:t>garnishment is a court-ordered deduction post-tax deduction. </a:t>
            </a:r>
          </a:p>
          <a:p>
            <a:r>
              <a:rPr lang="en-US" dirty="0"/>
              <a:t>A garnishment is used to pay off an employee’s overdue debt. </a:t>
            </a:r>
          </a:p>
          <a:p>
            <a:r>
              <a:rPr lang="en-US" dirty="0"/>
              <a:t> If you need to deduct a garnishment, you will receive a notice from a court</a:t>
            </a:r>
            <a:r>
              <a:rPr lang="en-US" dirty="0" smtClean="0"/>
              <a:t>.</a:t>
            </a:r>
          </a:p>
          <a:p>
            <a:r>
              <a:rPr lang="en-US" dirty="0"/>
              <a:t>Garnishments can be taken for any type of debt but common examples of debt that result in garnishments include:</a:t>
            </a:r>
          </a:p>
          <a:p>
            <a:pPr lvl="1">
              <a:buFont typeface="Courier New" panose="02070309020205020404" pitchFamily="49" charset="0"/>
              <a:buChar char="o"/>
            </a:pPr>
            <a:r>
              <a:rPr lang="en-US" dirty="0" smtClean="0"/>
              <a:t>Child Support</a:t>
            </a:r>
          </a:p>
          <a:p>
            <a:pPr lvl="1">
              <a:buFont typeface="Courier New" panose="02070309020205020404" pitchFamily="49" charset="0"/>
              <a:buChar char="o"/>
            </a:pPr>
            <a:r>
              <a:rPr lang="en-US" dirty="0" smtClean="0"/>
              <a:t>Defaulted</a:t>
            </a:r>
            <a:r>
              <a:rPr lang="en-US" dirty="0"/>
              <a:t> </a:t>
            </a:r>
            <a:r>
              <a:rPr lang="en-US" dirty="0" smtClean="0"/>
              <a:t>student loans</a:t>
            </a:r>
            <a:endParaRPr lang="en-US" dirty="0"/>
          </a:p>
          <a:p>
            <a:pPr lvl="1">
              <a:buFont typeface="Courier New" panose="02070309020205020404" pitchFamily="49" charset="0"/>
              <a:buChar char="o"/>
            </a:pPr>
            <a:r>
              <a:rPr lang="en-US" dirty="0" smtClean="0"/>
              <a:t>Taxes</a:t>
            </a:r>
            <a:endParaRPr lang="en-US" dirty="0"/>
          </a:p>
          <a:p>
            <a:pPr lvl="1">
              <a:buFont typeface="Courier New" panose="02070309020205020404" pitchFamily="49" charset="0"/>
              <a:buChar char="o"/>
            </a:pPr>
            <a:r>
              <a:rPr lang="en-US" dirty="0"/>
              <a:t>Unpaid </a:t>
            </a:r>
            <a:r>
              <a:rPr lang="en-US" dirty="0" smtClean="0"/>
              <a:t>Court costs</a:t>
            </a:r>
            <a:r>
              <a:rPr lang="en-US" dirty="0"/>
              <a:t/>
            </a:r>
            <a:br>
              <a:rPr lang="en-US" dirty="0"/>
            </a:br>
            <a:endParaRPr lang="en-US" dirty="0"/>
          </a:p>
          <a:p>
            <a:endParaRPr lang="en-US" dirty="0"/>
          </a:p>
        </p:txBody>
      </p:sp>
    </p:spTree>
    <p:extLst>
      <p:ext uri="{BB962C8B-B14F-4D97-AF65-F5344CB8AC3E}">
        <p14:creationId xmlns:p14="http://schemas.microsoft.com/office/powerpoint/2010/main" val="24794613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NET AND GROSS PAY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Gross pay is an employee’s total pay. </a:t>
            </a:r>
            <a:endParaRPr lang="en-US" dirty="0" smtClean="0"/>
          </a:p>
          <a:p>
            <a:pPr marL="0" indent="0">
              <a:buNone/>
            </a:pPr>
            <a:endParaRPr lang="en-US" dirty="0"/>
          </a:p>
          <a:p>
            <a:pPr fontAlgn="base">
              <a:buFont typeface="Wingdings" panose="05000000000000000000" pitchFamily="2" charset="2"/>
              <a:buChar char="q"/>
            </a:pPr>
            <a:r>
              <a:rPr lang="en-US" dirty="0"/>
              <a:t>Net pay is an employee’s pay after all deductions are subtracted. </a:t>
            </a:r>
          </a:p>
          <a:p>
            <a:pPr fontAlgn="base"/>
            <a:r>
              <a:rPr lang="en-US" dirty="0"/>
              <a:t>Net pay is an employee’s take home pay. </a:t>
            </a:r>
          </a:p>
          <a:p>
            <a:pPr fontAlgn="base"/>
            <a:r>
              <a:rPr lang="en-US" dirty="0"/>
              <a:t>Banks and other loan providers typically want to know someone’s net pay.</a:t>
            </a:r>
            <a:br>
              <a:rPr lang="en-US" dirty="0"/>
            </a:br>
            <a:endParaRPr lang="en-US" dirty="0"/>
          </a:p>
          <a:p>
            <a:endParaRPr lang="en-US" dirty="0"/>
          </a:p>
        </p:txBody>
      </p:sp>
    </p:spTree>
    <p:extLst>
      <p:ext uri="{BB962C8B-B14F-4D97-AF65-F5344CB8AC3E}">
        <p14:creationId xmlns:p14="http://schemas.microsoft.com/office/powerpoint/2010/main" val="33290400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TIME AND ATTENDANCE SYSTEMS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Time Card</a:t>
            </a:r>
          </a:p>
          <a:p>
            <a:pPr marL="514350" indent="-514350">
              <a:buFont typeface="+mj-lt"/>
              <a:buAutoNum type="arabicPeriod"/>
            </a:pPr>
            <a:r>
              <a:rPr lang="en-US" dirty="0" smtClean="0"/>
              <a:t>Proximity cards, Badges and Key Fobs</a:t>
            </a:r>
          </a:p>
          <a:p>
            <a:pPr marL="514350" indent="-514350">
              <a:buFont typeface="+mj-lt"/>
              <a:buAutoNum type="arabicPeriod"/>
            </a:pPr>
            <a:r>
              <a:rPr lang="en-US" dirty="0" smtClean="0"/>
              <a:t>Biometric</a:t>
            </a:r>
          </a:p>
          <a:p>
            <a:pPr marL="514350" indent="-514350">
              <a:buFont typeface="+mj-lt"/>
              <a:buAutoNum type="arabicPeriod"/>
            </a:pPr>
            <a:r>
              <a:rPr lang="en-US" dirty="0" smtClean="0"/>
              <a:t>Web-based Login stations</a:t>
            </a:r>
          </a:p>
          <a:p>
            <a:pPr marL="514350" indent="-514350">
              <a:buFont typeface="+mj-lt"/>
              <a:buAutoNum type="arabicPeriod"/>
            </a:pPr>
            <a:r>
              <a:rPr lang="en-US" dirty="0" smtClean="0"/>
              <a:t>Interactive Voice Response (IVR)</a:t>
            </a:r>
          </a:p>
          <a:p>
            <a:pPr marL="514350" indent="-514350">
              <a:buFont typeface="+mj-lt"/>
              <a:buAutoNum type="arabicPeriod"/>
            </a:pPr>
            <a:endParaRPr lang="en-US" dirty="0"/>
          </a:p>
        </p:txBody>
      </p:sp>
    </p:spTree>
    <p:extLst>
      <p:ext uri="{BB962C8B-B14F-4D97-AF65-F5344CB8AC3E}">
        <p14:creationId xmlns:p14="http://schemas.microsoft.com/office/powerpoint/2010/main" val="1804124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b="0" dirty="0" smtClean="0"/>
              <a:t>Payroll Management</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The </a:t>
            </a:r>
            <a:r>
              <a:rPr lang="en-US" dirty="0"/>
              <a:t>Payroll Management System deals with the financial aspects of employee's salary, allowances, deductions, gross pay, net pay etc. and generation of pay-slips for a specific period.</a:t>
            </a:r>
          </a:p>
        </p:txBody>
      </p:sp>
    </p:spTree>
    <p:extLst>
      <p:ext uri="{BB962C8B-B14F-4D97-AF65-F5344CB8AC3E}">
        <p14:creationId xmlns:p14="http://schemas.microsoft.com/office/powerpoint/2010/main" val="3626794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TIME CARD</a:t>
            </a:r>
          </a:p>
          <a:p>
            <a:r>
              <a:rPr lang="en-US" dirty="0" smtClean="0"/>
              <a:t>Least Expensive</a:t>
            </a:r>
          </a:p>
          <a:p>
            <a:r>
              <a:rPr lang="en-US" dirty="0" smtClean="0"/>
              <a:t>Have a time card to swipe on a machine.</a:t>
            </a:r>
          </a:p>
          <a:p>
            <a:endParaRPr lang="en-US" dirty="0" smtClean="0"/>
          </a:p>
          <a:p>
            <a:pPr>
              <a:buFont typeface="Wingdings" panose="05000000000000000000" pitchFamily="2" charset="2"/>
              <a:buChar char="q"/>
            </a:pPr>
            <a:r>
              <a:rPr lang="en-US" dirty="0" smtClean="0"/>
              <a:t>PROXIMITY CARDS, BADGES AND KEY FOBS</a:t>
            </a:r>
          </a:p>
          <a:p>
            <a:r>
              <a:rPr lang="en-US" dirty="0" smtClean="0"/>
              <a:t>No need of passing</a:t>
            </a:r>
          </a:p>
          <a:p>
            <a:r>
              <a:rPr lang="en-US" dirty="0" smtClean="0"/>
              <a:t>Only need to pass card in front of a reader.</a:t>
            </a:r>
          </a:p>
          <a:p>
            <a:pPr marL="0" indent="0">
              <a:buNone/>
            </a:pPr>
            <a:endParaRPr lang="en-US" dirty="0" smtClean="0"/>
          </a:p>
          <a:p>
            <a:endParaRPr lang="en-US" dirty="0"/>
          </a:p>
          <a:p>
            <a:endParaRPr lang="en-US" dirty="0" smtClean="0"/>
          </a:p>
          <a:p>
            <a:pPr marL="0" indent="0">
              <a:buNone/>
            </a:pPr>
            <a:endParaRPr lang="en-US" dirty="0" smtClean="0"/>
          </a:p>
        </p:txBody>
      </p:sp>
    </p:spTree>
    <p:extLst>
      <p:ext uri="{BB962C8B-B14F-4D97-AF65-F5344CB8AC3E}">
        <p14:creationId xmlns:p14="http://schemas.microsoft.com/office/powerpoint/2010/main" val="42455733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q"/>
            </a:pPr>
            <a:r>
              <a:rPr lang="en-US" dirty="0" smtClean="0"/>
              <a:t>BIOMETRIC</a:t>
            </a:r>
          </a:p>
          <a:p>
            <a:r>
              <a:rPr lang="en-US" dirty="0" smtClean="0"/>
              <a:t>Pricey system</a:t>
            </a:r>
          </a:p>
          <a:p>
            <a:r>
              <a:rPr lang="en-US" dirty="0" smtClean="0"/>
              <a:t>Finger, eye, facial recognition</a:t>
            </a:r>
          </a:p>
          <a:p>
            <a:r>
              <a:rPr lang="en-US" dirty="0" smtClean="0"/>
              <a:t>Less malpractice</a:t>
            </a:r>
          </a:p>
          <a:p>
            <a:endParaRPr lang="en-US" dirty="0"/>
          </a:p>
          <a:p>
            <a:pPr>
              <a:buFont typeface="Wingdings" panose="05000000000000000000" pitchFamily="2" charset="2"/>
              <a:buChar char="q"/>
            </a:pPr>
            <a:r>
              <a:rPr lang="en-US" dirty="0" smtClean="0"/>
              <a:t>WEB-BASED LOGIN STATIONS</a:t>
            </a:r>
          </a:p>
          <a:p>
            <a:r>
              <a:rPr lang="en-US" dirty="0" smtClean="0"/>
              <a:t>Suited where employees works from PC.</a:t>
            </a:r>
          </a:p>
          <a:p>
            <a:r>
              <a:rPr lang="en-US" dirty="0"/>
              <a:t>A static IP address is triggered every time employees log in to their computers</a:t>
            </a:r>
            <a:endParaRPr lang="en-US" dirty="0" smtClean="0"/>
          </a:p>
          <a:p>
            <a:endParaRPr lang="en-US" dirty="0"/>
          </a:p>
        </p:txBody>
      </p:sp>
    </p:spTree>
    <p:extLst>
      <p:ext uri="{BB962C8B-B14F-4D97-AF65-F5344CB8AC3E}">
        <p14:creationId xmlns:p14="http://schemas.microsoft.com/office/powerpoint/2010/main" val="14156405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INTERACTIVE VOICE RESPONSE</a:t>
            </a:r>
          </a:p>
          <a:p>
            <a:r>
              <a:rPr lang="en-US" dirty="0"/>
              <a:t>P</a:t>
            </a:r>
            <a:r>
              <a:rPr lang="en-US" dirty="0" smtClean="0"/>
              <a:t>rimarily </a:t>
            </a:r>
            <a:r>
              <a:rPr lang="en-US" dirty="0"/>
              <a:t>used by companies with employees working in the field or at remote locations. </a:t>
            </a:r>
            <a:endParaRPr lang="en-US" dirty="0" smtClean="0"/>
          </a:p>
          <a:p>
            <a:r>
              <a:rPr lang="en-US" dirty="0" smtClean="0"/>
              <a:t>Employees </a:t>
            </a:r>
            <a:r>
              <a:rPr lang="en-US" dirty="0"/>
              <a:t>clock in by simply calling in over a landline or cell phone.</a:t>
            </a:r>
          </a:p>
        </p:txBody>
      </p:sp>
    </p:spTree>
    <p:extLst>
      <p:ext uri="{BB962C8B-B14F-4D97-AF65-F5344CB8AC3E}">
        <p14:creationId xmlns:p14="http://schemas.microsoft.com/office/powerpoint/2010/main" val="33881287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TIME CARD ATTENDANCE SYSTEM</a:t>
            </a:r>
            <a:endParaRPr lang="en-US" dirty="0"/>
          </a:p>
        </p:txBody>
      </p:sp>
      <p:sp>
        <p:nvSpPr>
          <p:cNvPr id="3" name="Content Placeholder 2"/>
          <p:cNvSpPr>
            <a:spLocks noGrp="1"/>
          </p:cNvSpPr>
          <p:nvPr>
            <p:ph idx="1"/>
          </p:nvPr>
        </p:nvSpPr>
        <p:spPr/>
        <p:txBody>
          <a:bodyPr/>
          <a:lstStyle/>
          <a:p>
            <a:r>
              <a:rPr lang="en-US" dirty="0" smtClean="0"/>
              <a:t>Magnetic swipe card systems </a:t>
            </a:r>
            <a:r>
              <a:rPr lang="en-US" dirty="0"/>
              <a:t>use magnetic strips at the back of the card to encode data. </a:t>
            </a:r>
            <a:endParaRPr lang="en-US" dirty="0" smtClean="0"/>
          </a:p>
          <a:p>
            <a:r>
              <a:rPr lang="en-US" dirty="0"/>
              <a:t> </a:t>
            </a:r>
            <a:r>
              <a:rPr lang="en-US" dirty="0" smtClean="0"/>
              <a:t>Stores data by </a:t>
            </a:r>
            <a:r>
              <a:rPr lang="en-US" dirty="0"/>
              <a:t>modifying the </a:t>
            </a:r>
            <a:r>
              <a:rPr lang="en-US" dirty="0" smtClean="0"/>
              <a:t>magnetism of </a:t>
            </a:r>
            <a:r>
              <a:rPr lang="en-US" dirty="0"/>
              <a:t>tiny iron-based magnetic particles on a band of magnetic material on the </a:t>
            </a:r>
            <a:r>
              <a:rPr lang="en-US" dirty="0" smtClean="0"/>
              <a:t>card.</a:t>
            </a:r>
          </a:p>
          <a:p>
            <a:r>
              <a:rPr lang="en-US" dirty="0" smtClean="0"/>
              <a:t>The </a:t>
            </a:r>
            <a:r>
              <a:rPr lang="en-US" dirty="0"/>
              <a:t>magnetic reader’s head reads the data when you swipe the card through it and enables access.</a:t>
            </a:r>
          </a:p>
        </p:txBody>
      </p:sp>
    </p:spTree>
    <p:extLst>
      <p:ext uri="{BB962C8B-B14F-4D97-AF65-F5344CB8AC3E}">
        <p14:creationId xmlns:p14="http://schemas.microsoft.com/office/powerpoint/2010/main" val="40625354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PROXIMITY CARDS</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badges used by a proximity system contain a tiny data </a:t>
            </a:r>
            <a:r>
              <a:rPr lang="en-US" dirty="0" smtClean="0"/>
              <a:t>chip(Antenna </a:t>
            </a:r>
            <a:r>
              <a:rPr lang="en-US" dirty="0"/>
              <a:t>made from a coil of wire, a capacitor, and an integrated </a:t>
            </a:r>
            <a:r>
              <a:rPr lang="en-US" dirty="0" smtClean="0"/>
              <a:t>circuit).</a:t>
            </a:r>
          </a:p>
          <a:p>
            <a:r>
              <a:rPr lang="en-US" dirty="0" smtClean="0"/>
              <a:t> </a:t>
            </a:r>
            <a:r>
              <a:rPr lang="en-US" dirty="0"/>
              <a:t>T</a:t>
            </a:r>
            <a:r>
              <a:rPr lang="en-US" dirty="0" smtClean="0"/>
              <a:t>he </a:t>
            </a:r>
            <a:r>
              <a:rPr lang="en-US" dirty="0"/>
              <a:t>technology inside the cards transmits a specialized ID number to the reader. If that number matches a number in a database, the user is granted access. </a:t>
            </a:r>
            <a:endParaRPr lang="en-US" dirty="0" smtClean="0"/>
          </a:p>
          <a:p>
            <a:r>
              <a:rPr lang="en-US" dirty="0" smtClean="0"/>
              <a:t>These </a:t>
            </a:r>
            <a:r>
              <a:rPr lang="en-US" dirty="0"/>
              <a:t>are </a:t>
            </a:r>
            <a:r>
              <a:rPr lang="en-US" b="1" dirty="0" smtClean="0"/>
              <a:t>passive </a:t>
            </a:r>
            <a:r>
              <a:rPr lang="en-US" b="1" dirty="0"/>
              <a:t>cards</a:t>
            </a:r>
            <a:r>
              <a:rPr lang="en-US" dirty="0"/>
              <a:t>, because the distance between the card and the reader needs to be relatively small</a:t>
            </a:r>
            <a:r>
              <a:rPr lang="en-US" dirty="0" smtClean="0"/>
              <a:t>.</a:t>
            </a:r>
          </a:p>
          <a:p>
            <a:r>
              <a:rPr lang="en-US" b="1" dirty="0"/>
              <a:t>A</a:t>
            </a:r>
            <a:r>
              <a:rPr lang="en-US" b="1" dirty="0" smtClean="0"/>
              <a:t>ctive </a:t>
            </a:r>
            <a:r>
              <a:rPr lang="en-US" b="1" dirty="0"/>
              <a:t>cards</a:t>
            </a:r>
            <a:r>
              <a:rPr lang="en-US" dirty="0"/>
              <a:t> allows for more distance between card and </a:t>
            </a:r>
            <a:r>
              <a:rPr lang="en-US" dirty="0" smtClean="0"/>
              <a:t>reader. They contains </a:t>
            </a:r>
            <a:r>
              <a:rPr lang="en-US" dirty="0"/>
              <a:t>an internal lithium battery that boosts the signal sent from card to reader and allows the card to remain operational as much as 500 feet away. </a:t>
            </a:r>
          </a:p>
        </p:txBody>
      </p:sp>
    </p:spTree>
    <p:extLst>
      <p:ext uri="{BB962C8B-B14F-4D97-AF65-F5344CB8AC3E}">
        <p14:creationId xmlns:p14="http://schemas.microsoft.com/office/powerpoint/2010/main" val="27989375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BIOMETRIC ATTENDANCE SYTEM</a:t>
            </a:r>
            <a:endParaRPr lang="en-US" dirty="0"/>
          </a:p>
        </p:txBody>
      </p:sp>
      <p:sp>
        <p:nvSpPr>
          <p:cNvPr id="3" name="Content Placeholder 2"/>
          <p:cNvSpPr>
            <a:spLocks noGrp="1"/>
          </p:cNvSpPr>
          <p:nvPr>
            <p:ph idx="1"/>
          </p:nvPr>
        </p:nvSpPr>
        <p:spPr/>
        <p:txBody>
          <a:bodyPr/>
          <a:lstStyle/>
          <a:p>
            <a:r>
              <a:rPr lang="en-US" dirty="0"/>
              <a:t>Biometric </a:t>
            </a:r>
            <a:r>
              <a:rPr lang="en-US" dirty="0" smtClean="0"/>
              <a:t>systems use </a:t>
            </a:r>
            <a:r>
              <a:rPr lang="en-US" dirty="0"/>
              <a:t>the fingerprints of employees to verify who is actually clocking in and clocking out of work each day. </a:t>
            </a:r>
            <a:endParaRPr lang="en-US" dirty="0" smtClean="0"/>
          </a:p>
          <a:p>
            <a:r>
              <a:rPr lang="en-US" dirty="0" smtClean="0"/>
              <a:t>The </a:t>
            </a:r>
            <a:r>
              <a:rPr lang="en-US" dirty="0"/>
              <a:t>system scans the finger of the employee, coordinates are determined and then the system maps the endpoints and intersections of the fingerprint</a:t>
            </a:r>
            <a:r>
              <a:rPr lang="en-US" dirty="0" smtClean="0"/>
              <a:t>.</a:t>
            </a:r>
          </a:p>
          <a:p>
            <a:r>
              <a:rPr lang="en-US" dirty="0" smtClean="0"/>
              <a:t>Employee must be entered into system to use it.</a:t>
            </a:r>
          </a:p>
          <a:p>
            <a:r>
              <a:rPr lang="en-US" dirty="0" smtClean="0"/>
              <a:t>To make it secure, system deletes fingerprint and uses previously login co-ordinates(saved as binary codes) to match the fingerprint next time.</a:t>
            </a:r>
            <a:endParaRPr lang="en-US" dirty="0"/>
          </a:p>
        </p:txBody>
      </p:sp>
    </p:spTree>
    <p:extLst>
      <p:ext uri="{BB962C8B-B14F-4D97-AF65-F5344CB8AC3E}">
        <p14:creationId xmlns:p14="http://schemas.microsoft.com/office/powerpoint/2010/main" val="9154777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TYPES OF EMPLOYEES</a:t>
            </a:r>
            <a:endParaRPr lang="en-US" dirty="0"/>
          </a:p>
        </p:txBody>
      </p:sp>
      <p:sp>
        <p:nvSpPr>
          <p:cNvPr id="3" name="Content Placeholder 2"/>
          <p:cNvSpPr>
            <a:spLocks noGrp="1"/>
          </p:cNvSpPr>
          <p:nvPr>
            <p:ph idx="1"/>
          </p:nvPr>
        </p:nvSpPr>
        <p:spPr/>
        <p:txBody>
          <a:bodyPr/>
          <a:lstStyle/>
          <a:p>
            <a:r>
              <a:rPr lang="en-US" dirty="0" smtClean="0"/>
              <a:t>Full Time</a:t>
            </a:r>
          </a:p>
          <a:p>
            <a:r>
              <a:rPr lang="en-US" dirty="0" smtClean="0"/>
              <a:t>Part Time</a:t>
            </a:r>
          </a:p>
          <a:p>
            <a:r>
              <a:rPr lang="en-US" dirty="0" smtClean="0"/>
              <a:t>Casual</a:t>
            </a:r>
          </a:p>
          <a:p>
            <a:r>
              <a:rPr lang="en-US" dirty="0" smtClean="0"/>
              <a:t>Fixed Term</a:t>
            </a:r>
          </a:p>
          <a:p>
            <a:r>
              <a:rPr lang="en-US" dirty="0" smtClean="0"/>
              <a:t>Shift Workers</a:t>
            </a:r>
          </a:p>
          <a:p>
            <a:r>
              <a:rPr lang="en-US" dirty="0" smtClean="0"/>
              <a:t>Daily Hire and Weekly Hire</a:t>
            </a:r>
          </a:p>
          <a:p>
            <a:r>
              <a:rPr lang="en-US" dirty="0" smtClean="0"/>
              <a:t>Probation</a:t>
            </a:r>
          </a:p>
          <a:p>
            <a:r>
              <a:rPr lang="en-US" dirty="0" err="1" smtClean="0"/>
              <a:t>OutWorkers</a:t>
            </a:r>
            <a:endParaRPr lang="en-US" dirty="0"/>
          </a:p>
        </p:txBody>
      </p:sp>
    </p:spTree>
    <p:extLst>
      <p:ext uri="{BB962C8B-B14F-4D97-AF65-F5344CB8AC3E}">
        <p14:creationId xmlns:p14="http://schemas.microsoft.com/office/powerpoint/2010/main" val="17190574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3487"/>
            <a:ext cx="10515600" cy="5803476"/>
          </a:xfrm>
        </p:spPr>
        <p:txBody>
          <a:bodyPr/>
          <a:lstStyle/>
          <a:p>
            <a:pPr>
              <a:buFont typeface="Wingdings" panose="05000000000000000000" pitchFamily="2" charset="2"/>
              <a:buChar char="q"/>
            </a:pPr>
            <a:endParaRPr lang="en-US" dirty="0" smtClean="0"/>
          </a:p>
          <a:p>
            <a:pPr>
              <a:buFont typeface="Wingdings" panose="05000000000000000000" pitchFamily="2" charset="2"/>
              <a:buChar char="q"/>
            </a:pPr>
            <a:r>
              <a:rPr lang="en-US" dirty="0" smtClean="0"/>
              <a:t>FULL TIME EMPLOYEE</a:t>
            </a:r>
          </a:p>
          <a:p>
            <a:r>
              <a:rPr lang="en-US" dirty="0"/>
              <a:t>A full-time employee has ongoing employment and works, on average, around 38 hours each </a:t>
            </a:r>
            <a:r>
              <a:rPr lang="en-US" dirty="0" smtClean="0"/>
              <a:t>week.</a:t>
            </a:r>
          </a:p>
          <a:p>
            <a:endParaRPr lang="en-US" dirty="0"/>
          </a:p>
          <a:p>
            <a:pPr>
              <a:buFont typeface="Wingdings" panose="05000000000000000000" pitchFamily="2" charset="2"/>
              <a:buChar char="q"/>
            </a:pPr>
            <a:r>
              <a:rPr lang="en-US" dirty="0" smtClean="0"/>
              <a:t>PART TIME EMPLOYEES</a:t>
            </a:r>
          </a:p>
          <a:p>
            <a:r>
              <a:rPr lang="en-US" dirty="0"/>
              <a:t>W</a:t>
            </a:r>
            <a:r>
              <a:rPr lang="en-US" dirty="0" smtClean="0"/>
              <a:t>orks</a:t>
            </a:r>
            <a:r>
              <a:rPr lang="en-US" dirty="0"/>
              <a:t>, on average, less than 38 hours per week</a:t>
            </a:r>
          </a:p>
          <a:p>
            <a:r>
              <a:rPr lang="en-US" dirty="0"/>
              <a:t>U</a:t>
            </a:r>
            <a:r>
              <a:rPr lang="en-US" dirty="0" smtClean="0"/>
              <a:t>sually </a:t>
            </a:r>
            <a:r>
              <a:rPr lang="en-US" dirty="0"/>
              <a:t>works regular hours each week</a:t>
            </a:r>
          </a:p>
          <a:p>
            <a:r>
              <a:rPr lang="en-US" dirty="0"/>
              <a:t>I</a:t>
            </a:r>
            <a:r>
              <a:rPr lang="en-US" dirty="0" smtClean="0"/>
              <a:t>s </a:t>
            </a:r>
            <a:r>
              <a:rPr lang="en-US" dirty="0"/>
              <a:t>entitled to the same benefits as a full-time </a:t>
            </a:r>
            <a:r>
              <a:rPr lang="en-US" dirty="0" smtClean="0"/>
              <a:t>employee</a:t>
            </a:r>
          </a:p>
          <a:p>
            <a:r>
              <a:rPr lang="en-US" dirty="0" smtClean="0"/>
              <a:t>Is </a:t>
            </a:r>
            <a:r>
              <a:rPr lang="en-US" dirty="0"/>
              <a:t>a permanent employee or on a fixed-term contract.</a:t>
            </a:r>
          </a:p>
          <a:p>
            <a:pPr marL="0" indent="0">
              <a:buNone/>
            </a:pPr>
            <a:endParaRPr lang="en-US" dirty="0"/>
          </a:p>
        </p:txBody>
      </p:sp>
    </p:spTree>
    <p:extLst>
      <p:ext uri="{BB962C8B-B14F-4D97-AF65-F5344CB8AC3E}">
        <p14:creationId xmlns:p14="http://schemas.microsoft.com/office/powerpoint/2010/main" val="17518530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5321" y="618186"/>
            <a:ext cx="10515600" cy="5262563"/>
          </a:xfrm>
        </p:spPr>
        <p:txBody>
          <a:bodyPr>
            <a:normAutofit lnSpcReduction="10000"/>
          </a:bodyPr>
          <a:lstStyle/>
          <a:p>
            <a:pPr>
              <a:buFont typeface="Wingdings" panose="05000000000000000000" pitchFamily="2" charset="2"/>
              <a:buChar char="q"/>
            </a:pPr>
            <a:r>
              <a:rPr lang="en-US" dirty="0" smtClean="0"/>
              <a:t>CASUAL EMPLOYEE</a:t>
            </a:r>
            <a:endParaRPr lang="en-US" dirty="0"/>
          </a:p>
          <a:p>
            <a:r>
              <a:rPr lang="en-US" dirty="0"/>
              <a:t>H</a:t>
            </a:r>
            <a:r>
              <a:rPr lang="en-US" dirty="0" smtClean="0"/>
              <a:t>as </a:t>
            </a:r>
            <a:r>
              <a:rPr lang="en-US" dirty="0"/>
              <a:t>no guaranteed hours of work</a:t>
            </a:r>
          </a:p>
          <a:p>
            <a:r>
              <a:rPr lang="en-US" dirty="0"/>
              <a:t>U</a:t>
            </a:r>
            <a:r>
              <a:rPr lang="en-US" dirty="0" smtClean="0"/>
              <a:t>sually </a:t>
            </a:r>
            <a:r>
              <a:rPr lang="en-US" dirty="0"/>
              <a:t>works irregular hours (but can work regular hours)</a:t>
            </a:r>
          </a:p>
          <a:p>
            <a:r>
              <a:rPr lang="en-US" dirty="0"/>
              <a:t>D</a:t>
            </a:r>
            <a:r>
              <a:rPr lang="en-US" dirty="0" smtClean="0"/>
              <a:t>oesn't </a:t>
            </a:r>
            <a:r>
              <a:rPr lang="en-US" dirty="0"/>
              <a:t>get paid sick or annual </a:t>
            </a:r>
            <a:r>
              <a:rPr lang="en-US" dirty="0" smtClean="0"/>
              <a:t>leave.</a:t>
            </a:r>
            <a:endParaRPr lang="en-US" dirty="0"/>
          </a:p>
          <a:p>
            <a:r>
              <a:rPr lang="en-US" dirty="0"/>
              <a:t>C</a:t>
            </a:r>
            <a:r>
              <a:rPr lang="en-US" dirty="0" smtClean="0"/>
              <a:t>an </a:t>
            </a:r>
            <a:r>
              <a:rPr lang="en-US" dirty="0"/>
              <a:t>end employment without notice, unless notice is required by a </a:t>
            </a:r>
            <a:r>
              <a:rPr lang="en-US" dirty="0" smtClean="0"/>
              <a:t>registered agreement, </a:t>
            </a:r>
            <a:r>
              <a:rPr lang="en-US" dirty="0"/>
              <a:t>award or employment contract</a:t>
            </a:r>
            <a:r>
              <a:rPr lang="en-US" dirty="0" smtClean="0"/>
              <a:t>.</a:t>
            </a:r>
          </a:p>
          <a:p>
            <a:endParaRPr lang="en-US" dirty="0" smtClean="0"/>
          </a:p>
          <a:p>
            <a:pPr>
              <a:buFont typeface="Wingdings" panose="05000000000000000000" pitchFamily="2" charset="2"/>
              <a:buChar char="q"/>
            </a:pPr>
            <a:r>
              <a:rPr lang="en-US" dirty="0" smtClean="0"/>
              <a:t>FIXED TERM</a:t>
            </a:r>
          </a:p>
          <a:p>
            <a:r>
              <a:rPr lang="en-US" dirty="0"/>
              <a:t>Fixed term contract employees are employed for a specific period of time or task. </a:t>
            </a:r>
            <a:endParaRPr lang="en-US" dirty="0" smtClean="0"/>
          </a:p>
          <a:p>
            <a:r>
              <a:rPr lang="en-US" dirty="0"/>
              <a:t> </a:t>
            </a:r>
            <a:r>
              <a:rPr lang="en-US" dirty="0" smtClean="0"/>
              <a:t>To </a:t>
            </a:r>
            <a:r>
              <a:rPr lang="en-US" dirty="0"/>
              <a:t>work on a particular project or to replace an employee on leave</a:t>
            </a:r>
            <a:endParaRPr lang="en-US" dirty="0" smtClean="0"/>
          </a:p>
          <a:p>
            <a:pPr>
              <a:buFont typeface="Wingdings" panose="05000000000000000000" pitchFamily="2" charset="2"/>
              <a:buChar char="q"/>
            </a:pPr>
            <a:endParaRPr lang="en-US" dirty="0"/>
          </a:p>
          <a:p>
            <a:endParaRPr lang="en-US" dirty="0"/>
          </a:p>
        </p:txBody>
      </p:sp>
    </p:spTree>
    <p:extLst>
      <p:ext uri="{BB962C8B-B14F-4D97-AF65-F5344CB8AC3E}">
        <p14:creationId xmlns:p14="http://schemas.microsoft.com/office/powerpoint/2010/main" val="32229769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5004"/>
            <a:ext cx="10515600" cy="5751960"/>
          </a:xfrm>
        </p:spPr>
        <p:txBody>
          <a:bodyPr>
            <a:noAutofit/>
          </a:bodyPr>
          <a:lstStyle/>
          <a:p>
            <a:pPr>
              <a:buFont typeface="Wingdings" panose="05000000000000000000" pitchFamily="2" charset="2"/>
              <a:buChar char="q"/>
            </a:pPr>
            <a:endParaRPr lang="en-US" sz="2400" dirty="0" smtClean="0"/>
          </a:p>
          <a:p>
            <a:pPr>
              <a:buFont typeface="Wingdings" panose="05000000000000000000" pitchFamily="2" charset="2"/>
              <a:buChar char="q"/>
            </a:pPr>
            <a:r>
              <a:rPr lang="en-US" sz="2400" dirty="0" smtClean="0"/>
              <a:t>SHIFT WORKERS</a:t>
            </a:r>
          </a:p>
          <a:p>
            <a:r>
              <a:rPr lang="en-US" sz="2400" dirty="0" smtClean="0"/>
              <a:t>A shift worker </a:t>
            </a:r>
            <a:r>
              <a:rPr lang="en-US" sz="2400" dirty="0"/>
              <a:t>is an employee who works </a:t>
            </a:r>
            <a:r>
              <a:rPr lang="en-US" sz="2400" dirty="0" smtClean="0"/>
              <a:t>shifts.</a:t>
            </a:r>
          </a:p>
          <a:p>
            <a:pPr marL="0" indent="0">
              <a:buNone/>
            </a:pPr>
            <a:endParaRPr lang="en-US" sz="2400" dirty="0" smtClean="0"/>
          </a:p>
          <a:p>
            <a:pPr>
              <a:buFont typeface="Wingdings" panose="05000000000000000000" pitchFamily="2" charset="2"/>
              <a:buChar char="q"/>
            </a:pPr>
            <a:r>
              <a:rPr lang="en-US" sz="2400" dirty="0" smtClean="0"/>
              <a:t>DAILY HIRE EMPLOYEES</a:t>
            </a:r>
            <a:endParaRPr lang="en-US" sz="2400" dirty="0"/>
          </a:p>
          <a:p>
            <a:r>
              <a:rPr lang="en-US" sz="2400" dirty="0"/>
              <a:t>Daily hire employees are similar to full-time and part-time employees. They still get entitlements such as annual leave and sick leave.</a:t>
            </a:r>
          </a:p>
          <a:p>
            <a:r>
              <a:rPr lang="en-US" sz="2400" dirty="0"/>
              <a:t>Daily hire employees have the following entitlements:</a:t>
            </a:r>
          </a:p>
          <a:p>
            <a:r>
              <a:rPr lang="en-US" sz="2400" dirty="0"/>
              <a:t>T</a:t>
            </a:r>
            <a:r>
              <a:rPr lang="en-US" sz="2400" dirty="0" smtClean="0"/>
              <a:t>hey </a:t>
            </a:r>
            <a:r>
              <a:rPr lang="en-US" sz="2400" dirty="0"/>
              <a:t>are entitled to get or give 1 days notice to end their employment</a:t>
            </a:r>
          </a:p>
          <a:p>
            <a:r>
              <a:rPr lang="en-US" sz="2400" dirty="0"/>
              <a:t>A</a:t>
            </a:r>
            <a:r>
              <a:rPr lang="en-US" sz="2400" dirty="0" smtClean="0"/>
              <a:t> </a:t>
            </a:r>
            <a:r>
              <a:rPr lang="en-US" sz="2400" dirty="0"/>
              <a:t>tradesperson will be allowed 1 hour before termination to collect, clean, sharpen and transport their tools</a:t>
            </a:r>
          </a:p>
          <a:p>
            <a:r>
              <a:rPr lang="en-US" sz="2400" dirty="0" smtClean="0"/>
              <a:t>Daily </a:t>
            </a:r>
            <a:r>
              <a:rPr lang="en-US" sz="2400" dirty="0"/>
              <a:t>hire employees can work full-time or part-time hours.</a:t>
            </a:r>
          </a:p>
          <a:p>
            <a:pPr marL="0" indent="0">
              <a:buNone/>
            </a:pPr>
            <a:r>
              <a:rPr lang="en-US" sz="2400" dirty="0"/>
              <a:t/>
            </a:r>
            <a:br>
              <a:rPr lang="en-US" sz="2400" dirty="0"/>
            </a:br>
            <a:endParaRPr lang="en-US" sz="2400" dirty="0"/>
          </a:p>
        </p:txBody>
      </p:sp>
    </p:spTree>
    <p:extLst>
      <p:ext uri="{BB962C8B-B14F-4D97-AF65-F5344CB8AC3E}">
        <p14:creationId xmlns:p14="http://schemas.microsoft.com/office/powerpoint/2010/main" val="28986424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0608"/>
            <a:ext cx="10515600" cy="5816355"/>
          </a:xfrm>
        </p:spPr>
        <p:txBody>
          <a:bodyPr>
            <a:normAutofit fontScale="85000" lnSpcReduction="20000"/>
          </a:bodyPr>
          <a:lstStyle/>
          <a:p>
            <a:pPr>
              <a:buFont typeface="Wingdings" panose="05000000000000000000" pitchFamily="2" charset="2"/>
              <a:buChar char="q"/>
            </a:pPr>
            <a:endParaRPr lang="en-US" dirty="0" smtClean="0"/>
          </a:p>
          <a:p>
            <a:pPr>
              <a:buFont typeface="Wingdings" panose="05000000000000000000" pitchFamily="2" charset="2"/>
              <a:buChar char="q"/>
            </a:pPr>
            <a:r>
              <a:rPr lang="en-US" dirty="0" smtClean="0"/>
              <a:t>PROBATION</a:t>
            </a:r>
          </a:p>
          <a:p>
            <a:r>
              <a:rPr lang="en-US" dirty="0"/>
              <a:t>Employers can put their employees on a probation period (also known as a probationary period) to assess if employees are suitable for the role and business</a:t>
            </a:r>
            <a:r>
              <a:rPr lang="en-US" dirty="0" smtClean="0"/>
              <a:t>.</a:t>
            </a:r>
          </a:p>
          <a:p>
            <a:r>
              <a:rPr lang="en-US" dirty="0"/>
              <a:t>While on probation, employees continue to receive the same entitlements as someone who isn’t in a probation period.</a:t>
            </a:r>
          </a:p>
          <a:p>
            <a:r>
              <a:rPr lang="en-US" dirty="0"/>
              <a:t>If hired on a full-time or part-time basis, an employee on probation is entitled to accrue and access their paid leave entitlements such as annual leave and sick leave.</a:t>
            </a:r>
          </a:p>
          <a:p>
            <a:r>
              <a:rPr lang="en-US" dirty="0"/>
              <a:t>If an employee doesn’t pass their probation, they are still entitled to receive notice when employment ends and have their unused accumulated annual leave hours paid out</a:t>
            </a:r>
            <a:r>
              <a:rPr lang="en-US" dirty="0" smtClean="0"/>
              <a:t>.</a:t>
            </a:r>
          </a:p>
          <a:p>
            <a:pPr marL="0" indent="0">
              <a:buNone/>
            </a:pPr>
            <a:endParaRPr lang="en-US" dirty="0" smtClean="0"/>
          </a:p>
          <a:p>
            <a:pPr>
              <a:buFont typeface="Wingdings" panose="05000000000000000000" pitchFamily="2" charset="2"/>
              <a:buChar char="q"/>
            </a:pPr>
            <a:r>
              <a:rPr lang="en-US" dirty="0" smtClean="0"/>
              <a:t>OUTWORKERS</a:t>
            </a:r>
          </a:p>
          <a:p>
            <a:r>
              <a:rPr lang="en-US" dirty="0"/>
              <a:t>Outworkers are contractors or employees who perform their work at home or at a place that wouldn’t normally be thought of as a business premises. Outworkers are common in the textile, clothing or footwear industry.</a:t>
            </a:r>
          </a:p>
          <a:p>
            <a:pPr marL="0" indent="0">
              <a:buNone/>
            </a:pPr>
            <a:endParaRPr lang="en-US" dirty="0"/>
          </a:p>
        </p:txBody>
      </p:sp>
    </p:spTree>
    <p:extLst>
      <p:ext uri="{BB962C8B-B14F-4D97-AF65-F5344CB8AC3E}">
        <p14:creationId xmlns:p14="http://schemas.microsoft.com/office/powerpoint/2010/main" val="4902846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PAY TYPES</a:t>
            </a:r>
            <a:endParaRPr lang="en-US" dirty="0"/>
          </a:p>
        </p:txBody>
      </p:sp>
      <p:sp>
        <p:nvSpPr>
          <p:cNvPr id="3" name="Content Placeholder 2"/>
          <p:cNvSpPr>
            <a:spLocks noGrp="1"/>
          </p:cNvSpPr>
          <p:nvPr>
            <p:ph idx="1"/>
          </p:nvPr>
        </p:nvSpPr>
        <p:spPr/>
        <p:txBody>
          <a:bodyPr/>
          <a:lstStyle/>
          <a:p>
            <a:r>
              <a:rPr lang="en-US" dirty="0" smtClean="0"/>
              <a:t>Wages</a:t>
            </a:r>
          </a:p>
          <a:p>
            <a:r>
              <a:rPr lang="en-US" dirty="0" smtClean="0"/>
              <a:t>Salary</a:t>
            </a:r>
          </a:p>
          <a:p>
            <a:r>
              <a:rPr lang="en-US" dirty="0" smtClean="0"/>
              <a:t>Commission</a:t>
            </a:r>
          </a:p>
          <a:p>
            <a:r>
              <a:rPr lang="en-US" dirty="0" smtClean="0"/>
              <a:t>Bonus</a:t>
            </a:r>
          </a:p>
          <a:p>
            <a:r>
              <a:rPr lang="en-US" dirty="0" smtClean="0"/>
              <a:t>Payment for Training</a:t>
            </a:r>
          </a:p>
          <a:p>
            <a:endParaRPr lang="en-US" dirty="0" smtClean="0"/>
          </a:p>
        </p:txBody>
      </p:sp>
    </p:spTree>
    <p:extLst>
      <p:ext uri="{BB962C8B-B14F-4D97-AF65-F5344CB8AC3E}">
        <p14:creationId xmlns:p14="http://schemas.microsoft.com/office/powerpoint/2010/main" val="27361483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Wages and Salary</a:t>
            </a:r>
          </a:p>
          <a:p>
            <a:pPr marL="0" indent="0">
              <a:buNone/>
            </a:pPr>
            <a:r>
              <a:rPr lang="en-US" dirty="0" smtClean="0"/>
              <a:t>Employees </a:t>
            </a:r>
            <a:r>
              <a:rPr lang="en-US" dirty="0"/>
              <a:t>receive a fixed amount of hourly compensation called a wage or a fixed amount of monthly compensation, known as a salary.</a:t>
            </a:r>
          </a:p>
        </p:txBody>
      </p:sp>
    </p:spTree>
    <p:extLst>
      <p:ext uri="{BB962C8B-B14F-4D97-AF65-F5344CB8AC3E}">
        <p14:creationId xmlns:p14="http://schemas.microsoft.com/office/powerpoint/2010/main" val="4156040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762</TotalTime>
  <Words>942</Words>
  <Application>Microsoft Office PowerPoint</Application>
  <PresentationFormat>Widescreen</PresentationFormat>
  <Paragraphs>184</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Courier New</vt:lpstr>
      <vt:lpstr>Wingdings</vt:lpstr>
      <vt:lpstr>Office Theme</vt:lpstr>
      <vt:lpstr>PAYROLL MANAGEMENT</vt:lpstr>
      <vt:lpstr>Payroll Management</vt:lpstr>
      <vt:lpstr>TYPES OF EMPLOYEES</vt:lpstr>
      <vt:lpstr>PowerPoint Presentation</vt:lpstr>
      <vt:lpstr>PowerPoint Presentation</vt:lpstr>
      <vt:lpstr>PowerPoint Presentation</vt:lpstr>
      <vt:lpstr>PowerPoint Presentation</vt:lpstr>
      <vt:lpstr>PAY TYPES</vt:lpstr>
      <vt:lpstr>PowerPoint Presentation</vt:lpstr>
      <vt:lpstr>PowerPoint Presentation</vt:lpstr>
      <vt:lpstr>PAY PERIOD</vt:lpstr>
      <vt:lpstr>PowerPoint Presentation</vt:lpstr>
      <vt:lpstr>TIME OFF TYPES</vt:lpstr>
      <vt:lpstr>PowerPoint Presentation</vt:lpstr>
      <vt:lpstr>PowerPoint Presentation</vt:lpstr>
      <vt:lpstr>DEDUCTIONS</vt:lpstr>
      <vt:lpstr>PowerPoint Presentation</vt:lpstr>
      <vt:lpstr>NET AND GROSS PAY</vt:lpstr>
      <vt:lpstr>TIME AND ATTENDANCE SYSTEMS</vt:lpstr>
      <vt:lpstr>PowerPoint Presentation</vt:lpstr>
      <vt:lpstr>PowerPoint Presentation</vt:lpstr>
      <vt:lpstr>PowerPoint Presentation</vt:lpstr>
      <vt:lpstr>TIME CARD ATTENDANCE SYSTEM</vt:lpstr>
      <vt:lpstr>PROXIMITY CARDS</vt:lpstr>
      <vt:lpstr>BIOMETRIC ATTENDANCE SYTEM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Muhseena</dc:creator>
  <cp:lastModifiedBy>Muhseena</cp:lastModifiedBy>
  <cp:revision>94</cp:revision>
  <dcterms:created xsi:type="dcterms:W3CDTF">2018-04-19T09:24:58Z</dcterms:created>
  <dcterms:modified xsi:type="dcterms:W3CDTF">2018-05-05T08:27:42Z</dcterms:modified>
</cp:coreProperties>
</file>