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60" r:id="rId3"/>
    <p:sldId id="257" r:id="rId4"/>
    <p:sldId id="261"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4" autoAdjust="0"/>
    <p:restoredTop sz="94660"/>
  </p:normalViewPr>
  <p:slideViewPr>
    <p:cSldViewPr snapToGrid="0">
      <p:cViewPr varScale="1">
        <p:scale>
          <a:sx n="74" d="100"/>
          <a:sy n="74" d="100"/>
        </p:scale>
        <p:origin x="4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F799988-2BFD-4228-A035-3C22593C97AE}"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F1C43-A808-45FB-ADC1-C0CE4D8044AB}" type="slidenum">
              <a:rPr lang="en-US" smtClean="0"/>
              <a:t>‹#›</a:t>
            </a:fld>
            <a:endParaRPr lang="en-US"/>
          </a:p>
        </p:txBody>
      </p:sp>
    </p:spTree>
    <p:extLst>
      <p:ext uri="{BB962C8B-B14F-4D97-AF65-F5344CB8AC3E}">
        <p14:creationId xmlns:p14="http://schemas.microsoft.com/office/powerpoint/2010/main" val="1362336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799988-2BFD-4228-A035-3C22593C97AE}"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F1C43-A808-45FB-ADC1-C0CE4D8044AB}" type="slidenum">
              <a:rPr lang="en-US" smtClean="0"/>
              <a:t>‹#›</a:t>
            </a:fld>
            <a:endParaRPr lang="en-US"/>
          </a:p>
        </p:txBody>
      </p:sp>
    </p:spTree>
    <p:extLst>
      <p:ext uri="{BB962C8B-B14F-4D97-AF65-F5344CB8AC3E}">
        <p14:creationId xmlns:p14="http://schemas.microsoft.com/office/powerpoint/2010/main" val="3589189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799988-2BFD-4228-A035-3C22593C97AE}"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F1C43-A808-45FB-ADC1-C0CE4D8044A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47803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799988-2BFD-4228-A035-3C22593C97AE}"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F1C43-A808-45FB-ADC1-C0CE4D8044AB}" type="slidenum">
              <a:rPr lang="en-US" smtClean="0"/>
              <a:t>‹#›</a:t>
            </a:fld>
            <a:endParaRPr lang="en-US"/>
          </a:p>
        </p:txBody>
      </p:sp>
    </p:spTree>
    <p:extLst>
      <p:ext uri="{BB962C8B-B14F-4D97-AF65-F5344CB8AC3E}">
        <p14:creationId xmlns:p14="http://schemas.microsoft.com/office/powerpoint/2010/main" val="68420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799988-2BFD-4228-A035-3C22593C97AE}"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F1C43-A808-45FB-ADC1-C0CE4D8044A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53865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799988-2BFD-4228-A035-3C22593C97AE}"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F1C43-A808-45FB-ADC1-C0CE4D8044AB}" type="slidenum">
              <a:rPr lang="en-US" smtClean="0"/>
              <a:t>‹#›</a:t>
            </a:fld>
            <a:endParaRPr lang="en-US"/>
          </a:p>
        </p:txBody>
      </p:sp>
    </p:spTree>
    <p:extLst>
      <p:ext uri="{BB962C8B-B14F-4D97-AF65-F5344CB8AC3E}">
        <p14:creationId xmlns:p14="http://schemas.microsoft.com/office/powerpoint/2010/main" val="3987257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799988-2BFD-4228-A035-3C22593C97AE}"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F1C43-A808-45FB-ADC1-C0CE4D8044AB}" type="slidenum">
              <a:rPr lang="en-US" smtClean="0"/>
              <a:t>‹#›</a:t>
            </a:fld>
            <a:endParaRPr lang="en-US"/>
          </a:p>
        </p:txBody>
      </p:sp>
    </p:spTree>
    <p:extLst>
      <p:ext uri="{BB962C8B-B14F-4D97-AF65-F5344CB8AC3E}">
        <p14:creationId xmlns:p14="http://schemas.microsoft.com/office/powerpoint/2010/main" val="3720976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799988-2BFD-4228-A035-3C22593C97AE}"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F1C43-A808-45FB-ADC1-C0CE4D8044AB}" type="slidenum">
              <a:rPr lang="en-US" smtClean="0"/>
              <a:t>‹#›</a:t>
            </a:fld>
            <a:endParaRPr lang="en-US"/>
          </a:p>
        </p:txBody>
      </p:sp>
    </p:spTree>
    <p:extLst>
      <p:ext uri="{BB962C8B-B14F-4D97-AF65-F5344CB8AC3E}">
        <p14:creationId xmlns:p14="http://schemas.microsoft.com/office/powerpoint/2010/main" val="3150906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799988-2BFD-4228-A035-3C22593C97AE}"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F1C43-A808-45FB-ADC1-C0CE4D8044AB}" type="slidenum">
              <a:rPr lang="en-US" smtClean="0"/>
              <a:t>‹#›</a:t>
            </a:fld>
            <a:endParaRPr lang="en-US"/>
          </a:p>
        </p:txBody>
      </p:sp>
    </p:spTree>
    <p:extLst>
      <p:ext uri="{BB962C8B-B14F-4D97-AF65-F5344CB8AC3E}">
        <p14:creationId xmlns:p14="http://schemas.microsoft.com/office/powerpoint/2010/main" val="1341988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799988-2BFD-4228-A035-3C22593C97AE}"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F1C43-A808-45FB-ADC1-C0CE4D8044AB}" type="slidenum">
              <a:rPr lang="en-US" smtClean="0"/>
              <a:t>‹#›</a:t>
            </a:fld>
            <a:endParaRPr lang="en-US"/>
          </a:p>
        </p:txBody>
      </p:sp>
    </p:spTree>
    <p:extLst>
      <p:ext uri="{BB962C8B-B14F-4D97-AF65-F5344CB8AC3E}">
        <p14:creationId xmlns:p14="http://schemas.microsoft.com/office/powerpoint/2010/main" val="690827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F799988-2BFD-4228-A035-3C22593C97AE}" type="datetimeFigureOut">
              <a:rPr lang="en-US" smtClean="0"/>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EF1C43-A808-45FB-ADC1-C0CE4D8044AB}" type="slidenum">
              <a:rPr lang="en-US" smtClean="0"/>
              <a:t>‹#›</a:t>
            </a:fld>
            <a:endParaRPr lang="en-US"/>
          </a:p>
        </p:txBody>
      </p:sp>
    </p:spTree>
    <p:extLst>
      <p:ext uri="{BB962C8B-B14F-4D97-AF65-F5344CB8AC3E}">
        <p14:creationId xmlns:p14="http://schemas.microsoft.com/office/powerpoint/2010/main" val="104416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799988-2BFD-4228-A035-3C22593C97AE}" type="datetimeFigureOut">
              <a:rPr lang="en-US" smtClean="0"/>
              <a:t>8/6/2018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EF1C43-A808-45FB-ADC1-C0CE4D8044AB}" type="slidenum">
              <a:rPr lang="en-US" smtClean="0"/>
              <a:t>‹#›</a:t>
            </a:fld>
            <a:endParaRPr lang="en-US"/>
          </a:p>
        </p:txBody>
      </p:sp>
    </p:spTree>
    <p:extLst>
      <p:ext uri="{BB962C8B-B14F-4D97-AF65-F5344CB8AC3E}">
        <p14:creationId xmlns:p14="http://schemas.microsoft.com/office/powerpoint/2010/main" val="2404422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F799988-2BFD-4228-A035-3C22593C97AE}" type="datetimeFigureOut">
              <a:rPr lang="en-US" smtClean="0"/>
              <a:t>8/6/2018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EF1C43-A808-45FB-ADC1-C0CE4D8044AB}" type="slidenum">
              <a:rPr lang="en-US" smtClean="0"/>
              <a:t>‹#›</a:t>
            </a:fld>
            <a:endParaRPr lang="en-US"/>
          </a:p>
        </p:txBody>
      </p:sp>
    </p:spTree>
    <p:extLst>
      <p:ext uri="{BB962C8B-B14F-4D97-AF65-F5344CB8AC3E}">
        <p14:creationId xmlns:p14="http://schemas.microsoft.com/office/powerpoint/2010/main" val="2911011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799988-2BFD-4228-A035-3C22593C97AE}" type="datetimeFigureOut">
              <a:rPr lang="en-US" smtClean="0"/>
              <a:t>8/6/2018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EF1C43-A808-45FB-ADC1-C0CE4D8044AB}" type="slidenum">
              <a:rPr lang="en-US" smtClean="0"/>
              <a:t>‹#›</a:t>
            </a:fld>
            <a:endParaRPr lang="en-US"/>
          </a:p>
        </p:txBody>
      </p:sp>
    </p:spTree>
    <p:extLst>
      <p:ext uri="{BB962C8B-B14F-4D97-AF65-F5344CB8AC3E}">
        <p14:creationId xmlns:p14="http://schemas.microsoft.com/office/powerpoint/2010/main" val="39991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799988-2BFD-4228-A035-3C22593C97AE}" type="datetimeFigureOut">
              <a:rPr lang="en-US" smtClean="0"/>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EF1C43-A808-45FB-ADC1-C0CE4D8044AB}" type="slidenum">
              <a:rPr lang="en-US" smtClean="0"/>
              <a:t>‹#›</a:t>
            </a:fld>
            <a:endParaRPr lang="en-US"/>
          </a:p>
        </p:txBody>
      </p:sp>
    </p:spTree>
    <p:extLst>
      <p:ext uri="{BB962C8B-B14F-4D97-AF65-F5344CB8AC3E}">
        <p14:creationId xmlns:p14="http://schemas.microsoft.com/office/powerpoint/2010/main" val="1615046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799988-2BFD-4228-A035-3C22593C97AE}" type="datetimeFigureOut">
              <a:rPr lang="en-US" smtClean="0"/>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EF1C43-A808-45FB-ADC1-C0CE4D8044AB}" type="slidenum">
              <a:rPr lang="en-US" smtClean="0"/>
              <a:t>‹#›</a:t>
            </a:fld>
            <a:endParaRPr lang="en-US"/>
          </a:p>
        </p:txBody>
      </p:sp>
    </p:spTree>
    <p:extLst>
      <p:ext uri="{BB962C8B-B14F-4D97-AF65-F5344CB8AC3E}">
        <p14:creationId xmlns:p14="http://schemas.microsoft.com/office/powerpoint/2010/main" val="4131364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F799988-2BFD-4228-A035-3C22593C97AE}" type="datetimeFigureOut">
              <a:rPr lang="en-US" smtClean="0"/>
              <a:t>8/6/2018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3EF1C43-A808-45FB-ADC1-C0CE4D8044AB}" type="slidenum">
              <a:rPr lang="en-US" smtClean="0"/>
              <a:t>‹#›</a:t>
            </a:fld>
            <a:endParaRPr lang="en-US"/>
          </a:p>
        </p:txBody>
      </p:sp>
    </p:spTree>
    <p:extLst>
      <p:ext uri="{BB962C8B-B14F-4D97-AF65-F5344CB8AC3E}">
        <p14:creationId xmlns:p14="http://schemas.microsoft.com/office/powerpoint/2010/main" val="24560163"/>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www.brenkoweb.com/tutorials/mysql/mysql-advanced/raising-error-conditions-with-signal-resignal-statement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brenkoweb.com/tutorials/mysql/mysql-advanced/raising-error-conditions-with-signal-resignal-statements#RESIGNA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3600" dirty="0" smtClean="0">
                <a:latin typeface="Times New Roman" panose="02020603050405020304" pitchFamily="18" charset="0"/>
                <a:cs typeface="Times New Roman" panose="02020603050405020304" pitchFamily="18" charset="0"/>
              </a:rPr>
              <a:t>STORED FUNCTIONS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2820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18531"/>
            <a:ext cx="8596668" cy="1710520"/>
          </a:xfrm>
        </p:spPr>
        <p:txBody>
          <a:bodyPr>
            <a:normAutofit fontScale="90000"/>
          </a:bodyPr>
          <a:lstStyle/>
          <a:p>
            <a:r>
              <a:rPr lang="en-US" sz="3100" dirty="0" smtClean="0">
                <a:latin typeface="Times New Roman" panose="02020603050405020304" pitchFamily="18" charset="0"/>
                <a:cs typeface="Times New Roman" panose="02020603050405020304" pitchFamily="18" charset="0"/>
              </a:rPr>
              <a:t/>
            </a:r>
            <a:br>
              <a:rPr lang="en-US" sz="3100" dirty="0" smtClean="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	</a:t>
            </a:r>
            <a:r>
              <a:rPr lang="en-US" sz="3100" dirty="0" smtClean="0">
                <a:latin typeface="Times New Roman" panose="02020603050405020304" pitchFamily="18" charset="0"/>
                <a:cs typeface="Times New Roman" panose="02020603050405020304" pitchFamily="18" charset="0"/>
              </a:rPr>
              <a:t>				</a:t>
            </a:r>
            <a:r>
              <a:rPr lang="en-US" sz="3100" b="1" dirty="0" smtClean="0">
                <a:latin typeface="Times New Roman" panose="02020603050405020304" pitchFamily="18" charset="0"/>
                <a:cs typeface="Times New Roman" panose="02020603050405020304" pitchFamily="18" charset="0"/>
              </a:rPr>
              <a:t>FUNCTIONS IN MYSQL</a:t>
            </a:r>
            <a:br>
              <a:rPr lang="en-US" sz="3100" b="1" dirty="0" smtClean="0">
                <a:latin typeface="Times New Roman" panose="02020603050405020304" pitchFamily="18" charset="0"/>
                <a:cs typeface="Times New Roman" panose="02020603050405020304" pitchFamily="18" charset="0"/>
              </a:rPr>
            </a:br>
            <a:r>
              <a:rPr lang="en-US" sz="3100" b="1" dirty="0" smtClean="0">
                <a:latin typeface="Times New Roman" panose="02020603050405020304" pitchFamily="18" charset="0"/>
                <a:cs typeface="Times New Roman" panose="02020603050405020304" pitchFamily="18" charset="0"/>
              </a:rPr>
              <a:t/>
            </a:r>
            <a:br>
              <a:rPr lang="en-US" sz="3100" b="1" dirty="0" smtClean="0">
                <a:latin typeface="Times New Roman" panose="02020603050405020304" pitchFamily="18" charset="0"/>
                <a:cs typeface="Times New Roman" panose="02020603050405020304" pitchFamily="18" charset="0"/>
              </a:rPr>
            </a:br>
            <a:r>
              <a:rPr lang="en-US" sz="2200" b="1" u="sng" dirty="0" smtClean="0">
                <a:latin typeface="Times New Roman" panose="02020603050405020304" pitchFamily="18" charset="0"/>
                <a:cs typeface="Times New Roman" panose="02020603050405020304" pitchFamily="18" charset="0"/>
              </a:rPr>
              <a:t>Definition</a:t>
            </a:r>
            <a:endParaRPr lang="en-US" sz="22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3" y="1739331"/>
            <a:ext cx="8596669" cy="4211093"/>
          </a:xfrm>
        </p:spPr>
        <p:txBody>
          <a:bodyPr>
            <a:normAutofit fontScale="92500" lnSpcReduction="20000"/>
          </a:bodyPr>
          <a:lstStyle/>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function is a stored program that </a:t>
            </a:r>
            <a:r>
              <a:rPr lang="en-US" sz="2000" dirty="0" smtClean="0">
                <a:latin typeface="Times New Roman" panose="02020603050405020304" pitchFamily="18" charset="0"/>
                <a:cs typeface="Times New Roman" panose="02020603050405020304" pitchFamily="18" charset="0"/>
              </a:rPr>
              <a:t>we can </a:t>
            </a:r>
            <a:r>
              <a:rPr lang="en-US" sz="2000" dirty="0">
                <a:latin typeface="Times New Roman" panose="02020603050405020304" pitchFamily="18" charset="0"/>
                <a:cs typeface="Times New Roman" panose="02020603050405020304" pitchFamily="18" charset="0"/>
              </a:rPr>
              <a:t>pass parameters into and then return a value</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We use </a:t>
            </a:r>
            <a:r>
              <a:rPr lang="en-US" sz="2000" dirty="0">
                <a:latin typeface="Times New Roman" panose="02020603050405020304" pitchFamily="18" charset="0"/>
                <a:cs typeface="Times New Roman" panose="02020603050405020304" pitchFamily="18" charset="0"/>
              </a:rPr>
              <a:t>stored functions to encapsulate common formulas or business rules that are reusable among SQL statements or stored programs</a:t>
            </a:r>
            <a:r>
              <a:rPr lang="en-US" sz="2000" dirty="0" smtClean="0">
                <a:latin typeface="Times New Roman" panose="02020603050405020304" pitchFamily="18" charset="0"/>
                <a:cs typeface="Times New Roman" panose="02020603050405020304" pitchFamily="18" charset="0"/>
              </a:rPr>
              <a:t>.</a:t>
            </a:r>
            <a:endParaRPr lang="en-US" dirty="0"/>
          </a:p>
          <a:p>
            <a:pPr marL="0" indent="0">
              <a:buNone/>
            </a:pPr>
            <a:r>
              <a:rPr lang="en-US" sz="1600" b="1" u="sng" dirty="0" smtClean="0">
                <a:solidFill>
                  <a:schemeClr val="accent1"/>
                </a:solidFill>
                <a:latin typeface="Times New Roman" panose="02020603050405020304" pitchFamily="18" charset="0"/>
                <a:cs typeface="Times New Roman" panose="02020603050405020304" pitchFamily="18" charset="0"/>
              </a:rPr>
              <a:t>STORED FUNCTION SYNTAX</a:t>
            </a:r>
          </a:p>
          <a:p>
            <a:pPr marL="0" indent="0" latinLnBrk="1">
              <a:buNone/>
            </a:pPr>
            <a:r>
              <a:rPr lang="en-US" dirty="0" smtClean="0">
                <a:solidFill>
                  <a:schemeClr val="accent1"/>
                </a:solidFill>
                <a:latin typeface="Times New Roman" panose="02020603050405020304" pitchFamily="18" charset="0"/>
                <a:cs typeface="Times New Roman" panose="02020603050405020304" pitchFamily="18" charset="0"/>
              </a:rPr>
              <a:t>    CREATE </a:t>
            </a:r>
            <a:r>
              <a:rPr lang="en-US" dirty="0">
                <a:solidFill>
                  <a:schemeClr val="accent1"/>
                </a:solidFill>
                <a:latin typeface="Times New Roman" panose="02020603050405020304" pitchFamily="18" charset="0"/>
                <a:cs typeface="Times New Roman" panose="02020603050405020304" pitchFamily="18" charset="0"/>
              </a:rPr>
              <a:t>FUNCTION </a:t>
            </a:r>
            <a:r>
              <a:rPr lang="en-US" dirty="0">
                <a:latin typeface="Times New Roman" panose="02020603050405020304" pitchFamily="18" charset="0"/>
                <a:cs typeface="Times New Roman" panose="02020603050405020304" pitchFamily="18" charset="0"/>
              </a:rPr>
              <a:t>function_name(param1,param2,…)</a:t>
            </a:r>
          </a:p>
          <a:p>
            <a:pPr marL="0" indent="0" latinLnBrk="1">
              <a:buNone/>
            </a:pPr>
            <a:r>
              <a:rPr lang="en-US" dirty="0">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RETURNS</a:t>
            </a:r>
            <a:r>
              <a:rPr lang="en-US" dirty="0">
                <a:latin typeface="Times New Roman" panose="02020603050405020304" pitchFamily="18" charset="0"/>
                <a:cs typeface="Times New Roman" panose="02020603050405020304" pitchFamily="18" charset="0"/>
              </a:rPr>
              <a:t> datatype</a:t>
            </a:r>
          </a:p>
          <a:p>
            <a:pPr marL="0" indent="0" latinLnBrk="1">
              <a:buNone/>
            </a:pPr>
            <a:r>
              <a:rPr lang="en-US" dirty="0">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NOT</a:t>
            </a:r>
            <a:r>
              <a:rPr lang="en-US" dirty="0">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DETERMINISTIC</a:t>
            </a:r>
          </a:p>
          <a:p>
            <a:pPr marL="0" indent="0" latinLnBrk="1">
              <a:buNone/>
            </a:pPr>
            <a:r>
              <a:rPr lang="en-US" dirty="0" smtClean="0">
                <a:latin typeface="Times New Roman" panose="02020603050405020304" pitchFamily="18" charset="0"/>
                <a:cs typeface="Times New Roman" panose="02020603050405020304" pitchFamily="18" charset="0"/>
              </a:rPr>
              <a:t>    Statements	</a:t>
            </a:r>
          </a:p>
          <a:p>
            <a:pPr latinLnBrk="1">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IN parameters- by default.</a:t>
            </a:r>
          </a:p>
          <a:p>
            <a:pPr latinLnBrk="1">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IN, OUT or INOUT modifiers cannot specify to the parameters	</a:t>
            </a:r>
          </a:p>
          <a:p>
            <a:pPr marL="0" indent="0" latinLnBrk="1">
              <a:buNone/>
            </a:pPr>
            <a:r>
              <a:rPr lang="en-US" sz="2200" dirty="0">
                <a:latin typeface="Times New Roman" panose="02020603050405020304" pitchFamily="18" charset="0"/>
                <a:cs typeface="Times New Roman" panose="02020603050405020304" pitchFamily="18" charset="0"/>
              </a:rPr>
              <a:t>for the same input parameters, if the stored function returns the same result, it </a:t>
            </a:r>
            <a:r>
              <a:rPr lang="en-US" sz="2200" dirty="0" smtClean="0">
                <a:latin typeface="Times New Roman" panose="02020603050405020304" pitchFamily="18" charset="0"/>
                <a:cs typeface="Times New Roman" panose="02020603050405020304" pitchFamily="18" charset="0"/>
              </a:rPr>
              <a:t>is    </a:t>
            </a:r>
            <a:r>
              <a:rPr lang="en-US" sz="2200" dirty="0">
                <a:latin typeface="Times New Roman" panose="02020603050405020304" pitchFamily="18" charset="0"/>
                <a:cs typeface="Times New Roman" panose="02020603050405020304" pitchFamily="18" charset="0"/>
              </a:rPr>
              <a:t>considered deterministic; otherwise, the stored function is not deterministic.</a:t>
            </a:r>
            <a:r>
              <a:rPr lang="en-US" dirty="0" smtClean="0">
                <a:latin typeface="Times New Roman" panose="02020603050405020304" pitchFamily="18" charset="0"/>
                <a:cs typeface="Times New Roman" panose="02020603050405020304" pitchFamily="18" charset="0"/>
              </a:rPr>
              <a:t>		.</a:t>
            </a:r>
          </a:p>
          <a:p>
            <a:pPr latinLnBrk="1">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0" indent="0">
              <a:buNone/>
            </a:pPr>
            <a:endParaRPr lang="en-US" sz="2000" u="sng" dirty="0"/>
          </a:p>
          <a:p>
            <a:endParaRPr lang="en-US" dirty="0"/>
          </a:p>
        </p:txBody>
      </p:sp>
    </p:spTree>
    <p:extLst>
      <p:ext uri="{BB962C8B-B14F-4D97-AF65-F5344CB8AC3E}">
        <p14:creationId xmlns:p14="http://schemas.microsoft.com/office/powerpoint/2010/main" val="53755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87105"/>
            <a:ext cx="8596668" cy="586853"/>
          </a:xfrm>
        </p:spPr>
        <p:txBody>
          <a:bodyPr>
            <a:normAutofit fontScale="90000"/>
          </a:bodyPr>
          <a:lstStyle/>
          <a:p>
            <a:r>
              <a:rPr lang="en-US" sz="2700" b="1" u="sng" dirty="0">
                <a:latin typeface="Times New Roman" panose="02020603050405020304" pitchFamily="18" charset="0"/>
                <a:cs typeface="Times New Roman" panose="02020603050405020304" pitchFamily="18" charset="0"/>
              </a:rPr>
              <a:t>S</a:t>
            </a:r>
            <a:r>
              <a:rPr lang="en-US" sz="2700" b="1" u="sng" dirty="0" smtClean="0">
                <a:latin typeface="Times New Roman" panose="02020603050405020304" pitchFamily="18" charset="0"/>
                <a:cs typeface="Times New Roman" panose="02020603050405020304" pitchFamily="18" charset="0"/>
              </a:rPr>
              <a:t>tored </a:t>
            </a:r>
            <a:r>
              <a:rPr lang="en-US" sz="2700" b="1" u="sng" dirty="0">
                <a:latin typeface="Times New Roman" panose="02020603050405020304" pitchFamily="18" charset="0"/>
                <a:cs typeface="Times New Roman" panose="02020603050405020304" pitchFamily="18" charset="0"/>
              </a:rPr>
              <a:t>function example</a:t>
            </a:r>
            <a:r>
              <a:rPr lang="en-US" dirty="0"/>
              <a:t/>
            </a:r>
            <a:br>
              <a:rPr lang="en-US" dirty="0"/>
            </a:br>
            <a:endParaRPr lang="en-US" dirty="0"/>
          </a:p>
        </p:txBody>
      </p:sp>
      <p:sp>
        <p:nvSpPr>
          <p:cNvPr id="3" name="Content Placeholder 2"/>
          <p:cNvSpPr>
            <a:spLocks noGrp="1"/>
          </p:cNvSpPr>
          <p:nvPr>
            <p:ph idx="1"/>
          </p:nvPr>
        </p:nvSpPr>
        <p:spPr>
          <a:xfrm>
            <a:off x="677334" y="1575558"/>
            <a:ext cx="8596668" cy="4907129"/>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DELIMITER </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CREATE </a:t>
            </a:r>
            <a:r>
              <a:rPr lang="en-US" sz="2000" dirty="0">
                <a:solidFill>
                  <a:schemeClr val="accent2"/>
                </a:solidFill>
                <a:latin typeface="Times New Roman" panose="02020603050405020304" pitchFamily="18" charset="0"/>
                <a:cs typeface="Times New Roman" panose="02020603050405020304" pitchFamily="18" charset="0"/>
              </a:rPr>
              <a:t>FUNCTION</a:t>
            </a:r>
            <a:r>
              <a:rPr lang="en-US" sz="2000" dirty="0">
                <a:latin typeface="Times New Roman" panose="02020603050405020304" pitchFamily="18" charset="0"/>
                <a:cs typeface="Times New Roman" panose="02020603050405020304" pitchFamily="18" charset="0"/>
              </a:rPr>
              <a:t> calcProfit(cost FLOAT, price FLOAT)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solidFill>
                  <a:schemeClr val="accent2"/>
                </a:solidFill>
                <a:latin typeface="Times New Roman" panose="02020603050405020304" pitchFamily="18" charset="0"/>
                <a:cs typeface="Times New Roman" panose="02020603050405020304" pitchFamily="18" charset="0"/>
              </a:rPr>
              <a:t>RETURNS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DECIMAL(9,2)</a:t>
            </a:r>
          </a:p>
          <a:p>
            <a:pPr marL="0" indent="0">
              <a:buNone/>
            </a:pPr>
            <a:r>
              <a:rPr lang="en-US" sz="2000" dirty="0">
                <a:latin typeface="Times New Roman" panose="02020603050405020304" pitchFamily="18" charset="0"/>
                <a:cs typeface="Times New Roman" panose="02020603050405020304" pitchFamily="18" charset="0"/>
              </a:rPr>
              <a:t>BEGIN</a:t>
            </a:r>
          </a:p>
          <a:p>
            <a:pPr marL="0" indent="0">
              <a:buNone/>
            </a:pPr>
            <a:r>
              <a:rPr lang="en-US" sz="2000" dirty="0" smtClean="0">
                <a:latin typeface="Times New Roman" panose="02020603050405020304" pitchFamily="18" charset="0"/>
                <a:cs typeface="Times New Roman" panose="02020603050405020304" pitchFamily="18" charset="0"/>
              </a:rPr>
              <a:t> DECLARE </a:t>
            </a:r>
            <a:r>
              <a:rPr lang="en-US" sz="2000" dirty="0">
                <a:latin typeface="Times New Roman" panose="02020603050405020304" pitchFamily="18" charset="0"/>
                <a:cs typeface="Times New Roman" panose="02020603050405020304" pitchFamily="18" charset="0"/>
              </a:rPr>
              <a:t>profit DECIMAL(9,2);</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SET profit = price-cost;</a:t>
            </a:r>
          </a:p>
          <a:p>
            <a:pPr marL="0" indent="0">
              <a:buNone/>
            </a:pPr>
            <a:r>
              <a:rPr lang="en-US" sz="2000" dirty="0">
                <a:latin typeface="Times New Roman" panose="02020603050405020304" pitchFamily="18" charset="0"/>
                <a:cs typeface="Times New Roman" panose="02020603050405020304" pitchFamily="18" charset="0"/>
              </a:rPr>
              <a:t>  RETURN profit;</a:t>
            </a:r>
          </a:p>
          <a:p>
            <a:pPr marL="0" indent="0">
              <a:buNone/>
            </a:pPr>
            <a:r>
              <a:rPr lang="en-US" sz="2000" dirty="0" smtClean="0">
                <a:latin typeface="Times New Roman" panose="02020603050405020304" pitchFamily="18" charset="0"/>
                <a:cs typeface="Times New Roman" panose="02020603050405020304" pitchFamily="18" charset="0"/>
              </a:rPr>
              <a:t>END //</a:t>
            </a:r>
          </a:p>
          <a:p>
            <a:pPr marL="0" indent="0">
              <a:buNone/>
            </a:pPr>
            <a:r>
              <a:rPr lang="en-US" sz="2000" dirty="0" smtClean="0">
                <a:latin typeface="Times New Roman" panose="02020603050405020304" pitchFamily="18" charset="0"/>
                <a:cs typeface="Times New Roman" panose="02020603050405020304" pitchFamily="18" charset="0"/>
              </a:rPr>
              <a:t>DELIMITER</a:t>
            </a:r>
          </a:p>
        </p:txBody>
      </p:sp>
    </p:spTree>
    <p:extLst>
      <p:ext uri="{BB962C8B-B14F-4D97-AF65-F5344CB8AC3E}">
        <p14:creationId xmlns:p14="http://schemas.microsoft.com/office/powerpoint/2010/main" val="1035881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50038" y="941695"/>
            <a:ext cx="8575848" cy="5240741"/>
          </a:xfrm>
        </p:spPr>
        <p:txBody>
          <a:bodyPr>
            <a:normAutofit lnSpcReduction="10000"/>
          </a:bodyPr>
          <a:lstStyle/>
          <a:p>
            <a:pPr marL="0" indent="0" latinLnBrk="1">
              <a:buNone/>
            </a:pPr>
            <a:r>
              <a:rPr lang="en-US" sz="2400" b="1" u="sng" dirty="0">
                <a:solidFill>
                  <a:schemeClr val="accent1"/>
                </a:solidFill>
                <a:latin typeface="Times New Roman" panose="02020603050405020304" pitchFamily="18" charset="0"/>
                <a:cs typeface="Times New Roman" panose="02020603050405020304" pitchFamily="18" charset="0"/>
              </a:rPr>
              <a:t>Calling stored function</a:t>
            </a:r>
            <a:endParaRPr lang="en-US" sz="2400" dirty="0" smtClean="0">
              <a:solidFill>
                <a:schemeClr val="accent1"/>
              </a:solidFill>
              <a:latin typeface="Times New Roman" panose="02020603050405020304" pitchFamily="18" charset="0"/>
              <a:cs typeface="Times New Roman" panose="02020603050405020304" pitchFamily="18" charset="0"/>
            </a:endParaRPr>
          </a:p>
          <a:p>
            <a:pPr marL="0" indent="0" latinLnBrk="1">
              <a:buNone/>
            </a:pPr>
            <a:r>
              <a:rPr lang="en-US" sz="2000" dirty="0" smtClean="0">
                <a:latin typeface="Times New Roman" panose="02020603050405020304" pitchFamily="18" charset="0"/>
                <a:cs typeface="Times New Roman" panose="02020603050405020304" pitchFamily="18" charset="0"/>
              </a:rPr>
              <a:t>We can </a:t>
            </a:r>
            <a:r>
              <a:rPr lang="en-US" sz="2000" dirty="0">
                <a:latin typeface="Times New Roman" panose="02020603050405020304" pitchFamily="18" charset="0"/>
                <a:cs typeface="Times New Roman" panose="02020603050405020304" pitchFamily="18" charset="0"/>
              </a:rPr>
              <a:t>now use the stored function in a database query. The following </a:t>
            </a:r>
            <a:r>
              <a:rPr lang="en-US" sz="2000" dirty="0" smtClean="0">
                <a:latin typeface="Times New Roman" panose="02020603050405020304" pitchFamily="18" charset="0"/>
                <a:cs typeface="Times New Roman" panose="02020603050405020304" pitchFamily="18" charset="0"/>
              </a:rPr>
              <a:t>SQL          </a:t>
            </a:r>
            <a:r>
              <a:rPr lang="en-US" sz="2000" dirty="0">
                <a:latin typeface="Times New Roman" panose="02020603050405020304" pitchFamily="18" charset="0"/>
                <a:cs typeface="Times New Roman" panose="02020603050405020304" pitchFamily="18" charset="0"/>
              </a:rPr>
              <a:t>statement demonstrates how to do this</a:t>
            </a:r>
            <a:r>
              <a:rPr lang="en-US" sz="2000"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SELECT</a:t>
            </a:r>
            <a:r>
              <a:rPr lang="en-US" sz="2000" dirty="0">
                <a:latin typeface="Times New Roman" panose="02020603050405020304" pitchFamily="18" charset="0"/>
                <a:cs typeface="Times New Roman" panose="02020603050405020304" pitchFamily="18" charset="0"/>
              </a:rPr>
              <a:t> *, calcProfit(</a:t>
            </a:r>
            <a:r>
              <a:rPr lang="en-US" sz="2000" dirty="0" err="1">
                <a:latin typeface="Times New Roman" panose="02020603050405020304" pitchFamily="18" charset="0"/>
                <a:cs typeface="Times New Roman" panose="02020603050405020304" pitchFamily="18" charset="0"/>
              </a:rPr>
              <a:t>prod_cost,prod_price</a:t>
            </a:r>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AS</a:t>
            </a:r>
            <a:r>
              <a:rPr lang="en-US" sz="2000" dirty="0">
                <a:latin typeface="Times New Roman" panose="02020603050405020304" pitchFamily="18" charset="0"/>
                <a:cs typeface="Times New Roman" panose="02020603050405020304" pitchFamily="18" charset="0"/>
              </a:rPr>
              <a:t> profit </a:t>
            </a:r>
            <a:r>
              <a:rPr lang="en-US" dirty="0">
                <a:latin typeface="Times New Roman" panose="02020603050405020304" pitchFamily="18" charset="0"/>
                <a:cs typeface="Times New Roman" panose="02020603050405020304" pitchFamily="18" charset="0"/>
              </a:rPr>
              <a:t>FROM</a:t>
            </a:r>
            <a:r>
              <a:rPr lang="en-US" sz="2000" dirty="0">
                <a:latin typeface="Times New Roman" panose="02020603050405020304" pitchFamily="18" charset="0"/>
                <a:cs typeface="Times New Roman" panose="02020603050405020304" pitchFamily="18" charset="0"/>
              </a:rPr>
              <a:t> products</a:t>
            </a:r>
            <a:r>
              <a:rPr lang="en-US" sz="2000" dirty="0" smtClean="0">
                <a:latin typeface="Times New Roman" panose="02020603050405020304" pitchFamily="18" charset="0"/>
                <a:cs typeface="Times New Roman" panose="02020603050405020304" pitchFamily="18" charset="0"/>
              </a:rPr>
              <a:t>;</a:t>
            </a:r>
          </a:p>
          <a:p>
            <a:pPr marL="0" indent="0">
              <a:buNone/>
            </a:pPr>
            <a:r>
              <a:rPr lang="en-US" sz="2400" b="1" u="sng" dirty="0" smtClean="0">
                <a:solidFill>
                  <a:schemeClr val="accent1"/>
                </a:solidFill>
                <a:latin typeface="Times New Roman" panose="02020603050405020304" pitchFamily="18" charset="0"/>
                <a:cs typeface="Times New Roman" panose="02020603050405020304" pitchFamily="18" charset="0"/>
              </a:rPr>
              <a:t>Alter stored function</a:t>
            </a:r>
          </a:p>
          <a:p>
            <a:pPr marL="0" indent="0">
              <a:buNone/>
            </a:pPr>
            <a:r>
              <a:rPr lang="en-US" sz="2000" dirty="0" smtClean="0">
                <a:latin typeface="Times New Roman" panose="02020603050405020304" pitchFamily="18" charset="0"/>
                <a:cs typeface="Times New Roman" panose="02020603050405020304" pitchFamily="18" charset="0"/>
              </a:rPr>
              <a:t>This statement can be used to change the characteristics of a stored function. More than one change may be specified in an </a:t>
            </a:r>
            <a:r>
              <a:rPr lang="en-US" sz="2000" b="1" dirty="0" smtClean="0">
                <a:solidFill>
                  <a:schemeClr val="accent1"/>
                </a:solidFill>
                <a:latin typeface="Times New Roman" panose="02020603050405020304" pitchFamily="18" charset="0"/>
                <a:cs typeface="Times New Roman" panose="02020603050405020304" pitchFamily="18" charset="0"/>
              </a:rPr>
              <a:t>ALTER FUNCTION </a:t>
            </a:r>
            <a:r>
              <a:rPr lang="en-US" sz="2000" dirty="0" smtClean="0">
                <a:latin typeface="Times New Roman" panose="02020603050405020304" pitchFamily="18" charset="0"/>
                <a:cs typeface="Times New Roman" panose="02020603050405020304" pitchFamily="18" charset="0"/>
              </a:rPr>
              <a:t>statement.</a:t>
            </a:r>
          </a:p>
          <a:p>
            <a:pPr marL="0" indent="0">
              <a:buNone/>
            </a:pPr>
            <a:r>
              <a:rPr lang="en-US" dirty="0">
                <a:solidFill>
                  <a:schemeClr val="accent1"/>
                </a:solidFill>
                <a:latin typeface="Times New Roman" panose="02020603050405020304" pitchFamily="18" charset="0"/>
                <a:cs typeface="Times New Roman" panose="02020603050405020304" pitchFamily="18" charset="0"/>
              </a:rPr>
              <a:t>ALTER</a:t>
            </a:r>
            <a:r>
              <a:rPr lang="en-US" sz="2000" dirty="0">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FUNCTION</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func_name [characteristic ...] </a:t>
            </a:r>
          </a:p>
          <a:p>
            <a:pPr marL="0" indent="0">
              <a:buNone/>
            </a:pPr>
            <a:r>
              <a:rPr lang="en-US" sz="2400" b="1" u="sng" dirty="0" smtClean="0">
                <a:solidFill>
                  <a:schemeClr val="accent1"/>
                </a:solidFill>
                <a:latin typeface="Times New Roman" panose="02020603050405020304" pitchFamily="18" charset="0"/>
                <a:cs typeface="Times New Roman" panose="02020603050405020304" pitchFamily="18" charset="0"/>
              </a:rPr>
              <a:t>Drop stored function</a:t>
            </a:r>
          </a:p>
          <a:p>
            <a:pPr marL="0" indent="0">
              <a:buNone/>
            </a:pP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statement is used to drop a </a:t>
            </a:r>
            <a:r>
              <a:rPr lang="en-US" sz="2000" dirty="0" smtClean="0">
                <a:latin typeface="Times New Roman" panose="02020603050405020304" pitchFamily="18" charset="0"/>
                <a:cs typeface="Times New Roman" panose="02020603050405020304" pitchFamily="18" charset="0"/>
              </a:rPr>
              <a:t>stored </a:t>
            </a:r>
            <a:r>
              <a:rPr lang="en-US" sz="2000" dirty="0">
                <a:latin typeface="Times New Roman" panose="02020603050405020304" pitchFamily="18" charset="0"/>
                <a:cs typeface="Times New Roman" panose="02020603050405020304" pitchFamily="18" charset="0"/>
              </a:rPr>
              <a:t>function. That is, the specified routine is removed from the server</a:t>
            </a:r>
            <a:r>
              <a:rPr lang="en-US" sz="2000" dirty="0" smtClean="0">
                <a:latin typeface="Times New Roman" panose="02020603050405020304" pitchFamily="18" charset="0"/>
                <a:cs typeface="Times New Roman" panose="02020603050405020304" pitchFamily="18" charset="0"/>
              </a:rPr>
              <a:t>.</a:t>
            </a:r>
          </a:p>
          <a:p>
            <a:pPr marL="0" indent="0">
              <a:buNone/>
            </a:pPr>
            <a:r>
              <a:rPr lang="en-US" dirty="0">
                <a:solidFill>
                  <a:schemeClr val="accent1"/>
                </a:solidFill>
                <a:latin typeface="Times New Roman" panose="02020603050405020304" pitchFamily="18" charset="0"/>
                <a:cs typeface="Times New Roman" panose="02020603050405020304" pitchFamily="18" charset="0"/>
              </a:rPr>
              <a:t>DROP</a:t>
            </a:r>
            <a:r>
              <a:rPr lang="en-US" sz="2000" dirty="0">
                <a:solidFill>
                  <a:schemeClr val="accent1"/>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FUNCTION</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IF</a:t>
            </a:r>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EXISTS</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func_name</a:t>
            </a:r>
            <a:r>
              <a:rPr lang="en-US" sz="2000" dirty="0"/>
              <a:t/>
            </a:r>
            <a:br>
              <a:rPr lang="en-US" sz="2000" dirty="0"/>
            </a:br>
            <a:r>
              <a:rPr lang="en-US" sz="2000" dirty="0" smtClean="0"/>
              <a:t>	</a:t>
            </a:r>
            <a:endParaRPr lang="en-US" sz="20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6004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848" y="382509"/>
            <a:ext cx="9553432" cy="526121"/>
          </a:xfrm>
        </p:spPr>
        <p:txBody>
          <a:bodyPr>
            <a:normAutofit fontScale="90000"/>
          </a:bodyPr>
          <a:lstStyle/>
          <a:p>
            <a:r>
              <a:rPr lang="en-US" sz="3200" b="1" dirty="0" smtClean="0">
                <a:latin typeface="Times New Roman" panose="02020603050405020304" pitchFamily="18" charset="0"/>
                <a:cs typeface="Times New Roman" panose="02020603050405020304" pitchFamily="18" charset="0"/>
              </a:rPr>
              <a:t>Difference between Stored functions and Procedures</a:t>
            </a:r>
            <a:endParaRPr lang="en-US" sz="32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789250" y="1146938"/>
            <a:ext cx="4185623" cy="327547"/>
          </a:xfrm>
        </p:spPr>
        <p:txBody>
          <a:bodyPr/>
          <a:lstStyle/>
          <a:p>
            <a:r>
              <a:rPr lang="en-US" b="1" dirty="0">
                <a:solidFill>
                  <a:schemeClr val="accent1"/>
                </a:solidFill>
                <a:latin typeface="Times New Roman" panose="02020603050405020304" pitchFamily="18" charset="0"/>
                <a:cs typeface="Times New Roman" panose="02020603050405020304" pitchFamily="18" charset="0"/>
              </a:rPr>
              <a:t>Functions </a:t>
            </a:r>
            <a:r>
              <a:rPr lang="en-US" dirty="0" smtClean="0"/>
              <a:t>	</a:t>
            </a:r>
            <a:endParaRPr lang="en-US" dirty="0"/>
          </a:p>
        </p:txBody>
      </p:sp>
      <p:sp>
        <p:nvSpPr>
          <p:cNvPr id="4" name="Content Placeholder 3"/>
          <p:cNvSpPr>
            <a:spLocks noGrp="1"/>
          </p:cNvSpPr>
          <p:nvPr>
            <p:ph sz="half" idx="2"/>
          </p:nvPr>
        </p:nvSpPr>
        <p:spPr>
          <a:xfrm>
            <a:off x="675742" y="1658730"/>
            <a:ext cx="4185623" cy="5015026"/>
          </a:xfrm>
        </p:spPr>
        <p:txBody>
          <a:bodyPr>
            <a:normAutofit/>
          </a:bodyPr>
          <a:lstStyle/>
          <a:p>
            <a:r>
              <a:rPr lang="en-US" dirty="0" smtClean="0">
                <a:latin typeface="Times New Roman" panose="02020603050405020304" pitchFamily="18" charset="0"/>
                <a:cs typeface="Times New Roman" panose="02020603050405020304" pitchFamily="18" charset="0"/>
              </a:rPr>
              <a:t>Function must return a value</a:t>
            </a:r>
          </a:p>
          <a:p>
            <a:r>
              <a:rPr lang="en-US" dirty="0" smtClean="0">
                <a:latin typeface="Times New Roman" panose="02020603050405020304" pitchFamily="18" charset="0"/>
                <a:cs typeface="Times New Roman" panose="02020603050405020304" pitchFamily="18" charset="0"/>
              </a:rPr>
              <a:t>Will allow only select statement, it will not allow us to use DML statements</a:t>
            </a:r>
          </a:p>
          <a:p>
            <a:r>
              <a:rPr lang="en-US" dirty="0" smtClean="0">
                <a:latin typeface="Times New Roman" panose="02020603050405020304" pitchFamily="18" charset="0"/>
                <a:cs typeface="Times New Roman" panose="02020603050405020304" pitchFamily="18" charset="0"/>
              </a:rPr>
              <a:t>It will allow only input parameters, doesn’t support output parameters</a:t>
            </a:r>
          </a:p>
          <a:p>
            <a:r>
              <a:rPr lang="en-US" dirty="0" smtClean="0">
                <a:latin typeface="Times New Roman" panose="02020603050405020304" pitchFamily="18" charset="0"/>
                <a:cs typeface="Times New Roman" panose="02020603050405020304" pitchFamily="18" charset="0"/>
              </a:rPr>
              <a:t>It will not allow us to use try catch block	</a:t>
            </a:r>
          </a:p>
          <a:p>
            <a:r>
              <a:rPr lang="en-US" dirty="0" smtClean="0">
                <a:latin typeface="Times New Roman" panose="02020603050405020304" pitchFamily="18" charset="0"/>
                <a:cs typeface="Times New Roman" panose="02020603050405020304" pitchFamily="18" charset="0"/>
              </a:rPr>
              <a:t>Transactions are not allowed</a:t>
            </a:r>
          </a:p>
          <a:p>
            <a:r>
              <a:rPr lang="en-US" dirty="0" smtClean="0">
                <a:latin typeface="Times New Roman" panose="02020603050405020304" pitchFamily="18" charset="0"/>
                <a:cs typeface="Times New Roman" panose="02020603050405020304" pitchFamily="18" charset="0"/>
              </a:rPr>
              <a:t>Can use only table variables, it will not allow using temporary tables</a:t>
            </a:r>
          </a:p>
          <a:p>
            <a:r>
              <a:rPr lang="en-US" dirty="0" smtClean="0">
                <a:latin typeface="Times New Roman" panose="02020603050405020304" pitchFamily="18" charset="0"/>
                <a:cs typeface="Times New Roman" panose="02020603050405020304" pitchFamily="18" charset="0"/>
              </a:rPr>
              <a:t>Stored procedure can’t be called from function</a:t>
            </a:r>
          </a:p>
          <a:p>
            <a:r>
              <a:rPr lang="en-US" dirty="0" smtClean="0">
                <a:latin typeface="Times New Roman" panose="02020603050405020304" pitchFamily="18" charset="0"/>
                <a:cs typeface="Times New Roman" panose="02020603050405020304" pitchFamily="18" charset="0"/>
              </a:rPr>
              <a:t>Function can be called from select statement</a:t>
            </a:r>
          </a:p>
          <a:p>
            <a:endParaRPr lang="en-US"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5088382" y="1146938"/>
            <a:ext cx="4185618" cy="327547"/>
          </a:xfrm>
        </p:spPr>
        <p:txBody>
          <a:bodyPr/>
          <a:lstStyle/>
          <a:p>
            <a:r>
              <a:rPr lang="en-US" b="1" dirty="0">
                <a:solidFill>
                  <a:schemeClr val="accent1"/>
                </a:solidFill>
                <a:latin typeface="Times New Roman" panose="02020603050405020304" pitchFamily="18" charset="0"/>
                <a:cs typeface="Times New Roman" panose="02020603050405020304" pitchFamily="18" charset="0"/>
              </a:rPr>
              <a:t>Procedures</a:t>
            </a:r>
          </a:p>
        </p:txBody>
      </p:sp>
      <p:sp>
        <p:nvSpPr>
          <p:cNvPr id="6" name="Content Placeholder 5"/>
          <p:cNvSpPr>
            <a:spLocks noGrp="1"/>
          </p:cNvSpPr>
          <p:nvPr>
            <p:ph sz="quarter" idx="4"/>
          </p:nvPr>
        </p:nvSpPr>
        <p:spPr>
          <a:xfrm>
            <a:off x="4974873" y="1712793"/>
            <a:ext cx="4185617" cy="4704630"/>
          </a:xfrm>
        </p:spPr>
        <p:txBody>
          <a:bodyPr>
            <a:normAutofit lnSpcReduction="10000"/>
          </a:bodyPr>
          <a:lstStyle/>
          <a:p>
            <a:r>
              <a:rPr lang="en-US" dirty="0" smtClean="0">
                <a:latin typeface="Times New Roman" panose="02020603050405020304" pitchFamily="18" charset="0"/>
                <a:cs typeface="Times New Roman" panose="02020603050405020304" pitchFamily="18" charset="0"/>
              </a:rPr>
              <a:t>Procedure may or may not return values</a:t>
            </a:r>
          </a:p>
          <a:p>
            <a:r>
              <a:rPr lang="en-US" dirty="0" smtClean="0">
                <a:latin typeface="Times New Roman" panose="02020603050405020304" pitchFamily="18" charset="0"/>
                <a:cs typeface="Times New Roman" panose="02020603050405020304" pitchFamily="18" charset="0"/>
              </a:rPr>
              <a:t>Can have select statement as well as DML statements</a:t>
            </a:r>
          </a:p>
          <a:p>
            <a:r>
              <a:rPr lang="en-US" dirty="0" smtClean="0">
                <a:latin typeface="Times New Roman" panose="02020603050405020304" pitchFamily="18" charset="0"/>
                <a:cs typeface="Times New Roman" panose="02020603050405020304" pitchFamily="18" charset="0"/>
              </a:rPr>
              <a:t>It can have both input and output parameters</a:t>
            </a:r>
          </a:p>
          <a:p>
            <a:r>
              <a:rPr lang="en-US" dirty="0" smtClean="0">
                <a:latin typeface="Times New Roman" panose="02020603050405020304" pitchFamily="18" charset="0"/>
                <a:cs typeface="Times New Roman" panose="02020603050405020304" pitchFamily="18" charset="0"/>
              </a:rPr>
              <a:t>For exception handling we can use try catch blocks</a:t>
            </a:r>
          </a:p>
          <a:p>
            <a:r>
              <a:rPr lang="en-US" dirty="0" smtClean="0">
                <a:latin typeface="Times New Roman" panose="02020603050405020304" pitchFamily="18" charset="0"/>
                <a:cs typeface="Times New Roman" panose="02020603050405020304" pitchFamily="18" charset="0"/>
              </a:rPr>
              <a:t>Can use transactions</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Can use both tables in it.</a:t>
            </a:r>
          </a:p>
          <a:p>
            <a:r>
              <a:rPr lang="en-US" dirty="0" smtClean="0">
                <a:latin typeface="Times New Roman" panose="02020603050405020304" pitchFamily="18" charset="0"/>
                <a:cs typeface="Times New Roman" panose="02020603050405020304" pitchFamily="18" charset="0"/>
              </a:rPr>
              <a:t>Stored procedure can call function</a:t>
            </a:r>
          </a:p>
          <a:p>
            <a:r>
              <a:rPr lang="en-US" dirty="0" smtClean="0">
                <a:latin typeface="Times New Roman" panose="02020603050405020304" pitchFamily="18" charset="0"/>
                <a:cs typeface="Times New Roman" panose="02020603050405020304" pitchFamily="18" charset="0"/>
              </a:rPr>
              <a:t>Procedure can’t be called from select/Where/Having and so on statements. Execute/Exec Statements are used to call procedure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758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9295"/>
            <a:ext cx="8943184" cy="652530"/>
          </a:xfrm>
        </p:spPr>
        <p:txBody>
          <a:bodyPr>
            <a:noAutofit/>
          </a:bodyPr>
          <a:lstStyle/>
          <a:p>
            <a:r>
              <a:rPr lang="en-US" sz="2400" b="1" dirty="0">
                <a:latin typeface="Times New Roman" panose="02020603050405020304" pitchFamily="18" charset="0"/>
                <a:cs typeface="Times New Roman" panose="02020603050405020304" pitchFamily="18" charset="0"/>
                <a:hlinkClick r:id="rId2"/>
              </a:rPr>
              <a:t>Raising Error Conditions with SIGNAL / RESIGNAL Statements</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081825"/>
            <a:ext cx="8596668" cy="5525037"/>
          </a:xfrm>
        </p:spPr>
        <p:txBody>
          <a:bodyPr>
            <a:normAutofit lnSpcReduction="10000"/>
          </a:bodyPr>
          <a:lstStyle/>
          <a:p>
            <a:pPr marL="0" indent="0">
              <a:buNone/>
            </a:pPr>
            <a:r>
              <a:rPr lang="en-US" sz="2000" dirty="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rPr>
              <a:t>SIGNAL statement</a:t>
            </a:r>
            <a:r>
              <a:rPr lang="en-US" sz="2000" dirty="0">
                <a:latin typeface="Times New Roman" panose="02020603050405020304" pitchFamily="18" charset="0"/>
                <a:cs typeface="Times New Roman" panose="02020603050405020304" pitchFamily="18" charset="0"/>
              </a:rPr>
              <a:t> are used as a way to return an error message appearing during code execution. These statements provide error information to an error handler, outer portion of the application or to the client. It returns information of </a:t>
            </a:r>
            <a:r>
              <a:rPr lang="en-US" sz="2000" i="1" dirty="0">
                <a:latin typeface="Times New Roman" panose="02020603050405020304" pitchFamily="18" charset="0"/>
                <a:cs typeface="Times New Roman" panose="02020603050405020304" pitchFamily="18" charset="0"/>
              </a:rPr>
              <a:t>error number</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SQLSTATE</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value</a:t>
            </a:r>
            <a:r>
              <a:rPr lang="en-US" sz="2000" dirty="0">
                <a:latin typeface="Times New Roman" panose="02020603050405020304" pitchFamily="18" charset="0"/>
                <a:cs typeface="Times New Roman" panose="02020603050405020304" pitchFamily="18" charset="0"/>
              </a:rPr>
              <a:t> and </a:t>
            </a:r>
            <a:r>
              <a:rPr lang="en-US" sz="2000" i="1" dirty="0">
                <a:latin typeface="Times New Roman" panose="02020603050405020304" pitchFamily="18" charset="0"/>
                <a:cs typeface="Times New Roman" panose="02020603050405020304" pitchFamily="18" charset="0"/>
              </a:rPr>
              <a:t>message</a:t>
            </a:r>
            <a:r>
              <a:rPr lang="en-US" sz="2000" dirty="0">
                <a:latin typeface="Times New Roman" panose="02020603050405020304" pitchFamily="18" charset="0"/>
                <a:cs typeface="Times New Roman" panose="02020603050405020304" pitchFamily="18" charset="0"/>
              </a:rPr>
              <a:t> that occurs in stored procedures. The syntax of the SIGNAL statement is:</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a:solidFill>
                  <a:schemeClr val="accent1"/>
                </a:solidFill>
                <a:latin typeface="Times New Roman" panose="02020603050405020304" pitchFamily="18" charset="0"/>
                <a:cs typeface="Times New Roman" panose="02020603050405020304" pitchFamily="18" charset="0"/>
              </a:rPr>
              <a:t>SIGNAL</a:t>
            </a:r>
            <a:r>
              <a:rPr lang="en-US" sz="2000" dirty="0">
                <a:latin typeface="Times New Roman" panose="02020603050405020304" pitchFamily="18" charset="0"/>
                <a:cs typeface="Times New Roman" panose="02020603050405020304" pitchFamily="18" charset="0"/>
              </a:rPr>
              <a:t> </a:t>
            </a:r>
            <a:r>
              <a:rPr lang="en-US" sz="2000" dirty="0">
                <a:solidFill>
                  <a:schemeClr val="accent1"/>
                </a:solidFill>
                <a:latin typeface="Times New Roman" panose="02020603050405020304" pitchFamily="18" charset="0"/>
                <a:cs typeface="Times New Roman" panose="02020603050405020304" pitchFamily="18" charset="0"/>
              </a:rPr>
              <a:t>SQLSTATE</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condition_name</a:t>
            </a:r>
            <a:r>
              <a:rPr lang="en-US" sz="2000" dirty="0">
                <a:latin typeface="Times New Roman" panose="02020603050405020304" pitchFamily="18" charset="0"/>
                <a:cs typeface="Times New Roman" panose="02020603050405020304" pitchFamily="18" charset="0"/>
              </a:rPr>
              <a:t>;</a:t>
            </a:r>
          </a:p>
          <a:p>
            <a:pPr marL="0" indent="0">
              <a:buNone/>
            </a:pPr>
            <a:r>
              <a:rPr lang="en-US" dirty="0" smtClean="0">
                <a:solidFill>
                  <a:schemeClr val="accent1"/>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Where</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condition_name</a:t>
            </a:r>
            <a:r>
              <a:rPr lang="en-US" dirty="0">
                <a:latin typeface="Times New Roman" panose="02020603050405020304" pitchFamily="18" charset="0"/>
                <a:cs typeface="Times New Roman" panose="02020603050405020304" pitchFamily="18" charset="0"/>
              </a:rPr>
              <a:t> is the set using </a:t>
            </a:r>
            <a:r>
              <a:rPr lang="en-US" i="1" dirty="0">
                <a:latin typeface="Times New Roman" panose="02020603050405020304" pitchFamily="18" charset="0"/>
                <a:cs typeface="Times New Roman" panose="02020603050405020304" pitchFamily="18" charset="0"/>
              </a:rPr>
              <a:t>SET statements</a:t>
            </a:r>
            <a:r>
              <a:rPr lang="en-US" dirty="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SET </a:t>
            </a:r>
            <a:r>
              <a:rPr lang="en-US" dirty="0">
                <a:latin typeface="Times New Roman" panose="02020603050405020304" pitchFamily="18" charset="0"/>
                <a:cs typeface="Times New Roman" panose="02020603050405020304" pitchFamily="18" charset="0"/>
              </a:rPr>
              <a:t>condition_1 = value_1,</a:t>
            </a:r>
          </a:p>
          <a:p>
            <a:pPr marL="0" indent="0">
              <a:buNone/>
            </a:pPr>
            <a:r>
              <a:rPr lang="en-US" dirty="0" smtClean="0">
                <a:latin typeface="Times New Roman" panose="02020603050405020304" pitchFamily="18" charset="0"/>
                <a:cs typeface="Times New Roman" panose="02020603050405020304" pitchFamily="18" charset="0"/>
              </a:rPr>
              <a:t> 	condition </a:t>
            </a:r>
            <a:r>
              <a:rPr lang="en-US" dirty="0">
                <a:latin typeface="Times New Roman" panose="02020603050405020304" pitchFamily="18" charset="0"/>
                <a:cs typeface="Times New Roman" panose="02020603050405020304" pitchFamily="18" charset="0"/>
              </a:rPr>
              <a:t>_2 = value_2, </a:t>
            </a:r>
            <a:r>
              <a:rPr lang="en-US" dirty="0" err="1">
                <a:latin typeface="Times New Roman" panose="02020603050405020304" pitchFamily="18" charset="0"/>
                <a:cs typeface="Times New Roman" panose="02020603050405020304" pitchFamily="18" charset="0"/>
              </a:rPr>
              <a:t>etc</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The 'condition_1', 'condition_2' ... </a:t>
            </a:r>
            <a:r>
              <a:rPr lang="en-US" dirty="0" err="1" smtClean="0">
                <a:latin typeface="Times New Roman" panose="02020603050405020304" pitchFamily="18" charset="0"/>
                <a:cs typeface="Times New Roman" panose="02020603050405020304" pitchFamily="18" charset="0"/>
              </a:rPr>
              <a:t>etc</a:t>
            </a:r>
            <a:r>
              <a:rPr lang="en-US" dirty="0" smtClean="0">
                <a:latin typeface="Times New Roman" panose="02020603050405020304" pitchFamily="18" charset="0"/>
                <a:cs typeface="Times New Roman" panose="02020603050405020304" pitchFamily="18" charset="0"/>
              </a:rPr>
              <a:t>, can be any of these: </a:t>
            </a:r>
            <a:r>
              <a:rPr lang="en-US" i="1" dirty="0" smtClean="0">
                <a:latin typeface="Times New Roman" panose="02020603050405020304" pitchFamily="18" charset="0"/>
                <a:cs typeface="Times New Roman" panose="02020603050405020304" pitchFamily="18" charset="0"/>
              </a:rPr>
              <a:t>CLASS_ORIGIN</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MESSAGE_TEXT</a:t>
            </a:r>
            <a:r>
              <a:rPr lang="en-US" dirty="0" smtClean="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 MYSQL_ERRNO</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TABLE_NAME</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COLUMN_NAME</a:t>
            </a:r>
            <a:r>
              <a:rPr lang="en-US" dirty="0" smtClean="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The </a:t>
            </a:r>
            <a:r>
              <a:rPr lang="en-US" i="1" dirty="0">
                <a:latin typeface="Times New Roman" panose="02020603050405020304" pitchFamily="18" charset="0"/>
                <a:cs typeface="Times New Roman" panose="02020603050405020304" pitchFamily="18" charset="0"/>
              </a:rPr>
              <a:t>SQLSTATE</a:t>
            </a:r>
            <a:r>
              <a:rPr lang="en-US" dirty="0">
                <a:latin typeface="Times New Roman" panose="02020603050405020304" pitchFamily="18" charset="0"/>
                <a:cs typeface="Times New Roman" panose="02020603050405020304" pitchFamily="18" charset="0"/>
              </a:rPr>
              <a:t> or </a:t>
            </a:r>
            <a:r>
              <a:rPr lang="en-US" i="1" dirty="0" err="1">
                <a:latin typeface="Times New Roman" panose="02020603050405020304" pitchFamily="18" charset="0"/>
                <a:cs typeface="Times New Roman" panose="02020603050405020304" pitchFamily="18" charset="0"/>
              </a:rPr>
              <a:t>condition_name</a:t>
            </a:r>
            <a:r>
              <a:rPr lang="en-US" dirty="0">
                <a:latin typeface="Times New Roman" panose="02020603050405020304" pitchFamily="18" charset="0"/>
                <a:cs typeface="Times New Roman" panose="02020603050405020304" pitchFamily="18" charset="0"/>
              </a:rPr>
              <a:t> in the </a:t>
            </a:r>
            <a:r>
              <a:rPr lang="en-US" b="1" dirty="0">
                <a:latin typeface="Times New Roman" panose="02020603050405020304" pitchFamily="18" charset="0"/>
                <a:cs typeface="Times New Roman" panose="02020603050405020304" pitchFamily="18" charset="0"/>
              </a:rPr>
              <a:t>SIGNAL</a:t>
            </a:r>
            <a:r>
              <a:rPr lang="en-US" dirty="0">
                <a:latin typeface="Times New Roman" panose="02020603050405020304" pitchFamily="18" charset="0"/>
                <a:cs typeface="Times New Roman" panose="02020603050405020304" pitchFamily="18" charset="0"/>
              </a:rPr>
              <a:t> indicates the error value that is to be returned. </a:t>
            </a:r>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To signal a generic SQLSTATE value, use '</a:t>
            </a:r>
            <a:r>
              <a:rPr lang="en-US" b="1" dirty="0">
                <a:latin typeface="Times New Roman" panose="02020603050405020304" pitchFamily="18" charset="0"/>
                <a:cs typeface="Times New Roman" panose="02020603050405020304" pitchFamily="18" charset="0"/>
              </a:rPr>
              <a:t>45000</a:t>
            </a:r>
            <a:r>
              <a:rPr lang="en-US" dirty="0">
                <a:latin typeface="Times New Roman" panose="02020603050405020304" pitchFamily="18" charset="0"/>
                <a:cs typeface="Times New Roman" panose="02020603050405020304" pitchFamily="18" charset="0"/>
              </a:rPr>
              <a:t>', which means "unhandled user-defined exception."</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2001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68191" y="0"/>
            <a:ext cx="9053848" cy="7201972"/>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DELIMITER </a:t>
            </a:r>
            <a:r>
              <a:rPr lang="en-US" sz="1400" dirty="0" smtClean="0">
                <a:latin typeface="Times New Roman" panose="02020603050405020304" pitchFamily="18" charset="0"/>
                <a:cs typeface="Times New Roman" panose="02020603050405020304" pitchFamily="18" charset="0"/>
              </a:rPr>
              <a:t>//</a:t>
            </a:r>
          </a:p>
          <a:p>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CREATE </a:t>
            </a:r>
            <a:r>
              <a:rPr lang="en-US" sz="1400" dirty="0">
                <a:latin typeface="Times New Roman" panose="02020603050405020304" pitchFamily="18" charset="0"/>
                <a:cs typeface="Times New Roman" panose="02020603050405020304" pitchFamily="18" charset="0"/>
              </a:rPr>
              <a:t>PROCEDURE </a:t>
            </a:r>
            <a:r>
              <a:rPr lang="en-US" sz="1400" dirty="0" err="1">
                <a:latin typeface="Times New Roman" panose="02020603050405020304" pitchFamily="18" charset="0"/>
                <a:cs typeface="Times New Roman" panose="02020603050405020304" pitchFamily="18" charset="0"/>
              </a:rPr>
              <a:t>settemp</a:t>
            </a:r>
            <a:r>
              <a:rPr lang="en-US" sz="1400" dirty="0">
                <a:latin typeface="Times New Roman" panose="02020603050405020304" pitchFamily="18" charset="0"/>
                <a:cs typeface="Times New Roman" panose="02020603050405020304" pitchFamily="18" charset="0"/>
              </a:rPr>
              <a:t>(IN temp INT</a:t>
            </a:r>
            <a:r>
              <a:rPr lang="en-US" sz="1400" dirty="0" smtClean="0">
                <a:latin typeface="Times New Roman" panose="02020603050405020304" pitchFamily="18" charset="0"/>
                <a:cs typeface="Times New Roman" panose="02020603050405020304" pitchFamily="18" charset="0"/>
              </a:rPr>
              <a:t>)</a:t>
            </a:r>
          </a:p>
          <a:p>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BEGIN</a:t>
            </a:r>
          </a:p>
          <a:p>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DECLARE T INT;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SELECT status INTO 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FROM </a:t>
            </a:r>
            <a:r>
              <a:rPr lang="en-US" sz="1400" dirty="0" err="1">
                <a:latin typeface="Times New Roman" panose="02020603050405020304" pitchFamily="18" charset="0"/>
                <a:cs typeface="Times New Roman" panose="02020603050405020304" pitchFamily="18" charset="0"/>
              </a:rPr>
              <a:t>tblmachine</a:t>
            </a:r>
            <a:r>
              <a:rPr lang="en-US" sz="1400" dirty="0">
                <a:latin typeface="Times New Roman" panose="02020603050405020304" pitchFamily="18" charset="0"/>
                <a:cs typeface="Times New Roman" panose="02020603050405020304" pitchFamily="18" charset="0"/>
              </a:rPr>
              <a:t>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WHERE temperature = temp;</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IF(T = 0) THEN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SIGNAL SQLSTATE '45000'</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SET MESSAGE_TEXT = 'The machine not working';</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ELSE</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SELECT * FROM </a:t>
            </a:r>
            <a:r>
              <a:rPr lang="en-US" sz="1400" dirty="0" err="1">
                <a:latin typeface="Times New Roman" panose="02020603050405020304" pitchFamily="18" charset="0"/>
                <a:cs typeface="Times New Roman" panose="02020603050405020304" pitchFamily="18" charset="0"/>
              </a:rPr>
              <a:t>tblmachine</a:t>
            </a:r>
            <a:r>
              <a:rPr lang="en-US" sz="1400" dirty="0">
                <a:latin typeface="Times New Roman" panose="02020603050405020304" pitchFamily="18" charset="0"/>
                <a:cs typeface="Times New Roman" panose="02020603050405020304" pitchFamily="18" charset="0"/>
              </a:rPr>
              <a:t> WHERE temperature = temp;</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END IF;</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END </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DELIMITER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CALL </a:t>
            </a:r>
            <a:r>
              <a:rPr lang="en-US" sz="1400" dirty="0" err="1">
                <a:latin typeface="Times New Roman" panose="02020603050405020304" pitchFamily="18" charset="0"/>
                <a:cs typeface="Times New Roman" panose="02020603050405020304" pitchFamily="18" charset="0"/>
              </a:rPr>
              <a:t>settemp</a:t>
            </a:r>
            <a:r>
              <a:rPr lang="en-US" sz="1400" dirty="0">
                <a:latin typeface="Times New Roman" panose="02020603050405020304" pitchFamily="18" charset="0"/>
                <a:cs typeface="Times New Roman" panose="02020603050405020304" pitchFamily="18" charset="0"/>
              </a:rPr>
              <a:t>(35</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 output from above given example is: '#1644 - The machine not working'.</a:t>
            </a:r>
          </a:p>
        </p:txBody>
      </p:sp>
    </p:spTree>
    <p:extLst>
      <p:ext uri="{BB962C8B-B14F-4D97-AF65-F5344CB8AC3E}">
        <p14:creationId xmlns:p14="http://schemas.microsoft.com/office/powerpoint/2010/main" val="95575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6215" y="592428"/>
            <a:ext cx="9968248" cy="2123658"/>
          </a:xfrm>
          <a:prstGeom prst="rect">
            <a:avLst/>
          </a:prstGeom>
          <a:noFill/>
        </p:spPr>
        <p:txBody>
          <a:bodyPr wrap="square" rtlCol="0">
            <a:spAutoFit/>
          </a:bodyPr>
          <a:lstStyle/>
          <a:p>
            <a:r>
              <a:rPr lang="en-US" sz="2400" u="sng" dirty="0" err="1">
                <a:latin typeface="Times New Roman" panose="02020603050405020304" pitchFamily="18" charset="0"/>
                <a:cs typeface="Times New Roman" panose="02020603050405020304" pitchFamily="18" charset="0"/>
                <a:hlinkClick r:id="rId2"/>
              </a:rPr>
              <a:t>Resignal</a:t>
            </a:r>
            <a:endParaRPr lang="en-US" sz="2400" u="sn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RESIGNAL</a:t>
            </a:r>
            <a:r>
              <a:rPr lang="en-US" dirty="0">
                <a:latin typeface="Times New Roman" panose="02020603050405020304" pitchFamily="18" charset="0"/>
                <a:cs typeface="Times New Roman" panose="02020603050405020304" pitchFamily="18" charset="0"/>
              </a:rPr>
              <a:t> statement is the same as </a:t>
            </a:r>
            <a:r>
              <a:rPr lang="en-US" dirty="0" smtClean="0">
                <a:latin typeface="Times New Roman" panose="02020603050405020304" pitchFamily="18" charset="0"/>
                <a:cs typeface="Times New Roman" panose="02020603050405020304" pitchFamily="18" charset="0"/>
              </a:rPr>
              <a:t>the SIGNAL</a:t>
            </a:r>
            <a:r>
              <a:rPr lang="en-US" dirty="0">
                <a:latin typeface="Times New Roman" panose="02020603050405020304" pitchFamily="18" charset="0"/>
                <a:cs typeface="Times New Roman" panose="02020603050405020304" pitchFamily="18" charset="0"/>
              </a:rPr>
              <a:t> one except that the RESIGNAL statement should be used within the error or the warning handler </a:t>
            </a:r>
            <a:r>
              <a:rPr lang="en-US" dirty="0" smtClean="0">
                <a:latin typeface="Times New Roman" panose="02020603050405020304" pitchFamily="18" charset="0"/>
                <a:cs typeface="Times New Roman" panose="02020603050405020304" pitchFamily="18" charset="0"/>
              </a:rPr>
              <a:t>themselves</a:t>
            </a:r>
            <a:r>
              <a:rPr lang="en-US" dirty="0">
                <a:latin typeface="Times New Roman" panose="02020603050405020304" pitchFamily="18" charset="0"/>
                <a:cs typeface="Times New Roman" panose="02020603050405020304" pitchFamily="18" charset="0"/>
              </a:rPr>
              <a:t>. If the RESIGNAL statement is used outside, the MySQL generates an error saying </a:t>
            </a:r>
            <a:r>
              <a:rPr lang="en-US" i="1" dirty="0">
                <a:latin typeface="Times New Roman" panose="02020603050405020304" pitchFamily="18" charset="0"/>
                <a:cs typeface="Times New Roman" panose="02020603050405020304" pitchFamily="18" charset="0"/>
              </a:rPr>
              <a:t>RESIGNAL when handler is not active</a:t>
            </a:r>
            <a:r>
              <a:rPr lang="en-US" dirty="0">
                <a:latin typeface="Times New Roman" panose="02020603050405020304" pitchFamily="18" charset="0"/>
                <a:cs typeface="Times New Roman" panose="02020603050405020304" pitchFamily="18" charset="0"/>
              </a:rPr>
              <a:t>. The RESIGNAL statement can be used without any attributes or with attributes as in SIGNAL statement.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solidFill>
                  <a:schemeClr val="accent1"/>
                </a:solidFill>
                <a:latin typeface="Times New Roman" panose="02020603050405020304" pitchFamily="18" charset="0"/>
                <a:cs typeface="Times New Roman" panose="02020603050405020304" pitchFamily="18" charset="0"/>
              </a:rPr>
              <a:t>RESIGNAL</a:t>
            </a:r>
            <a:r>
              <a:rPr lang="en-US" dirty="0">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SET</a:t>
            </a:r>
            <a:r>
              <a:rPr lang="en-US"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signal_information_item</a:t>
            </a:r>
            <a:r>
              <a:rPr lang="en-US" dirty="0">
                <a:latin typeface="Times New Roman" panose="02020603050405020304" pitchFamily="18" charset="0"/>
                <a:cs typeface="Times New Roman" panose="02020603050405020304" pitchFamily="18" charset="0"/>
              </a:rPr>
              <a:t> [, </a:t>
            </a:r>
            <a:r>
              <a:rPr lang="en-US" i="1" dirty="0" err="1">
                <a:latin typeface="Times New Roman" panose="02020603050405020304" pitchFamily="18" charset="0"/>
                <a:cs typeface="Times New Roman" panose="02020603050405020304" pitchFamily="18" charset="0"/>
              </a:rPr>
              <a:t>signal_information_item</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55477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1002</TotalTime>
  <Words>400</Words>
  <Application>Microsoft Office PowerPoint</Application>
  <PresentationFormat>Widescreen</PresentationFormat>
  <Paragraphs>96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Times New Roman</vt:lpstr>
      <vt:lpstr>Trebuchet MS</vt:lpstr>
      <vt:lpstr>Wingdings</vt:lpstr>
      <vt:lpstr>Wingdings 3</vt:lpstr>
      <vt:lpstr>Facet</vt:lpstr>
      <vt:lpstr>STORED FUNCTIONS</vt:lpstr>
      <vt:lpstr>      FUNCTIONS IN MYSQL  Definition</vt:lpstr>
      <vt:lpstr>Stored function example </vt:lpstr>
      <vt:lpstr>PowerPoint Presentation</vt:lpstr>
      <vt:lpstr>Difference between Stored functions and Procedures</vt:lpstr>
      <vt:lpstr>Raising Error Conditions with SIGNAL / RESIGNAL Statements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Shareena Anoop</dc:creator>
  <cp:lastModifiedBy>Shareena Anoop</cp:lastModifiedBy>
  <cp:revision>30</cp:revision>
  <dcterms:created xsi:type="dcterms:W3CDTF">2018-08-02T03:43:02Z</dcterms:created>
  <dcterms:modified xsi:type="dcterms:W3CDTF">2018-08-06T08:28:20Z</dcterms:modified>
</cp:coreProperties>
</file>