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0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2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A8D9-F1EB-494E-9EC5-5D4C80053CC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STORED PROCEDURE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611"/>
          </a:xfrm>
        </p:spPr>
        <p:txBody>
          <a:bodyPr/>
          <a:lstStyle/>
          <a:p>
            <a:pPr algn="ctr"/>
            <a:r>
              <a:rPr lang="en-US" b="1" dirty="0" smtClean="0"/>
              <a:t>CASE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411" y="1017431"/>
            <a:ext cx="5181600" cy="49792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/>
              <a:t>DELIMITER //</a:t>
            </a:r>
          </a:p>
          <a:p>
            <a:pPr marL="0" indent="0" algn="ctr">
              <a:buNone/>
            </a:pPr>
            <a:r>
              <a:rPr lang="en-US" sz="1400" b="1" dirty="0"/>
              <a:t> </a:t>
            </a:r>
          </a:p>
          <a:p>
            <a:pPr marL="0" indent="0" algn="ctr">
              <a:buNone/>
            </a:pPr>
            <a:r>
              <a:rPr lang="en-US" sz="1400" b="1" dirty="0"/>
              <a:t>CREATE PROCEDURE `</a:t>
            </a:r>
            <a:r>
              <a:rPr lang="en-US" sz="1400" b="1" dirty="0" err="1"/>
              <a:t>proc_CASE</a:t>
            </a:r>
            <a:r>
              <a:rPr lang="en-US" sz="1400" b="1" dirty="0"/>
              <a:t>` (IN param1 INT)</a:t>
            </a:r>
          </a:p>
          <a:p>
            <a:pPr marL="0" indent="0" algn="ctr">
              <a:buNone/>
            </a:pPr>
            <a:r>
              <a:rPr lang="en-US" sz="1400" b="1" dirty="0"/>
              <a:t>BEGIN</a:t>
            </a:r>
          </a:p>
          <a:p>
            <a:pPr marL="0" indent="0" algn="ctr">
              <a:buNone/>
            </a:pPr>
            <a:r>
              <a:rPr lang="en-US" sz="1400" b="1" dirty="0"/>
              <a:t>    DECLARE variable1 INT;</a:t>
            </a:r>
          </a:p>
          <a:p>
            <a:pPr marL="0" indent="0" algn="ctr">
              <a:buNone/>
            </a:pPr>
            <a:r>
              <a:rPr lang="en-US" sz="1400" b="1" dirty="0"/>
              <a:t>    SET variable1 = param1 + 1;</a:t>
            </a:r>
          </a:p>
          <a:p>
            <a:pPr marL="0" indent="0" algn="ctr">
              <a:buNone/>
            </a:pPr>
            <a:r>
              <a:rPr lang="en-US" sz="1400" b="1" dirty="0"/>
              <a:t>     </a:t>
            </a:r>
          </a:p>
          <a:p>
            <a:pPr marL="0" indent="0" algn="ctr">
              <a:buNone/>
            </a:pPr>
            <a:r>
              <a:rPr lang="en-US" sz="1400" b="1" dirty="0"/>
              <a:t>    CASE variable1</a:t>
            </a:r>
          </a:p>
          <a:p>
            <a:pPr marL="0" indent="0" algn="ctr">
              <a:buNone/>
            </a:pPr>
            <a:r>
              <a:rPr lang="en-US" sz="1400" b="1" dirty="0"/>
              <a:t>        WHEN 0 THEN</a:t>
            </a:r>
          </a:p>
          <a:p>
            <a:pPr marL="0" indent="0" algn="ctr">
              <a:buNone/>
            </a:pPr>
            <a:r>
              <a:rPr lang="en-US" sz="1400" b="1" dirty="0"/>
              <a:t>            INSERT INTO table1 VALUES (param1);</a:t>
            </a:r>
          </a:p>
          <a:p>
            <a:pPr marL="0" indent="0" algn="ctr">
              <a:buNone/>
            </a:pPr>
            <a:r>
              <a:rPr lang="en-US" sz="1400" b="1" dirty="0"/>
              <a:t>        WHEN 1 THEN</a:t>
            </a:r>
          </a:p>
          <a:p>
            <a:pPr marL="0" indent="0" algn="ctr">
              <a:buNone/>
            </a:pPr>
            <a:r>
              <a:rPr lang="en-US" sz="1400" b="1" dirty="0"/>
              <a:t>            INSERT INTO table1 VALUES (variable1); </a:t>
            </a:r>
          </a:p>
          <a:p>
            <a:pPr marL="0" indent="0" algn="ctr">
              <a:buNone/>
            </a:pPr>
            <a:r>
              <a:rPr lang="en-US" sz="1400" b="1" dirty="0"/>
              <a:t>        ELSE</a:t>
            </a:r>
          </a:p>
          <a:p>
            <a:pPr marL="0" indent="0" algn="ctr">
              <a:buNone/>
            </a:pPr>
            <a:r>
              <a:rPr lang="en-US" sz="1400" b="1" dirty="0"/>
              <a:t>            INSERT INTO table1 VALUES (99);</a:t>
            </a:r>
          </a:p>
          <a:p>
            <a:pPr marL="0" indent="0" algn="ctr">
              <a:buNone/>
            </a:pPr>
            <a:r>
              <a:rPr lang="en-US" sz="1400" b="1" dirty="0"/>
              <a:t>    END CASE;</a:t>
            </a:r>
          </a:p>
          <a:p>
            <a:pPr marL="0" indent="0" algn="ctr">
              <a:buNone/>
            </a:pPr>
            <a:r>
              <a:rPr lang="en-US" sz="1400" b="1" dirty="0"/>
              <a:t> </a:t>
            </a:r>
          </a:p>
          <a:p>
            <a:pPr marL="0" indent="0" algn="ctr">
              <a:buNone/>
            </a:pPr>
            <a:r>
              <a:rPr lang="en-US" sz="1400" b="1" dirty="0"/>
              <a:t>END //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7431"/>
            <a:ext cx="518160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CREATE PROCEDURE `</a:t>
            </a:r>
            <a:r>
              <a:rPr lang="en-US" sz="1600" b="1" dirty="0" err="1"/>
              <a:t>proc_CASE</a:t>
            </a:r>
            <a:r>
              <a:rPr lang="en-US" sz="1600" b="1" dirty="0"/>
              <a:t>` (IN param1 INT)</a:t>
            </a:r>
          </a:p>
          <a:p>
            <a:pPr marL="0" indent="0" algn="ctr">
              <a:buNone/>
            </a:pPr>
            <a:r>
              <a:rPr lang="en-US" sz="1600" b="1" dirty="0"/>
              <a:t>BEGIN</a:t>
            </a:r>
          </a:p>
          <a:p>
            <a:pPr marL="0" indent="0" algn="ctr">
              <a:buNone/>
            </a:pPr>
            <a:r>
              <a:rPr lang="en-US" sz="1600" b="1" dirty="0"/>
              <a:t>    DECLARE variable1 INT;</a:t>
            </a:r>
          </a:p>
          <a:p>
            <a:pPr marL="0" indent="0" algn="ctr">
              <a:buNone/>
            </a:pPr>
            <a:r>
              <a:rPr lang="en-US" sz="1600" b="1" dirty="0"/>
              <a:t>    SET variable1 = param1 + 1;</a:t>
            </a:r>
          </a:p>
          <a:p>
            <a:pPr marL="0" indent="0" algn="ctr">
              <a:buNone/>
            </a:pPr>
            <a:r>
              <a:rPr lang="en-US" sz="1600" b="1" dirty="0"/>
              <a:t>     </a:t>
            </a:r>
          </a:p>
          <a:p>
            <a:pPr marL="0" indent="0" algn="ctr">
              <a:buNone/>
            </a:pPr>
            <a:r>
              <a:rPr lang="en-US" sz="1600" b="1" dirty="0"/>
              <a:t>    CASE</a:t>
            </a:r>
          </a:p>
          <a:p>
            <a:pPr marL="0" indent="0" algn="ctr">
              <a:buNone/>
            </a:pPr>
            <a:r>
              <a:rPr lang="en-US" sz="1600" b="1" dirty="0"/>
              <a:t>        WHEN variable1 = 0 THEN</a:t>
            </a:r>
          </a:p>
          <a:p>
            <a:pPr marL="0" indent="0" algn="ctr">
              <a:buNone/>
            </a:pPr>
            <a:r>
              <a:rPr lang="en-US" sz="1600" b="1" dirty="0"/>
              <a:t>            INSERT INTO table1 VALUES (param1);</a:t>
            </a:r>
          </a:p>
          <a:p>
            <a:pPr marL="0" indent="0" algn="ctr">
              <a:buNone/>
            </a:pPr>
            <a:r>
              <a:rPr lang="en-US" sz="1600" b="1" dirty="0"/>
              <a:t>        WHEN variable1 = 1 THEN</a:t>
            </a:r>
          </a:p>
          <a:p>
            <a:pPr marL="0" indent="0" algn="ctr">
              <a:buNone/>
            </a:pPr>
            <a:r>
              <a:rPr lang="en-US" sz="1600" b="1" dirty="0"/>
              <a:t>            INSERT INTO table1 VALUES (variable1); </a:t>
            </a:r>
          </a:p>
          <a:p>
            <a:pPr marL="0" indent="0" algn="ctr">
              <a:buNone/>
            </a:pPr>
            <a:r>
              <a:rPr lang="en-US" sz="1600" b="1" dirty="0"/>
              <a:t>        ELSE</a:t>
            </a:r>
          </a:p>
          <a:p>
            <a:pPr marL="0" indent="0" algn="ctr">
              <a:buNone/>
            </a:pPr>
            <a:r>
              <a:rPr lang="en-US" sz="1600" b="1" dirty="0"/>
              <a:t>            INSERT INTO table1 VALUES (99);</a:t>
            </a:r>
          </a:p>
          <a:p>
            <a:pPr marL="0" indent="0" algn="ctr">
              <a:buNone/>
            </a:pPr>
            <a:r>
              <a:rPr lang="en-US" sz="1600" b="1" dirty="0"/>
              <a:t>    END CASE;</a:t>
            </a:r>
          </a:p>
          <a:p>
            <a:pPr marL="0" indent="0" algn="ctr">
              <a:buNone/>
            </a:pPr>
            <a:r>
              <a:rPr lang="en-US" sz="1600" b="1" dirty="0"/>
              <a:t> </a:t>
            </a:r>
          </a:p>
          <a:p>
            <a:pPr marL="0" indent="0" algn="ctr">
              <a:buNone/>
            </a:pPr>
            <a:r>
              <a:rPr lang="en-US" sz="1600" b="1" dirty="0"/>
              <a:t>END //</a:t>
            </a:r>
          </a:p>
        </p:txBody>
      </p:sp>
    </p:spTree>
    <p:extLst>
      <p:ext uri="{BB962C8B-B14F-4D97-AF65-F5344CB8AC3E}">
        <p14:creationId xmlns:p14="http://schemas.microsoft.com/office/powerpoint/2010/main" val="24194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CURSORS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919729"/>
          </a:xfrm>
        </p:spPr>
        <p:txBody>
          <a:bodyPr>
            <a:normAutofit/>
          </a:bodyPr>
          <a:lstStyle/>
          <a:p>
            <a:r>
              <a:rPr lang="en-US" dirty="0" smtClean="0"/>
              <a:t>Cursor is used to iterate through rows returned by a query and process each row.</a:t>
            </a:r>
          </a:p>
          <a:p>
            <a:endParaRPr lang="en-US" dirty="0" smtClean="0"/>
          </a:p>
          <a:p>
            <a:r>
              <a:rPr lang="en-US" b="1" u="sng" dirty="0" smtClean="0"/>
              <a:t>Syntax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DECLARE cursor-name CURSOR FOR SELECT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DECLARE  </a:t>
            </a:r>
            <a:r>
              <a:rPr lang="en-US" dirty="0">
                <a:solidFill>
                  <a:srgbClr val="C00000"/>
                </a:solidFill>
              </a:rPr>
              <a:t>CONTINUE HANDLER FOR NOT </a:t>
            </a:r>
            <a:r>
              <a:rPr lang="en-US" dirty="0" smtClean="0">
                <a:solidFill>
                  <a:srgbClr val="C00000"/>
                </a:solidFill>
              </a:rPr>
              <a:t>FOUND         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OPEN cursor-name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FETCH cursor-name INTO variable [, variable];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CLOSE </a:t>
            </a:r>
            <a:r>
              <a:rPr lang="en-US" dirty="0">
                <a:solidFill>
                  <a:srgbClr val="C00000"/>
                </a:solidFill>
              </a:rPr>
              <a:t>cursor-name;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CURSOR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Asensitive</a:t>
            </a:r>
            <a:r>
              <a:rPr lang="en-US" dirty="0"/>
              <a:t> : Once open, the cursor will not reflect changes in its source tables. </a:t>
            </a:r>
            <a:endParaRPr lang="en-US" dirty="0" smtClean="0"/>
          </a:p>
          <a:p>
            <a:r>
              <a:rPr lang="en-US" b="1" dirty="0"/>
              <a:t>Read Only</a:t>
            </a:r>
            <a:r>
              <a:rPr lang="en-US" dirty="0"/>
              <a:t> : Cursors are not updatable.</a:t>
            </a:r>
          </a:p>
          <a:p>
            <a:r>
              <a:rPr lang="en-US" b="1" dirty="0"/>
              <a:t>Not Scrollable</a:t>
            </a:r>
            <a:r>
              <a:rPr lang="en-US" dirty="0"/>
              <a:t> : Cursors can be traversed only in one direction, forward, and you can't skip records from fetching.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96093"/>
            <a:ext cx="10515600" cy="2852737"/>
          </a:xfrm>
        </p:spPr>
        <p:txBody>
          <a:bodyPr/>
          <a:lstStyle/>
          <a:p>
            <a:pPr algn="ctr"/>
            <a:r>
              <a:rPr lang="en-US" b="1" dirty="0" smtClean="0"/>
              <a:t>JOINTS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00821"/>
            <a:ext cx="10515600" cy="196588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 </a:t>
            </a:r>
            <a:r>
              <a:rPr lang="en-US" b="1" dirty="0">
                <a:solidFill>
                  <a:schemeClr val="tx1"/>
                </a:solidFill>
              </a:rPr>
              <a:t>JOINS</a:t>
            </a:r>
            <a:r>
              <a:rPr lang="en-US" dirty="0">
                <a:solidFill>
                  <a:schemeClr val="tx1"/>
                </a:solidFill>
              </a:rPr>
              <a:t> are used to retrieve data from multiple tables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Different types of Join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INNER </a:t>
            </a:r>
            <a:r>
              <a:rPr lang="en-US" dirty="0">
                <a:solidFill>
                  <a:schemeClr val="tx1"/>
                </a:solidFill>
              </a:rPr>
              <a:t>JOIN (or sometimes called simple join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LEFT OUTER JOIN (or sometimes called LEFT JOIN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RIGHT OUTER JOIN (or sometimes called RIGHT JOIN)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INNER 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0272" cy="4781237"/>
          </a:xfrm>
        </p:spPr>
        <p:txBody>
          <a:bodyPr/>
          <a:lstStyle/>
          <a:p>
            <a:r>
              <a:rPr lang="en-US" dirty="0"/>
              <a:t>INNER JOINS return all rows from multiple tables where the join condition is met.</a:t>
            </a:r>
          </a:p>
          <a:p>
            <a:r>
              <a:rPr lang="en-US" b="1" dirty="0" smtClean="0"/>
              <a:t>Syntax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SELECT </a:t>
            </a:r>
            <a:r>
              <a:rPr lang="en-US" sz="1800" b="1" dirty="0" smtClean="0">
                <a:solidFill>
                  <a:srgbClr val="FF0000"/>
                </a:solidFill>
              </a:rPr>
              <a:t>columns FROM </a:t>
            </a:r>
            <a:r>
              <a:rPr lang="en-US" sz="1800" b="1" dirty="0">
                <a:solidFill>
                  <a:srgbClr val="FF0000"/>
                </a:solidFill>
              </a:rPr>
              <a:t>table1 </a:t>
            </a:r>
            <a:r>
              <a:rPr lang="en-US" sz="1800" b="1" dirty="0" smtClean="0">
                <a:solidFill>
                  <a:srgbClr val="FF0000"/>
                </a:solidFill>
              </a:rPr>
              <a:t>INNER </a:t>
            </a:r>
            <a:r>
              <a:rPr lang="en-US" sz="1800" b="1" dirty="0">
                <a:solidFill>
                  <a:srgbClr val="FF0000"/>
                </a:solidFill>
              </a:rPr>
              <a:t>JOIN </a:t>
            </a:r>
            <a:r>
              <a:rPr lang="en-US" sz="1800" b="1" dirty="0" smtClean="0">
                <a:solidFill>
                  <a:srgbClr val="FF0000"/>
                </a:solidFill>
              </a:rPr>
              <a:t>table2 ON </a:t>
            </a:r>
            <a:r>
              <a:rPr lang="en-US" sz="1800" b="1" dirty="0">
                <a:solidFill>
                  <a:srgbClr val="FF0000"/>
                </a:solidFill>
              </a:rPr>
              <a:t>table1.column = table2.column</a:t>
            </a:r>
            <a:r>
              <a:rPr lang="en-US" sz="18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22" y="2431290"/>
            <a:ext cx="2381250" cy="14287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30291"/>
              </p:ext>
            </p:extLst>
          </p:nvPr>
        </p:nvGraphicFramePr>
        <p:xfrm>
          <a:off x="540510" y="3875723"/>
          <a:ext cx="2780764" cy="2301240"/>
        </p:xfrm>
        <a:graphic>
          <a:graphicData uri="http://schemas.openxmlformats.org/drawingml/2006/table">
            <a:tbl>
              <a:tblPr/>
              <a:tblGrid>
                <a:gridCol w="1390382"/>
                <a:gridCol w="1390382"/>
              </a:tblGrid>
              <a:tr h="24505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2450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0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2450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0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44414"/>
              </p:ext>
            </p:extLst>
          </p:nvPr>
        </p:nvGraphicFramePr>
        <p:xfrm>
          <a:off x="3714223" y="3812540"/>
          <a:ext cx="2973948" cy="2499360"/>
        </p:xfrm>
        <a:graphic>
          <a:graphicData uri="http://schemas.openxmlformats.org/drawingml/2006/table">
            <a:tbl>
              <a:tblPr/>
              <a:tblGrid>
                <a:gridCol w="991316"/>
                <a:gridCol w="991316"/>
                <a:gridCol w="99131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10004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81121" y="4576763"/>
            <a:ext cx="51283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40809"/>
              </p:ext>
            </p:extLst>
          </p:nvPr>
        </p:nvGraphicFramePr>
        <p:xfrm>
          <a:off x="7969005" y="4302443"/>
          <a:ext cx="3592131" cy="1874520"/>
        </p:xfrm>
        <a:graphic>
          <a:graphicData uri="http://schemas.openxmlformats.org/drawingml/2006/table">
            <a:tbl>
              <a:tblPr/>
              <a:tblGrid>
                <a:gridCol w="1197377"/>
                <a:gridCol w="1197377"/>
                <a:gridCol w="119737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0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LEFT OUTER JOIN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join returns all rows from the </a:t>
            </a:r>
            <a:r>
              <a:rPr lang="en-US" dirty="0" err="1"/>
              <a:t>LEFT-hand</a:t>
            </a:r>
            <a:r>
              <a:rPr lang="en-US" dirty="0"/>
              <a:t> table specified in the ON condition and </a:t>
            </a:r>
            <a:r>
              <a:rPr lang="en-US" b="1" dirty="0"/>
              <a:t>only</a:t>
            </a:r>
            <a:r>
              <a:rPr lang="en-US" dirty="0"/>
              <a:t> those rows from the other table where the joined fields are </a:t>
            </a:r>
            <a:r>
              <a:rPr lang="en-US" dirty="0" smtClean="0"/>
              <a:t>equal.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SELECT </a:t>
            </a:r>
            <a:r>
              <a:rPr lang="en-US" sz="1800" b="1" dirty="0" smtClean="0">
                <a:solidFill>
                  <a:srgbClr val="FF0000"/>
                </a:solidFill>
              </a:rPr>
              <a:t>columns FROM table1 LEFT </a:t>
            </a:r>
            <a:r>
              <a:rPr lang="en-US" sz="1800" b="1" dirty="0">
                <a:solidFill>
                  <a:srgbClr val="FF0000"/>
                </a:solidFill>
              </a:rPr>
              <a:t>[OUTER] JOIN </a:t>
            </a:r>
            <a:r>
              <a:rPr lang="en-US" sz="1800" b="1" dirty="0" smtClean="0">
                <a:solidFill>
                  <a:srgbClr val="FF0000"/>
                </a:solidFill>
              </a:rPr>
              <a:t>table2 ON </a:t>
            </a:r>
            <a:r>
              <a:rPr lang="en-US" sz="1800" b="1" dirty="0">
                <a:solidFill>
                  <a:srgbClr val="FF0000"/>
                </a:solidFill>
              </a:rPr>
              <a:t>table1.column = table2.column;</a:t>
            </a:r>
          </a:p>
        </p:txBody>
      </p:sp>
      <p:pic>
        <p:nvPicPr>
          <p:cNvPr id="2051" name="Picture 3" descr="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2572544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80422"/>
              </p:ext>
            </p:extLst>
          </p:nvPr>
        </p:nvGraphicFramePr>
        <p:xfrm>
          <a:off x="426074" y="4112881"/>
          <a:ext cx="2239852" cy="2301240"/>
        </p:xfrm>
        <a:graphic>
          <a:graphicData uri="http://schemas.openxmlformats.org/drawingml/2006/table">
            <a:tbl>
              <a:tblPr/>
              <a:tblGrid>
                <a:gridCol w="1119926"/>
                <a:gridCol w="111992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15888"/>
              </p:ext>
            </p:extLst>
          </p:nvPr>
        </p:nvGraphicFramePr>
        <p:xfrm>
          <a:off x="3057563" y="4326241"/>
          <a:ext cx="3334554" cy="1874520"/>
        </p:xfrm>
        <a:graphic>
          <a:graphicData uri="http://schemas.openxmlformats.org/drawingml/2006/table">
            <a:tbl>
              <a:tblPr/>
              <a:tblGrid>
                <a:gridCol w="1111518"/>
                <a:gridCol w="1111518"/>
                <a:gridCol w="1111518"/>
              </a:tblGrid>
              <a:tr h="133661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3151873"/>
            <a:ext cx="3866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83754" y="4457099"/>
            <a:ext cx="51283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06379"/>
              </p:ext>
            </p:extLst>
          </p:nvPr>
        </p:nvGraphicFramePr>
        <p:xfrm>
          <a:off x="7575109" y="4258301"/>
          <a:ext cx="4190817" cy="2301240"/>
        </p:xfrm>
        <a:graphic>
          <a:graphicData uri="http://schemas.openxmlformats.org/drawingml/2006/table">
            <a:tbl>
              <a:tblPr/>
              <a:tblGrid>
                <a:gridCol w="1396939"/>
                <a:gridCol w="1396939"/>
                <a:gridCol w="13969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&lt;null&gt;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&lt;null&gt;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9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RIGHT OUTER JOIN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join returns all rows from the </a:t>
            </a:r>
            <a:r>
              <a:rPr lang="en-US" dirty="0" err="1"/>
              <a:t>RIGHT-hand</a:t>
            </a:r>
            <a:r>
              <a:rPr lang="en-US" dirty="0"/>
              <a:t> table specified in the ON condition and </a:t>
            </a:r>
            <a:r>
              <a:rPr lang="en-US" b="1" dirty="0"/>
              <a:t>only</a:t>
            </a:r>
            <a:r>
              <a:rPr lang="en-US" dirty="0"/>
              <a:t> those rows from the other table where the joined fields are </a:t>
            </a:r>
            <a:r>
              <a:rPr lang="en-US" dirty="0" smtClean="0"/>
              <a:t>equal.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SELECT </a:t>
            </a:r>
            <a:r>
              <a:rPr lang="en-US" sz="1800" b="1" dirty="0" smtClean="0">
                <a:solidFill>
                  <a:srgbClr val="FF0000"/>
                </a:solidFill>
              </a:rPr>
              <a:t>columns FROM table1 RIGHT </a:t>
            </a:r>
            <a:r>
              <a:rPr lang="en-US" sz="1800" b="1" dirty="0">
                <a:solidFill>
                  <a:srgbClr val="FF0000"/>
                </a:solidFill>
              </a:rPr>
              <a:t>[OUTER] JOIN </a:t>
            </a:r>
            <a:r>
              <a:rPr lang="en-US" sz="1800" b="1" dirty="0" smtClean="0">
                <a:solidFill>
                  <a:srgbClr val="FF0000"/>
                </a:solidFill>
              </a:rPr>
              <a:t>table2 ON </a:t>
            </a:r>
            <a:r>
              <a:rPr lang="en-US" sz="1800" b="1" dirty="0">
                <a:solidFill>
                  <a:srgbClr val="FF0000"/>
                </a:solidFill>
              </a:rPr>
              <a:t>table1.column = table2.column;</a:t>
            </a:r>
          </a:p>
        </p:txBody>
      </p:sp>
      <p:pic>
        <p:nvPicPr>
          <p:cNvPr id="3074" name="Picture 2" descr="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2551303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37487"/>
              </p:ext>
            </p:extLst>
          </p:nvPr>
        </p:nvGraphicFramePr>
        <p:xfrm>
          <a:off x="271527" y="4286883"/>
          <a:ext cx="3180010" cy="1051560"/>
        </p:xfrm>
        <a:graphic>
          <a:graphicData uri="http://schemas.openxmlformats.org/drawingml/2006/table">
            <a:tbl>
              <a:tblPr/>
              <a:tblGrid>
                <a:gridCol w="1590005"/>
                <a:gridCol w="159000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Apple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Google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8384"/>
              </p:ext>
            </p:extLst>
          </p:nvPr>
        </p:nvGraphicFramePr>
        <p:xfrm>
          <a:off x="3542765" y="3836516"/>
          <a:ext cx="2909553" cy="2499360"/>
        </p:xfrm>
        <a:graphic>
          <a:graphicData uri="http://schemas.openxmlformats.org/drawingml/2006/table">
            <a:tbl>
              <a:tblPr/>
              <a:tblGrid>
                <a:gridCol w="969851"/>
                <a:gridCol w="969851"/>
                <a:gridCol w="96985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2013/08/12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2013/08/13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2013/08/14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783754" y="4457099"/>
            <a:ext cx="51283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58645"/>
              </p:ext>
            </p:extLst>
          </p:nvPr>
        </p:nvGraphicFramePr>
        <p:xfrm>
          <a:off x="7362426" y="4240308"/>
          <a:ext cx="4558047" cy="1676400"/>
        </p:xfrm>
        <a:graphic>
          <a:graphicData uri="http://schemas.openxmlformats.org/drawingml/2006/table">
            <a:tbl>
              <a:tblPr/>
              <a:tblGrid>
                <a:gridCol w="1519349"/>
                <a:gridCol w="1519349"/>
                <a:gridCol w="151934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2013/08/12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Apple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2013/08/13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Google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2013/08/14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&lt;null&gt;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5" y="30439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THANKYOU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3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DEFINITION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Set of SQL statements stored in server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Procedure contains: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SQL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Isolate</a:t>
            </a:r>
            <a:r>
              <a:rPr lang="en-US" dirty="0"/>
              <a:t> users from data tables</a:t>
            </a:r>
            <a:r>
              <a:rPr lang="en-US" dirty="0" smtClean="0"/>
              <a:t>.</a:t>
            </a:r>
          </a:p>
          <a:p>
            <a:r>
              <a:rPr lang="en-US" dirty="0"/>
              <a:t>Provide a </a:t>
            </a:r>
            <a:r>
              <a:rPr lang="en-US" b="1" dirty="0"/>
              <a:t>security</a:t>
            </a:r>
            <a:r>
              <a:rPr lang="en-US" dirty="0"/>
              <a:t> </a:t>
            </a:r>
            <a:r>
              <a:rPr lang="en-US" dirty="0" smtClean="0"/>
              <a:t>mechanism</a:t>
            </a:r>
          </a:p>
          <a:p>
            <a:r>
              <a:rPr lang="en-US" b="1" dirty="0" smtClean="0"/>
              <a:t>Improve </a:t>
            </a:r>
            <a:r>
              <a:rPr lang="en-US" b="1" dirty="0"/>
              <a:t>performance </a:t>
            </a:r>
            <a:r>
              <a:rPr lang="en-US" dirty="0"/>
              <a:t>because it reduces network </a:t>
            </a:r>
            <a:r>
              <a:rPr lang="en-US" dirty="0" smtClean="0"/>
              <a:t>traffic</a:t>
            </a:r>
          </a:p>
          <a:p>
            <a:r>
              <a:rPr lang="en-US" dirty="0"/>
              <a:t>Stored procedures are </a:t>
            </a:r>
            <a:r>
              <a:rPr lang="en-US" b="1"/>
              <a:t>portable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Stored procedure vs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return a value but in Stored Procedure it is optional( Procedure can return zero or n values</a:t>
            </a:r>
            <a:r>
              <a:rPr lang="en-US" dirty="0" smtClean="0"/>
              <a:t>).</a:t>
            </a:r>
          </a:p>
          <a:p>
            <a:r>
              <a:rPr lang="en-US" dirty="0"/>
              <a:t>Functions can have only input parameters for it whereas Procedures can have input/output parameters </a:t>
            </a:r>
            <a:r>
              <a:rPr lang="en-US" dirty="0" smtClean="0"/>
              <a:t>.</a:t>
            </a:r>
          </a:p>
          <a:p>
            <a:pPr fontAlgn="t"/>
            <a:r>
              <a:rPr lang="en-US" dirty="0"/>
              <a:t>Functions can be called from Procedure whereas Procedures cannot be called from Function</a:t>
            </a:r>
            <a:r>
              <a:rPr lang="en-US" dirty="0" smtClean="0"/>
              <a:t>.</a:t>
            </a:r>
          </a:p>
          <a:p>
            <a:pPr fontAlgn="t"/>
            <a:r>
              <a:rPr lang="en-US" dirty="0"/>
              <a:t>Procedure allows SELECT as well as DML(INSERT/UPDATE/DELETE) statement in it whereas Function allows only SELECT statement in it.</a:t>
            </a:r>
          </a:p>
        </p:txBody>
      </p:sp>
    </p:spTree>
    <p:extLst>
      <p:ext uri="{BB962C8B-B14F-4D97-AF65-F5344CB8AC3E}">
        <p14:creationId xmlns:p14="http://schemas.microsoft.com/office/powerpoint/2010/main" val="32135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Creating Stored Procedure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u="sng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u="sng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SYNTAX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 smtClean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DELIMITER </a:t>
            </a: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//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 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CREATE</a:t>
            </a: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PROCEDURE</a:t>
            </a: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`p2` ()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LANGUAGE SQL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DETERMINISTIC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SQL SECURITY DEFINER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COMMENT </a:t>
            </a:r>
            <a:r>
              <a:rPr lang="en-US" altLang="en-US" sz="2200" dirty="0">
                <a:solidFill>
                  <a:srgbClr val="0000FF"/>
                </a:solidFill>
                <a:latin typeface="Source Code Pro" panose="020B0509030403020204" pitchFamily="49" charset="0"/>
              </a:rPr>
              <a:t>'A procedure'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BEGIN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SELECT</a:t>
            </a: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Source Code Pro" panose="020B0509030403020204" pitchFamily="49" charset="0"/>
              </a:rPr>
              <a:t>'Hello World !'</a:t>
            </a: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END</a:t>
            </a: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//</a:t>
            </a:r>
            <a:endParaRPr lang="en-US" altLang="en-US" sz="22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44638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CHARACTERISTICS</a:t>
            </a:r>
          </a:p>
          <a:p>
            <a:pPr marL="0" indent="0" algn="ctr"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dirty="0"/>
              <a:t>Language</a:t>
            </a:r>
            <a:r>
              <a:rPr lang="en-US" dirty="0"/>
              <a:t> : For portability purposes; the default value is SQL.</a:t>
            </a:r>
          </a:p>
          <a:p>
            <a:r>
              <a:rPr lang="en-US" b="1" dirty="0"/>
              <a:t>Deterministic</a:t>
            </a:r>
            <a:r>
              <a:rPr lang="en-US" dirty="0"/>
              <a:t>: Default value: NON DETERMINISTIC</a:t>
            </a:r>
          </a:p>
          <a:p>
            <a:r>
              <a:rPr lang="en-US" b="1" dirty="0"/>
              <a:t>SQL Security</a:t>
            </a:r>
            <a:r>
              <a:rPr lang="en-US" dirty="0"/>
              <a:t> : At call time, check privileges of the user.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Invoker: User who calls procedure.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Definer: Creator of procedure (Default value)</a:t>
            </a:r>
          </a:p>
          <a:p>
            <a:r>
              <a:rPr lang="en-US" b="1" dirty="0"/>
              <a:t>Comment</a:t>
            </a:r>
            <a:r>
              <a:rPr lang="en-US" dirty="0"/>
              <a:t> : For documentation purposes; the default value is ""</a:t>
            </a: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833" y="1993049"/>
            <a:ext cx="5644167" cy="4270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Calling Stored Procedure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CALL </a:t>
            </a:r>
            <a:r>
              <a:rPr lang="en-US" sz="1800" b="1" dirty="0" err="1" smtClean="0"/>
              <a:t>stored_procedure_name</a:t>
            </a:r>
            <a:r>
              <a:rPr lang="en-US" sz="1800" b="1" dirty="0" smtClean="0"/>
              <a:t> (param1</a:t>
            </a:r>
            <a:r>
              <a:rPr lang="en-US" sz="1800" b="1" dirty="0"/>
              <a:t>, param2, </a:t>
            </a:r>
            <a:r>
              <a:rPr lang="en-US" sz="1800" b="1" dirty="0" smtClean="0"/>
              <a:t>....)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Delete a Stored </a:t>
            </a:r>
            <a:r>
              <a:rPr lang="en-US" b="1" dirty="0" smtClean="0">
                <a:solidFill>
                  <a:srgbClr val="FF0000"/>
                </a:solidFill>
              </a:rPr>
              <a:t>Procedure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b="1" dirty="0"/>
              <a:t>DROP PROCEDURE IF </a:t>
            </a:r>
            <a:r>
              <a:rPr lang="en-US" sz="1800" b="1" dirty="0" smtClean="0"/>
              <a:t>EXISTS </a:t>
            </a:r>
            <a:r>
              <a:rPr lang="en-US" sz="1800" b="1" dirty="0" err="1" smtClean="0"/>
              <a:t>stored_procedure_name</a:t>
            </a:r>
            <a:r>
              <a:rPr lang="en-US" sz="1800" b="1" dirty="0" smtClean="0"/>
              <a:t>;</a:t>
            </a: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110" y="2237748"/>
            <a:ext cx="5181600" cy="3102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Modify Stored procedure</a:t>
            </a:r>
          </a:p>
          <a:p>
            <a:r>
              <a:rPr lang="en-US" b="1" dirty="0" smtClean="0"/>
              <a:t>Alter procedure</a:t>
            </a:r>
          </a:p>
          <a:p>
            <a:r>
              <a:rPr lang="en-US" b="1" dirty="0" smtClean="0"/>
              <a:t>Can modify only specific characteristics</a:t>
            </a:r>
          </a:p>
          <a:p>
            <a:r>
              <a:rPr lang="en-US" b="1" dirty="0" smtClean="0"/>
              <a:t>To alter body , need to drop and recreate procedure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2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PROCEDURE proc1 () : Parameter list is </a:t>
            </a:r>
            <a:r>
              <a:rPr lang="en-US" dirty="0" smtClean="0"/>
              <a:t>empty</a:t>
            </a:r>
          </a:p>
          <a:p>
            <a:r>
              <a:rPr lang="en-US" dirty="0"/>
              <a:t>CREATE PROCEDURE proc1 (IN </a:t>
            </a:r>
            <a:r>
              <a:rPr lang="en-US" dirty="0" err="1"/>
              <a:t>varname</a:t>
            </a:r>
            <a:r>
              <a:rPr lang="en-US" dirty="0"/>
              <a:t> DATA-TYPE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/>
              <a:t>PROCEDURE proc1 (OUT </a:t>
            </a:r>
            <a:r>
              <a:rPr lang="en-US" dirty="0" err="1"/>
              <a:t>varname</a:t>
            </a:r>
            <a:r>
              <a:rPr lang="en-US" dirty="0"/>
              <a:t> DATA-TYPE</a:t>
            </a:r>
            <a:r>
              <a:rPr lang="en-US" dirty="0" smtClean="0"/>
              <a:t>)</a:t>
            </a:r>
          </a:p>
          <a:p>
            <a:r>
              <a:rPr lang="en-US" dirty="0"/>
              <a:t>CREATE PROCEDURE proc1 (INOUT </a:t>
            </a:r>
            <a:r>
              <a:rPr lang="en-US" dirty="0" err="1"/>
              <a:t>varname</a:t>
            </a:r>
            <a:r>
              <a:rPr lang="en-US" dirty="0"/>
              <a:t> DATA-TYPE)</a:t>
            </a:r>
          </a:p>
        </p:txBody>
      </p:sp>
    </p:spTree>
    <p:extLst>
      <p:ext uri="{BB962C8B-B14F-4D97-AF65-F5344CB8AC3E}">
        <p14:creationId xmlns:p14="http://schemas.microsoft.com/office/powerpoint/2010/main" val="23716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25697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DECLARATION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DECLARE </a:t>
            </a:r>
            <a:r>
              <a:rPr lang="en-US" sz="1800" b="1" dirty="0" err="1"/>
              <a:t>varname</a:t>
            </a:r>
            <a:r>
              <a:rPr lang="en-US" sz="1800" b="1" dirty="0"/>
              <a:t> DATA-TYPE DEFAULT </a:t>
            </a:r>
            <a:r>
              <a:rPr lang="en-US" sz="1800" b="1" dirty="0" err="1"/>
              <a:t>defaultvalue</a:t>
            </a:r>
            <a:r>
              <a:rPr lang="en-US" sz="1800" b="1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694609" cy="480699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ASSIGN VALUES</a:t>
            </a:r>
          </a:p>
          <a:p>
            <a:r>
              <a:rPr lang="en-US" sz="1800" b="1" dirty="0" smtClean="0"/>
              <a:t>Using SET or SELECT command</a:t>
            </a:r>
          </a:p>
          <a:p>
            <a:pPr marL="0" indent="0" algn="ctr">
              <a:buNone/>
            </a:pPr>
            <a:r>
              <a:rPr lang="en-US" sz="1600" b="1" dirty="0"/>
              <a:t>DELIMITER //</a:t>
            </a:r>
          </a:p>
          <a:p>
            <a:pPr marL="0" indent="0" algn="ctr">
              <a:buNone/>
            </a:pPr>
            <a:r>
              <a:rPr lang="en-US" sz="1600" b="1" dirty="0"/>
              <a:t> </a:t>
            </a:r>
          </a:p>
          <a:p>
            <a:pPr marL="0" indent="0" algn="ctr">
              <a:buNone/>
            </a:pPr>
            <a:r>
              <a:rPr lang="en-US" sz="1600" b="1" dirty="0"/>
              <a:t>CREATE PROCEDURE `</a:t>
            </a:r>
            <a:r>
              <a:rPr lang="en-US" sz="1600" b="1" dirty="0" err="1"/>
              <a:t>var_proc</a:t>
            </a:r>
            <a:r>
              <a:rPr lang="en-US" sz="1600" b="1" dirty="0"/>
              <a:t>` (IN </a:t>
            </a:r>
            <a:r>
              <a:rPr lang="en-US" sz="1600" b="1" dirty="0" err="1"/>
              <a:t>paramstr</a:t>
            </a:r>
            <a:r>
              <a:rPr lang="en-US" sz="1600" b="1" dirty="0"/>
              <a:t> VARCHAR(20))</a:t>
            </a:r>
          </a:p>
          <a:p>
            <a:pPr marL="0" indent="0" algn="ctr">
              <a:buNone/>
            </a:pPr>
            <a:r>
              <a:rPr lang="en-US" sz="1600" b="1" dirty="0"/>
              <a:t>BEGIN</a:t>
            </a:r>
          </a:p>
          <a:p>
            <a:pPr marL="0" indent="0" algn="ctr">
              <a:buNone/>
            </a:pPr>
            <a:r>
              <a:rPr lang="en-US" sz="1600" b="1" dirty="0"/>
              <a:t>    DECLARE a, b INT DEFAULT 5;</a:t>
            </a:r>
          </a:p>
          <a:p>
            <a:pPr marL="0" indent="0" algn="ctr">
              <a:buNone/>
            </a:pPr>
            <a:r>
              <a:rPr lang="en-US" sz="1600" b="1" dirty="0"/>
              <a:t>    DECLARE </a:t>
            </a:r>
            <a:r>
              <a:rPr lang="en-US" sz="1600" b="1" dirty="0" err="1"/>
              <a:t>str</a:t>
            </a:r>
            <a:r>
              <a:rPr lang="en-US" sz="1600" b="1" dirty="0"/>
              <a:t> VARCHAR(50);</a:t>
            </a:r>
          </a:p>
          <a:p>
            <a:pPr marL="0" indent="0" algn="ctr">
              <a:buNone/>
            </a:pPr>
            <a:r>
              <a:rPr lang="en-US" sz="1600" b="1" dirty="0"/>
              <a:t>    DECLARE today TIMESTAMP DEFAULT CURRENT_DATE;</a:t>
            </a:r>
          </a:p>
          <a:p>
            <a:pPr marL="0" indent="0" algn="ctr">
              <a:buNone/>
            </a:pPr>
            <a:r>
              <a:rPr lang="en-US" sz="1600" b="1" dirty="0"/>
              <a:t>    DECLARE v1, v2, v3 TINYINT;    </a:t>
            </a:r>
          </a:p>
          <a:p>
            <a:pPr marL="0" indent="0" algn="ctr">
              <a:buNone/>
            </a:pPr>
            <a:r>
              <a:rPr lang="en-US" sz="1600" b="1" dirty="0"/>
              <a:t> </a:t>
            </a:r>
          </a:p>
          <a:p>
            <a:pPr marL="0" indent="0" algn="ctr">
              <a:buNone/>
            </a:pPr>
            <a:r>
              <a:rPr lang="en-US" sz="1600" b="1" dirty="0"/>
              <a:t>    INSERT INTO table1 VALUES (a);</a:t>
            </a:r>
          </a:p>
          <a:p>
            <a:pPr marL="0" indent="0" algn="ctr">
              <a:buNone/>
            </a:pPr>
            <a:r>
              <a:rPr lang="en-US" sz="1600" b="1" dirty="0"/>
              <a:t>    SET </a:t>
            </a:r>
            <a:r>
              <a:rPr lang="en-US" sz="1600" b="1" dirty="0" err="1"/>
              <a:t>str</a:t>
            </a:r>
            <a:r>
              <a:rPr lang="en-US" sz="1600" b="1" dirty="0"/>
              <a:t> = 'I am a string';</a:t>
            </a:r>
          </a:p>
          <a:p>
            <a:pPr marL="0" indent="0" algn="ctr">
              <a:buNone/>
            </a:pPr>
            <a:r>
              <a:rPr lang="en-US" sz="1600" b="1" dirty="0"/>
              <a:t>    SELECT CONCAT(</a:t>
            </a:r>
            <a:r>
              <a:rPr lang="en-US" sz="1600" b="1" dirty="0" err="1"/>
              <a:t>str,paramstr</a:t>
            </a:r>
            <a:r>
              <a:rPr lang="en-US" sz="1600" b="1" dirty="0"/>
              <a:t>), today FROM table2 WHERE b &gt;=5; </a:t>
            </a:r>
          </a:p>
          <a:p>
            <a:pPr marL="0" indent="0" algn="ctr">
              <a:buNone/>
            </a:pPr>
            <a:r>
              <a:rPr lang="en-US" sz="1600" b="1" dirty="0"/>
              <a:t>END //</a:t>
            </a:r>
          </a:p>
        </p:txBody>
      </p:sp>
    </p:spTree>
    <p:extLst>
      <p:ext uri="{BB962C8B-B14F-4D97-AF65-F5344CB8AC3E}">
        <p14:creationId xmlns:p14="http://schemas.microsoft.com/office/powerpoint/2010/main" val="40011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FLOW CONTROL STRUCTURES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6372"/>
            <a:ext cx="5181600" cy="522882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IF ELSE</a:t>
            </a:r>
          </a:p>
          <a:p>
            <a:pPr marL="0" indent="0" algn="ctr">
              <a:buNone/>
            </a:pPr>
            <a:r>
              <a:rPr lang="en-US" sz="1800" b="1" dirty="0"/>
              <a:t>DELIMITER //</a:t>
            </a:r>
          </a:p>
          <a:p>
            <a:pPr marL="0" indent="0" algn="ctr">
              <a:buNone/>
            </a:pPr>
            <a:r>
              <a:rPr lang="en-US" sz="1800" b="1" dirty="0"/>
              <a:t> </a:t>
            </a:r>
          </a:p>
          <a:p>
            <a:pPr marL="0" indent="0" algn="ctr">
              <a:buNone/>
            </a:pPr>
            <a:r>
              <a:rPr lang="en-US" sz="1800" b="1" dirty="0"/>
              <a:t>CREATE PROCEDURE `</a:t>
            </a:r>
            <a:r>
              <a:rPr lang="en-US" sz="1800" b="1" dirty="0" err="1"/>
              <a:t>proc_IF</a:t>
            </a:r>
            <a:r>
              <a:rPr lang="en-US" sz="1800" b="1" dirty="0"/>
              <a:t>` (IN param1 INT)</a:t>
            </a:r>
          </a:p>
          <a:p>
            <a:pPr marL="0" indent="0" algn="ctr">
              <a:buNone/>
            </a:pPr>
            <a:r>
              <a:rPr lang="en-US" sz="1800" b="1" dirty="0"/>
              <a:t>BEGIN</a:t>
            </a:r>
          </a:p>
          <a:p>
            <a:pPr marL="0" indent="0" algn="ctr">
              <a:buNone/>
            </a:pPr>
            <a:r>
              <a:rPr lang="en-US" sz="1800" b="1" dirty="0"/>
              <a:t>    DECLARE variable1 INT;</a:t>
            </a:r>
          </a:p>
          <a:p>
            <a:pPr marL="0" indent="0" algn="ctr">
              <a:buNone/>
            </a:pPr>
            <a:r>
              <a:rPr lang="en-US" sz="1800" b="1" dirty="0"/>
              <a:t>    SET variable1 = param1 + 1;</a:t>
            </a:r>
          </a:p>
          <a:p>
            <a:pPr marL="0" indent="0" algn="ctr">
              <a:buNone/>
            </a:pPr>
            <a:r>
              <a:rPr lang="en-US" sz="1800" b="1" dirty="0"/>
              <a:t>     </a:t>
            </a:r>
          </a:p>
          <a:p>
            <a:pPr marL="0" indent="0" algn="ctr">
              <a:buNone/>
            </a:pPr>
            <a:r>
              <a:rPr lang="en-US" sz="1800" b="1" dirty="0"/>
              <a:t>    IF variable1 = 0 THEN</a:t>
            </a:r>
          </a:p>
          <a:p>
            <a:pPr marL="0" indent="0" algn="ctr">
              <a:buNone/>
            </a:pPr>
            <a:r>
              <a:rPr lang="en-US" sz="1800" b="1" dirty="0"/>
              <a:t>        SELECT variable1;</a:t>
            </a:r>
          </a:p>
          <a:p>
            <a:pPr marL="0" indent="0" algn="ctr">
              <a:buNone/>
            </a:pPr>
            <a:r>
              <a:rPr lang="en-US" sz="1800" b="1" dirty="0"/>
              <a:t>    END IF;</a:t>
            </a:r>
          </a:p>
          <a:p>
            <a:pPr marL="0" indent="0" algn="ctr">
              <a:buNone/>
            </a:pPr>
            <a:r>
              <a:rPr lang="en-US" sz="1800" b="1" dirty="0"/>
              <a:t> </a:t>
            </a:r>
          </a:p>
          <a:p>
            <a:pPr marL="0" indent="0" algn="ctr">
              <a:buNone/>
            </a:pPr>
            <a:r>
              <a:rPr lang="en-US" sz="1800" b="1" dirty="0"/>
              <a:t>    IF param1 = 0 THEN</a:t>
            </a:r>
          </a:p>
          <a:p>
            <a:pPr marL="0" indent="0" algn="ctr">
              <a:buNone/>
            </a:pPr>
            <a:r>
              <a:rPr lang="en-US" sz="1800" b="1" dirty="0"/>
              <a:t>        SELECT 'Parameter value = 0';</a:t>
            </a:r>
          </a:p>
          <a:p>
            <a:pPr marL="0" indent="0" algn="ctr">
              <a:buNone/>
            </a:pPr>
            <a:r>
              <a:rPr lang="en-US" sz="1800" b="1" dirty="0"/>
              <a:t>    ELSE</a:t>
            </a:r>
          </a:p>
          <a:p>
            <a:pPr marL="0" indent="0" algn="ctr">
              <a:buNone/>
            </a:pPr>
            <a:r>
              <a:rPr lang="en-US" sz="1800" b="1" dirty="0"/>
              <a:t>        SELECT 'Parameter value &lt;&gt; 0';</a:t>
            </a:r>
          </a:p>
          <a:p>
            <a:pPr marL="0" indent="0" algn="ctr">
              <a:buNone/>
            </a:pPr>
            <a:r>
              <a:rPr lang="en-US" sz="1800" b="1" dirty="0"/>
              <a:t>    END IF;</a:t>
            </a:r>
          </a:p>
          <a:p>
            <a:pPr marL="0" indent="0" algn="ctr">
              <a:buNone/>
            </a:pPr>
            <a:r>
              <a:rPr lang="en-US" sz="1800" b="1" dirty="0"/>
              <a:t>END //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6372"/>
            <a:ext cx="5181600" cy="531897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WHILE</a:t>
            </a:r>
          </a:p>
          <a:p>
            <a:pPr marL="0" indent="0" algn="ctr">
              <a:buNone/>
            </a:pPr>
            <a:r>
              <a:rPr lang="en-US" sz="2100" b="1" dirty="0"/>
              <a:t>DELIMITER //</a:t>
            </a:r>
          </a:p>
          <a:p>
            <a:pPr marL="0" indent="0" algn="ctr">
              <a:buNone/>
            </a:pPr>
            <a:r>
              <a:rPr lang="en-US" sz="2100" b="1" dirty="0"/>
              <a:t> </a:t>
            </a:r>
          </a:p>
          <a:p>
            <a:pPr marL="0" indent="0" algn="ctr">
              <a:buNone/>
            </a:pPr>
            <a:r>
              <a:rPr lang="en-US" sz="2100" b="1" dirty="0"/>
              <a:t>CREATE PROCEDURE `</a:t>
            </a:r>
            <a:r>
              <a:rPr lang="en-US" sz="2100" b="1" dirty="0" err="1"/>
              <a:t>proc_WHILE</a:t>
            </a:r>
            <a:r>
              <a:rPr lang="en-US" sz="2100" b="1" dirty="0"/>
              <a:t>` (IN param1 INT)</a:t>
            </a:r>
          </a:p>
          <a:p>
            <a:pPr marL="0" indent="0" algn="ctr">
              <a:buNone/>
            </a:pPr>
            <a:r>
              <a:rPr lang="en-US" sz="2100" b="1" dirty="0"/>
              <a:t>BEGIN</a:t>
            </a:r>
          </a:p>
          <a:p>
            <a:pPr marL="0" indent="0" algn="ctr">
              <a:buNone/>
            </a:pPr>
            <a:r>
              <a:rPr lang="en-US" sz="2100" b="1" dirty="0"/>
              <a:t>    DECLARE variable1, variable2 INT;</a:t>
            </a:r>
          </a:p>
          <a:p>
            <a:pPr marL="0" indent="0" algn="ctr">
              <a:buNone/>
            </a:pPr>
            <a:r>
              <a:rPr lang="en-US" sz="2100" b="1" dirty="0"/>
              <a:t>    SET variable1 = 0;</a:t>
            </a:r>
          </a:p>
          <a:p>
            <a:pPr marL="0" indent="0" algn="ctr">
              <a:buNone/>
            </a:pPr>
            <a:r>
              <a:rPr lang="en-US" sz="2100" b="1" dirty="0"/>
              <a:t>     </a:t>
            </a:r>
          </a:p>
          <a:p>
            <a:pPr marL="0" indent="0" algn="ctr">
              <a:buNone/>
            </a:pPr>
            <a:r>
              <a:rPr lang="en-US" sz="2100" b="1" dirty="0"/>
              <a:t>    WHILE variable1 &lt; param1 DO</a:t>
            </a:r>
          </a:p>
          <a:p>
            <a:pPr marL="0" indent="0" algn="ctr">
              <a:buNone/>
            </a:pPr>
            <a:r>
              <a:rPr lang="en-US" sz="2100" b="1" dirty="0"/>
              <a:t>        INSERT INTO table1 VALUES (param1);</a:t>
            </a:r>
          </a:p>
          <a:p>
            <a:pPr marL="0" indent="0" algn="ctr">
              <a:buNone/>
            </a:pPr>
            <a:r>
              <a:rPr lang="en-US" sz="2100" b="1" dirty="0"/>
              <a:t>        SELECT COUNT(*) INTO variable2 FROM table1;</a:t>
            </a:r>
          </a:p>
          <a:p>
            <a:pPr marL="0" indent="0" algn="ctr">
              <a:buNone/>
            </a:pPr>
            <a:r>
              <a:rPr lang="en-US" sz="2100" b="1" dirty="0"/>
              <a:t>        SET variable1 = variable1 + 1;</a:t>
            </a:r>
          </a:p>
          <a:p>
            <a:pPr marL="0" indent="0" algn="ctr">
              <a:buNone/>
            </a:pPr>
            <a:r>
              <a:rPr lang="en-US" sz="2100" b="1" dirty="0"/>
              <a:t>    END WHILE;</a:t>
            </a:r>
          </a:p>
          <a:p>
            <a:pPr marL="0" indent="0" algn="ctr">
              <a:buNone/>
            </a:pPr>
            <a:r>
              <a:rPr lang="en-US" sz="2100" b="1" dirty="0"/>
              <a:t>END //</a:t>
            </a:r>
          </a:p>
        </p:txBody>
      </p:sp>
    </p:spTree>
    <p:extLst>
      <p:ext uri="{BB962C8B-B14F-4D97-AF65-F5344CB8AC3E}">
        <p14:creationId xmlns:p14="http://schemas.microsoft.com/office/powerpoint/2010/main" val="35080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778</Words>
  <Application>Microsoft Office PowerPoint</Application>
  <PresentationFormat>Widescreen</PresentationFormat>
  <Paragraphs>270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Source Code Pro</vt:lpstr>
      <vt:lpstr>Wingdings</vt:lpstr>
      <vt:lpstr>Office Theme</vt:lpstr>
      <vt:lpstr>STORED PROCEDURE</vt:lpstr>
      <vt:lpstr>DEFINITION</vt:lpstr>
      <vt:lpstr>ADVANTAGES</vt:lpstr>
      <vt:lpstr>Stored procedure vs Function</vt:lpstr>
      <vt:lpstr>Creating Stored Procedure</vt:lpstr>
      <vt:lpstr>PowerPoint Presentation</vt:lpstr>
      <vt:lpstr>PARAMETERS</vt:lpstr>
      <vt:lpstr>VARIABLES</vt:lpstr>
      <vt:lpstr>FLOW CONTROL STRUCTURES</vt:lpstr>
      <vt:lpstr>CASE STATEMENTS</vt:lpstr>
      <vt:lpstr>CURSORS</vt:lpstr>
      <vt:lpstr>CURSOR PROPERTIES</vt:lpstr>
      <vt:lpstr>JOINTS</vt:lpstr>
      <vt:lpstr>INNER JOIN</vt:lpstr>
      <vt:lpstr>LEFT OUTER JOIN </vt:lpstr>
      <vt:lpstr>RIGHT OUTER JOIN 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creator>Muhseena</dc:creator>
  <cp:lastModifiedBy>Muhseena</cp:lastModifiedBy>
  <cp:revision>35</cp:revision>
  <dcterms:created xsi:type="dcterms:W3CDTF">2018-02-24T10:01:29Z</dcterms:created>
  <dcterms:modified xsi:type="dcterms:W3CDTF">2018-02-27T04:09:22Z</dcterms:modified>
</cp:coreProperties>
</file>