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58" r:id="rId5"/>
    <p:sldId id="262" r:id="rId6"/>
    <p:sldId id="263" r:id="rId7"/>
    <p:sldId id="264" r:id="rId8"/>
    <p:sldId id="265" r:id="rId9"/>
    <p:sldId id="266"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Voice_over_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160470"/>
            <a:ext cx="8911687" cy="534989"/>
          </a:xfrm>
        </p:spPr>
        <p:txBody>
          <a:bodyPr>
            <a:normAutofit fontScale="90000"/>
          </a:bodyPr>
          <a:lstStyle/>
          <a:p>
            <a:r>
              <a:rPr lang="en-US" dirty="0" smtClean="0"/>
              <a:t>VoIP PABX or IP PABX</a:t>
            </a:r>
            <a:br>
              <a:rPr lang="en-US" dirty="0" smtClean="0"/>
            </a:br>
            <a:endParaRPr lang="en-US" dirty="0"/>
          </a:p>
        </p:txBody>
      </p:sp>
      <p:sp>
        <p:nvSpPr>
          <p:cNvPr id="3" name="Content Placeholder 2"/>
          <p:cNvSpPr>
            <a:spLocks noGrp="1"/>
          </p:cNvSpPr>
          <p:nvPr>
            <p:ph idx="1"/>
          </p:nvPr>
        </p:nvSpPr>
        <p:spPr>
          <a:xfrm>
            <a:off x="2378965" y="2446986"/>
            <a:ext cx="8915400" cy="3777622"/>
          </a:xfrm>
        </p:spPr>
        <p:txBody>
          <a:bodyPr>
            <a:normAutofit/>
          </a:bodyPr>
          <a:lstStyle/>
          <a:p>
            <a:r>
              <a:rPr lang="en-US" sz="2000" dirty="0"/>
              <a:t>VoIP, or Voice over Internet Protocol, is a method for taking analog audio </a:t>
            </a:r>
            <a:r>
              <a:rPr lang="en-US" sz="2000" dirty="0" smtClean="0"/>
              <a:t>signals turning </a:t>
            </a:r>
            <a:r>
              <a:rPr lang="en-US" sz="2000" dirty="0"/>
              <a:t>them into digital data that can be transmitted over the Internet.</a:t>
            </a:r>
          </a:p>
          <a:p>
            <a:pPr marL="0" indent="0">
              <a:buNone/>
            </a:pPr>
            <a:endParaRPr lang="en-US" sz="2000" dirty="0"/>
          </a:p>
        </p:txBody>
      </p:sp>
    </p:spTree>
    <p:extLst>
      <p:ext uri="{BB962C8B-B14F-4D97-AF65-F5344CB8AC3E}">
        <p14:creationId xmlns:p14="http://schemas.microsoft.com/office/powerpoint/2010/main" val="394875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a:t>T</a:t>
            </a:r>
            <a:r>
              <a:rPr lang="en-US" dirty="0" err="1" smtClean="0"/>
              <a:t>alkDesk</a:t>
            </a:r>
            <a:endParaRPr lang="en-US" dirty="0"/>
          </a:p>
        </p:txBody>
      </p:sp>
      <p:sp>
        <p:nvSpPr>
          <p:cNvPr id="3" name="Content Placeholder 2"/>
          <p:cNvSpPr>
            <a:spLocks noGrp="1"/>
          </p:cNvSpPr>
          <p:nvPr>
            <p:ph idx="1"/>
          </p:nvPr>
        </p:nvSpPr>
        <p:spPr>
          <a:xfrm>
            <a:off x="2589212" y="2133599"/>
            <a:ext cx="8915400" cy="6018727"/>
          </a:xfrm>
        </p:spPr>
        <p:txBody>
          <a:bodyPr>
            <a:normAutofit/>
          </a:bodyPr>
          <a:lstStyle/>
          <a:p>
            <a:r>
              <a:rPr lang="en-US" dirty="0"/>
              <a:t>Call Recording</a:t>
            </a:r>
          </a:p>
          <a:p>
            <a:r>
              <a:rPr lang="en-US" dirty="0"/>
              <a:t>Voicemail</a:t>
            </a:r>
          </a:p>
          <a:p>
            <a:r>
              <a:rPr lang="en-US" dirty="0"/>
              <a:t>Call Disposition and Notes</a:t>
            </a:r>
          </a:p>
          <a:p>
            <a:r>
              <a:rPr lang="en-US" dirty="0"/>
              <a:t>Call Queues</a:t>
            </a:r>
          </a:p>
          <a:p>
            <a:r>
              <a:rPr lang="en-US" dirty="0"/>
              <a:t>Call Control</a:t>
            </a:r>
          </a:p>
          <a:p>
            <a:r>
              <a:rPr lang="en-US" dirty="0"/>
              <a:t>Unlimited Concurrent Calls</a:t>
            </a:r>
          </a:p>
          <a:p>
            <a:r>
              <a:rPr lang="en-US" dirty="0"/>
              <a:t>International Numbers</a:t>
            </a:r>
          </a:p>
          <a:p>
            <a:r>
              <a:rPr lang="en-US" dirty="0"/>
              <a:t>Outbound Caller ID</a:t>
            </a:r>
          </a:p>
          <a:p>
            <a:r>
              <a:rPr lang="en-US" dirty="0"/>
              <a:t>Personalized Greetings</a:t>
            </a:r>
          </a:p>
          <a:p>
            <a:r>
              <a:rPr lang="en-US" dirty="0"/>
              <a:t>IVR System</a:t>
            </a:r>
          </a:p>
          <a:p>
            <a:r>
              <a:rPr lang="en-US" dirty="0"/>
              <a:t>Skill Based Routing</a:t>
            </a:r>
          </a:p>
          <a:p>
            <a:r>
              <a:rPr lang="en-US" dirty="0"/>
              <a:t>Forward to </a:t>
            </a:r>
            <a:r>
              <a:rPr lang="en-US" dirty="0" smtClean="0"/>
              <a:t>Phone</a:t>
            </a:r>
            <a:endParaRPr lang="en-US" dirty="0"/>
          </a:p>
        </p:txBody>
      </p:sp>
    </p:spTree>
    <p:extLst>
      <p:ext uri="{BB962C8B-B14F-4D97-AF65-F5344CB8AC3E}">
        <p14:creationId xmlns:p14="http://schemas.microsoft.com/office/powerpoint/2010/main" val="283538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798490"/>
          </a:xfrm>
        </p:spPr>
        <p:txBody>
          <a:bodyPr/>
          <a:lstStyle/>
          <a:p>
            <a:r>
              <a:rPr lang="en-US" dirty="0" smtClean="0"/>
              <a:t>Features of </a:t>
            </a:r>
            <a:r>
              <a:rPr lang="en-US" dirty="0" err="1" smtClean="0"/>
              <a:t>TalkDesk</a:t>
            </a:r>
            <a:endParaRPr lang="en-US" dirty="0"/>
          </a:p>
        </p:txBody>
      </p:sp>
      <p:sp>
        <p:nvSpPr>
          <p:cNvPr id="3" name="Content Placeholder 2"/>
          <p:cNvSpPr>
            <a:spLocks noGrp="1"/>
          </p:cNvSpPr>
          <p:nvPr>
            <p:ph idx="1"/>
          </p:nvPr>
        </p:nvSpPr>
        <p:spPr>
          <a:xfrm>
            <a:off x="2592925" y="1262130"/>
            <a:ext cx="8915400" cy="5157989"/>
          </a:xfrm>
        </p:spPr>
        <p:txBody>
          <a:bodyPr>
            <a:normAutofit fontScale="92500" lnSpcReduction="20000"/>
          </a:bodyPr>
          <a:lstStyle/>
          <a:p>
            <a:r>
              <a:rPr lang="en-US" dirty="0"/>
              <a:t>Contact History</a:t>
            </a:r>
          </a:p>
          <a:p>
            <a:r>
              <a:rPr lang="en-US" dirty="0"/>
              <a:t>Built-In CRM</a:t>
            </a:r>
          </a:p>
          <a:p>
            <a:r>
              <a:rPr lang="en-US" dirty="0"/>
              <a:t>Enhanced Caller </a:t>
            </a:r>
            <a:r>
              <a:rPr lang="en-US" dirty="0" smtClean="0"/>
              <a:t>ID</a:t>
            </a:r>
          </a:p>
          <a:p>
            <a:r>
              <a:rPr lang="en-US" dirty="0" smtClean="0"/>
              <a:t>Contact </a:t>
            </a:r>
            <a:r>
              <a:rPr lang="en-US" dirty="0"/>
              <a:t>Tags and Custom Fields</a:t>
            </a:r>
          </a:p>
          <a:p>
            <a:r>
              <a:rPr lang="en-US" dirty="0"/>
              <a:t>Automated Tasks</a:t>
            </a:r>
          </a:p>
          <a:p>
            <a:r>
              <a:rPr lang="en-US" dirty="0"/>
              <a:t>Compile Contact Lists</a:t>
            </a:r>
          </a:p>
          <a:p>
            <a:r>
              <a:rPr lang="en-US" dirty="0"/>
              <a:t>Integrations</a:t>
            </a:r>
          </a:p>
          <a:p>
            <a:r>
              <a:rPr lang="en-US" dirty="0"/>
              <a:t>Data import and Synchronization</a:t>
            </a:r>
          </a:p>
          <a:p>
            <a:r>
              <a:rPr lang="en-US" dirty="0"/>
              <a:t>Call Monitoring</a:t>
            </a:r>
          </a:p>
          <a:p>
            <a:r>
              <a:rPr lang="en-US" dirty="0"/>
              <a:t>Historical Reporting</a:t>
            </a:r>
          </a:p>
          <a:p>
            <a:r>
              <a:rPr lang="en-US" dirty="0"/>
              <a:t>Real-Time Reporting</a:t>
            </a:r>
          </a:p>
          <a:p>
            <a:r>
              <a:rPr lang="en-US" dirty="0"/>
              <a:t>Power Dialer</a:t>
            </a:r>
          </a:p>
          <a:p>
            <a:r>
              <a:rPr lang="en-US" dirty="0"/>
              <a:t>Web to Lead</a:t>
            </a:r>
          </a:p>
          <a:p>
            <a:r>
              <a:rPr lang="en-US" dirty="0"/>
              <a:t>Email Notifications</a:t>
            </a:r>
          </a:p>
          <a:p>
            <a:r>
              <a:rPr lang="en-US" dirty="0"/>
              <a:t>Desktop Notifications</a:t>
            </a:r>
          </a:p>
          <a:p>
            <a:endParaRPr lang="en-US" dirty="0"/>
          </a:p>
        </p:txBody>
      </p:sp>
    </p:spTree>
    <p:extLst>
      <p:ext uri="{BB962C8B-B14F-4D97-AF65-F5344CB8AC3E}">
        <p14:creationId xmlns:p14="http://schemas.microsoft.com/office/powerpoint/2010/main" val="151755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1834"/>
            <a:ext cx="8911687" cy="753929"/>
          </a:xfrm>
        </p:spPr>
        <p:txBody>
          <a:bodyPr/>
          <a:lstStyle/>
          <a:p>
            <a:r>
              <a:rPr lang="en-US" dirty="0" smtClean="0"/>
              <a:t>Technical Details</a:t>
            </a:r>
            <a:endParaRPr lang="en-US" dirty="0"/>
          </a:p>
        </p:txBody>
      </p:sp>
      <p:sp>
        <p:nvSpPr>
          <p:cNvPr id="3" name="Content Placeholder 2"/>
          <p:cNvSpPr>
            <a:spLocks noGrp="1"/>
          </p:cNvSpPr>
          <p:nvPr>
            <p:ph idx="1"/>
          </p:nvPr>
        </p:nvSpPr>
        <p:spPr>
          <a:xfrm>
            <a:off x="2592925" y="875763"/>
            <a:ext cx="8915400" cy="5982237"/>
          </a:xfrm>
        </p:spPr>
        <p:txBody>
          <a:bodyPr>
            <a:normAutofit fontScale="92500" lnSpcReduction="20000"/>
          </a:bodyPr>
          <a:lstStyle/>
          <a:p>
            <a:r>
              <a:rPr lang="en-US" b="1" dirty="0"/>
              <a:t>Devices </a:t>
            </a:r>
            <a:r>
              <a:rPr lang="en-US" b="1" dirty="0" smtClean="0"/>
              <a:t>Supported</a:t>
            </a:r>
          </a:p>
          <a:p>
            <a:r>
              <a:rPr lang="en-US" dirty="0" smtClean="0"/>
              <a:t>Windows</a:t>
            </a:r>
            <a:endParaRPr lang="en-US" dirty="0"/>
          </a:p>
          <a:p>
            <a:r>
              <a:rPr lang="en-US" dirty="0"/>
              <a:t>Mac</a:t>
            </a:r>
          </a:p>
          <a:p>
            <a:r>
              <a:rPr lang="en-US" dirty="0"/>
              <a:t>Web-based</a:t>
            </a:r>
          </a:p>
          <a:p>
            <a:r>
              <a:rPr lang="en-US" b="1" dirty="0"/>
              <a:t>Language </a:t>
            </a:r>
            <a:r>
              <a:rPr lang="en-US" b="1" dirty="0" smtClean="0"/>
              <a:t>Support</a:t>
            </a:r>
          </a:p>
          <a:p>
            <a:r>
              <a:rPr lang="en-US" dirty="0" smtClean="0"/>
              <a:t>English</a:t>
            </a:r>
            <a:endParaRPr lang="en-US" dirty="0"/>
          </a:p>
          <a:p>
            <a:r>
              <a:rPr lang="en-US" dirty="0"/>
              <a:t>China</a:t>
            </a:r>
          </a:p>
          <a:p>
            <a:r>
              <a:rPr lang="en-US" dirty="0"/>
              <a:t>Germany</a:t>
            </a:r>
          </a:p>
          <a:p>
            <a:r>
              <a:rPr lang="en-US" dirty="0"/>
              <a:t>India</a:t>
            </a:r>
          </a:p>
          <a:p>
            <a:r>
              <a:rPr lang="en-US" dirty="0"/>
              <a:t>Japan</a:t>
            </a:r>
          </a:p>
          <a:p>
            <a:r>
              <a:rPr lang="en-US" b="1" dirty="0"/>
              <a:t>Pricing </a:t>
            </a:r>
            <a:r>
              <a:rPr lang="en-US" b="1" dirty="0" smtClean="0"/>
              <a:t>Model</a:t>
            </a:r>
          </a:p>
          <a:p>
            <a:r>
              <a:rPr lang="en-US" dirty="0" smtClean="0"/>
              <a:t>One-time </a:t>
            </a:r>
            <a:r>
              <a:rPr lang="en-US" dirty="0"/>
              <a:t>payment</a:t>
            </a:r>
          </a:p>
          <a:p>
            <a:r>
              <a:rPr lang="en-US" dirty="0"/>
              <a:t>Annual Subscription</a:t>
            </a:r>
          </a:p>
          <a:p>
            <a:r>
              <a:rPr lang="en-US" b="1" dirty="0"/>
              <a:t>Customer </a:t>
            </a:r>
            <a:r>
              <a:rPr lang="en-US" b="1" dirty="0" smtClean="0"/>
              <a:t>Types</a:t>
            </a:r>
          </a:p>
          <a:p>
            <a:r>
              <a:rPr lang="en-US" dirty="0" smtClean="0"/>
              <a:t>Small </a:t>
            </a:r>
            <a:r>
              <a:rPr lang="en-US" dirty="0"/>
              <a:t>Business</a:t>
            </a:r>
          </a:p>
          <a:p>
            <a:r>
              <a:rPr lang="en-US" dirty="0"/>
              <a:t>Large Enterprises</a:t>
            </a:r>
          </a:p>
          <a:p>
            <a:r>
              <a:rPr lang="en-US" dirty="0"/>
              <a:t>Medium Business</a:t>
            </a:r>
          </a:p>
          <a:p>
            <a:endParaRPr lang="en-US" dirty="0"/>
          </a:p>
        </p:txBody>
      </p:sp>
    </p:spTree>
    <p:extLst>
      <p:ext uri="{BB962C8B-B14F-4D97-AF65-F5344CB8AC3E}">
        <p14:creationId xmlns:p14="http://schemas.microsoft.com/office/powerpoint/2010/main" val="134082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VoIP PABX</a:t>
            </a:r>
            <a:endParaRPr lang="en-US" dirty="0"/>
          </a:p>
        </p:txBody>
      </p:sp>
      <p:sp>
        <p:nvSpPr>
          <p:cNvPr id="3" name="Content Placeholder 2"/>
          <p:cNvSpPr>
            <a:spLocks noGrp="1"/>
          </p:cNvSpPr>
          <p:nvPr>
            <p:ph idx="1"/>
          </p:nvPr>
        </p:nvSpPr>
        <p:spPr>
          <a:xfrm>
            <a:off x="2635833" y="2197166"/>
            <a:ext cx="8915400" cy="5530815"/>
          </a:xfrm>
        </p:spPr>
        <p:txBody>
          <a:bodyPr>
            <a:normAutofit/>
          </a:bodyPr>
          <a:lstStyle/>
          <a:p>
            <a:r>
              <a:rPr lang="en-US" sz="2000" dirty="0" smtClean="0"/>
              <a:t> standard Internet </a:t>
            </a:r>
            <a:r>
              <a:rPr lang="en-US" sz="2000" dirty="0"/>
              <a:t>connection into a way to place free phone calls. </a:t>
            </a:r>
            <a:endParaRPr lang="en-US" sz="2000" dirty="0" smtClean="0"/>
          </a:p>
          <a:p>
            <a:r>
              <a:rPr lang="en-US" sz="2000" dirty="0" smtClean="0"/>
              <a:t>By </a:t>
            </a:r>
            <a:r>
              <a:rPr lang="en-US" sz="2000" dirty="0"/>
              <a:t>routing thousands of phone calls through a circuit switch and into an IP </a:t>
            </a:r>
            <a:r>
              <a:rPr lang="en-US" sz="2000" dirty="0" smtClean="0"/>
              <a:t>gateway, </a:t>
            </a:r>
            <a:r>
              <a:rPr lang="en-US" sz="2000" dirty="0"/>
              <a:t>reduce the</a:t>
            </a:r>
            <a:r>
              <a:rPr lang="en-US" sz="2000" b="1" dirty="0"/>
              <a:t> bandwidth </a:t>
            </a:r>
            <a:r>
              <a:rPr lang="en-US" sz="2000" b="1" dirty="0" smtClean="0"/>
              <a:t> </a:t>
            </a:r>
            <a:r>
              <a:rPr lang="en-US" sz="2000" dirty="0" smtClean="0"/>
              <a:t>.</a:t>
            </a:r>
            <a:endParaRPr lang="en-US" sz="2000" dirty="0" smtClean="0"/>
          </a:p>
          <a:p>
            <a:r>
              <a:rPr lang="en-US" sz="2000" dirty="0"/>
              <a:t>With VoIP, you can make a </a:t>
            </a:r>
            <a:r>
              <a:rPr lang="en-US" sz="2000" b="1" dirty="0"/>
              <a:t>call from anywhere </a:t>
            </a:r>
            <a:r>
              <a:rPr lang="en-US" sz="2000" dirty="0"/>
              <a:t>you have broadband connectivity</a:t>
            </a:r>
            <a:r>
              <a:rPr lang="en-US" sz="2000" dirty="0" smtClean="0"/>
              <a:t>.</a:t>
            </a:r>
          </a:p>
          <a:p>
            <a:r>
              <a:rPr lang="en-US" sz="2000" dirty="0"/>
              <a:t>So business travelers can take their phones or ATA with them on trips and always have access to their home phone</a:t>
            </a:r>
            <a:r>
              <a:rPr lang="en-US" sz="2000" dirty="0" smtClean="0"/>
              <a:t>.</a:t>
            </a:r>
          </a:p>
          <a:p>
            <a:r>
              <a:rPr lang="en-US" sz="2000" dirty="0" smtClean="0"/>
              <a:t>As </a:t>
            </a:r>
            <a:r>
              <a:rPr lang="en-US" sz="2000" dirty="0"/>
              <a:t>long as you have a headset/microphone, you can place calls from your laptop anywhere in the broadband-connected world.</a:t>
            </a:r>
          </a:p>
        </p:txBody>
      </p:sp>
    </p:spTree>
    <p:extLst>
      <p:ext uri="{BB962C8B-B14F-4D97-AF65-F5344CB8AC3E}">
        <p14:creationId xmlns:p14="http://schemas.microsoft.com/office/powerpoint/2010/main" val="257436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r>
              <a:rPr lang="en-US" dirty="0" smtClean="0"/>
              <a:t>VoIP PABX</a:t>
            </a:r>
            <a:endParaRPr lang="en-US" dirty="0"/>
          </a:p>
        </p:txBody>
      </p:sp>
      <p:sp>
        <p:nvSpPr>
          <p:cNvPr id="3" name="Content Placeholder 2"/>
          <p:cNvSpPr>
            <a:spLocks noGrp="1"/>
          </p:cNvSpPr>
          <p:nvPr>
            <p:ph idx="1"/>
          </p:nvPr>
        </p:nvSpPr>
        <p:spPr>
          <a:xfrm>
            <a:off x="1034903" y="1315219"/>
            <a:ext cx="10787634" cy="5028014"/>
          </a:xfrm>
        </p:spPr>
        <p:txBody>
          <a:bodyPr/>
          <a:lstStyle/>
          <a:p>
            <a:pPr marL="0" indent="0">
              <a:buNone/>
            </a:pPr>
            <a:r>
              <a:rPr lang="en-US" b="1" u="sng" dirty="0" smtClean="0"/>
              <a:t>3 way to place calls</a:t>
            </a:r>
          </a:p>
          <a:p>
            <a:pPr>
              <a:buFont typeface="Wingdings" panose="05000000000000000000" pitchFamily="2" charset="2"/>
              <a:buChar char="Ø"/>
            </a:pPr>
            <a:r>
              <a:rPr lang="en-US" dirty="0" smtClean="0"/>
              <a:t>ATA</a:t>
            </a:r>
          </a:p>
          <a:p>
            <a:pPr>
              <a:buFont typeface="Wingdings" panose="05000000000000000000" pitchFamily="2" charset="2"/>
              <a:buChar char="Ø"/>
            </a:pPr>
            <a:r>
              <a:rPr lang="en-US" dirty="0" smtClean="0"/>
              <a:t>IP Phones</a:t>
            </a:r>
          </a:p>
          <a:p>
            <a:pPr>
              <a:buFont typeface="Wingdings" panose="05000000000000000000" pitchFamily="2" charset="2"/>
              <a:buChar char="Ø"/>
            </a:pPr>
            <a:r>
              <a:rPr lang="en-US" dirty="0" smtClean="0"/>
              <a:t>Computer to computer</a:t>
            </a:r>
            <a:endParaRPr lang="en-US" dirty="0"/>
          </a:p>
        </p:txBody>
      </p:sp>
    </p:spTree>
    <p:extLst>
      <p:ext uri="{BB962C8B-B14F-4D97-AF65-F5344CB8AC3E}">
        <p14:creationId xmlns:p14="http://schemas.microsoft.com/office/powerpoint/2010/main" val="375719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a:t>
            </a:r>
            <a:endParaRPr lang="en-US" dirty="0"/>
          </a:p>
        </p:txBody>
      </p:sp>
      <p:sp>
        <p:nvSpPr>
          <p:cNvPr id="3" name="Content Placeholder 2"/>
          <p:cNvSpPr>
            <a:spLocks noGrp="1"/>
          </p:cNvSpPr>
          <p:nvPr>
            <p:ph idx="1"/>
          </p:nvPr>
        </p:nvSpPr>
        <p:spPr>
          <a:xfrm>
            <a:off x="2589212" y="1378039"/>
            <a:ext cx="8915400" cy="5228823"/>
          </a:xfrm>
        </p:spPr>
        <p:txBody>
          <a:bodyPr>
            <a:noAutofit/>
          </a:bodyPr>
          <a:lstStyle/>
          <a:p>
            <a:pPr algn="just"/>
            <a:r>
              <a:rPr lang="en-US" sz="2000" dirty="0" smtClean="0"/>
              <a:t>An</a:t>
            </a:r>
            <a:r>
              <a:rPr lang="en-US" sz="2000" dirty="0"/>
              <a:t> </a:t>
            </a:r>
            <a:r>
              <a:rPr lang="en-US" sz="2000" b="1" dirty="0"/>
              <a:t>analog telephone adapter</a:t>
            </a:r>
            <a:r>
              <a:rPr lang="en-US" sz="2000" dirty="0"/>
              <a:t> (</a:t>
            </a:r>
            <a:r>
              <a:rPr lang="en-US" sz="2000" b="1" dirty="0"/>
              <a:t>ATA</a:t>
            </a:r>
            <a:r>
              <a:rPr lang="en-US" sz="2000" dirty="0"/>
              <a:t>) is a device for connecting traditional analog telephones, fax machines, and similar customer-premises devices to a digital telephone system or a </a:t>
            </a:r>
            <a:r>
              <a:rPr lang="en-US" sz="2000" dirty="0">
                <a:hlinkClick r:id="rId2" tooltip="Voice over IP"/>
              </a:rPr>
              <a:t>voice over IP</a:t>
            </a:r>
            <a:r>
              <a:rPr lang="en-US" sz="2000" dirty="0"/>
              <a:t> telephony network</a:t>
            </a:r>
            <a:r>
              <a:rPr lang="en-US" sz="2000" dirty="0" smtClean="0"/>
              <a:t>.</a:t>
            </a:r>
          </a:p>
          <a:p>
            <a:pPr algn="just"/>
            <a:endParaRPr lang="en-US" sz="2000" dirty="0"/>
          </a:p>
          <a:p>
            <a:pPr algn="just"/>
            <a:r>
              <a:rPr lang="en-US" sz="2000" dirty="0" smtClean="0"/>
              <a:t>You can find out the ATA's IP address by dialing some DTMF code, specific to the ATA manufacturer, from an attached phone. The ATA will then read the IP address to you audibly, along with the subnet mask and default gateway information -- typically obtained through DHCP.</a:t>
            </a:r>
          </a:p>
          <a:p>
            <a:pPr algn="just"/>
            <a:endParaRPr lang="en-US" sz="2000" dirty="0" smtClean="0"/>
          </a:p>
        </p:txBody>
      </p:sp>
    </p:spTree>
    <p:extLst>
      <p:ext uri="{BB962C8B-B14F-4D97-AF65-F5344CB8AC3E}">
        <p14:creationId xmlns:p14="http://schemas.microsoft.com/office/powerpoint/2010/main" val="368900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Phones</a:t>
            </a:r>
            <a:endParaRPr lang="en-US" dirty="0"/>
          </a:p>
        </p:txBody>
      </p:sp>
      <p:sp>
        <p:nvSpPr>
          <p:cNvPr id="3" name="Content Placeholder 2"/>
          <p:cNvSpPr>
            <a:spLocks noGrp="1"/>
          </p:cNvSpPr>
          <p:nvPr>
            <p:ph idx="1"/>
          </p:nvPr>
        </p:nvSpPr>
        <p:spPr/>
        <p:txBody>
          <a:bodyPr>
            <a:normAutofit/>
          </a:bodyPr>
          <a:lstStyle/>
          <a:p>
            <a:r>
              <a:rPr lang="en-US" sz="2000" dirty="0"/>
              <a:t>IP Phones These specialized phones look just Like normal phones with a handset, cradle and buttons. IP phones connect directly to your router/switch and have all the hardware and software necessary right onboard to handle the IP call.</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651" y="3671082"/>
            <a:ext cx="2143125" cy="2143125"/>
          </a:xfrm>
          <a:prstGeom prst="rect">
            <a:avLst/>
          </a:prstGeom>
        </p:spPr>
      </p:pic>
    </p:spTree>
    <p:extLst>
      <p:ext uri="{BB962C8B-B14F-4D97-AF65-F5344CB8AC3E}">
        <p14:creationId xmlns:p14="http://schemas.microsoft.com/office/powerpoint/2010/main" val="376155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to Computer</a:t>
            </a:r>
            <a:endParaRPr lang="en-US" dirty="0"/>
          </a:p>
        </p:txBody>
      </p:sp>
      <p:sp>
        <p:nvSpPr>
          <p:cNvPr id="3" name="Content Placeholder 2"/>
          <p:cNvSpPr>
            <a:spLocks noGrp="1"/>
          </p:cNvSpPr>
          <p:nvPr>
            <p:ph idx="1"/>
          </p:nvPr>
        </p:nvSpPr>
        <p:spPr/>
        <p:txBody>
          <a:bodyPr>
            <a:normAutofit/>
          </a:bodyPr>
          <a:lstStyle/>
          <a:p>
            <a:r>
              <a:rPr lang="en-US" sz="2000" dirty="0"/>
              <a:t>Computer-to-Computer This is certainly the easiest way to use VoIP. You don't even have to pay for long-distance calls</a:t>
            </a:r>
            <a:r>
              <a:rPr lang="en-US" sz="2000" dirty="0" smtClean="0"/>
              <a:t>.</a:t>
            </a:r>
          </a:p>
          <a:p>
            <a:r>
              <a:rPr lang="en-US" sz="2000" dirty="0" smtClean="0"/>
              <a:t> All you </a:t>
            </a:r>
            <a:r>
              <a:rPr lang="en-US" sz="2000" dirty="0"/>
              <a:t>need is the software, a microphone, speakers, a sound card and an Internet connection, preferably a fast one like you would get through a cable or DSL </a:t>
            </a:r>
            <a:r>
              <a:rPr lang="en-US" sz="2000" dirty="0" smtClean="0"/>
              <a:t>modem.</a:t>
            </a:r>
            <a:endParaRPr lang="en-US" sz="2000" dirty="0"/>
          </a:p>
          <a:p>
            <a:pPr marL="0" indent="0">
              <a:buNone/>
            </a:pPr>
            <a:endParaRPr lang="en-US" sz="2000" dirty="0"/>
          </a:p>
        </p:txBody>
      </p:sp>
    </p:spTree>
    <p:extLst>
      <p:ext uri="{BB962C8B-B14F-4D97-AF65-F5344CB8AC3E}">
        <p14:creationId xmlns:p14="http://schemas.microsoft.com/office/powerpoint/2010/main" val="118702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TalkDesk</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err="1"/>
              <a:t>Talkdesk</a:t>
            </a:r>
            <a:r>
              <a:rPr lang="en-US" sz="2400" dirty="0"/>
              <a:t> is one of the leading help desk software apps currently available on the market. No. 1 spot in this category is held by </a:t>
            </a:r>
            <a:r>
              <a:rPr lang="en-US" sz="2400" dirty="0" err="1"/>
              <a:t>Freshdesk</a:t>
            </a:r>
            <a:r>
              <a:rPr lang="en-US" sz="2400" dirty="0"/>
              <a:t> which has a score of 9.8 and has won our </a:t>
            </a:r>
            <a:r>
              <a:rPr lang="en-US" sz="2400" b="1" dirty="0"/>
              <a:t>Best Help Desk Software Award for 2017</a:t>
            </a:r>
            <a:r>
              <a:rPr lang="en-US" sz="2400" dirty="0"/>
              <a:t>.</a:t>
            </a:r>
            <a:endParaRPr lang="en-US" sz="2400" dirty="0"/>
          </a:p>
        </p:txBody>
      </p:sp>
    </p:spTree>
    <p:extLst>
      <p:ext uri="{BB962C8B-B14F-4D97-AF65-F5344CB8AC3E}">
        <p14:creationId xmlns:p14="http://schemas.microsoft.com/office/powerpoint/2010/main" val="167798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TalkDesk</a:t>
            </a:r>
            <a:endParaRPr lang="en-US" dirty="0"/>
          </a:p>
        </p:txBody>
      </p:sp>
      <p:sp>
        <p:nvSpPr>
          <p:cNvPr id="3" name="Content Placeholder 2"/>
          <p:cNvSpPr>
            <a:spLocks noGrp="1"/>
          </p:cNvSpPr>
          <p:nvPr>
            <p:ph idx="1"/>
          </p:nvPr>
        </p:nvSpPr>
        <p:spPr/>
        <p:txBody>
          <a:bodyPr>
            <a:noAutofit/>
          </a:bodyPr>
          <a:lstStyle/>
          <a:p>
            <a:r>
              <a:rPr lang="en-US" sz="2000" dirty="0" smtClean="0"/>
              <a:t>No </a:t>
            </a:r>
            <a:r>
              <a:rPr lang="en-US" sz="2000" dirty="0"/>
              <a:t>need to spend money in setting up physical call centers (extra phones, agent training, product awareness and knowledge, etc.)</a:t>
            </a:r>
          </a:p>
          <a:p>
            <a:r>
              <a:rPr lang="en-US" sz="2000" dirty="0"/>
              <a:t>The system can be set up in a matter of minutes.</a:t>
            </a:r>
          </a:p>
          <a:p>
            <a:r>
              <a:rPr lang="en-US" sz="2000" dirty="0"/>
              <a:t>Take and make calls using browser, landline, or IP phones.</a:t>
            </a:r>
          </a:p>
          <a:p>
            <a:r>
              <a:rPr lang="en-US" sz="2000" dirty="0"/>
              <a:t>Gather reliable information from real-time analytics, historical reporting, and monitoring live or recorded calls, and convert them into actionable insights.</a:t>
            </a:r>
          </a:p>
          <a:p>
            <a:r>
              <a:rPr lang="en-US" sz="2000" dirty="0"/>
              <a:t>Streamline all other business operations and processes with </a:t>
            </a:r>
            <a:r>
              <a:rPr lang="en-US" sz="2000" dirty="0" err="1"/>
              <a:t>Talkdesk’s</a:t>
            </a:r>
            <a:r>
              <a:rPr lang="en-US" sz="2000" dirty="0"/>
              <a:t> vast integration options.</a:t>
            </a:r>
          </a:p>
        </p:txBody>
      </p:sp>
    </p:spTree>
    <p:extLst>
      <p:ext uri="{BB962C8B-B14F-4D97-AF65-F5344CB8AC3E}">
        <p14:creationId xmlns:p14="http://schemas.microsoft.com/office/powerpoint/2010/main" val="369750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TalkDesk</a:t>
            </a:r>
            <a:endParaRPr lang="en-US" dirty="0"/>
          </a:p>
        </p:txBody>
      </p:sp>
      <p:sp>
        <p:nvSpPr>
          <p:cNvPr id="3" name="Content Placeholder 2"/>
          <p:cNvSpPr>
            <a:spLocks noGrp="1"/>
          </p:cNvSpPr>
          <p:nvPr>
            <p:ph idx="1"/>
          </p:nvPr>
        </p:nvSpPr>
        <p:spPr>
          <a:xfrm>
            <a:off x="2486181" y="1386625"/>
            <a:ext cx="8915400" cy="5258874"/>
          </a:xfrm>
        </p:spPr>
        <p:txBody>
          <a:bodyPr>
            <a:normAutofit/>
          </a:bodyPr>
          <a:lstStyle/>
          <a:p>
            <a:r>
              <a:rPr lang="en-US" dirty="0" smtClean="0"/>
              <a:t> </a:t>
            </a:r>
            <a:r>
              <a:rPr lang="en-US" sz="1900" dirty="0"/>
              <a:t>no phones, no hardware, no coding and no </a:t>
            </a:r>
            <a:r>
              <a:rPr lang="en-US" sz="1900" dirty="0" smtClean="0"/>
              <a:t>downloads</a:t>
            </a:r>
          </a:p>
          <a:p>
            <a:r>
              <a:rPr lang="en-US" sz="1900" dirty="0" smtClean="0"/>
              <a:t>Need a</a:t>
            </a:r>
            <a:r>
              <a:rPr lang="en-US" dirty="0" smtClean="0"/>
              <a:t> </a:t>
            </a:r>
            <a:r>
              <a:rPr lang="en-US" dirty="0"/>
              <a:t>computer and an internet connection</a:t>
            </a:r>
            <a:r>
              <a:rPr lang="en-US" dirty="0" smtClean="0"/>
              <a:t>.</a:t>
            </a:r>
          </a:p>
          <a:p>
            <a:r>
              <a:rPr lang="en-US" dirty="0" smtClean="0"/>
              <a:t> </a:t>
            </a:r>
            <a:r>
              <a:rPr lang="en-US" dirty="0"/>
              <a:t>With one click, </a:t>
            </a:r>
            <a:r>
              <a:rPr lang="en-US" dirty="0" err="1"/>
              <a:t>Talkdesk</a:t>
            </a:r>
            <a:r>
              <a:rPr lang="en-US" dirty="0"/>
              <a:t> integrates </a:t>
            </a:r>
            <a:r>
              <a:rPr lang="en-US" b="1" dirty="0"/>
              <a:t>with </a:t>
            </a:r>
            <a:r>
              <a:rPr lang="en-US" b="1" dirty="0" err="1"/>
              <a:t>Zendesk</a:t>
            </a:r>
            <a:r>
              <a:rPr lang="en-US" b="1" dirty="0"/>
              <a:t>, Salesforce, </a:t>
            </a:r>
            <a:r>
              <a:rPr lang="en-US" b="1" dirty="0" err="1"/>
              <a:t>SugarCRM</a:t>
            </a:r>
            <a:r>
              <a:rPr lang="en-US" b="1" dirty="0"/>
              <a:t>, Shopify</a:t>
            </a:r>
            <a:r>
              <a:rPr lang="en-US" dirty="0"/>
              <a:t>, </a:t>
            </a:r>
            <a:r>
              <a:rPr lang="en-US" b="1" dirty="0" err="1"/>
              <a:t>Infusionsoft</a:t>
            </a:r>
            <a:r>
              <a:rPr lang="en-US" b="1" dirty="0"/>
              <a:t>, </a:t>
            </a:r>
            <a:r>
              <a:rPr lang="en-US" b="1" dirty="0" err="1"/>
              <a:t>Olark</a:t>
            </a:r>
            <a:r>
              <a:rPr lang="en-US" b="1" dirty="0"/>
              <a:t> </a:t>
            </a:r>
            <a:r>
              <a:rPr lang="en-US" dirty="0"/>
              <a:t>and others to provide comprehensive information about customers.</a:t>
            </a:r>
          </a:p>
          <a:p>
            <a:r>
              <a:rPr lang="en-US" dirty="0"/>
              <a:t>Using IVR, ACD and skills-based routing, callers are routed to the agent who is most qualified to meet their needs based on customizable data</a:t>
            </a:r>
            <a:r>
              <a:rPr lang="en-US" dirty="0" smtClean="0"/>
              <a:t>.</a:t>
            </a:r>
          </a:p>
          <a:p>
            <a:r>
              <a:rPr lang="en-US" dirty="0" smtClean="0"/>
              <a:t> </a:t>
            </a:r>
            <a:r>
              <a:rPr lang="en-US" dirty="0" err="1"/>
              <a:t>Talkdesk</a:t>
            </a:r>
            <a:r>
              <a:rPr lang="en-US" dirty="0"/>
              <a:t> then displays the caller’s name, image, contact information, purchase history and contact history in the agent’s browser in real-time.</a:t>
            </a:r>
          </a:p>
          <a:p>
            <a:r>
              <a:rPr lang="en-US" dirty="0" err="1"/>
              <a:t>Talkdesk</a:t>
            </a:r>
            <a:r>
              <a:rPr lang="en-US" dirty="0"/>
              <a:t> also automates tasks so that when a new contact calls, a new contact is created in the integrated business tools. </a:t>
            </a:r>
            <a:endParaRPr lang="en-US" dirty="0" smtClean="0"/>
          </a:p>
          <a:p>
            <a:r>
              <a:rPr lang="en-US" dirty="0" smtClean="0"/>
              <a:t>When </a:t>
            </a:r>
            <a:r>
              <a:rPr lang="en-US" dirty="0"/>
              <a:t>a call is missed, an email is sent with the call data, voicemail recording and transcription.</a:t>
            </a:r>
          </a:p>
          <a:p>
            <a:pPr marL="0" indent="0">
              <a:buNone/>
            </a:pPr>
            <a:endParaRPr lang="en-US" dirty="0"/>
          </a:p>
        </p:txBody>
      </p:sp>
    </p:spTree>
    <p:extLst>
      <p:ext uri="{BB962C8B-B14F-4D97-AF65-F5344CB8AC3E}">
        <p14:creationId xmlns:p14="http://schemas.microsoft.com/office/powerpoint/2010/main" val="31928283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485</TotalTime>
  <Words>501</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VoIP PABX or IP PABX </vt:lpstr>
      <vt:lpstr>VoIP PABX</vt:lpstr>
      <vt:lpstr>VoIP PABX</vt:lpstr>
      <vt:lpstr>ATA</vt:lpstr>
      <vt:lpstr>IP Phones</vt:lpstr>
      <vt:lpstr>Computer to Computer</vt:lpstr>
      <vt:lpstr>TalkDesk </vt:lpstr>
      <vt:lpstr>TalkDesk</vt:lpstr>
      <vt:lpstr>TalkDesk</vt:lpstr>
      <vt:lpstr>Features of TalkDesk</vt:lpstr>
      <vt:lpstr>Features of TalkDesk</vt:lpstr>
      <vt:lpstr>Technical Details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PBX</dc:title>
  <dc:creator>Amritha</dc:creator>
  <cp:lastModifiedBy>Amritha</cp:lastModifiedBy>
  <cp:revision>11</cp:revision>
  <dcterms:created xsi:type="dcterms:W3CDTF">2018-03-02T04:14:00Z</dcterms:created>
  <dcterms:modified xsi:type="dcterms:W3CDTF">2018-03-03T08:03:36Z</dcterms:modified>
</cp:coreProperties>
</file>