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92C813-75BD-4DF4-8527-401E5C4B430E}"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415812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1087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805917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403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241918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392C813-75BD-4DF4-8527-401E5C4B430E}"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1286694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392C813-75BD-4DF4-8527-401E5C4B430E}"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749923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2C813-75BD-4DF4-8527-401E5C4B430E}"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443434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2C813-75BD-4DF4-8527-401E5C4B430E}"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6151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2C813-75BD-4DF4-8527-401E5C4B430E}"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16620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2C813-75BD-4DF4-8527-401E5C4B430E}"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270557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26849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2C813-75BD-4DF4-8527-401E5C4B430E}"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88420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92C813-75BD-4DF4-8527-401E5C4B430E}"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138556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2C813-75BD-4DF4-8527-401E5C4B430E}"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20479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93260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2C813-75BD-4DF4-8527-401E5C4B430E}"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D5C0-AC0A-49E2-91AA-093093E817DC}" type="slidenum">
              <a:rPr lang="en-US" smtClean="0"/>
              <a:t>‹#›</a:t>
            </a:fld>
            <a:endParaRPr lang="en-US"/>
          </a:p>
        </p:txBody>
      </p:sp>
    </p:spTree>
    <p:extLst>
      <p:ext uri="{BB962C8B-B14F-4D97-AF65-F5344CB8AC3E}">
        <p14:creationId xmlns:p14="http://schemas.microsoft.com/office/powerpoint/2010/main" val="376602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392C813-75BD-4DF4-8527-401E5C4B430E}" type="datetimeFigureOut">
              <a:rPr lang="en-US" smtClean="0"/>
              <a:t>9/1/2018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BFD5C0-AC0A-49E2-91AA-093093E817DC}" type="slidenum">
              <a:rPr lang="en-US" smtClean="0"/>
              <a:t>‹#›</a:t>
            </a:fld>
            <a:endParaRPr lang="en-US"/>
          </a:p>
        </p:txBody>
      </p:sp>
    </p:spTree>
    <p:extLst>
      <p:ext uri="{BB962C8B-B14F-4D97-AF65-F5344CB8AC3E}">
        <p14:creationId xmlns:p14="http://schemas.microsoft.com/office/powerpoint/2010/main" val="1451527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LARAVEL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197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1571" y="150125"/>
            <a:ext cx="10849970" cy="6278642"/>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Route Parameters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many cases, within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application, a situation arises when </a:t>
            </a:r>
            <a:r>
              <a:rPr lang="en-US" sz="2000" dirty="0" smtClean="0">
                <a:latin typeface="Times New Roman" panose="02020603050405020304" pitchFamily="18" charset="0"/>
                <a:cs typeface="Times New Roman" panose="02020603050405020304" pitchFamily="18" charset="0"/>
              </a:rPr>
              <a:t>we had </a:t>
            </a:r>
            <a:r>
              <a:rPr lang="en-US" sz="2000" dirty="0">
                <a:latin typeface="Times New Roman" panose="02020603050405020304" pitchFamily="18" charset="0"/>
                <a:cs typeface="Times New Roman" panose="02020603050405020304" pitchFamily="18" charset="0"/>
              </a:rPr>
              <a:t>to capture the parameters send ahead through the URL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Laravel</a:t>
            </a:r>
            <a:r>
              <a:rPr lang="en-US" sz="2000" dirty="0" smtClean="0">
                <a:latin typeface="Times New Roman" panose="02020603050405020304" pitchFamily="18" charset="0"/>
                <a:cs typeface="Times New Roman" panose="02020603050405020304" pitchFamily="18" charset="0"/>
              </a:rPr>
              <a:t> provides two ways of capturing the passed parameter:</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Required parameter</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Optional </a:t>
            </a:r>
            <a:r>
              <a:rPr lang="en-US" sz="2000" dirty="0" smtClean="0">
                <a:latin typeface="Times New Roman" panose="02020603050405020304" pitchFamily="18" charset="0"/>
                <a:cs typeface="Times New Roman" panose="02020603050405020304" pitchFamily="18" charset="0"/>
              </a:rPr>
              <a:t>Parameter</a:t>
            </a:r>
          </a:p>
          <a:p>
            <a:endParaRPr lang="en-US" sz="2000" dirty="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Required Parameters</a:t>
            </a:r>
          </a:p>
          <a:p>
            <a:r>
              <a:rPr lang="en-US" sz="2000" dirty="0" smtClean="0">
                <a:latin typeface="Times New Roman" panose="02020603050405020304" pitchFamily="18" charset="0"/>
                <a:cs typeface="Times New Roman" panose="02020603050405020304" pitchFamily="18" charset="0"/>
              </a:rPr>
              <a:t> At </a:t>
            </a:r>
            <a:r>
              <a:rPr lang="en-US" sz="2000" dirty="0">
                <a:latin typeface="Times New Roman" panose="02020603050405020304" pitchFamily="18" charset="0"/>
                <a:cs typeface="Times New Roman" panose="02020603050405020304" pitchFamily="18" charset="0"/>
              </a:rPr>
              <a:t>times </a:t>
            </a:r>
            <a:r>
              <a:rPr lang="en-US" sz="2000" dirty="0" smtClean="0">
                <a:latin typeface="Times New Roman" panose="02020603050405020304" pitchFamily="18" charset="0"/>
                <a:cs typeface="Times New Roman" panose="02020603050405020304" pitchFamily="18" charset="0"/>
              </a:rPr>
              <a:t>we had </a:t>
            </a:r>
            <a:r>
              <a:rPr lang="en-US" sz="2000" dirty="0">
                <a:latin typeface="Times New Roman" panose="02020603050405020304" pitchFamily="18" charset="0"/>
                <a:cs typeface="Times New Roman" panose="02020603050405020304" pitchFamily="18" charset="0"/>
              </a:rPr>
              <a:t>to work with a segment(s) of the URL </a:t>
            </a:r>
            <a:r>
              <a:rPr lang="en-US" sz="2000" dirty="0" smtClean="0">
                <a:latin typeface="Times New Roman" panose="02020603050405020304" pitchFamily="18" charset="0"/>
                <a:cs typeface="Times New Roman" panose="02020603050405020304" pitchFamily="18" charset="0"/>
              </a:rPr>
              <a:t>in our </a:t>
            </a:r>
            <a:r>
              <a:rPr lang="en-US" sz="2000" dirty="0">
                <a:latin typeface="Times New Roman" panose="02020603050405020304" pitchFamily="18" charset="0"/>
                <a:cs typeface="Times New Roman" panose="02020603050405020304" pitchFamily="18" charset="0"/>
              </a:rPr>
              <a:t>project. Route parameters are encapsulated within {}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alphabets inside.</a:t>
            </a:r>
            <a:endParaRPr lang="en-US" sz="2000" u="sng"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Route :: get ('</a:t>
            </a:r>
            <a:r>
              <a:rPr lang="en-US" sz="2000" dirty="0" err="1">
                <a:latin typeface="Times New Roman" panose="02020603050405020304" pitchFamily="18" charset="0"/>
                <a:cs typeface="Times New Roman" panose="02020603050405020304" pitchFamily="18" charset="0"/>
              </a:rPr>
              <a:t>emp</a:t>
            </a:r>
            <a:r>
              <a:rPr lang="en-US" sz="2000" dirty="0">
                <a:latin typeface="Times New Roman" panose="02020603050405020304" pitchFamily="18" charset="0"/>
                <a:cs typeface="Times New Roman" panose="02020603050405020304" pitchFamily="18" charset="0"/>
              </a:rPr>
              <a:t>/{id}', function ($id) { echo '</a:t>
            </a:r>
            <a:r>
              <a:rPr lang="en-US" sz="2000" dirty="0" err="1">
                <a:latin typeface="Times New Roman" panose="02020603050405020304" pitchFamily="18" charset="0"/>
                <a:cs typeface="Times New Roman" panose="02020603050405020304" pitchFamily="18" charset="0"/>
              </a:rPr>
              <a:t>Emp</a:t>
            </a:r>
            <a:r>
              <a:rPr lang="en-US" sz="2000" dirty="0">
                <a:latin typeface="Times New Roman" panose="02020603050405020304" pitchFamily="18" charset="0"/>
                <a:cs typeface="Times New Roman" panose="02020603050405020304" pitchFamily="18" charset="0"/>
              </a:rPr>
              <a:t> '.$id; </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Optional Parameters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There are many parameters which do not remain present within the URL, but the developers had to use them. So such parameters get indicated by a </a:t>
            </a:r>
            <a:r>
              <a:rPr lang="en-US" sz="2000" dirty="0" smtClean="0">
                <a:solidFill>
                  <a:srgbClr val="00B0F0"/>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following the name of the parameter</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Route::get('user/{name?}', function ($name = </a:t>
            </a:r>
            <a:r>
              <a:rPr lang="en-US" sz="2000" dirty="0" smtClean="0">
                <a:latin typeface="Times New Roman" panose="02020603050405020304" pitchFamily="18" charset="0"/>
                <a:cs typeface="Times New Roman" panose="02020603050405020304" pitchFamily="18" charset="0"/>
              </a:rPr>
              <a:t>'Tutorials') </a:t>
            </a:r>
            <a:r>
              <a:rPr lang="en-US" sz="2000" dirty="0">
                <a:latin typeface="Times New Roman" panose="02020603050405020304" pitchFamily="18" charset="0"/>
                <a:cs typeface="Times New Roman" panose="02020603050405020304" pitchFamily="18" charset="0"/>
              </a:rPr>
              <a:t>{ return $name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example </a:t>
            </a:r>
            <a:r>
              <a:rPr lang="en-US" sz="2000" dirty="0" smtClean="0">
                <a:latin typeface="Times New Roman" panose="02020603050405020304" pitchFamily="18" charset="0"/>
                <a:cs typeface="Times New Roman" panose="02020603050405020304" pitchFamily="18" charset="0"/>
              </a:rPr>
              <a:t>checks </a:t>
            </a:r>
            <a:r>
              <a:rPr lang="en-US" sz="2000" dirty="0">
                <a:latin typeface="Times New Roman" panose="02020603050405020304" pitchFamily="18" charset="0"/>
                <a:cs typeface="Times New Roman" panose="02020603050405020304" pitchFamily="18" charset="0"/>
              </a:rPr>
              <a:t>if the value matches to </a:t>
            </a:r>
            <a:r>
              <a:rPr lang="en-US" sz="2000" dirty="0" smtClean="0">
                <a:latin typeface="Times New Roman" panose="02020603050405020304" pitchFamily="18" charset="0"/>
                <a:cs typeface="Times New Roman" panose="02020603050405020304" pitchFamily="18" charset="0"/>
              </a:rPr>
              <a:t>Tutorials and </a:t>
            </a:r>
            <a:r>
              <a:rPr lang="en-US" sz="2000" dirty="0">
                <a:latin typeface="Times New Roman" panose="02020603050405020304" pitchFamily="18" charset="0"/>
                <a:cs typeface="Times New Roman" panose="02020603050405020304" pitchFamily="18" charset="0"/>
              </a:rPr>
              <a:t>accordingly routes to the defined URL.</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06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0185" y="1173708"/>
            <a:ext cx="8884693" cy="3170099"/>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Named </a:t>
            </a:r>
            <a:r>
              <a:rPr lang="en-US" sz="2000" b="1" u="sng" dirty="0" smtClean="0">
                <a:latin typeface="Times New Roman" panose="02020603050405020304" pitchFamily="18" charset="0"/>
                <a:cs typeface="Times New Roman" panose="02020603050405020304" pitchFamily="18" charset="0"/>
              </a:rPr>
              <a:t>Routes</a:t>
            </a:r>
          </a:p>
          <a:p>
            <a:endParaRPr lang="en-US" sz="2000" b="1"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Named routes allow a convenient way of creating routes. The chaining of routes can be specified using name method onto the route definition</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Below code </a:t>
            </a:r>
            <a:r>
              <a:rPr lang="en-US" sz="2000" dirty="0">
                <a:latin typeface="Times New Roman" panose="02020603050405020304" pitchFamily="18" charset="0"/>
                <a:cs typeface="Times New Roman" panose="02020603050405020304" pitchFamily="18" charset="0"/>
              </a:rPr>
              <a:t>shows an example for creating named routes with controller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Route::get('user/profile', '</a:t>
            </a:r>
            <a:r>
              <a:rPr lang="en-US" sz="2000" dirty="0" err="1">
                <a:latin typeface="Times New Roman" panose="02020603050405020304" pitchFamily="18" charset="0"/>
                <a:cs typeface="Times New Roman" panose="02020603050405020304" pitchFamily="18" charset="0"/>
              </a:rPr>
              <a:t>UserController@showProfile</a:t>
            </a:r>
            <a:r>
              <a:rPr lang="en-US" sz="2000" dirty="0">
                <a:latin typeface="Times New Roman" panose="02020603050405020304" pitchFamily="18" charset="0"/>
                <a:cs typeface="Times New Roman" panose="02020603050405020304" pitchFamily="18" charset="0"/>
              </a:rPr>
              <a:t>')-&gt;name('profile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user controller will call for the function </a:t>
            </a:r>
            <a:r>
              <a:rPr lang="en-US" sz="2000" dirty="0" err="1">
                <a:latin typeface="Times New Roman" panose="02020603050405020304" pitchFamily="18" charset="0"/>
                <a:cs typeface="Times New Roman" panose="02020603050405020304" pitchFamily="18" charset="0"/>
              </a:rPr>
              <a:t>showProfile</a:t>
            </a:r>
            <a:r>
              <a:rPr lang="en-US" sz="2000" dirty="0">
                <a:latin typeface="Times New Roman" panose="02020603050405020304" pitchFamily="18" charset="0"/>
                <a:cs typeface="Times New Roman" panose="02020603050405020304" pitchFamily="18" charset="0"/>
              </a:rPr>
              <a:t> with parameter as profile. The parameters use name method onto the route definition.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08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002" y="1160060"/>
            <a:ext cx="10181231" cy="3508653"/>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MIDDLEWARE</a:t>
            </a:r>
          </a:p>
          <a:p>
            <a:endParaRPr lang="en-US" b="1" u="sng"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Middleware acts as a bridge between a request and a response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a type of filtering mechanism</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Laravel</a:t>
            </a:r>
            <a:r>
              <a:rPr lang="en-US" sz="2000" dirty="0">
                <a:latin typeface="Times New Roman" panose="02020603050405020304" pitchFamily="18" charset="0"/>
                <a:cs typeface="Times New Roman" panose="02020603050405020304" pitchFamily="18" charset="0"/>
              </a:rPr>
              <a:t> includes a middleware that verifies whether the user of the application is authenticated or not. If the user is authenticated, it redirects to the home page otherwise, if not, it redirects to the login page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Middleware can be created by executing the following command </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artisan </a:t>
            </a:r>
            <a:r>
              <a:rPr lang="en-US" sz="2000" dirty="0" err="1">
                <a:latin typeface="Times New Roman" panose="02020603050405020304" pitchFamily="18" charset="0"/>
                <a:cs typeface="Times New Roman" panose="02020603050405020304" pitchFamily="18" charset="0"/>
              </a:rPr>
              <a:t>make:middleware</a:t>
            </a:r>
            <a:r>
              <a:rPr lang="en-US" sz="2000" dirty="0">
                <a:latin typeface="Times New Roman" panose="02020603050405020304" pitchFamily="18" charset="0"/>
                <a:cs typeface="Times New Roman" panose="02020603050405020304" pitchFamily="18" charset="0"/>
              </a:rPr>
              <a:t> &lt;middleware-name&gt;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61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003" y="491320"/>
            <a:ext cx="9444251" cy="5539978"/>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Registering </a:t>
            </a:r>
            <a:r>
              <a:rPr lang="en-US" b="1" u="sng" dirty="0" err="1">
                <a:latin typeface="Times New Roman" panose="02020603050405020304" pitchFamily="18" charset="0"/>
                <a:cs typeface="Times New Roman" panose="02020603050405020304" pitchFamily="18" charset="0"/>
              </a:rPr>
              <a:t>M</a:t>
            </a:r>
            <a:r>
              <a:rPr lang="en-US" b="1" u="sng" dirty="0" err="1" smtClean="0">
                <a:latin typeface="Times New Roman" panose="02020603050405020304" pitchFamily="18" charset="0"/>
                <a:cs typeface="Times New Roman" panose="02020603050405020304" pitchFamily="18" charset="0"/>
              </a:rPr>
              <a:t>iddlewares</a:t>
            </a:r>
            <a:endParaRPr lang="en-US" b="1" u="sng"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Before using any middleware, </a:t>
            </a:r>
            <a:r>
              <a:rPr lang="en-US" sz="2000" dirty="0" smtClean="0">
                <a:latin typeface="Times New Roman" panose="02020603050405020304" pitchFamily="18" charset="0"/>
                <a:cs typeface="Times New Roman" panose="02020603050405020304" pitchFamily="18" charset="0"/>
              </a:rPr>
              <a:t>we have </a:t>
            </a:r>
            <a:r>
              <a:rPr lang="en-US" sz="2000" dirty="0">
                <a:latin typeface="Times New Roman" panose="02020603050405020304" pitchFamily="18" charset="0"/>
                <a:cs typeface="Times New Roman" panose="02020603050405020304" pitchFamily="18" charset="0"/>
              </a:rPr>
              <a:t>to register 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Laravel</a:t>
            </a:r>
            <a:r>
              <a:rPr lang="en-US" sz="2000" dirty="0" smtClean="0">
                <a:latin typeface="Times New Roman" panose="02020603050405020304" pitchFamily="18" charset="0"/>
                <a:cs typeface="Times New Roman" panose="02020603050405020304" pitchFamily="18" charset="0"/>
              </a:rPr>
              <a:t> provides two types of parameters: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Global </a:t>
            </a:r>
            <a:r>
              <a:rPr lang="en-US" sz="2000" dirty="0" smtClean="0">
                <a:latin typeface="Times New Roman" panose="02020603050405020304" pitchFamily="18" charset="0"/>
                <a:cs typeface="Times New Roman" panose="02020603050405020304" pitchFamily="18" charset="0"/>
              </a:rPr>
              <a:t>Middleware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Global </a:t>
            </a:r>
            <a:r>
              <a:rPr lang="en-US" sz="2000" dirty="0" err="1">
                <a:latin typeface="Times New Roman" panose="02020603050405020304" pitchFamily="18" charset="0"/>
                <a:cs typeface="Times New Roman" panose="02020603050405020304" pitchFamily="18" charset="0"/>
              </a:rPr>
              <a:t>middlewares</a:t>
            </a:r>
            <a:r>
              <a:rPr lang="en-US" sz="2000" dirty="0">
                <a:latin typeface="Times New Roman" panose="02020603050405020304" pitchFamily="18" charset="0"/>
                <a:cs typeface="Times New Roman" panose="02020603050405020304" pitchFamily="18" charset="0"/>
              </a:rPr>
              <a:t> are those that will be running during every HTTP request of your application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Route </a:t>
            </a:r>
            <a:r>
              <a:rPr lang="en-US" sz="2000" dirty="0" smtClean="0">
                <a:latin typeface="Times New Roman" panose="02020603050405020304" pitchFamily="18" charset="0"/>
                <a:cs typeface="Times New Roman" panose="02020603050405020304" pitchFamily="18" charset="0"/>
              </a:rPr>
              <a:t>Middleware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When you want </a:t>
            </a:r>
            <a:r>
              <a:rPr lang="en-US" sz="2000" dirty="0" err="1">
                <a:latin typeface="Times New Roman" panose="02020603050405020304" pitchFamily="18" charset="0"/>
                <a:cs typeface="Times New Roman" panose="02020603050405020304" pitchFamily="18" charset="0"/>
              </a:rPr>
              <a:t>middlewares</a:t>
            </a:r>
            <a:r>
              <a:rPr lang="en-US" sz="2000" dirty="0">
                <a:latin typeface="Times New Roman" panose="02020603050405020304" pitchFamily="18" charset="0"/>
                <a:cs typeface="Times New Roman" panose="02020603050405020304" pitchFamily="18" charset="0"/>
              </a:rPr>
              <a:t> to specific routes, </a:t>
            </a:r>
            <a:r>
              <a:rPr lang="en-US" sz="2000" dirty="0" smtClean="0">
                <a:latin typeface="Times New Roman" panose="02020603050405020304" pitchFamily="18" charset="0"/>
                <a:cs typeface="Times New Roman" panose="02020603050405020304" pitchFamily="18" charset="0"/>
              </a:rPr>
              <a:t>we have </a:t>
            </a:r>
            <a:r>
              <a:rPr lang="en-US" sz="2000" dirty="0">
                <a:latin typeface="Times New Roman" panose="02020603050405020304" pitchFamily="18" charset="0"/>
                <a:cs typeface="Times New Roman" panose="02020603050405020304" pitchFamily="18" charset="0"/>
              </a:rPr>
              <a:t>to add the middleware with a key for your app/Http/</a:t>
            </a:r>
            <a:r>
              <a:rPr lang="en-US" sz="2000" dirty="0" err="1">
                <a:latin typeface="Times New Roman" panose="02020603050405020304" pitchFamily="18" charset="0"/>
                <a:cs typeface="Times New Roman" panose="02020603050405020304" pitchFamily="18" charset="0"/>
              </a:rPr>
              <a:t>Kernel.php</a:t>
            </a:r>
            <a:r>
              <a:rPr lang="en-US" sz="2000" dirty="0">
                <a:latin typeface="Times New Roman" panose="02020603050405020304" pitchFamily="18" charset="0"/>
                <a:cs typeface="Times New Roman" panose="02020603050405020304" pitchFamily="18" charset="0"/>
              </a:rPr>
              <a:t> file and such </a:t>
            </a:r>
            <a:r>
              <a:rPr lang="en-US" sz="2000" dirty="0" err="1">
                <a:latin typeface="Times New Roman" panose="02020603050405020304" pitchFamily="18" charset="0"/>
                <a:cs typeface="Times New Roman" panose="02020603050405020304" pitchFamily="18" charset="0"/>
              </a:rPr>
              <a:t>middlewares</a:t>
            </a:r>
            <a:r>
              <a:rPr lang="en-US" sz="2000" dirty="0">
                <a:latin typeface="Times New Roman" panose="02020603050405020304" pitchFamily="18" charset="0"/>
                <a:cs typeface="Times New Roman" panose="02020603050405020304" pitchFamily="18" charset="0"/>
              </a:rPr>
              <a:t> are called route </a:t>
            </a:r>
            <a:r>
              <a:rPr lang="en-US" sz="2000" dirty="0" smtClean="0">
                <a:latin typeface="Times New Roman" panose="02020603050405020304" pitchFamily="18" charset="0"/>
                <a:cs typeface="Times New Roman" panose="02020603050405020304" pitchFamily="18" charset="0"/>
              </a:rPr>
              <a:t>middleware</a:t>
            </a:r>
          </a:p>
          <a:p>
            <a:endParaRPr lang="en-US" sz="2000" dirty="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Middleware Parameters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Parameters can also be passed to </a:t>
            </a:r>
            <a:r>
              <a:rPr lang="en-US" sz="2000" dirty="0" err="1">
                <a:latin typeface="Times New Roman" panose="02020603050405020304" pitchFamily="18" charset="0"/>
                <a:cs typeface="Times New Roman" panose="02020603050405020304" pitchFamily="18" charset="0"/>
              </a:rPr>
              <a:t>middlewares</a:t>
            </a:r>
            <a:r>
              <a:rPr lang="en-US" sz="2000" dirty="0">
                <a:latin typeface="Times New Roman" panose="02020603050405020304" pitchFamily="18" charset="0"/>
                <a:cs typeface="Times New Roman" panose="02020603050405020304" pitchFamily="18" charset="0"/>
              </a:rPr>
              <a:t>. Multiple parameterized situations can be something when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project has attributes like a customer, employee, admin, owner, etc. and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want to execute different modules based on the roles of the user, for those situations, parameters of </a:t>
            </a:r>
            <a:r>
              <a:rPr lang="en-US" sz="2000" dirty="0" err="1">
                <a:latin typeface="Times New Roman" panose="02020603050405020304" pitchFamily="18" charset="0"/>
                <a:cs typeface="Times New Roman" panose="02020603050405020304" pitchFamily="18" charset="0"/>
              </a:rPr>
              <a:t>middlewares</a:t>
            </a:r>
            <a:r>
              <a:rPr lang="en-US" sz="2000" dirty="0">
                <a:latin typeface="Times New Roman" panose="02020603050405020304" pitchFamily="18" charset="0"/>
                <a:cs typeface="Times New Roman" panose="02020603050405020304" pitchFamily="18" charset="0"/>
              </a:rPr>
              <a:t> becomes useful.</a:t>
            </a:r>
          </a:p>
          <a:p>
            <a:endParaRPr lang="en-US" dirty="0"/>
          </a:p>
        </p:txBody>
      </p:sp>
    </p:spTree>
    <p:extLst>
      <p:ext uri="{BB962C8B-B14F-4D97-AF65-F5344CB8AC3E}">
        <p14:creationId xmlns:p14="http://schemas.microsoft.com/office/powerpoint/2010/main" val="35045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398" y="1528548"/>
            <a:ext cx="9880979" cy="2492990"/>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Terminable Middleware</a:t>
            </a:r>
          </a:p>
          <a:p>
            <a:endParaRPr lang="en-US" b="1" dirty="0"/>
          </a:p>
          <a:p>
            <a:r>
              <a:rPr lang="en-US" dirty="0" smtClean="0"/>
              <a:t> </a:t>
            </a:r>
            <a:r>
              <a:rPr lang="en-US" sz="2000" dirty="0">
                <a:latin typeface="Times New Roman" panose="02020603050405020304" pitchFamily="18" charset="0"/>
                <a:cs typeface="Times New Roman" panose="02020603050405020304" pitchFamily="18" charset="0"/>
              </a:rPr>
              <a:t>These are special types of </a:t>
            </a:r>
            <a:r>
              <a:rPr lang="en-US" sz="2000" dirty="0" err="1">
                <a:latin typeface="Times New Roman" panose="02020603050405020304" pitchFamily="18" charset="0"/>
                <a:cs typeface="Times New Roman" panose="02020603050405020304" pitchFamily="18" charset="0"/>
              </a:rPr>
              <a:t>middlewares</a:t>
            </a:r>
            <a:r>
              <a:rPr lang="en-US" sz="2000" dirty="0">
                <a:latin typeface="Times New Roman" panose="02020603050405020304" pitchFamily="18" charset="0"/>
                <a:cs typeface="Times New Roman" panose="02020603050405020304" pitchFamily="18" charset="0"/>
              </a:rPr>
              <a:t> that starts working right after any response is sent to the browser. The terminate method is used for achieving this. When a terminate method is used in the middleware of your project, it gets called automatically after the browser response is sent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artisan </a:t>
            </a:r>
            <a:r>
              <a:rPr lang="en-US" sz="2000" dirty="0" err="1">
                <a:latin typeface="Times New Roman" panose="02020603050405020304" pitchFamily="18" charset="0"/>
                <a:cs typeface="Times New Roman" panose="02020603050405020304" pitchFamily="18" charset="0"/>
              </a:rPr>
              <a:t>make:middleware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TerminateMiddleware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5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1695" y="1091821"/>
            <a:ext cx="8980227" cy="1661993"/>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CONTROLLERS</a:t>
            </a:r>
          </a:p>
          <a:p>
            <a:endParaRPr lang="en-US" u="sng"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acts as a directing traffic between Views and Models</a:t>
            </a:r>
            <a:r>
              <a:rPr lang="en-US" sz="2000" dirty="0" smtClean="0"/>
              <a:t>. </a:t>
            </a:r>
            <a:r>
              <a:rPr lang="en-US" sz="2000" dirty="0" smtClean="0">
                <a:latin typeface="Times New Roman" panose="02020603050405020304" pitchFamily="18" charset="0"/>
                <a:cs typeface="Times New Roman" panose="02020603050405020304" pitchFamily="18" charset="0"/>
              </a:rPr>
              <a:t>Controllers </a:t>
            </a:r>
            <a:r>
              <a:rPr lang="en-US" sz="2000" dirty="0">
                <a:latin typeface="Times New Roman" panose="02020603050405020304" pitchFamily="18" charset="0"/>
                <a:cs typeface="Times New Roman" panose="02020603050405020304" pitchFamily="18" charset="0"/>
              </a:rPr>
              <a:t>are meant to group associated request handling logic within a single class. In </a:t>
            </a:r>
            <a:r>
              <a:rPr lang="en-US" sz="2000" dirty="0" smtClean="0">
                <a:latin typeface="Times New Roman" panose="02020603050405020304" pitchFamily="18" charset="0"/>
                <a:cs typeface="Times New Roman" panose="02020603050405020304" pitchFamily="18" charset="0"/>
              </a:rPr>
              <a:t>our </a:t>
            </a:r>
            <a:r>
              <a:rPr lang="en-US" sz="2000" dirty="0" err="1">
                <a:latin typeface="Times New Roman" panose="02020603050405020304" pitchFamily="18" charset="0"/>
                <a:cs typeface="Times New Roman" panose="02020603050405020304" pitchFamily="18" charset="0"/>
              </a:rPr>
              <a:t>Laravel</a:t>
            </a:r>
            <a:r>
              <a:rPr lang="en-US" sz="2000" dirty="0">
                <a:latin typeface="Times New Roman" panose="02020603050405020304" pitchFamily="18" charset="0"/>
                <a:cs typeface="Times New Roman" panose="02020603050405020304" pitchFamily="18" charset="0"/>
              </a:rPr>
              <a:t> project, they are stored in the app/Http/Controllers' directory.</a:t>
            </a:r>
            <a:r>
              <a:rPr lang="en-US" sz="2000" dirty="0"/>
              <a:t> </a:t>
            </a:r>
          </a:p>
        </p:txBody>
      </p:sp>
    </p:spTree>
    <p:extLst>
      <p:ext uri="{BB962C8B-B14F-4D97-AF65-F5344CB8AC3E}">
        <p14:creationId xmlns:p14="http://schemas.microsoft.com/office/powerpoint/2010/main" val="292276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97" y="1646830"/>
            <a:ext cx="9905998" cy="768824"/>
          </a:xfrm>
        </p:spPr>
        <p:txBody>
          <a:bodyPr/>
          <a:lstStyle/>
          <a:p>
            <a:r>
              <a:rPr lang="en-US" dirty="0" smtClean="0"/>
              <a:t>Introduction</a:t>
            </a:r>
            <a:endParaRPr lang="en-US" dirty="0"/>
          </a:p>
        </p:txBody>
      </p:sp>
      <p:sp>
        <p:nvSpPr>
          <p:cNvPr id="3" name="Content Placeholder 2"/>
          <p:cNvSpPr>
            <a:spLocks noGrp="1"/>
          </p:cNvSpPr>
          <p:nvPr>
            <p:ph idx="1"/>
          </p:nvPr>
        </p:nvSpPr>
        <p:spPr>
          <a:xfrm>
            <a:off x="1141413" y="2664728"/>
            <a:ext cx="9905998" cy="2357650"/>
          </a:xfrm>
        </p:spPr>
        <p:txBody>
          <a:bodyPr>
            <a:normAutofit/>
          </a:bodyPr>
          <a:lstStyle/>
          <a:p>
            <a:pPr marL="0" indent="0">
              <a:buNone/>
            </a:pPr>
            <a:r>
              <a:rPr lang="en-US" b="1" dirty="0" err="1">
                <a:effectLst/>
                <a:latin typeface="Times New Roman" panose="02020603050405020304" pitchFamily="18" charset="0"/>
                <a:cs typeface="Times New Roman" panose="02020603050405020304" pitchFamily="18" charset="0"/>
              </a:rPr>
              <a:t>Laravel</a:t>
            </a:r>
            <a:r>
              <a:rPr lang="en-US" dirty="0">
                <a:effectLst/>
                <a:latin typeface="Times New Roman" panose="02020603050405020304" pitchFamily="18" charset="0"/>
                <a:cs typeface="Times New Roman" panose="02020603050405020304" pitchFamily="18" charset="0"/>
              </a:rPr>
              <a:t> is a </a:t>
            </a:r>
            <a:r>
              <a:rPr lang="en-US" dirty="0" smtClean="0">
                <a:effectLst/>
                <a:latin typeface="Times New Roman" panose="02020603050405020304" pitchFamily="18" charset="0"/>
                <a:cs typeface="Times New Roman" panose="02020603050405020304" pitchFamily="18" charset="0"/>
              </a:rPr>
              <a:t>free, open-source</a:t>
            </a:r>
            <a:r>
              <a:rPr lang="en-US" dirty="0">
                <a:effectLst/>
                <a:latin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cs typeface="Times New Roman" panose="02020603050405020304" pitchFamily="18" charset="0"/>
              </a:rPr>
              <a:t>PHP web framework, </a:t>
            </a:r>
            <a:r>
              <a:rPr lang="en-US" dirty="0">
                <a:effectLst/>
                <a:latin typeface="Times New Roman" panose="02020603050405020304" pitchFamily="18" charset="0"/>
                <a:cs typeface="Times New Roman" panose="02020603050405020304" pitchFamily="18" charset="0"/>
              </a:rPr>
              <a:t>intended for the development of web applications following the </a:t>
            </a:r>
            <a:r>
              <a:rPr lang="en-US" dirty="0" smtClean="0">
                <a:effectLst/>
                <a:latin typeface="Times New Roman" panose="02020603050405020304" pitchFamily="18" charset="0"/>
                <a:cs typeface="Times New Roman" panose="02020603050405020304" pitchFamily="18" charset="0"/>
              </a:rPr>
              <a:t>model view controller</a:t>
            </a:r>
            <a:r>
              <a:rPr lang="en-US" dirty="0">
                <a:effectLst/>
                <a:latin typeface="Times New Roman" panose="02020603050405020304" pitchFamily="18" charset="0"/>
                <a:cs typeface="Times New Roman" panose="02020603050405020304" pitchFamily="18" charset="0"/>
              </a:rPr>
              <a:t> (MVC) </a:t>
            </a:r>
            <a:r>
              <a:rPr lang="en-US" dirty="0" smtClean="0">
                <a:effectLst/>
                <a:latin typeface="Times New Roman" panose="02020603050405020304" pitchFamily="18" charset="0"/>
                <a:cs typeface="Times New Roman" panose="02020603050405020304" pitchFamily="18" charset="0"/>
              </a:rPr>
              <a:t>architectural pattern</a:t>
            </a:r>
            <a:r>
              <a:rPr lang="en-US" dirty="0">
                <a:effectLst/>
                <a:latin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cs typeface="Times New Roman" panose="02020603050405020304" pitchFamily="18" charset="0"/>
              </a:rPr>
              <a:t>It </a:t>
            </a:r>
            <a:r>
              <a:rPr lang="en-US" dirty="0">
                <a:effectLst/>
                <a:latin typeface="Times New Roman" panose="02020603050405020304" pitchFamily="18" charset="0"/>
                <a:cs typeface="Times New Roman" panose="02020603050405020304" pitchFamily="18" charset="0"/>
              </a:rPr>
              <a:t>includes various characteristics of technologies like ASP.NET MVC, </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CodeIgniter</a:t>
            </a:r>
            <a:r>
              <a:rPr lang="en-US" dirty="0">
                <a:effectLst/>
                <a:latin typeface="Times New Roman" panose="02020603050405020304" pitchFamily="18" charset="0"/>
                <a:cs typeface="Times New Roman" panose="02020603050405020304" pitchFamily="18" charset="0"/>
              </a:rPr>
              <a:t>, Ruby on Rails and lot more</a:t>
            </a:r>
            <a:r>
              <a:rPr lang="en-US" dirty="0" smtClean="0">
                <a:effectLst/>
                <a:latin typeface="Times New Roman" panose="02020603050405020304" pitchFamily="18" charset="0"/>
                <a:cs typeface="Times New Roman" panose="02020603050405020304" pitchFamily="18" charset="0"/>
              </a:rPr>
              <a:t>.</a:t>
            </a:r>
          </a:p>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01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234" y="459476"/>
            <a:ext cx="10353761" cy="645994"/>
          </a:xfrm>
        </p:spPr>
        <p:txBody>
          <a:bodyPr>
            <a:normAutofit/>
          </a:bodyPr>
          <a:lstStyle/>
          <a:p>
            <a:pPr algn="l"/>
            <a:r>
              <a:rPr lang="en-US" sz="2400" u="sng" dirty="0" smtClean="0">
                <a:effectLst/>
                <a:latin typeface="Times New Roman" panose="02020603050405020304" pitchFamily="18" charset="0"/>
                <a:cs typeface="Times New Roman" panose="02020603050405020304" pitchFamily="18" charset="0"/>
              </a:rPr>
              <a:t>FEATURES</a:t>
            </a:r>
            <a:endParaRPr lang="en-US" sz="2400" dirty="0"/>
          </a:p>
        </p:txBody>
      </p:sp>
      <p:sp>
        <p:nvSpPr>
          <p:cNvPr id="3" name="Content Placeholder 2"/>
          <p:cNvSpPr>
            <a:spLocks noGrp="1"/>
          </p:cNvSpPr>
          <p:nvPr>
            <p:ph idx="1"/>
          </p:nvPr>
        </p:nvSpPr>
        <p:spPr>
          <a:xfrm>
            <a:off x="535260" y="1105470"/>
            <a:ext cx="11556656" cy="5418161"/>
          </a:xfrm>
        </p:spPr>
        <p:txBody>
          <a:bodyPr>
            <a:normAutofit fontScale="85000" lnSpcReduction="10000"/>
          </a:bodyPr>
          <a:lstStyle/>
          <a:p>
            <a:pPr marL="0" indent="0">
              <a:buNone/>
            </a:pPr>
            <a:r>
              <a:rPr lang="en-US" sz="2400" dirty="0">
                <a:effectLst/>
                <a:latin typeface="Times New Roman" panose="02020603050405020304" pitchFamily="18" charset="0"/>
                <a:cs typeface="Times New Roman" panose="02020603050405020304" pitchFamily="18" charset="0"/>
              </a:rPr>
              <a:t>Some important features provided by </a:t>
            </a:r>
            <a:r>
              <a:rPr lang="en-US" sz="2400" dirty="0" err="1">
                <a:effectLst/>
                <a:latin typeface="Times New Roman" panose="02020603050405020304" pitchFamily="18" charset="0"/>
                <a:cs typeface="Times New Roman" panose="02020603050405020304" pitchFamily="18" charset="0"/>
              </a:rPr>
              <a:t>Laravel</a:t>
            </a:r>
            <a:r>
              <a:rPr lang="en-US" sz="2400" dirty="0">
                <a:effectLst/>
                <a:latin typeface="Times New Roman" panose="02020603050405020304" pitchFamily="18" charset="0"/>
                <a:cs typeface="Times New Roman" panose="02020603050405020304" pitchFamily="18" charset="0"/>
              </a:rPr>
              <a:t> are</a:t>
            </a:r>
            <a:r>
              <a:rPr lang="en-US" sz="2400" dirty="0" smtClean="0">
                <a:effectLst/>
                <a:latin typeface="Times New Roman" panose="02020603050405020304" pitchFamily="18" charset="0"/>
                <a:cs typeface="Times New Roman" panose="02020603050405020304" pitchFamily="18" charset="0"/>
              </a:rPr>
              <a:t>:</a:t>
            </a:r>
          </a:p>
          <a:p>
            <a:r>
              <a:rPr lang="en-US" sz="2400" b="1" dirty="0" smtClean="0">
                <a:effectLst/>
                <a:latin typeface="Times New Roman" panose="02020603050405020304" pitchFamily="18" charset="0"/>
                <a:cs typeface="Times New Roman" panose="02020603050405020304" pitchFamily="18" charset="0"/>
              </a:rPr>
              <a:t>Routing </a:t>
            </a:r>
            <a:r>
              <a:rPr lang="en-US" sz="2400" b="1" dirty="0" smtClean="0">
                <a:effectLst/>
                <a:latin typeface="Times New Roman" panose="02020603050405020304" pitchFamily="18" charset="0"/>
                <a:cs typeface="Times New Roman" panose="02020603050405020304" pitchFamily="18" charset="0"/>
              </a:rPr>
              <a:t>controllers</a:t>
            </a:r>
            <a:r>
              <a:rPr lang="en-US" sz="2400" dirty="0" smtClean="0">
                <a:effectLst/>
                <a:latin typeface="Times New Roman" panose="02020603050405020304" pitchFamily="18" charset="0"/>
                <a:cs typeface="Times New Roman" panose="02020603050405020304" pitchFamily="18" charset="0"/>
              </a:rPr>
              <a:t>- Provides </a:t>
            </a:r>
            <a:r>
              <a:rPr lang="en-US" sz="2400" dirty="0">
                <a:effectLst/>
                <a:latin typeface="Times New Roman" panose="02020603050405020304" pitchFamily="18" charset="0"/>
                <a:cs typeface="Times New Roman" panose="02020603050405020304" pitchFamily="18" charset="0"/>
              </a:rPr>
              <a:t>flexible approach to the user to define routes in the web application</a:t>
            </a:r>
            <a:endParaRPr lang="en-US" sz="2400"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Configuration </a:t>
            </a:r>
            <a:r>
              <a:rPr lang="en-US" sz="2400" b="1" dirty="0" smtClean="0">
                <a:effectLst/>
                <a:latin typeface="Times New Roman" panose="02020603050405020304" pitchFamily="18" charset="0"/>
                <a:cs typeface="Times New Roman" panose="02020603050405020304" pitchFamily="18" charset="0"/>
              </a:rPr>
              <a:t>management</a:t>
            </a:r>
            <a:r>
              <a:rPr lang="en-US" sz="2400" dirty="0" smtClean="0">
                <a:effectLst/>
                <a:latin typeface="Times New Roman" panose="02020603050405020304" pitchFamily="18" charset="0"/>
                <a:cs typeface="Times New Roman" panose="02020603050405020304" pitchFamily="18" charset="0"/>
              </a:rPr>
              <a:t>- Can run on different environment</a:t>
            </a:r>
            <a:endParaRPr lang="en-US" sz="2400"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Testability</a:t>
            </a:r>
            <a:r>
              <a:rPr lang="en-US" sz="2400" dirty="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Testing </a:t>
            </a:r>
            <a:r>
              <a:rPr lang="en-US" sz="2400" dirty="0">
                <a:effectLst/>
                <a:latin typeface="Times New Roman" panose="02020603050405020304" pitchFamily="18" charset="0"/>
                <a:cs typeface="Times New Roman" panose="02020603050405020304" pitchFamily="18" charset="0"/>
              </a:rPr>
              <a:t>through various test cases.</a:t>
            </a:r>
            <a:endParaRPr lang="en-US" sz="2400"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Authentication and authorization of users</a:t>
            </a:r>
          </a:p>
          <a:p>
            <a:r>
              <a:rPr lang="en-US" sz="2400" b="1" dirty="0">
                <a:effectLst/>
                <a:latin typeface="Times New Roman" panose="02020603050405020304" pitchFamily="18" charset="0"/>
                <a:cs typeface="Times New Roman" panose="02020603050405020304" pitchFamily="18" charset="0"/>
              </a:rPr>
              <a:t>Modularity- </a:t>
            </a:r>
            <a:r>
              <a:rPr lang="en-US" sz="2400" dirty="0" err="1">
                <a:effectLst/>
                <a:latin typeface="Times New Roman" panose="02020603050405020304" pitchFamily="18" charset="0"/>
                <a:cs typeface="Times New Roman" panose="02020603050405020304" pitchFamily="18" charset="0"/>
              </a:rPr>
              <a:t>Laravel</a:t>
            </a:r>
            <a:r>
              <a:rPr lang="en-US" sz="2400" dirty="0">
                <a:effectLst/>
                <a:latin typeface="Times New Roman" panose="02020603050405020304" pitchFamily="18" charset="0"/>
                <a:cs typeface="Times New Roman" panose="02020603050405020304" pitchFamily="18" charset="0"/>
              </a:rPr>
              <a:t> provides 20 built in libraries and modules which helps in enhancement of the application.</a:t>
            </a:r>
            <a:endParaRPr lang="en-US" sz="2400"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ORM </a:t>
            </a:r>
            <a:r>
              <a:rPr lang="en-US" sz="2400" b="1" dirty="0" smtClean="0">
                <a:effectLst/>
                <a:latin typeface="Times New Roman" panose="02020603050405020304" pitchFamily="18" charset="0"/>
                <a:cs typeface="Times New Roman" panose="02020603050405020304" pitchFamily="18" charset="0"/>
              </a:rPr>
              <a:t>features</a:t>
            </a:r>
            <a:endParaRPr lang="en-US" sz="2400" b="1"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Template engine</a:t>
            </a:r>
            <a:r>
              <a:rPr lang="en-US" sz="2400" dirty="0">
                <a:effectLst/>
                <a:latin typeface="Times New Roman" panose="02020603050405020304" pitchFamily="18" charset="0"/>
                <a:cs typeface="Times New Roman" panose="02020603050405020304" pitchFamily="18" charset="0"/>
              </a:rPr>
              <a:t>- uses the Blade Template engine, a lightweight template language used to design hierarchical blocks and layouts</a:t>
            </a:r>
            <a:endParaRPr lang="en-US" sz="2400"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Building </a:t>
            </a:r>
            <a:r>
              <a:rPr lang="en-US" sz="2400" b="1" dirty="0">
                <a:effectLst/>
                <a:latin typeface="Times New Roman" panose="02020603050405020304" pitchFamily="18" charset="0"/>
                <a:cs typeface="Times New Roman" panose="02020603050405020304" pitchFamily="18" charset="0"/>
              </a:rPr>
              <a:t>schemas</a:t>
            </a:r>
            <a:r>
              <a:rPr lang="en-US" sz="2400" dirty="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Maintains </a:t>
            </a:r>
            <a:r>
              <a:rPr lang="en-US" sz="2400" dirty="0">
                <a:effectLst/>
                <a:latin typeface="Times New Roman" panose="02020603050405020304" pitchFamily="18" charset="0"/>
                <a:cs typeface="Times New Roman" panose="02020603050405020304" pitchFamily="18" charset="0"/>
              </a:rPr>
              <a:t>the database definitions </a:t>
            </a:r>
            <a:endParaRPr lang="en-US" sz="2400" dirty="0">
              <a:effectLst/>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E-mail</a:t>
            </a:r>
            <a:r>
              <a:rPr lang="en-US" sz="2400" dirty="0">
                <a:effectLst/>
                <a:latin typeface="Times New Roman" panose="02020603050405020304" pitchFamily="18" charset="0"/>
                <a:cs typeface="Times New Roman" panose="02020603050405020304" pitchFamily="18" charset="0"/>
              </a:rPr>
              <a:t>- mail class which helps in sending mail with rich content and attachments from the web application.</a:t>
            </a:r>
            <a:endParaRPr lang="en-US" sz="24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807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532261"/>
            <a:ext cx="10353761" cy="887106"/>
          </a:xfrm>
        </p:spPr>
        <p:txBody>
          <a:bodyPr>
            <a:normAutofit/>
          </a:bodyPr>
          <a:lstStyle/>
          <a:p>
            <a:pPr algn="l"/>
            <a:r>
              <a:rPr lang="en-US" sz="2400" u="sng" dirty="0">
                <a:effectLst/>
              </a:rPr>
              <a:t>Advantages of </a:t>
            </a:r>
            <a:r>
              <a:rPr lang="en-US" sz="2400" u="sng" dirty="0" err="1" smtClean="0">
                <a:effectLst/>
              </a:rPr>
              <a:t>Laravel</a:t>
            </a:r>
            <a:endParaRPr lang="en-US" sz="2400" u="sng" dirty="0"/>
          </a:p>
        </p:txBody>
      </p:sp>
      <p:sp>
        <p:nvSpPr>
          <p:cNvPr id="3" name="Content Placeholder 2"/>
          <p:cNvSpPr>
            <a:spLocks noGrp="1"/>
          </p:cNvSpPr>
          <p:nvPr>
            <p:ph idx="1"/>
          </p:nvPr>
        </p:nvSpPr>
        <p:spPr>
          <a:xfrm>
            <a:off x="913795" y="1419367"/>
            <a:ext cx="10353762" cy="4371833"/>
          </a:xfrm>
        </p:spPr>
        <p:txBody>
          <a:bodyPr>
            <a:normAutofit fontScale="92500" lnSpcReduction="10000"/>
          </a:bodyPr>
          <a:lstStyle/>
          <a:p>
            <a:pPr lvl="1">
              <a:buFont typeface="Wingdings" panose="05000000000000000000" pitchFamily="2" charset="2"/>
              <a:buChar char="v"/>
            </a:pPr>
            <a:r>
              <a:rPr lang="en-US" sz="2100" dirty="0" smtClean="0">
                <a:effectLst/>
                <a:latin typeface="Times New Roman" panose="02020603050405020304" pitchFamily="18" charset="0"/>
                <a:cs typeface="Times New Roman" panose="02020603050405020304" pitchFamily="18" charset="0"/>
              </a:rPr>
              <a:t> The </a:t>
            </a:r>
            <a:r>
              <a:rPr lang="en-US" sz="2100" dirty="0">
                <a:effectLst/>
                <a:latin typeface="Times New Roman" panose="02020603050405020304" pitchFamily="18" charset="0"/>
                <a:cs typeface="Times New Roman" panose="02020603050405020304" pitchFamily="18" charset="0"/>
              </a:rPr>
              <a:t>web application becomes more scalable, owing to the </a:t>
            </a:r>
            <a:r>
              <a:rPr lang="en-US" sz="2100" dirty="0" err="1">
                <a:effectLst/>
                <a:latin typeface="Times New Roman" panose="02020603050405020304" pitchFamily="18" charset="0"/>
                <a:cs typeface="Times New Roman" panose="02020603050405020304" pitchFamily="18" charset="0"/>
              </a:rPr>
              <a:t>Laravel</a:t>
            </a:r>
            <a:r>
              <a:rPr lang="en-US" sz="2100" dirty="0">
                <a:effectLst/>
                <a:latin typeface="Times New Roman" panose="02020603050405020304" pitchFamily="18" charset="0"/>
                <a:cs typeface="Times New Roman" panose="02020603050405020304" pitchFamily="18" charset="0"/>
              </a:rPr>
              <a:t> framework.</a:t>
            </a:r>
          </a:p>
          <a:p>
            <a:pPr lvl="1">
              <a:buFont typeface="Wingdings" panose="05000000000000000000" pitchFamily="2" charset="2"/>
              <a:buChar char="v"/>
            </a:pPr>
            <a:r>
              <a:rPr lang="en-US" sz="2100" dirty="0" smtClean="0">
                <a:effectLst/>
                <a:latin typeface="Times New Roman" panose="02020603050405020304" pitchFamily="18" charset="0"/>
                <a:cs typeface="Times New Roman" panose="02020603050405020304" pitchFamily="18" charset="0"/>
              </a:rPr>
              <a:t> Considerable </a:t>
            </a:r>
            <a:r>
              <a:rPr lang="en-US" sz="2100" dirty="0">
                <a:effectLst/>
                <a:latin typeface="Times New Roman" panose="02020603050405020304" pitchFamily="18" charset="0"/>
                <a:cs typeface="Times New Roman" panose="02020603050405020304" pitchFamily="18" charset="0"/>
              </a:rPr>
              <a:t>time is saved in designing the web application, since </a:t>
            </a:r>
            <a:r>
              <a:rPr lang="en-US" sz="2100" dirty="0" err="1">
                <a:effectLst/>
                <a:latin typeface="Times New Roman" panose="02020603050405020304" pitchFamily="18" charset="0"/>
                <a:cs typeface="Times New Roman" panose="02020603050405020304" pitchFamily="18" charset="0"/>
              </a:rPr>
              <a:t>Laravel</a:t>
            </a:r>
            <a:r>
              <a:rPr lang="en-US" sz="2100" dirty="0">
                <a:effectLst/>
                <a:latin typeface="Times New Roman" panose="02020603050405020304" pitchFamily="18" charset="0"/>
                <a:cs typeface="Times New Roman" panose="02020603050405020304" pitchFamily="18" charset="0"/>
              </a:rPr>
              <a:t> reuses the components from other framework in developing web application.</a:t>
            </a:r>
          </a:p>
          <a:p>
            <a:pPr lvl="1">
              <a:buFont typeface="Wingdings" panose="05000000000000000000" pitchFamily="2" charset="2"/>
              <a:buChar char="v"/>
            </a:pPr>
            <a:r>
              <a:rPr lang="en-US" sz="2100" dirty="0" smtClean="0">
                <a:effectLst/>
                <a:latin typeface="Times New Roman" panose="02020603050405020304" pitchFamily="18" charset="0"/>
                <a:cs typeface="Times New Roman" panose="02020603050405020304" pitchFamily="18" charset="0"/>
              </a:rPr>
              <a:t> It </a:t>
            </a:r>
            <a:r>
              <a:rPr lang="en-US" sz="2100" dirty="0">
                <a:effectLst/>
                <a:latin typeface="Times New Roman" panose="02020603050405020304" pitchFamily="18" charset="0"/>
                <a:cs typeface="Times New Roman" panose="02020603050405020304" pitchFamily="18" charset="0"/>
              </a:rPr>
              <a:t>includes namespaces and interfaces, thus helps to organize and manage resources.</a:t>
            </a:r>
          </a:p>
          <a:p>
            <a:pPr marL="0" indent="0">
              <a:buNone/>
            </a:pPr>
            <a:r>
              <a:rPr lang="en-US" b="1" u="sng" dirty="0">
                <a:effectLst/>
                <a:latin typeface="Times New Roman" panose="02020603050405020304" pitchFamily="18" charset="0"/>
                <a:cs typeface="Times New Roman" panose="02020603050405020304" pitchFamily="18" charset="0"/>
              </a:rPr>
              <a:t>Composer</a:t>
            </a:r>
          </a:p>
          <a:p>
            <a:pPr marL="0" indent="0">
              <a:buNone/>
            </a:pPr>
            <a:r>
              <a:rPr lang="en-US" dirty="0" smtClean="0">
                <a:effectLst/>
                <a:latin typeface="Times New Roman" panose="02020603050405020304" pitchFamily="18" charset="0"/>
                <a:cs typeface="Times New Roman" panose="02020603050405020304" pitchFamily="18" charset="0"/>
              </a:rPr>
              <a:t>	Composer </a:t>
            </a:r>
            <a:r>
              <a:rPr lang="en-US" dirty="0">
                <a:effectLst/>
                <a:latin typeface="Times New Roman" panose="02020603050405020304" pitchFamily="18" charset="0"/>
                <a:cs typeface="Times New Roman" panose="02020603050405020304" pitchFamily="18" charset="0"/>
              </a:rPr>
              <a:t>is a tool which includes all the dependencies and libraries. It allows a user to create a </a:t>
            </a:r>
            <a:r>
              <a:rPr lang="en-US" dirty="0" smtClean="0">
                <a:effectLst/>
                <a:latin typeface="Times New Roman" panose="02020603050405020304" pitchFamily="18" charset="0"/>
                <a:cs typeface="Times New Roman" panose="02020603050405020304" pitchFamily="18" charset="0"/>
              </a:rPr>
              <a:t>	project </a:t>
            </a:r>
            <a:r>
              <a:rPr lang="en-US" dirty="0">
                <a:effectLst/>
                <a:latin typeface="Times New Roman" panose="02020603050405020304" pitchFamily="18" charset="0"/>
                <a:cs typeface="Times New Roman" panose="02020603050405020304" pitchFamily="18" charset="0"/>
              </a:rPr>
              <a:t>with respect to the mentioned framework </a:t>
            </a:r>
            <a:r>
              <a:rPr lang="en-US" dirty="0" smtClean="0">
                <a:effectLst/>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Third party libraries can be installed easily </a:t>
            </a:r>
            <a:r>
              <a:rPr lang="en-US" dirty="0" smtClean="0">
                <a:effectLst/>
                <a:latin typeface="Times New Roman" panose="02020603050405020304" pitchFamily="18" charset="0"/>
                <a:cs typeface="Times New Roman" panose="02020603050405020304" pitchFamily="18" charset="0"/>
              </a:rPr>
              <a:t>	with </a:t>
            </a:r>
            <a:r>
              <a:rPr lang="en-US" dirty="0">
                <a:effectLst/>
                <a:latin typeface="Times New Roman" panose="02020603050405020304" pitchFamily="18" charset="0"/>
                <a:cs typeface="Times New Roman" panose="02020603050405020304" pitchFamily="18" charset="0"/>
              </a:rPr>
              <a:t>help of composer.</a:t>
            </a:r>
          </a:p>
          <a:p>
            <a:pPr marL="0" indent="0">
              <a:buNone/>
            </a:pPr>
            <a:r>
              <a:rPr lang="en-US" b="1" u="sng" dirty="0" smtClean="0">
                <a:effectLst/>
                <a:latin typeface="Times New Roman" panose="02020603050405020304" pitchFamily="18" charset="0"/>
                <a:cs typeface="Times New Roman" panose="02020603050405020304" pitchFamily="18" charset="0"/>
              </a:rPr>
              <a:t>Artisan</a:t>
            </a:r>
          </a:p>
          <a:p>
            <a:pPr marL="0" indent="0">
              <a:buNone/>
            </a:pPr>
            <a:r>
              <a:rPr lang="en-US" dirty="0" smtClean="0">
                <a:effectLst/>
                <a:latin typeface="Times New Roman" panose="02020603050405020304" pitchFamily="18" charset="0"/>
                <a:cs typeface="Times New Roman" panose="02020603050405020304" pitchFamily="18" charset="0"/>
              </a:rPr>
              <a:t>	Command </a:t>
            </a:r>
            <a:r>
              <a:rPr lang="en-US" dirty="0">
                <a:effectLst/>
                <a:latin typeface="Times New Roman" panose="02020603050405020304" pitchFamily="18" charset="0"/>
                <a:cs typeface="Times New Roman" panose="02020603050405020304" pitchFamily="18" charset="0"/>
              </a:rPr>
              <a:t>line interface used in </a:t>
            </a:r>
            <a:r>
              <a:rPr lang="en-US" dirty="0" err="1">
                <a:effectLst/>
                <a:latin typeface="Times New Roman" panose="02020603050405020304" pitchFamily="18" charset="0"/>
                <a:cs typeface="Times New Roman" panose="02020603050405020304" pitchFamily="18" charset="0"/>
              </a:rPr>
              <a:t>Laravel</a:t>
            </a:r>
            <a:r>
              <a:rPr lang="en-US" dirty="0">
                <a:effectLst/>
                <a:latin typeface="Times New Roman" panose="02020603050405020304" pitchFamily="18" charset="0"/>
                <a:cs typeface="Times New Roman" panose="02020603050405020304" pitchFamily="18" charset="0"/>
              </a:rPr>
              <a:t> is called </a:t>
            </a:r>
            <a:r>
              <a:rPr lang="en-US" b="1" dirty="0">
                <a:effectLst/>
                <a:latin typeface="Times New Roman" panose="02020603050405020304" pitchFamily="18" charset="0"/>
                <a:cs typeface="Times New Roman" panose="02020603050405020304" pitchFamily="18" charset="0"/>
              </a:rPr>
              <a:t>Artisan</a:t>
            </a:r>
            <a:r>
              <a:rPr lang="en-US" dirty="0">
                <a:effectLst/>
                <a:latin typeface="Times New Roman" panose="02020603050405020304" pitchFamily="18" charset="0"/>
                <a:cs typeface="Times New Roman" panose="02020603050405020304" pitchFamily="18" charset="0"/>
              </a:rPr>
              <a:t>. It includes a set of commands which </a:t>
            </a:r>
            <a:r>
              <a:rPr lang="en-US" dirty="0" smtClean="0">
                <a:effectLst/>
                <a:latin typeface="Times New Roman" panose="02020603050405020304" pitchFamily="18" charset="0"/>
                <a:cs typeface="Times New Roman" panose="02020603050405020304" pitchFamily="18" charset="0"/>
              </a:rPr>
              <a:t>	assists </a:t>
            </a:r>
            <a:r>
              <a:rPr lang="en-US" dirty="0">
                <a:effectLst/>
                <a:latin typeface="Times New Roman" panose="02020603050405020304" pitchFamily="18" charset="0"/>
                <a:cs typeface="Times New Roman" panose="02020603050405020304" pitchFamily="18" charset="0"/>
              </a:rPr>
              <a:t>in building a web application.</a:t>
            </a:r>
          </a:p>
          <a:p>
            <a:pPr marL="0" indent="0">
              <a:buNone/>
            </a:pPr>
            <a:endParaRPr lang="en-US" dirty="0"/>
          </a:p>
        </p:txBody>
      </p:sp>
    </p:spTree>
    <p:extLst>
      <p:ext uri="{BB962C8B-B14F-4D97-AF65-F5344CB8AC3E}">
        <p14:creationId xmlns:p14="http://schemas.microsoft.com/office/powerpoint/2010/main" val="365679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078173"/>
            <a:ext cx="10353761" cy="584793"/>
          </a:xfrm>
        </p:spPr>
        <p:txBody>
          <a:bodyPr>
            <a:normAutofit/>
          </a:bodyPr>
          <a:lstStyle/>
          <a:p>
            <a:pPr algn="l"/>
            <a:r>
              <a:rPr lang="en-US" sz="2400" dirty="0">
                <a:effectLst/>
              </a:rPr>
              <a:t>Architecture </a:t>
            </a:r>
            <a:r>
              <a:rPr lang="en-US" sz="2400" dirty="0" smtClean="0">
                <a:effectLst/>
              </a:rPr>
              <a:t>Concepts</a:t>
            </a:r>
            <a:endParaRPr lang="en-US" sz="2400" u="sng" dirty="0"/>
          </a:p>
        </p:txBody>
      </p:sp>
      <p:sp>
        <p:nvSpPr>
          <p:cNvPr id="5" name="TextBox 4"/>
          <p:cNvSpPr txBox="1"/>
          <p:nvPr/>
        </p:nvSpPr>
        <p:spPr>
          <a:xfrm>
            <a:off x="1136538" y="1748909"/>
            <a:ext cx="8761863" cy="4585871"/>
          </a:xfrm>
          <a:prstGeom prst="rect">
            <a:avLst/>
          </a:prstGeom>
          <a:noFill/>
        </p:spPr>
        <p:txBody>
          <a:bodyPr wrap="square" rtlCol="0">
            <a:spAutoFit/>
          </a:bodyPr>
          <a:lstStyle/>
          <a:p>
            <a:endParaRPr lang="en-US" b="1" u="sng" dirty="0" smtClean="0">
              <a:latin typeface="Times New Roman" panose="02020603050405020304" pitchFamily="18" charset="0"/>
              <a:cs typeface="Times New Roman" panose="02020603050405020304" pitchFamily="18" charset="0"/>
            </a:endParaRPr>
          </a:p>
          <a:p>
            <a:r>
              <a:rPr lang="en-US" sz="2000" b="1" u="sng" dirty="0" smtClean="0">
                <a:effectLst/>
                <a:latin typeface="Times New Roman" panose="02020603050405020304" pitchFamily="18" charset="0"/>
                <a:cs typeface="Times New Roman" panose="02020603050405020304" pitchFamily="18" charset="0"/>
              </a:rPr>
              <a:t>LIFE CYCLE OVERVIEW</a:t>
            </a:r>
          </a:p>
          <a:p>
            <a:endParaRPr lang="en-US" b="1"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FIRST THING</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The entry point for all requests to a </a:t>
            </a:r>
            <a:r>
              <a:rPr lang="en-US" sz="2000" dirty="0" err="1" smtClean="0">
                <a:latin typeface="Times New Roman" panose="02020603050405020304" pitchFamily="18" charset="0"/>
                <a:cs typeface="Times New Roman" panose="02020603050405020304" pitchFamily="18" charset="0"/>
              </a:rPr>
              <a:t>Laravel</a:t>
            </a:r>
            <a:r>
              <a:rPr lang="en-US" sz="2000" dirty="0" smtClean="0">
                <a:latin typeface="Times New Roman" panose="02020603050405020304" pitchFamily="18" charset="0"/>
                <a:cs typeface="Times New Roman" panose="02020603050405020304" pitchFamily="18" charset="0"/>
              </a:rPr>
              <a:t> application is the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public/</a:t>
            </a:r>
            <a:r>
              <a:rPr lang="en-US" sz="2000" b="1" dirty="0" err="1" smtClean="0">
                <a:solidFill>
                  <a:srgbClr val="00B0F0"/>
                </a:solidFill>
                <a:latin typeface="Times New Roman" panose="02020603050405020304" pitchFamily="18" charset="0"/>
                <a:cs typeface="Times New Roman" panose="02020603050405020304" pitchFamily="18" charset="0"/>
              </a:rPr>
              <a:t>index.php</a:t>
            </a:r>
            <a:r>
              <a:rPr lang="en-US" sz="2000" dirty="0" smtClean="0">
                <a:latin typeface="Times New Roman" panose="02020603050405020304" pitchFamily="18" charset="0"/>
                <a:cs typeface="Times New Roman" panose="02020603050405020304" pitchFamily="18" charset="0"/>
              </a:rPr>
              <a:t> file. All requests are directed to this file by our web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server (Apache / Nginx) configuration. The  </a:t>
            </a:r>
            <a:r>
              <a:rPr lang="en-US" sz="2000" b="1" dirty="0" err="1" smtClean="0">
                <a:solidFill>
                  <a:srgbClr val="00B0F0"/>
                </a:solidFill>
                <a:latin typeface="Times New Roman" panose="02020603050405020304" pitchFamily="18" charset="0"/>
                <a:cs typeface="Times New Roman" panose="02020603050405020304" pitchFamily="18" charset="0"/>
              </a:rPr>
              <a:t>index.php</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file doesn't contain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much code. Rather, it is a starting point for loading the rest of the </a:t>
            </a:r>
            <a:r>
              <a:rPr lang="en-US" sz="2000" dirty="0" smtClean="0">
                <a:latin typeface="Times New Roman" panose="02020603050405020304" pitchFamily="18" charset="0"/>
                <a:cs typeface="Times New Roman" panose="02020603050405020304" pitchFamily="18" charset="0"/>
              </a:rPr>
              <a:t>framework</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The </a:t>
            </a:r>
            <a:r>
              <a:rPr lang="en-US" sz="2000" b="1" dirty="0" err="1" smtClean="0">
                <a:solidFill>
                  <a:srgbClr val="00B0F0"/>
                </a:solidFill>
                <a:latin typeface="Times New Roman" panose="02020603050405020304" pitchFamily="18" charset="0"/>
                <a:cs typeface="Times New Roman" panose="02020603050405020304" pitchFamily="18" charset="0"/>
              </a:rPr>
              <a:t>index.php</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file loads the Composer generated autoloader definition,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and then retrieves an instance of the </a:t>
            </a:r>
            <a:r>
              <a:rPr lang="en-US" sz="2000" dirty="0" err="1" smtClean="0">
                <a:latin typeface="Times New Roman" panose="02020603050405020304" pitchFamily="18" charset="0"/>
                <a:cs typeface="Times New Roman" panose="02020603050405020304" pitchFamily="18" charset="0"/>
              </a:rPr>
              <a:t>Laravel</a:t>
            </a:r>
            <a:r>
              <a:rPr lang="en-US" sz="2000" dirty="0" smtClean="0">
                <a:latin typeface="Times New Roman" panose="02020603050405020304" pitchFamily="18" charset="0"/>
                <a:cs typeface="Times New Roman" panose="02020603050405020304" pitchFamily="18" charset="0"/>
              </a:rPr>
              <a:t> application from bootstrap/</a:t>
            </a:r>
            <a:r>
              <a:rPr lang="en-US" sz="2000" dirty="0" err="1" smtClean="0">
                <a:latin typeface="Times New Roman" panose="02020603050405020304" pitchFamily="18" charset="0"/>
                <a:cs typeface="Times New Roman" panose="02020603050405020304" pitchFamily="18" charset="0"/>
              </a:rPr>
              <a:t>app.php</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script. The first action taken by </a:t>
            </a:r>
            <a:r>
              <a:rPr lang="en-US" sz="2000" dirty="0" err="1" smtClean="0">
                <a:latin typeface="Times New Roman" panose="02020603050405020304" pitchFamily="18" charset="0"/>
                <a:cs typeface="Times New Roman" panose="02020603050405020304" pitchFamily="18" charset="0"/>
              </a:rPr>
              <a:t>Laravel</a:t>
            </a:r>
            <a:r>
              <a:rPr lang="en-US" sz="2000" dirty="0" smtClean="0">
                <a:latin typeface="Times New Roman" panose="02020603050405020304" pitchFamily="18" charset="0"/>
                <a:cs typeface="Times New Roman" panose="02020603050405020304" pitchFamily="18" charset="0"/>
              </a:rPr>
              <a:t> itself is to create an instance of the   </a:t>
            </a:r>
          </a:p>
          <a:p>
            <a:r>
              <a:rPr lang="en-US" sz="2000" dirty="0" smtClean="0">
                <a:latin typeface="Times New Roman" panose="02020603050405020304" pitchFamily="18" charset="0"/>
                <a:cs typeface="Times New Roman" panose="02020603050405020304" pitchFamily="18" charset="0"/>
              </a:rPr>
              <a:t>    application / service container.</a:t>
            </a:r>
            <a:endParaRPr lang="en-US" b="1"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0436" y="928047"/>
            <a:ext cx="8161361" cy="2677656"/>
          </a:xfrm>
          <a:prstGeom prst="rect">
            <a:avLst/>
          </a:prstGeom>
          <a:noFill/>
        </p:spPr>
        <p:txBody>
          <a:bodyPr wrap="square" rtlCol="0">
            <a:spAutoFit/>
          </a:bodyPr>
          <a:lstStyle/>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HTTP / CONSOLE KERNELS</a:t>
            </a:r>
          </a:p>
          <a:p>
            <a:endParaRPr lang="en-US" b="1"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Next, the incoming request is sent to either the HTTP kernel or the console kernel, depending on the type of request that is entering the application. These two kernels serve as the central location that all requests flow through. </a:t>
            </a:r>
          </a:p>
          <a:p>
            <a:endParaRPr lang="en-US" b="1" u="sng" dirty="0" smtClean="0"/>
          </a:p>
          <a:p>
            <a:endParaRPr lang="en-US" b="1" u="sng" dirty="0"/>
          </a:p>
        </p:txBody>
      </p:sp>
    </p:spTree>
    <p:extLst>
      <p:ext uri="{BB962C8B-B14F-4D97-AF65-F5344CB8AC3E}">
        <p14:creationId xmlns:p14="http://schemas.microsoft.com/office/powerpoint/2010/main" val="386335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136" y="404886"/>
            <a:ext cx="10353761" cy="659642"/>
          </a:xfrm>
        </p:spPr>
        <p:txBody>
          <a:bodyPr/>
          <a:lstStyle/>
          <a:p>
            <a:r>
              <a:rPr lang="en-US" sz="2800" dirty="0" smtClean="0"/>
              <a:t>THE BASICS</a:t>
            </a:r>
            <a:endParaRPr lang="en-US" sz="2800" dirty="0"/>
          </a:p>
        </p:txBody>
      </p:sp>
      <p:sp>
        <p:nvSpPr>
          <p:cNvPr id="3" name="Content Placeholder 2"/>
          <p:cNvSpPr>
            <a:spLocks noGrp="1"/>
          </p:cNvSpPr>
          <p:nvPr>
            <p:ph idx="1"/>
          </p:nvPr>
        </p:nvSpPr>
        <p:spPr>
          <a:xfrm>
            <a:off x="532264" y="1064528"/>
            <a:ext cx="11259402" cy="5349920"/>
          </a:xfrm>
        </p:spPr>
        <p:txBody>
          <a:bodyPr>
            <a:normAutofit lnSpcReduction="10000"/>
          </a:bodyPr>
          <a:lstStyle/>
          <a:p>
            <a:pPr marL="0" indent="0">
              <a:buNone/>
            </a:pPr>
            <a:r>
              <a:rPr lang="en-US" sz="2400" b="1" u="sng" dirty="0" smtClean="0">
                <a:effectLst/>
                <a:latin typeface="Times New Roman" panose="02020603050405020304" pitchFamily="18" charset="0"/>
                <a:cs typeface="Times New Roman" panose="02020603050405020304" pitchFamily="18" charset="0"/>
              </a:rPr>
              <a:t>ROUTING</a:t>
            </a:r>
          </a:p>
          <a:p>
            <a:pPr marL="0" indent="0">
              <a:buNone/>
            </a:pPr>
            <a:r>
              <a:rPr lang="en-US" sz="2200" dirty="0">
                <a:effectLst/>
                <a:latin typeface="Times New Roman" panose="02020603050405020304" pitchFamily="18" charset="0"/>
                <a:cs typeface="Times New Roman" panose="02020603050405020304" pitchFamily="18" charset="0"/>
              </a:rPr>
              <a:t>In </a:t>
            </a:r>
            <a:r>
              <a:rPr lang="en-US" sz="2200" dirty="0" err="1">
                <a:effectLst/>
                <a:latin typeface="Times New Roman" panose="02020603050405020304" pitchFamily="18" charset="0"/>
                <a:cs typeface="Times New Roman" panose="02020603050405020304" pitchFamily="18" charset="0"/>
              </a:rPr>
              <a:t>Laravel</a:t>
            </a:r>
            <a:r>
              <a:rPr lang="en-US" sz="2200" dirty="0">
                <a:effectLst/>
                <a:latin typeface="Times New Roman" panose="02020603050405020304" pitchFamily="18" charset="0"/>
                <a:cs typeface="Times New Roman" panose="02020603050405020304" pitchFamily="18" charset="0"/>
              </a:rPr>
              <a:t>, all requests are mapped with the help of routes. Basic routing routes the request to the associated controllers</a:t>
            </a:r>
            <a:r>
              <a:rPr lang="en-US" sz="2200" dirty="0">
                <a:effectLst/>
                <a:latin typeface="Times New Roman" panose="02020603050405020304" pitchFamily="18" charset="0"/>
                <a:cs typeface="Times New Roman" panose="02020603050405020304" pitchFamily="18" charset="0"/>
              </a:rPr>
              <a:t>. </a:t>
            </a:r>
            <a:endParaRPr lang="en-US" sz="2200" dirty="0" smtClean="0">
              <a:effectLst/>
              <a:latin typeface="Times New Roman" panose="02020603050405020304" pitchFamily="18" charset="0"/>
              <a:cs typeface="Times New Roman" panose="02020603050405020304" pitchFamily="18" charset="0"/>
            </a:endParaRPr>
          </a:p>
          <a:p>
            <a:pPr marL="0" indent="0">
              <a:buNone/>
            </a:pPr>
            <a:r>
              <a:rPr lang="en-US" sz="2200" dirty="0" smtClean="0">
                <a:effectLst/>
                <a:latin typeface="Times New Roman" panose="02020603050405020304" pitchFamily="18" charset="0"/>
                <a:cs typeface="Times New Roman" panose="02020603050405020304" pitchFamily="18" charset="0"/>
              </a:rPr>
              <a:t>Routing </a:t>
            </a:r>
            <a:r>
              <a:rPr lang="en-US" sz="2200" dirty="0">
                <a:effectLst/>
                <a:latin typeface="Times New Roman" panose="02020603050405020304" pitchFamily="18" charset="0"/>
                <a:cs typeface="Times New Roman" panose="02020603050405020304" pitchFamily="18" charset="0"/>
              </a:rPr>
              <a:t>in </a:t>
            </a:r>
            <a:r>
              <a:rPr lang="en-US" sz="2200" dirty="0" err="1">
                <a:effectLst/>
                <a:latin typeface="Times New Roman" panose="02020603050405020304" pitchFamily="18" charset="0"/>
                <a:cs typeface="Times New Roman" panose="02020603050405020304" pitchFamily="18" charset="0"/>
              </a:rPr>
              <a:t>Laravel</a:t>
            </a:r>
            <a:r>
              <a:rPr lang="en-US" sz="2200" dirty="0">
                <a:effectLst/>
                <a:latin typeface="Times New Roman" panose="02020603050405020304" pitchFamily="18" charset="0"/>
                <a:cs typeface="Times New Roman" panose="02020603050405020304" pitchFamily="18" charset="0"/>
              </a:rPr>
              <a:t> includes the following categories :</a:t>
            </a:r>
          </a:p>
          <a:p>
            <a:pPr>
              <a:buFont typeface="Wingdings" panose="05000000000000000000" pitchFamily="2" charset="2"/>
              <a:buChar char="q"/>
            </a:pPr>
            <a:r>
              <a:rPr lang="en-US" sz="2200" dirty="0" smtClean="0">
                <a:effectLst/>
                <a:latin typeface="Times New Roman" panose="02020603050405020304" pitchFamily="18" charset="0"/>
                <a:cs typeface="Times New Roman" panose="02020603050405020304" pitchFamily="18" charset="0"/>
              </a:rPr>
              <a:t>  Basic </a:t>
            </a:r>
            <a:r>
              <a:rPr lang="en-US" sz="2200" dirty="0">
                <a:effectLst/>
                <a:latin typeface="Times New Roman" panose="02020603050405020304" pitchFamily="18" charset="0"/>
                <a:cs typeface="Times New Roman" panose="02020603050405020304" pitchFamily="18" charset="0"/>
              </a:rPr>
              <a:t>Routing</a:t>
            </a:r>
          </a:p>
          <a:p>
            <a:pPr>
              <a:buFont typeface="Wingdings" panose="05000000000000000000" pitchFamily="2" charset="2"/>
              <a:buChar char="q"/>
            </a:pPr>
            <a:r>
              <a:rPr lang="en-US" sz="2200" dirty="0" smtClean="0">
                <a:effectLst/>
                <a:latin typeface="Times New Roman" panose="02020603050405020304" pitchFamily="18" charset="0"/>
                <a:cs typeface="Times New Roman" panose="02020603050405020304" pitchFamily="18" charset="0"/>
              </a:rPr>
              <a:t>  Route </a:t>
            </a:r>
            <a:r>
              <a:rPr lang="en-US" sz="2200" dirty="0">
                <a:effectLst/>
                <a:latin typeface="Times New Roman" panose="02020603050405020304" pitchFamily="18" charset="0"/>
                <a:cs typeface="Times New Roman" panose="02020603050405020304" pitchFamily="18" charset="0"/>
              </a:rPr>
              <a:t>parameters</a:t>
            </a:r>
          </a:p>
          <a:p>
            <a:pPr>
              <a:buFont typeface="Wingdings" panose="05000000000000000000" pitchFamily="2" charset="2"/>
              <a:buChar char="q"/>
            </a:pPr>
            <a:r>
              <a:rPr lang="en-US" sz="2200" dirty="0">
                <a:effectLst/>
                <a:latin typeface="Times New Roman" panose="02020603050405020304" pitchFamily="18" charset="0"/>
                <a:cs typeface="Times New Roman" panose="02020603050405020304" pitchFamily="18" charset="0"/>
              </a:rPr>
              <a:t>Named Routes</a:t>
            </a:r>
            <a:r>
              <a:rPr lang="en-US" sz="2200" dirty="0" smtClean="0">
                <a:effectLst/>
              </a:rPr>
              <a:t>	</a:t>
            </a:r>
          </a:p>
          <a:p>
            <a:pPr marL="0" indent="0">
              <a:buNone/>
            </a:pPr>
            <a:r>
              <a:rPr lang="en-US" sz="2200" dirty="0" smtClean="0">
                <a:effectLst/>
              </a:rPr>
              <a:t> </a:t>
            </a:r>
            <a:r>
              <a:rPr lang="en-US" sz="2200" b="1" u="sng" dirty="0" smtClean="0">
                <a:effectLst/>
                <a:latin typeface="Times New Roman" panose="02020603050405020304" pitchFamily="18" charset="0"/>
                <a:cs typeface="Times New Roman" panose="02020603050405020304" pitchFamily="18" charset="0"/>
              </a:rPr>
              <a:t>Basic </a:t>
            </a:r>
            <a:r>
              <a:rPr lang="en-US" sz="2200" b="1" u="sng" dirty="0">
                <a:effectLst/>
                <a:latin typeface="Times New Roman" panose="02020603050405020304" pitchFamily="18" charset="0"/>
                <a:cs typeface="Times New Roman" panose="02020603050405020304" pitchFamily="18" charset="0"/>
              </a:rPr>
              <a:t>Routing</a:t>
            </a:r>
          </a:p>
          <a:p>
            <a:pPr marL="0" indent="0">
              <a:buNone/>
            </a:pPr>
            <a:r>
              <a:rPr lang="en-US" sz="2200" dirty="0">
                <a:effectLst/>
                <a:latin typeface="Times New Roman" panose="02020603050405020304" pitchFamily="18" charset="0"/>
                <a:cs typeface="Times New Roman" panose="02020603050405020304" pitchFamily="18" charset="0"/>
              </a:rPr>
              <a:t>All the application routes are registered within the app/</a:t>
            </a:r>
            <a:r>
              <a:rPr lang="en-US" sz="2200" dirty="0" err="1">
                <a:effectLst/>
                <a:latin typeface="Times New Roman" panose="02020603050405020304" pitchFamily="18" charset="0"/>
                <a:cs typeface="Times New Roman" panose="02020603050405020304" pitchFamily="18" charset="0"/>
              </a:rPr>
              <a:t>routes.php</a:t>
            </a:r>
            <a:r>
              <a:rPr lang="en-US" sz="2200" dirty="0">
                <a:effectLst/>
                <a:latin typeface="Times New Roman" panose="02020603050405020304" pitchFamily="18" charset="0"/>
                <a:cs typeface="Times New Roman" panose="02020603050405020304" pitchFamily="18" charset="0"/>
              </a:rPr>
              <a:t> file. This file tells </a:t>
            </a:r>
            <a:r>
              <a:rPr lang="en-US" sz="2200" dirty="0" err="1">
                <a:effectLst/>
                <a:latin typeface="Times New Roman" panose="02020603050405020304" pitchFamily="18" charset="0"/>
                <a:cs typeface="Times New Roman" panose="02020603050405020304" pitchFamily="18" charset="0"/>
              </a:rPr>
              <a:t>Laravel</a:t>
            </a:r>
            <a:r>
              <a:rPr lang="en-US" sz="2200" dirty="0">
                <a:effectLst/>
                <a:latin typeface="Times New Roman" panose="02020603050405020304" pitchFamily="18" charset="0"/>
                <a:cs typeface="Times New Roman" panose="02020603050405020304" pitchFamily="18" charset="0"/>
              </a:rPr>
              <a:t> for the URIs it should respond to and the associated controller will give it a particular call</a:t>
            </a:r>
            <a:r>
              <a:rPr lang="en-US" sz="2200" dirty="0" smtClean="0">
                <a:effectLst/>
                <a:latin typeface="Times New Roman" panose="02020603050405020304" pitchFamily="18" charset="0"/>
                <a:cs typeface="Times New Roman" panose="02020603050405020304" pitchFamily="18" charset="0"/>
              </a:rPr>
              <a:t>.</a:t>
            </a:r>
          </a:p>
          <a:p>
            <a:pPr marL="0" indent="0">
              <a:buNone/>
            </a:pPr>
            <a:r>
              <a:rPr lang="en-US" sz="2200" dirty="0" smtClean="0">
                <a:effectLst/>
                <a:latin typeface="Times New Roman" panose="02020603050405020304" pitchFamily="18" charset="0"/>
                <a:cs typeface="Times New Roman" panose="02020603050405020304" pitchFamily="18" charset="0"/>
              </a:rPr>
              <a:t>   Route</a:t>
            </a:r>
            <a:r>
              <a:rPr lang="en-US" sz="2200" dirty="0">
                <a:effectLst/>
                <a:latin typeface="Times New Roman" panose="02020603050405020304" pitchFamily="18" charset="0"/>
                <a:cs typeface="Times New Roman" panose="02020603050405020304" pitchFamily="18" charset="0"/>
              </a:rPr>
              <a:t>::get ('/', function () </a:t>
            </a:r>
            <a:r>
              <a:rPr lang="en-US" sz="2200" dirty="0" smtClean="0">
                <a:effectLst/>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return view('welcome');});</a:t>
            </a:r>
            <a:r>
              <a:rPr lang="en-US" dirty="0" smtClean="0">
                <a:effectLst/>
              </a:rPr>
              <a:t>	</a:t>
            </a:r>
            <a:endParaRPr lang="en-US" dirty="0" smtClean="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9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913" y="1091821"/>
            <a:ext cx="731520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Creates Routs in </a:t>
            </a:r>
            <a:r>
              <a:rPr lang="en-US" u="sng" dirty="0" err="1">
                <a:latin typeface="Times New Roman" panose="02020603050405020304" pitchFamily="18" charset="0"/>
                <a:cs typeface="Times New Roman" panose="02020603050405020304" pitchFamily="18" charset="0"/>
              </a:rPr>
              <a:t>Larravel</a:t>
            </a:r>
            <a:r>
              <a:rPr lang="en-US" u="sng"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All the routes in </a:t>
            </a:r>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are defined within the route files that we can find in the routes sub-directory. These route files get loaded and generated automatically by </a:t>
            </a:r>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framework. The application's route file gets defined in app/Http/</a:t>
            </a:r>
            <a:r>
              <a:rPr lang="en-US" dirty="0" err="1">
                <a:latin typeface="Times New Roman" panose="02020603050405020304" pitchFamily="18" charset="0"/>
                <a:cs typeface="Times New Roman" panose="02020603050405020304" pitchFamily="18" charset="0"/>
              </a:rPr>
              <a:t>routes.php</a:t>
            </a:r>
            <a:r>
              <a:rPr lang="en-US" dirty="0">
                <a:latin typeface="Times New Roman" panose="02020603050405020304" pitchFamily="18" charset="0"/>
                <a:cs typeface="Times New Roman" panose="02020603050405020304" pitchFamily="18" charset="0"/>
              </a:rPr>
              <a:t> file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general routing in </a:t>
            </a:r>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for each of the possible request looks something like this:</a:t>
            </a:r>
          </a:p>
          <a:p>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Route:: get ('/', function () { return 'Welcome to index'; });</a:t>
            </a:r>
          </a:p>
          <a:p>
            <a:pPr marL="342900" indent="-3429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Route:: post('user/dashboard', function () { return 'Welcome to dashboard'; });</a:t>
            </a:r>
          </a:p>
          <a:p>
            <a:pPr marL="342900" indent="-3429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Route:: put('user/add', function () { // });</a:t>
            </a:r>
          </a:p>
          <a:p>
            <a:pPr marL="342900" indent="-3429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Route:: delete('post/example', function () { // });</a:t>
            </a:r>
          </a:p>
          <a:p>
            <a:endParaRPr lang="en-US" dirty="0"/>
          </a:p>
        </p:txBody>
      </p:sp>
    </p:spTree>
    <p:extLst>
      <p:ext uri="{BB962C8B-B14F-4D97-AF65-F5344CB8AC3E}">
        <p14:creationId xmlns:p14="http://schemas.microsoft.com/office/powerpoint/2010/main" val="111716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3708" y="682389"/>
            <a:ext cx="9840035" cy="3447098"/>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The routing mechanism in </a:t>
            </a:r>
            <a:r>
              <a:rPr lang="en-US" sz="2000" b="1" u="sng" dirty="0" err="1" smtClean="0">
                <a:latin typeface="Times New Roman" panose="02020603050405020304" pitchFamily="18" charset="0"/>
                <a:cs typeface="Times New Roman" panose="02020603050405020304" pitchFamily="18" charset="0"/>
              </a:rPr>
              <a:t>Larravel</a:t>
            </a:r>
            <a:endParaRPr lang="en-US" sz="2000" b="1" u="sng" dirty="0" smtClean="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routing mechanism takes place in three different steps:</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First </a:t>
            </a:r>
            <a:r>
              <a:rPr lang="en-US" sz="2000" dirty="0">
                <a:latin typeface="Times New Roman" panose="02020603050405020304" pitchFamily="18" charset="0"/>
                <a:cs typeface="Times New Roman" panose="02020603050405020304" pitchFamily="18" charset="0"/>
              </a:rPr>
              <a:t>of all, you have to create and run the root URL of your project.</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URL you run needs to be matched exactly with your method defined in the </a:t>
            </a:r>
            <a:r>
              <a:rPr lang="en-US" sz="2000" dirty="0" err="1" smtClean="0">
                <a:latin typeface="Times New Roman" panose="02020603050405020304" pitchFamily="18" charset="0"/>
                <a:cs typeface="Times New Roman" panose="02020603050405020304" pitchFamily="18" charset="0"/>
              </a:rPr>
              <a:t>rout.php</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file</a:t>
            </a:r>
            <a:r>
              <a:rPr lang="en-US" sz="2000" dirty="0">
                <a:latin typeface="Times New Roman" panose="02020603050405020304" pitchFamily="18" charset="0"/>
                <a:cs typeface="Times New Roman" panose="02020603050405020304" pitchFamily="18" charset="0"/>
              </a:rPr>
              <a:t>, and it will execute all related functions.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function invokes the template files. It then calls the view() function with the file name located in resources/views/, and eliminates the file extension </a:t>
            </a:r>
            <a:r>
              <a:rPr lang="en-US" sz="2000" dirty="0" err="1">
                <a:latin typeface="Times New Roman" panose="02020603050405020304" pitchFamily="18" charset="0"/>
                <a:cs typeface="Times New Roman" panose="02020603050405020304" pitchFamily="18" charset="0"/>
              </a:rPr>
              <a:t>blade.php</a:t>
            </a:r>
            <a:r>
              <a:rPr lang="en-US" sz="2000" dirty="0">
                <a:latin typeface="Times New Roman" panose="02020603050405020304" pitchFamily="18" charset="0"/>
                <a:cs typeface="Times New Roman" panose="02020603050405020304" pitchFamily="18" charset="0"/>
              </a:rPr>
              <a:t> at the time of calling</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52" y="3564780"/>
            <a:ext cx="5715798" cy="2867425"/>
          </a:xfrm>
          <a:prstGeom prst="rect">
            <a:avLst/>
          </a:prstGeom>
        </p:spPr>
      </p:pic>
    </p:spTree>
    <p:extLst>
      <p:ext uri="{BB962C8B-B14F-4D97-AF65-F5344CB8AC3E}">
        <p14:creationId xmlns:p14="http://schemas.microsoft.com/office/powerpoint/2010/main" val="390808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576</TotalTime>
  <Words>847</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Courier New</vt:lpstr>
      <vt:lpstr>Rockwell</vt:lpstr>
      <vt:lpstr>Times New Roman</vt:lpstr>
      <vt:lpstr>Wingdings</vt:lpstr>
      <vt:lpstr>Damask</vt:lpstr>
      <vt:lpstr>LARAVEL</vt:lpstr>
      <vt:lpstr>Introduction</vt:lpstr>
      <vt:lpstr>FEATURES</vt:lpstr>
      <vt:lpstr>Advantages of Laravel</vt:lpstr>
      <vt:lpstr>Architecture Concepts</vt:lpstr>
      <vt:lpstr>PowerPoint Presentation</vt:lpstr>
      <vt:lpstr>THE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dc:title>
  <dc:creator>Shareena Anoop</dc:creator>
  <cp:lastModifiedBy>Shareena Anoop</cp:lastModifiedBy>
  <cp:revision>33</cp:revision>
  <dcterms:created xsi:type="dcterms:W3CDTF">2018-08-31T03:59:32Z</dcterms:created>
  <dcterms:modified xsi:type="dcterms:W3CDTF">2018-09-01T06:07:46Z</dcterms:modified>
</cp:coreProperties>
</file>