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3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2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8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0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4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4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2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2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96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67ED9F-7B31-4AB7-9AA6-011546F5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512" y="217394"/>
            <a:ext cx="10668000" cy="1524000"/>
          </a:xfrm>
        </p:spPr>
        <p:txBody>
          <a:bodyPr/>
          <a:lstStyle/>
          <a:p>
            <a:r>
              <a:rPr lang="pl-PL" dirty="0"/>
              <a:t>Architektura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7D191F-D17E-40A9-95DA-AEF54571E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024" y="1519958"/>
            <a:ext cx="10279781" cy="3307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 projekcie wykorzystałem serwer www </a:t>
            </a:r>
            <a:r>
              <a:rPr lang="pl-PL" dirty="0" err="1"/>
              <a:t>nginx</a:t>
            </a:r>
            <a:r>
              <a:rPr lang="pl-PL" dirty="0"/>
              <a:t>. Wykorzystując go w pewien sposób jako </a:t>
            </a:r>
            <a:r>
              <a:rPr lang="pl-PL" dirty="0" err="1"/>
              <a:t>proxy</a:t>
            </a:r>
            <a:r>
              <a:rPr lang="pl-PL" dirty="0"/>
              <a:t> pomiędzy serwerem </a:t>
            </a:r>
            <a:r>
              <a:rPr lang="pl-PL" dirty="0" err="1"/>
              <a:t>flaskowym</a:t>
            </a:r>
            <a:r>
              <a:rPr lang="pl-PL" dirty="0"/>
              <a:t> a przeglądarką. Samo „</a:t>
            </a:r>
            <a:r>
              <a:rPr lang="pl-PL" dirty="0" err="1"/>
              <a:t>proxy</a:t>
            </a:r>
            <a:r>
              <a:rPr lang="pl-PL" dirty="0"/>
              <a:t>” zostało zaimplementowane przy wykorzystaniu </a:t>
            </a:r>
            <a:r>
              <a:rPr lang="pl-PL" dirty="0" err="1"/>
              <a:t>uWSGI</a:t>
            </a:r>
            <a:r>
              <a:rPr lang="pl-PL" dirty="0"/>
              <a:t>.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B8BA379-9870-4B44-802B-A8814B1C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95" y="3987497"/>
            <a:ext cx="6082553" cy="22582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3677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1F2E94ED-9EAC-4540-B972-B11CAA852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73597" y="835592"/>
            <a:ext cx="6095980" cy="594880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DBB095-CFEB-4A63-A51D-BECFE6FD4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2301" y="2698377"/>
            <a:ext cx="4572000" cy="3048001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pl-PL" sz="1500" dirty="0"/>
              <a:t>Posiadając skonfigurowanego </a:t>
            </a:r>
            <a:r>
              <a:rPr lang="pl-PL" sz="1500" dirty="0" err="1"/>
              <a:t>nginx</a:t>
            </a:r>
            <a:r>
              <a:rPr lang="pl-PL" sz="1500" dirty="0"/>
              <a:t> dodanie certyfikatu sprowadzało się do własnoręcznego utworzenia urzędu certyfikującego i zatwierdzenie własnego certyfikatu. Następnie wystarczyło dodać kilka linii w pliku konfiguracyjnym </a:t>
            </a:r>
            <a:r>
              <a:rPr lang="pl-PL" sz="1500" dirty="0" err="1"/>
              <a:t>nginx</a:t>
            </a:r>
            <a:r>
              <a:rPr lang="pl-PL" sz="1500" dirty="0"/>
              <a:t> i już moja strona może się cieszyć szyfrowanym połączeniem przy wykorzystaniu </a:t>
            </a:r>
            <a:r>
              <a:rPr lang="pl-PL" sz="1500" dirty="0" err="1"/>
              <a:t>samopodpisanego</a:t>
            </a:r>
            <a:r>
              <a:rPr lang="pl-PL" sz="1500" dirty="0"/>
              <a:t> certyfikatu.  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906EB54-CE10-4047-A9D4-A9AB4750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anchor="t">
            <a:normAutofit/>
          </a:bodyPr>
          <a:lstStyle/>
          <a:p>
            <a:r>
              <a:rPr lang="pl-PL" sz="3200" dirty="0"/>
              <a:t>Szyfrowane połączenie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5B19227-9B6D-4A35-BC99-51EF70F2D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61" y="2575107"/>
            <a:ext cx="3707303" cy="3682254"/>
          </a:xfrm>
          <a:prstGeom prst="round2DiagRect">
            <a:avLst>
              <a:gd name="adj1" fmla="val 16667"/>
              <a:gd name="adj2" fmla="val 9442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181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489520-B1B2-4277-9CA7-1B9B53B6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Przechowywanie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1229A7-7D42-4F9D-B4F7-EFB80F8A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5269006" cy="3810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sz="2800" dirty="0"/>
              <a:t>Do implementacji bazy danych SQL wykorzystałem bibliotekę </a:t>
            </a:r>
            <a:r>
              <a:rPr lang="pl-PL" sz="2800" dirty="0" err="1"/>
              <a:t>SQLAlchemy</a:t>
            </a:r>
            <a:r>
              <a:rPr lang="pl-PL" sz="2800" dirty="0"/>
              <a:t> pozwalającą na Mapowanie obiektowo-relacyjne. Pod spodem </a:t>
            </a:r>
            <a:r>
              <a:rPr lang="pl-PL" sz="2800" dirty="0" err="1"/>
              <a:t>SQLAlchemy</a:t>
            </a:r>
            <a:r>
              <a:rPr lang="pl-PL" sz="2800" dirty="0"/>
              <a:t> wykorzystuję bazę </a:t>
            </a:r>
            <a:r>
              <a:rPr lang="pl-PL" sz="2800" dirty="0" err="1"/>
              <a:t>SQLite</a:t>
            </a:r>
            <a:r>
              <a:rPr lang="pl-PL" sz="2800" dirty="0"/>
              <a:t>.  </a:t>
            </a:r>
          </a:p>
          <a:p>
            <a:pPr marL="0" indent="0">
              <a:buNone/>
            </a:pPr>
            <a:r>
              <a:rPr lang="pl-PL" dirty="0"/>
              <a:t>Danę wprowadzane przez użytkowników przechowuję w dwóch tabelach w bazie danych. Gdzie hasło do konta użytkownika jest wpierw traktowane </a:t>
            </a:r>
            <a:r>
              <a:rPr lang="pl-PL" dirty="0" err="1"/>
              <a:t>bcryptem</a:t>
            </a:r>
            <a:r>
              <a:rPr lang="pl-PL" dirty="0"/>
              <a:t> wykonującym się 12 rund. </a:t>
            </a:r>
          </a:p>
          <a:p>
            <a:pPr marL="0" indent="0">
              <a:buNone/>
            </a:pPr>
            <a:r>
              <a:rPr lang="pl-PL" dirty="0"/>
              <a:t>Natomiast szyfrowane notatki wykorzystują szyfr AES oraz funkcje PBKDF2 z biblioteki </a:t>
            </a:r>
            <a:r>
              <a:rPr lang="pl-PL" dirty="0" err="1"/>
              <a:t>PyCryptodome</a:t>
            </a:r>
            <a:r>
              <a:rPr lang="pl-PL" dirty="0"/>
              <a:t> w celu generacji klucza o odpowiedniej długość. 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BC6EFDF-9056-42DB-ABB9-61A2EF3B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6000"/>
            <a:ext cx="5269006" cy="2634503"/>
          </a:xfrm>
          <a:prstGeom prst="snip2DiagRect">
            <a:avLst>
              <a:gd name="adj1" fmla="val 0"/>
              <a:gd name="adj2" fmla="val 4162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0237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E3F918-EB44-4EDF-B59C-62B19130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pl-PL" sz="1300"/>
              <a:t>Zastąpiłem nagłówek „server” w wszystkich odpowiedziach by zamiast wersji nginx wypisywał „sekret”.</a:t>
            </a:r>
          </a:p>
          <a:p>
            <a:pPr>
              <a:lnSpc>
                <a:spcPct val="115000"/>
              </a:lnSpc>
            </a:pPr>
            <a:r>
              <a:rPr lang="pl-PL" sz="1300"/>
              <a:t>Dodałem mechanizm Content-Security-Policy ograniczający dostęp źródeł z jakich może korzystać moja aplikacji do tych które sam dodałem oraz do google-fonts.</a:t>
            </a:r>
          </a:p>
          <a:p>
            <a:pPr>
              <a:lnSpc>
                <a:spcPct val="115000"/>
              </a:lnSpc>
            </a:pPr>
            <a:r>
              <a:rPr lang="pl-PL" sz="1300"/>
              <a:t>Dodałem honeypota o loginie: AdminTomek i haśle: TajneHasloAdmina gdzie próba zalogowania się na tak owego skutkuje wysłaniem informacji na konsolę (tutaj powinien jakiś mail/sms do administratora pójść).</a:t>
            </a:r>
          </a:p>
          <a:p>
            <a:pPr>
              <a:lnSpc>
                <a:spcPct val="115000"/>
              </a:lnSpc>
            </a:pPr>
            <a:r>
              <a:rPr lang="pl-PL" sz="1300"/>
              <a:t>Zabezpieczyłem się również przed Atakami typu CSRF dodając do moich formularzy jak i zapytań Ajax albo ukrytą wartość z CSRF-Tokenem albo odpowiedni nagłówek podczas zapytań. Dzięki czemu moja aplikacja wie, że to żądanie było wysłane z zaufanego źródła a nie np. z sprytnie spreparowanego obrazka.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1DC4EFE-948A-4AC2-9D37-91186577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pl-PL" sz="3200"/>
              <a:t>Elementy dodatkowe</a:t>
            </a:r>
          </a:p>
        </p:txBody>
      </p:sp>
    </p:spTree>
    <p:extLst>
      <p:ext uri="{BB962C8B-B14F-4D97-AF65-F5344CB8AC3E}">
        <p14:creationId xmlns:p14="http://schemas.microsoft.com/office/powerpoint/2010/main" val="7217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A0374A-839A-448A-91F6-B5ACFB67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C8EE26-9119-48A1-BF90-D4E574D4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2000" dirty="0"/>
              <a:t>Obrona przed: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XSS</a:t>
            </a:r>
            <a:r>
              <a:rPr lang="pl-PL" sz="2000" dirty="0"/>
              <a:t> – wykorzystywanie Jinja2  </a:t>
            </a:r>
            <a:r>
              <a:rPr lang="pl-PL" sz="2000" dirty="0">
                <a:solidFill>
                  <a:srgbClr val="FF0000">
                    <a:alpha val="70000"/>
                  </a:srgbClr>
                </a:solidFill>
              </a:rPr>
              <a:t>BEZ</a:t>
            </a:r>
            <a:r>
              <a:rPr lang="pl-PL" sz="2000" dirty="0"/>
              <a:t> dopisywania słowa kluczowego </a:t>
            </a:r>
            <a:r>
              <a:rPr lang="pl-PL" sz="2000" dirty="0" err="1"/>
              <a:t>safe</a:t>
            </a:r>
            <a:r>
              <a:rPr lang="pl-PL" sz="2000" dirty="0"/>
              <a:t> oraz wykorzystanie </a:t>
            </a:r>
            <a:r>
              <a:rPr lang="pl-PL" sz="2000" dirty="0" err="1"/>
              <a:t>Conten</a:t>
            </a:r>
            <a:r>
              <a:rPr lang="pl-PL" sz="2000" dirty="0"/>
              <a:t>-Security-Policy.</a:t>
            </a:r>
          </a:p>
          <a:p>
            <a:pPr marL="0" indent="0">
              <a:buNone/>
            </a:pPr>
            <a:r>
              <a:rPr lang="pl-PL" sz="2000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BruteForce</a:t>
            </a:r>
            <a:r>
              <a:rPr lang="pl-PL" sz="2000" dirty="0"/>
              <a:t> – dodanie ograniczenia liczby logowań i opóźnienia samego wykonywania. Wykorzystanie 12 rundowego </a:t>
            </a:r>
            <a:r>
              <a:rPr lang="pl-PL" sz="2000" dirty="0" err="1"/>
              <a:t>Bcrypta</a:t>
            </a:r>
            <a:r>
              <a:rPr lang="pl-PL" sz="2000" dirty="0"/>
              <a:t> w celu </a:t>
            </a:r>
            <a:r>
              <a:rPr lang="pl-PL" sz="2000" dirty="0" err="1"/>
              <a:t>zahashowania</a:t>
            </a:r>
            <a:r>
              <a:rPr lang="pl-PL" sz="2000" dirty="0"/>
              <a:t> hasła. Walidacja danych zarówno po stronie przeglądarki jak i po stronie serwera. 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SQL </a:t>
            </a:r>
            <a:r>
              <a:rPr lang="pl-PL" sz="2000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injection</a:t>
            </a:r>
            <a:r>
              <a:rPr lang="pl-PL" sz="2000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 </a:t>
            </a:r>
            <a:r>
              <a:rPr lang="pl-PL" sz="2000" dirty="0"/>
              <a:t>- wykorzystanie biblioteki </a:t>
            </a:r>
            <a:r>
              <a:rPr lang="pl-PL" sz="2000" dirty="0" err="1"/>
              <a:t>SQLalchemy</a:t>
            </a:r>
            <a:r>
              <a:rPr lang="pl-PL" sz="2000" dirty="0"/>
              <a:t> i jej rzutowania obiektowo-relacyjnego. Walidacja danych wpisywanych przez użytkownika. 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CSRF </a:t>
            </a:r>
            <a:r>
              <a:rPr lang="pl-PL" sz="2000" dirty="0"/>
              <a:t>– dodanie ukrytych wartości w moich formularzach i zapytaniach </a:t>
            </a:r>
            <a:r>
              <a:rPr lang="pl-PL" sz="2000" dirty="0" err="1"/>
              <a:t>Ajax</a:t>
            </a:r>
            <a:r>
              <a:rPr lang="pl-PL" sz="2000" dirty="0"/>
              <a:t> bez których  zapytania nie są wykonywane. </a:t>
            </a:r>
            <a:endParaRPr lang="pl-PL" sz="2000" dirty="0">
              <a:solidFill>
                <a:schemeClr val="accent6">
                  <a:lumMod val="60000"/>
                  <a:lumOff val="40000"/>
                  <a:alpha val="70000"/>
                </a:schemeClr>
              </a:solidFill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200916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B2B30"/>
      </a:dk2>
      <a:lt2>
        <a:srgbClr val="F0F3F1"/>
      </a:lt2>
      <a:accent1>
        <a:srgbClr val="E7299B"/>
      </a:accent1>
      <a:accent2>
        <a:srgbClr val="D117D5"/>
      </a:accent2>
      <a:accent3>
        <a:srgbClr val="9429E7"/>
      </a:accent3>
      <a:accent4>
        <a:srgbClr val="5139DB"/>
      </a:accent4>
      <a:accent5>
        <a:srgbClr val="295CE7"/>
      </a:accent5>
      <a:accent6>
        <a:srgbClr val="1799D5"/>
      </a:accent6>
      <a:hlink>
        <a:srgbClr val="349C5D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Panoramiczny</PresentationFormat>
  <Paragraphs>19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Sitka Subheading</vt:lpstr>
      <vt:lpstr>PebbleVTI</vt:lpstr>
      <vt:lpstr>Architektura</vt:lpstr>
      <vt:lpstr>Szyfrowane połączenie</vt:lpstr>
      <vt:lpstr>Przechowywanie danych</vt:lpstr>
      <vt:lpstr>Elementy dodatkowe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Architektura</dc:title>
  <dc:creator>Mateusz Milewski</dc:creator>
  <cp:lastModifiedBy>Mateusz Milewski</cp:lastModifiedBy>
  <cp:revision>1</cp:revision>
  <dcterms:created xsi:type="dcterms:W3CDTF">2021-01-12T19:20:31Z</dcterms:created>
  <dcterms:modified xsi:type="dcterms:W3CDTF">2021-01-12T19:21:05Z</dcterms:modified>
</cp:coreProperties>
</file>