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cbi.nlm.nih.gov/pmc/articles/PMC7824107/#:~:text=The%20very%20first%20tests%20with,2000%20%5B2%2C18%5D." TargetMode="External"/><Relationship Id="rId3" Type="http://schemas.openxmlformats.org/officeDocument/2006/relationships/hyperlink" Target="https://www.nationalgeographic.com/photography/article/milestones-photography#:~:text=World's%20First%20Photograph-,Centuries%20of%20advances%20in%20chemistry%20and%20optics%2C%20including%20the%20invention,at%20his%20family's%20country%20home." TargetMode="External"/><Relationship Id="rId4" Type="http://schemas.openxmlformats.org/officeDocument/2006/relationships/hyperlink" Target="https://ebrary.net/123230/sociology/retinal_scanning_virtual_retinal_displays" TargetMode="External"/><Relationship Id="rId5" Type="http://schemas.openxmlformats.org/officeDocument/2006/relationships/hyperlink" Target="https://www.mepits.com/project/174/techno-innovations/screenless-display" TargetMode="External"/><Relationship Id="rId6" Type="http://schemas.openxmlformats.org/officeDocument/2006/relationships/hyperlink" Target="https://www.globenewswire.com/news-release/2023/02/01/2599165/0/en/Screenless-Displays-Market-An-In-depth-Analysis-from-2018-2027-Highlighting-Key-Players-Types-Applications-Regional-Trends-Opportunities-Challenges-and-Risk-Factors-in-the-Competit.html#:~:text=Various%20industries%20like%20the%20medical,screenless%20display%20technologies%20and%20products."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f5f3dc495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f5f3dc495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slide references: </a:t>
            </a:r>
            <a:r>
              <a:rPr lang="en" u="sng">
                <a:solidFill>
                  <a:schemeClr val="hlink"/>
                </a:solidFill>
                <a:hlinkClick r:id="rId2"/>
              </a:rPr>
              <a:t>Ncbi.nlm.nih.gov/pmc/articles</a:t>
            </a:r>
            <a:r>
              <a:rPr lang="en"/>
              <a:t> , </a:t>
            </a:r>
            <a:r>
              <a:rPr lang="en" u="sng">
                <a:solidFill>
                  <a:schemeClr val="hlink"/>
                </a:solidFill>
                <a:hlinkClick r:id="rId3"/>
              </a:rPr>
              <a:t>Nationalgeographic.com/photography/article/milestones-photography</a:t>
            </a:r>
            <a:r>
              <a:rPr lang="en"/>
              <a:t> , </a:t>
            </a:r>
            <a:r>
              <a:rPr lang="en" u="sng">
                <a:solidFill>
                  <a:schemeClr val="hlink"/>
                </a:solidFill>
                <a:hlinkClick r:id="rId4"/>
              </a:rPr>
              <a:t>Sociology/retinal_scanning_virtual_retinal_displays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Others: </a:t>
            </a:r>
            <a:r>
              <a:rPr lang="en" sz="1300" u="sng">
                <a:solidFill>
                  <a:srgbClr val="3D4594"/>
                </a:solidFill>
                <a:latin typeface="Calibri"/>
                <a:ea typeface="Calibri"/>
                <a:cs typeface="Calibri"/>
                <a:sym typeface="Calibri"/>
                <a:hlinkClick r:id="rId5">
                  <a:extLst>
                    <a:ext uri="{A12FA001-AC4F-418D-AE19-62706E023703}">
                      <ahyp:hlinkClr val="tx"/>
                    </a:ext>
                  </a:extLst>
                </a:hlinkClick>
              </a:rPr>
              <a:t>Screenless Display - Mepits</a:t>
            </a:r>
            <a:r>
              <a:rPr lang="en"/>
              <a:t> , </a:t>
            </a:r>
            <a:r>
              <a:rPr lang="en" u="sng">
                <a:solidFill>
                  <a:schemeClr val="hlink"/>
                </a:solidFill>
                <a:hlinkClick r:id="rId6"/>
              </a:rPr>
              <a:t>Screenless-Displays-Opportunities-Challenges-and-Risk-Factors</a:t>
            </a:r>
            <a:r>
              <a:rPr lang="en"/>
              <a:t> ,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f5d4e4a26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f5d4e4a26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f5d4e4a26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f5d4e4a26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1150" lvl="0" marL="457200" rtl="0" algn="l">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First technology closely related to screenless display is </a:t>
            </a:r>
            <a:r>
              <a:rPr lang="en" sz="1300" u="sng">
                <a:solidFill>
                  <a:srgbClr val="233A44"/>
                </a:solidFill>
                <a:latin typeface="Calibri"/>
                <a:ea typeface="Calibri"/>
                <a:cs typeface="Calibri"/>
                <a:sym typeface="Calibri"/>
              </a:rPr>
              <a:t>Google Glass</a:t>
            </a:r>
            <a:r>
              <a:rPr lang="en" sz="1300">
                <a:solidFill>
                  <a:srgbClr val="233A44"/>
                </a:solidFill>
                <a:latin typeface="Calibri"/>
                <a:ea typeface="Calibri"/>
                <a:cs typeface="Calibri"/>
                <a:sym typeface="Calibri"/>
              </a:rPr>
              <a:t>, which is worn by users as glasses. Help users communicate with the computer via Natural Language Processing.</a:t>
            </a:r>
            <a:endParaRPr sz="1300">
              <a:solidFill>
                <a:srgbClr val="233A44"/>
              </a:solidFill>
              <a:latin typeface="Calibri"/>
              <a:ea typeface="Calibri"/>
              <a:cs typeface="Calibri"/>
              <a:sym typeface="Calibri"/>
            </a:endParaRPr>
          </a:p>
          <a:p>
            <a:pPr indent="-311150" lvl="0" marL="457200" rtl="0" algn="l">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Screenless displays are an intelligence technology- it helps humans process info and view the world.</a:t>
            </a:r>
            <a:endParaRPr sz="1300">
              <a:solidFill>
                <a:srgbClr val="233A44"/>
              </a:solidFill>
              <a:latin typeface="Calibri"/>
              <a:ea typeface="Calibri"/>
              <a:cs typeface="Calibri"/>
              <a:sym typeface="Calibri"/>
            </a:endParaRPr>
          </a:p>
          <a:p>
            <a:pPr indent="-317500" lvl="0" marL="457200" rtl="0" algn="l">
              <a:spcBef>
                <a:spcPts val="0"/>
              </a:spcBef>
              <a:spcAft>
                <a:spcPts val="0"/>
              </a:spcAft>
              <a:buClr>
                <a:srgbClr val="233A44"/>
              </a:buClr>
              <a:buSzPts val="1400"/>
              <a:buFont typeface="Calibri"/>
              <a:buChar char="❖"/>
            </a:pPr>
            <a:r>
              <a:rPr b="1" lang="en" sz="1300">
                <a:solidFill>
                  <a:srgbClr val="233A44"/>
                </a:solidFill>
                <a:latin typeface="Calibri"/>
                <a:ea typeface="Calibri"/>
                <a:cs typeface="Calibri"/>
                <a:sym typeface="Calibri"/>
              </a:rPr>
              <a:t>Visual Image</a:t>
            </a:r>
            <a:r>
              <a:rPr lang="en" sz="1300">
                <a:solidFill>
                  <a:srgbClr val="233A44"/>
                </a:solidFill>
                <a:latin typeface="Calibri"/>
                <a:ea typeface="Calibri"/>
                <a:cs typeface="Calibri"/>
                <a:sym typeface="Calibri"/>
              </a:rPr>
              <a:t> - Most common form of screenless display, light deflected from intermediate object before reaching the viewer’s eyes.</a:t>
            </a:r>
            <a:endParaRPr sz="1300">
              <a:solidFill>
                <a:srgbClr val="233A44"/>
              </a:solidFill>
              <a:latin typeface="Calibri"/>
              <a:ea typeface="Calibri"/>
              <a:cs typeface="Calibri"/>
              <a:sym typeface="Calibri"/>
            </a:endParaRPr>
          </a:p>
          <a:p>
            <a:pPr indent="-311150" lvl="1" marL="914400" rtl="0" algn="l">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Ex: Holograms, VR (Virtual Reality) goggles, and Heads-up Display in airplanes.</a:t>
            </a:r>
            <a:endParaRPr sz="1300">
              <a:solidFill>
                <a:srgbClr val="233A44"/>
              </a:solidFill>
              <a:latin typeface="Calibri"/>
              <a:ea typeface="Calibri"/>
              <a:cs typeface="Calibri"/>
              <a:sym typeface="Calibri"/>
            </a:endParaRPr>
          </a:p>
          <a:p>
            <a:pPr indent="-311150" lvl="1" marL="914400" rtl="0" algn="l">
              <a:spcBef>
                <a:spcPts val="0"/>
              </a:spcBef>
              <a:spcAft>
                <a:spcPts val="0"/>
              </a:spcAft>
              <a:buClr>
                <a:srgbClr val="233A44"/>
              </a:buClr>
              <a:buSzPts val="1300"/>
              <a:buFont typeface="Calibri"/>
              <a:buChar char="➢"/>
            </a:pPr>
            <a:r>
              <a:rPr lang="en" sz="1200">
                <a:solidFill>
                  <a:srgbClr val="233A44"/>
                </a:solidFill>
                <a:latin typeface="Calibri"/>
                <a:ea typeface="Calibri"/>
                <a:cs typeface="Calibri"/>
                <a:sym typeface="Calibri"/>
              </a:rPr>
              <a:t>HUD (Heads Up Display)</a:t>
            </a:r>
            <a:endParaRPr sz="1200">
              <a:solidFill>
                <a:srgbClr val="233A44"/>
              </a:solidFill>
              <a:latin typeface="Calibri"/>
              <a:ea typeface="Calibri"/>
              <a:cs typeface="Calibri"/>
              <a:sym typeface="Calibri"/>
            </a:endParaRPr>
          </a:p>
          <a:p>
            <a:pPr indent="-311150" lvl="2" marL="1371600" rtl="0" algn="l">
              <a:spcBef>
                <a:spcPts val="0"/>
              </a:spcBef>
              <a:spcAft>
                <a:spcPts val="0"/>
              </a:spcAft>
              <a:buClr>
                <a:srgbClr val="233A44"/>
              </a:buClr>
              <a:buSzPts val="1300"/>
              <a:buFont typeface="Calibri"/>
              <a:buChar char="■"/>
            </a:pPr>
            <a:r>
              <a:rPr lang="en" sz="1200">
                <a:solidFill>
                  <a:srgbClr val="233A44"/>
                </a:solidFill>
                <a:latin typeface="Calibri"/>
                <a:ea typeface="Calibri"/>
                <a:cs typeface="Calibri"/>
                <a:sym typeface="Calibri"/>
              </a:rPr>
              <a:t>Transparent displays</a:t>
            </a:r>
            <a:endParaRPr sz="1200">
              <a:solidFill>
                <a:srgbClr val="233A44"/>
              </a:solidFill>
              <a:latin typeface="Calibri"/>
              <a:ea typeface="Calibri"/>
              <a:cs typeface="Calibri"/>
              <a:sym typeface="Calibri"/>
            </a:endParaRPr>
          </a:p>
          <a:p>
            <a:pPr indent="-311150" lvl="2" marL="1371600" rtl="0" algn="l">
              <a:spcBef>
                <a:spcPts val="0"/>
              </a:spcBef>
              <a:spcAft>
                <a:spcPts val="0"/>
              </a:spcAft>
              <a:buClr>
                <a:srgbClr val="233A44"/>
              </a:buClr>
              <a:buSzPts val="1300"/>
              <a:buFont typeface="Calibri"/>
              <a:buChar char="■"/>
            </a:pPr>
            <a:r>
              <a:rPr lang="en" sz="1200">
                <a:solidFill>
                  <a:srgbClr val="233A44"/>
                </a:solidFill>
                <a:latin typeface="Calibri"/>
                <a:ea typeface="Calibri"/>
                <a:cs typeface="Calibri"/>
                <a:sym typeface="Calibri"/>
              </a:rPr>
              <a:t>Aircraft and possibly cars</a:t>
            </a:r>
            <a:endParaRPr sz="1200">
              <a:solidFill>
                <a:srgbClr val="233A44"/>
              </a:solidFill>
              <a:latin typeface="Calibri"/>
              <a:ea typeface="Calibri"/>
              <a:cs typeface="Calibri"/>
              <a:sym typeface="Calibri"/>
            </a:endParaRPr>
          </a:p>
          <a:p>
            <a:pPr indent="-304800" lvl="1" marL="914400" rtl="0" algn="l">
              <a:spcBef>
                <a:spcPts val="0"/>
              </a:spcBef>
              <a:spcAft>
                <a:spcPts val="0"/>
              </a:spcAft>
              <a:buClr>
                <a:srgbClr val="233A44"/>
              </a:buClr>
              <a:buSzPts val="1200"/>
              <a:buFont typeface="Calibri"/>
              <a:buChar char="➢"/>
            </a:pPr>
            <a:r>
              <a:rPr lang="en" sz="1200">
                <a:solidFill>
                  <a:srgbClr val="233A44"/>
                </a:solidFill>
                <a:latin typeface="Calibri"/>
                <a:ea typeface="Calibri"/>
                <a:cs typeface="Calibri"/>
                <a:sym typeface="Calibri"/>
              </a:rPr>
              <a:t>VRG (Virtual Reality Goggles)</a:t>
            </a:r>
            <a:endParaRPr sz="1200">
              <a:solidFill>
                <a:srgbClr val="233A44"/>
              </a:solidFill>
              <a:latin typeface="Calibri"/>
              <a:ea typeface="Calibri"/>
              <a:cs typeface="Calibri"/>
              <a:sym typeface="Calibri"/>
            </a:endParaRPr>
          </a:p>
          <a:p>
            <a:pPr indent="-304800" lvl="2" marL="1371600" rtl="0" algn="l">
              <a:lnSpc>
                <a:spcPct val="115000"/>
              </a:lnSpc>
              <a:spcBef>
                <a:spcPts val="0"/>
              </a:spcBef>
              <a:spcAft>
                <a:spcPts val="0"/>
              </a:spcAft>
              <a:buClr>
                <a:srgbClr val="233A44"/>
              </a:buClr>
              <a:buSzPts val="1200"/>
              <a:buFont typeface="Calibri"/>
              <a:buChar char="■"/>
            </a:pPr>
            <a:r>
              <a:rPr lang="en" sz="1200">
                <a:solidFill>
                  <a:srgbClr val="233A44"/>
                </a:solidFill>
                <a:latin typeface="Calibri"/>
                <a:ea typeface="Calibri"/>
                <a:cs typeface="Calibri"/>
                <a:sym typeface="Calibri"/>
              </a:rPr>
              <a:t>VR headsets</a:t>
            </a:r>
            <a:endParaRPr sz="1200">
              <a:solidFill>
                <a:srgbClr val="233A44"/>
              </a:solidFill>
              <a:latin typeface="Calibri"/>
              <a:ea typeface="Calibri"/>
              <a:cs typeface="Calibri"/>
              <a:sym typeface="Calibri"/>
            </a:endParaRPr>
          </a:p>
          <a:p>
            <a:pPr indent="-304800" lvl="2" marL="1371600" rtl="0" algn="l">
              <a:lnSpc>
                <a:spcPct val="115000"/>
              </a:lnSpc>
              <a:spcBef>
                <a:spcPts val="0"/>
              </a:spcBef>
              <a:spcAft>
                <a:spcPts val="0"/>
              </a:spcAft>
              <a:buClr>
                <a:srgbClr val="233A44"/>
              </a:buClr>
              <a:buSzPts val="1200"/>
              <a:buFont typeface="Calibri"/>
              <a:buChar char="■"/>
            </a:pPr>
            <a:r>
              <a:rPr lang="en" sz="1200">
                <a:solidFill>
                  <a:srgbClr val="233A44"/>
                </a:solidFill>
                <a:latin typeface="Calibri"/>
                <a:ea typeface="Calibri"/>
                <a:cs typeface="Calibri"/>
                <a:sym typeface="Calibri"/>
              </a:rPr>
              <a:t>Physical object on eyes</a:t>
            </a:r>
            <a:endParaRPr sz="1300">
              <a:solidFill>
                <a:srgbClr val="233A44"/>
              </a:solidFill>
              <a:latin typeface="Calibri"/>
              <a:ea typeface="Calibri"/>
              <a:cs typeface="Calibri"/>
              <a:sym typeface="Calibri"/>
            </a:endParaRPr>
          </a:p>
          <a:p>
            <a:pPr indent="-317500" lvl="0" marL="457200" rtl="0" algn="l">
              <a:spcBef>
                <a:spcPts val="0"/>
              </a:spcBef>
              <a:spcAft>
                <a:spcPts val="0"/>
              </a:spcAft>
              <a:buClr>
                <a:srgbClr val="233A44"/>
              </a:buClr>
              <a:buSzPts val="1400"/>
              <a:buFont typeface="Calibri"/>
              <a:buChar char="❖"/>
            </a:pPr>
            <a:r>
              <a:rPr b="1" lang="en" sz="1300">
                <a:solidFill>
                  <a:srgbClr val="233A44"/>
                </a:solidFill>
                <a:latin typeface="Calibri"/>
                <a:ea typeface="Calibri"/>
                <a:cs typeface="Calibri"/>
                <a:sym typeface="Calibri"/>
              </a:rPr>
              <a:t>Retinal Display</a:t>
            </a:r>
            <a:r>
              <a:rPr lang="en" sz="1300">
                <a:solidFill>
                  <a:srgbClr val="233A44"/>
                </a:solidFill>
                <a:latin typeface="Calibri"/>
                <a:ea typeface="Calibri"/>
                <a:cs typeface="Calibri"/>
                <a:sym typeface="Calibri"/>
              </a:rPr>
              <a:t> - Includes images reaching the retina of viewer’s eyes. No screen, projector, no source of deflection or reflection. Only shown to viewer’s eyes.</a:t>
            </a:r>
            <a:endParaRPr sz="1300">
              <a:solidFill>
                <a:srgbClr val="233A44"/>
              </a:solidFill>
              <a:latin typeface="Calibri"/>
              <a:ea typeface="Calibri"/>
              <a:cs typeface="Calibri"/>
              <a:sym typeface="Calibri"/>
            </a:endParaRPr>
          </a:p>
          <a:p>
            <a:pPr indent="-304800" lvl="1" marL="914400" rtl="0" algn="l">
              <a:lnSpc>
                <a:spcPct val="115000"/>
              </a:lnSpc>
              <a:spcBef>
                <a:spcPts val="0"/>
              </a:spcBef>
              <a:spcAft>
                <a:spcPts val="0"/>
              </a:spcAft>
              <a:buClr>
                <a:srgbClr val="233A44"/>
              </a:buClr>
              <a:buSzPts val="1200"/>
              <a:buFont typeface="Calibri"/>
              <a:buChar char="➢"/>
            </a:pPr>
            <a:r>
              <a:rPr lang="en" sz="1200">
                <a:solidFill>
                  <a:srgbClr val="233A44"/>
                </a:solidFill>
                <a:latin typeface="Calibri"/>
                <a:ea typeface="Calibri"/>
                <a:cs typeface="Calibri"/>
                <a:sym typeface="Calibri"/>
              </a:rPr>
              <a:t>VRD (Virtual Retinal Display)</a:t>
            </a:r>
            <a:endParaRPr sz="1200">
              <a:solidFill>
                <a:srgbClr val="233A44"/>
              </a:solidFill>
              <a:latin typeface="Calibri"/>
              <a:ea typeface="Calibri"/>
              <a:cs typeface="Calibri"/>
              <a:sym typeface="Calibri"/>
            </a:endParaRPr>
          </a:p>
          <a:p>
            <a:pPr indent="-304800" lvl="2" marL="1371600" rtl="0" algn="l">
              <a:lnSpc>
                <a:spcPct val="115000"/>
              </a:lnSpc>
              <a:spcBef>
                <a:spcPts val="0"/>
              </a:spcBef>
              <a:spcAft>
                <a:spcPts val="0"/>
              </a:spcAft>
              <a:buClr>
                <a:srgbClr val="233A44"/>
              </a:buClr>
              <a:buSzPts val="1200"/>
              <a:buFont typeface="Calibri"/>
              <a:buChar char="■"/>
            </a:pPr>
            <a:r>
              <a:rPr lang="en" sz="1200">
                <a:solidFill>
                  <a:srgbClr val="233A44"/>
                </a:solidFill>
                <a:latin typeface="Calibri"/>
                <a:ea typeface="Calibri"/>
                <a:cs typeface="Calibri"/>
                <a:sym typeface="Calibri"/>
              </a:rPr>
              <a:t>Image projected onto retinas</a:t>
            </a:r>
            <a:endParaRPr sz="1200">
              <a:solidFill>
                <a:srgbClr val="233A44"/>
              </a:solidFill>
              <a:latin typeface="Calibri"/>
              <a:ea typeface="Calibri"/>
              <a:cs typeface="Calibri"/>
              <a:sym typeface="Calibri"/>
            </a:endParaRPr>
          </a:p>
          <a:p>
            <a:pPr indent="-304800" lvl="2" marL="1371600" rtl="0" algn="l">
              <a:lnSpc>
                <a:spcPct val="115000"/>
              </a:lnSpc>
              <a:spcBef>
                <a:spcPts val="0"/>
              </a:spcBef>
              <a:spcAft>
                <a:spcPts val="0"/>
              </a:spcAft>
              <a:buClr>
                <a:srgbClr val="233A44"/>
              </a:buClr>
              <a:buSzPts val="1200"/>
              <a:buFont typeface="Calibri"/>
              <a:buChar char="■"/>
            </a:pPr>
            <a:r>
              <a:rPr lang="en" sz="1200">
                <a:solidFill>
                  <a:srgbClr val="233A44"/>
                </a:solidFill>
                <a:latin typeface="Calibri"/>
                <a:ea typeface="Calibri"/>
                <a:cs typeface="Calibri"/>
                <a:sym typeface="Calibri"/>
              </a:rPr>
              <a:t>augmented reality </a:t>
            </a:r>
            <a:endParaRPr sz="1300">
              <a:solidFill>
                <a:srgbClr val="233A44"/>
              </a:solidFill>
              <a:latin typeface="Calibri"/>
              <a:ea typeface="Calibri"/>
              <a:cs typeface="Calibri"/>
              <a:sym typeface="Calibri"/>
            </a:endParaRPr>
          </a:p>
          <a:p>
            <a:pPr indent="-311150" lvl="0" marL="457200" rtl="0" algn="l">
              <a:spcBef>
                <a:spcPts val="0"/>
              </a:spcBef>
              <a:spcAft>
                <a:spcPts val="0"/>
              </a:spcAft>
              <a:buClr>
                <a:srgbClr val="233A44"/>
              </a:buClr>
              <a:buSzPts val="1300"/>
              <a:buFont typeface="Calibri"/>
              <a:buChar char="❖"/>
            </a:pPr>
            <a:r>
              <a:rPr b="1" lang="en" sz="1300">
                <a:solidFill>
                  <a:srgbClr val="233A44"/>
                </a:solidFill>
                <a:latin typeface="Calibri"/>
                <a:ea typeface="Calibri"/>
                <a:cs typeface="Calibri"/>
                <a:sym typeface="Calibri"/>
              </a:rPr>
              <a:t>Synaptic Interface</a:t>
            </a:r>
            <a:r>
              <a:rPr lang="en" sz="1300">
                <a:solidFill>
                  <a:srgbClr val="233A44"/>
                </a:solidFill>
                <a:latin typeface="Calibri"/>
                <a:ea typeface="Calibri"/>
                <a:cs typeface="Calibri"/>
                <a:sym typeface="Calibri"/>
              </a:rPr>
              <a:t> - Form screenless technology: includes images, but reaches to the brain instead of the retina. Information transmitted directly to viewer’s brain. Helpful for blind people. Also called Brain Machine Interface. </a:t>
            </a:r>
            <a:endParaRPr sz="1200">
              <a:solidFill>
                <a:srgbClr val="233A44"/>
              </a:solidFill>
              <a:latin typeface="Calibri"/>
              <a:ea typeface="Calibri"/>
              <a:cs typeface="Calibri"/>
              <a:sym typeface="Calibri"/>
            </a:endParaRPr>
          </a:p>
          <a:p>
            <a:pPr indent="0" lvl="0" marL="914400" rtl="0" algn="l">
              <a:spcBef>
                <a:spcPts val="1200"/>
              </a:spcBef>
              <a:spcAft>
                <a:spcPts val="0"/>
              </a:spcAft>
              <a:buNone/>
            </a:pPr>
            <a:r>
              <a:t/>
            </a:r>
            <a:endParaRPr sz="1300">
              <a:solidFill>
                <a:srgbClr val="233A44"/>
              </a:solidFill>
              <a:latin typeface="Calibri"/>
              <a:ea typeface="Calibri"/>
              <a:cs typeface="Calibri"/>
              <a:sym typeface="Calibri"/>
            </a:endParaRPr>
          </a:p>
          <a:p>
            <a:pPr indent="0" lvl="0" marL="0" rtl="0" algn="l">
              <a:spcBef>
                <a:spcPts val="1200"/>
              </a:spcBef>
              <a:spcAft>
                <a:spcPts val="0"/>
              </a:spcAft>
              <a:buNone/>
            </a:pPr>
            <a:r>
              <a:t/>
            </a:r>
            <a:endParaRPr sz="1300">
              <a:solidFill>
                <a:srgbClr val="233A44"/>
              </a:solidFill>
              <a:latin typeface="Calibri"/>
              <a:ea typeface="Calibri"/>
              <a:cs typeface="Calibri"/>
              <a:sym typeface="Calibri"/>
            </a:endParaRPr>
          </a:p>
          <a:p>
            <a:pPr indent="0" lvl="0" marL="0" rtl="0" algn="l">
              <a:spcBef>
                <a:spcPts val="1200"/>
              </a:spcBef>
              <a:spcAft>
                <a:spcPts val="1200"/>
              </a:spcAft>
              <a:buNone/>
            </a:pPr>
            <a:r>
              <a:t/>
            </a:r>
            <a:endParaRPr sz="1300">
              <a:solidFill>
                <a:srgbClr val="233A44"/>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f96277a31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f96277a31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Started with just the glasses</a:t>
            </a:r>
            <a:endParaRPr/>
          </a:p>
          <a:p>
            <a:pPr indent="-298450" lvl="1" marL="914400" rtl="0" algn="l">
              <a:spcBef>
                <a:spcPts val="0"/>
              </a:spcBef>
              <a:spcAft>
                <a:spcPts val="0"/>
              </a:spcAft>
              <a:buSzPts val="1100"/>
              <a:buChar char="➢"/>
            </a:pPr>
            <a:r>
              <a:rPr lang="en"/>
              <a:t>App was added later on</a:t>
            </a:r>
            <a:endParaRPr/>
          </a:p>
          <a:p>
            <a:pPr indent="-298450" lvl="0" marL="457200" rtl="0" algn="l">
              <a:spcBef>
                <a:spcPts val="0"/>
              </a:spcBef>
              <a:spcAft>
                <a:spcPts val="0"/>
              </a:spcAft>
              <a:buSzPts val="1100"/>
              <a:buChar char="❖"/>
            </a:pPr>
            <a:r>
              <a:rPr lang="en"/>
              <a:t>Around $1,800 if you wanted to buy now</a:t>
            </a:r>
            <a:endParaRPr/>
          </a:p>
          <a:p>
            <a:pPr indent="-298450" lvl="0" marL="457200" rtl="0" algn="l">
              <a:spcBef>
                <a:spcPts val="0"/>
              </a:spcBef>
              <a:spcAft>
                <a:spcPts val="0"/>
              </a:spcAft>
              <a:buSzPts val="1100"/>
              <a:buChar char="❖"/>
            </a:pPr>
            <a:r>
              <a:rPr lang="en"/>
              <a:t>Still in research and not yet reviewed or approved by Google</a:t>
            </a:r>
            <a:endParaRPr/>
          </a:p>
          <a:p>
            <a:pPr indent="-298450" lvl="0" marL="457200" rtl="0" algn="l">
              <a:spcBef>
                <a:spcPts val="0"/>
              </a:spcBef>
              <a:spcAft>
                <a:spcPts val="0"/>
              </a:spcAft>
              <a:buSzPts val="1100"/>
              <a:buChar char="❖"/>
            </a:pPr>
            <a:r>
              <a:rPr lang="en"/>
              <a:t>Simple set up and work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15d60cd3d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15d60cd3d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1371600" rtl="0" algn="l">
              <a:spcBef>
                <a:spcPts val="0"/>
              </a:spcBef>
              <a:spcAft>
                <a:spcPts val="0"/>
              </a:spcAft>
              <a:buClr>
                <a:srgbClr val="233A44"/>
              </a:buClr>
              <a:buSzPts val="1400"/>
              <a:buFont typeface="Calibri"/>
              <a:buChar char="➢"/>
            </a:pPr>
            <a:r>
              <a:rPr b="1" lang="en" sz="1300">
                <a:solidFill>
                  <a:srgbClr val="233A44"/>
                </a:solidFill>
                <a:latin typeface="Calibri"/>
                <a:ea typeface="Calibri"/>
                <a:cs typeface="Calibri"/>
                <a:sym typeface="Calibri"/>
              </a:rPr>
              <a:t>Visual Image</a:t>
            </a:r>
            <a:r>
              <a:rPr lang="en" sz="1300">
                <a:solidFill>
                  <a:srgbClr val="233A44"/>
                </a:solidFill>
                <a:latin typeface="Calibri"/>
                <a:ea typeface="Calibri"/>
                <a:cs typeface="Calibri"/>
                <a:sym typeface="Calibri"/>
              </a:rPr>
              <a:t> - Invented by: Joseph Nicéphore Niépce, a French scientist.</a:t>
            </a:r>
            <a:endParaRPr sz="1300">
              <a:solidFill>
                <a:srgbClr val="233A44"/>
              </a:solidFill>
              <a:latin typeface="Calibri"/>
              <a:ea typeface="Calibri"/>
              <a:cs typeface="Calibri"/>
              <a:sym typeface="Calibri"/>
            </a:endParaRPr>
          </a:p>
          <a:p>
            <a:pPr indent="-317500" lvl="1" marL="1371600" rtl="0" algn="l">
              <a:spcBef>
                <a:spcPts val="0"/>
              </a:spcBef>
              <a:spcAft>
                <a:spcPts val="0"/>
              </a:spcAft>
              <a:buClr>
                <a:srgbClr val="233A44"/>
              </a:buClr>
              <a:buSzPts val="1400"/>
              <a:buFont typeface="Calibri"/>
              <a:buChar char="➢"/>
            </a:pPr>
            <a:r>
              <a:rPr b="1" lang="en" sz="1300">
                <a:solidFill>
                  <a:srgbClr val="233A44"/>
                </a:solidFill>
                <a:latin typeface="Calibri"/>
                <a:ea typeface="Calibri"/>
                <a:cs typeface="Calibri"/>
                <a:sym typeface="Calibri"/>
              </a:rPr>
              <a:t>Retinal Display</a:t>
            </a:r>
            <a:r>
              <a:rPr lang="en" sz="1300">
                <a:solidFill>
                  <a:srgbClr val="233A44"/>
                </a:solidFill>
                <a:latin typeface="Calibri"/>
                <a:ea typeface="Calibri"/>
                <a:cs typeface="Calibri"/>
                <a:sym typeface="Calibri"/>
              </a:rPr>
              <a:t> - Idea from Kazuo Yoshinaka in 1986. </a:t>
            </a:r>
            <a:endParaRPr sz="1300">
              <a:solidFill>
                <a:srgbClr val="233A44"/>
              </a:solidFill>
              <a:latin typeface="Calibri"/>
              <a:ea typeface="Calibri"/>
              <a:cs typeface="Calibri"/>
              <a:sym typeface="Calibri"/>
            </a:endParaRPr>
          </a:p>
          <a:p>
            <a:pPr indent="-311150" lvl="0" marL="1828800" rtl="0" algn="l">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Invented the idea in University of Washington by Thomas Furness and his colleague Joel S. Kollin. Completed project either 1991-1992.</a:t>
            </a:r>
            <a:endParaRPr sz="1200">
              <a:solidFill>
                <a:srgbClr val="233A44"/>
              </a:solidFill>
              <a:latin typeface="Calibri"/>
              <a:ea typeface="Calibri"/>
              <a:cs typeface="Calibri"/>
              <a:sym typeface="Calibri"/>
            </a:endParaRPr>
          </a:p>
          <a:p>
            <a:pPr indent="-317500" lvl="1" marL="1371600" rtl="0" algn="l">
              <a:spcBef>
                <a:spcPts val="0"/>
              </a:spcBef>
              <a:spcAft>
                <a:spcPts val="0"/>
              </a:spcAft>
              <a:buClr>
                <a:srgbClr val="233A44"/>
              </a:buClr>
              <a:buSzPts val="1400"/>
              <a:buFont typeface="Calibri"/>
              <a:buChar char="➢"/>
            </a:pPr>
            <a:r>
              <a:rPr b="1" lang="en" sz="1300">
                <a:solidFill>
                  <a:srgbClr val="233A44"/>
                </a:solidFill>
                <a:latin typeface="Calibri"/>
                <a:ea typeface="Calibri"/>
                <a:cs typeface="Calibri"/>
                <a:sym typeface="Calibri"/>
              </a:rPr>
              <a:t>Synaptic Interface</a:t>
            </a:r>
            <a:r>
              <a:rPr lang="en" sz="1300">
                <a:solidFill>
                  <a:srgbClr val="233A44"/>
                </a:solidFill>
                <a:latin typeface="Calibri"/>
                <a:ea typeface="Calibri"/>
                <a:cs typeface="Calibri"/>
                <a:sym typeface="Calibri"/>
              </a:rPr>
              <a:t> - Invented around 1970s in California in University of California, Los Angeles by testing on Monkeys.</a:t>
            </a:r>
            <a:endParaRPr sz="1200">
              <a:solidFill>
                <a:srgbClr val="233A44"/>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f5d4e4a26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f5d4e4a26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f5d4e4a263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f5d4e4a263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233A44"/>
              </a:buClr>
              <a:buSzPts val="1200"/>
              <a:buFont typeface="Calibri"/>
              <a:buChar char="❖"/>
            </a:pPr>
            <a:r>
              <a:rPr lang="en" sz="1200">
                <a:solidFill>
                  <a:srgbClr val="233A44"/>
                </a:solidFill>
                <a:latin typeface="Calibri"/>
                <a:ea typeface="Calibri"/>
                <a:cs typeface="Calibri"/>
                <a:sym typeface="Calibri"/>
              </a:rPr>
              <a:t>VRG &amp; VRD would help the visually </a:t>
            </a:r>
            <a:r>
              <a:rPr lang="en" sz="1200">
                <a:solidFill>
                  <a:srgbClr val="233A44"/>
                </a:solidFill>
                <a:latin typeface="Calibri"/>
                <a:ea typeface="Calibri"/>
                <a:cs typeface="Calibri"/>
                <a:sym typeface="Calibri"/>
              </a:rPr>
              <a:t>impaired</a:t>
            </a:r>
            <a:r>
              <a:rPr lang="en" sz="1200">
                <a:solidFill>
                  <a:srgbClr val="233A44"/>
                </a:solidFill>
                <a:latin typeface="Calibri"/>
                <a:ea typeface="Calibri"/>
                <a:cs typeface="Calibri"/>
                <a:sym typeface="Calibri"/>
              </a:rPr>
              <a:t> and those who start to </a:t>
            </a:r>
            <a:r>
              <a:rPr lang="en" sz="1200">
                <a:solidFill>
                  <a:srgbClr val="233A44"/>
                </a:solidFill>
                <a:latin typeface="Calibri"/>
                <a:ea typeface="Calibri"/>
                <a:cs typeface="Calibri"/>
                <a:sym typeface="Calibri"/>
              </a:rPr>
              <a:t>lose</a:t>
            </a:r>
            <a:r>
              <a:rPr lang="en" sz="1200">
                <a:solidFill>
                  <a:srgbClr val="233A44"/>
                </a:solidFill>
                <a:latin typeface="Calibri"/>
                <a:ea typeface="Calibri"/>
                <a:cs typeface="Calibri"/>
                <a:sym typeface="Calibri"/>
              </a:rPr>
              <a:t> vision as they get older</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f5f3dc49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f5f3dc49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Synaptic Interface is still in research- as it’s the direct transmission of images to the brain with an </a:t>
            </a:r>
            <a:r>
              <a:rPr lang="en" sz="1300">
                <a:solidFill>
                  <a:srgbClr val="233A44"/>
                </a:solidFill>
                <a:latin typeface="Calibri"/>
                <a:ea typeface="Calibri"/>
                <a:cs typeface="Calibri"/>
                <a:sym typeface="Calibri"/>
              </a:rPr>
              <a:t>object</a:t>
            </a:r>
            <a:r>
              <a:rPr lang="en" sz="1300">
                <a:solidFill>
                  <a:srgbClr val="233A44"/>
                </a:solidFill>
                <a:latin typeface="Calibri"/>
                <a:ea typeface="Calibri"/>
                <a:cs typeface="Calibri"/>
                <a:sym typeface="Calibri"/>
              </a:rPr>
              <a:t> placed “into” the head- seems sketchy to some</a:t>
            </a:r>
            <a:endParaRPr sz="1300">
              <a:solidFill>
                <a:srgbClr val="233A44"/>
              </a:solidFill>
              <a:latin typeface="Calibri"/>
              <a:ea typeface="Calibri"/>
              <a:cs typeface="Calibri"/>
              <a:sym typeface="Calibri"/>
            </a:endParaRPr>
          </a:p>
          <a:p>
            <a:pPr indent="-311150" lvl="0" marL="457200" rtl="0" algn="l">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Very costly especially when it comes to cost of producing it and the materials needed</a:t>
            </a:r>
            <a:endParaRPr sz="1300">
              <a:solidFill>
                <a:srgbClr val="233A44"/>
              </a:solidFill>
              <a:latin typeface="Calibri"/>
              <a:ea typeface="Calibri"/>
              <a:cs typeface="Calibri"/>
              <a:sym typeface="Calibri"/>
            </a:endParaRPr>
          </a:p>
          <a:p>
            <a:pPr indent="-311150" lvl="0" marL="457200" rtl="0" algn="l">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Aren’t available to everyone</a:t>
            </a:r>
            <a:endParaRPr sz="1300">
              <a:solidFill>
                <a:srgbClr val="233A44"/>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f5f3dc495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f5f3dc49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298450" lvl="1" marL="1371600" rtl="0" algn="l">
              <a:spcBef>
                <a:spcPts val="0"/>
              </a:spcBef>
              <a:spcAft>
                <a:spcPts val="0"/>
              </a:spcAft>
              <a:buSzPts val="1100"/>
              <a:buChar char="➢"/>
            </a:pPr>
            <a:r>
              <a:rPr lang="en"/>
              <a:t>Screenless Displays is greatly beneficial to businesses, factories, industries, consumers, and more! It can greatly impact and help improve the development in them by faster research, reach to consumers, produce, minimization, etc. Also being able to manipulate with the images’ sizes. </a:t>
            </a:r>
            <a:endParaRPr/>
          </a:p>
          <a:p>
            <a:pPr indent="-298450" lvl="1" marL="1371600" rtl="0" algn="l">
              <a:spcBef>
                <a:spcPts val="0"/>
              </a:spcBef>
              <a:spcAft>
                <a:spcPts val="0"/>
              </a:spcAft>
              <a:buSzPts val="1100"/>
              <a:buChar char="➢"/>
            </a:pPr>
            <a:r>
              <a:rPr lang="en"/>
              <a:t>Minimization can help save room and space. Also can help save data. Includes transmitting files, data, or/and images.</a:t>
            </a:r>
            <a:endParaRPr/>
          </a:p>
          <a:p>
            <a:pPr indent="-298450" lvl="1" marL="1371600" rtl="0" algn="l">
              <a:spcBef>
                <a:spcPts val="0"/>
              </a:spcBef>
              <a:spcAft>
                <a:spcPts val="0"/>
              </a:spcAft>
              <a:buSzPts val="1100"/>
              <a:buChar char="➢"/>
            </a:pPr>
            <a:r>
              <a:rPr lang="en"/>
              <a:t>Screenless Displays can also help stay organized during research by minimizing </a:t>
            </a:r>
            <a:r>
              <a:rPr lang="en"/>
              <a:t>amount</a:t>
            </a:r>
            <a:r>
              <a:rPr lang="en"/>
              <a:t> of files/data or manipulating the sizes that takes up space.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clshawkeye.press/1963/uncategorized/screenless-displays-the-real-life-holograms/" TargetMode="External"/><Relationship Id="rId4" Type="http://schemas.openxmlformats.org/officeDocument/2006/relationships/hyperlink" Target="https://www.alliedmarketresearch.com/screenless-display-market" TargetMode="External"/><Relationship Id="rId5" Type="http://schemas.openxmlformats.org/officeDocument/2006/relationships/hyperlink" Target="https://citeseerx.ist.psu.edu/document?repid=rep1&amp;type=pdf&amp;doi=282e7ec5c46370b9eff2c19355077131c5f1b31f" TargetMode="External"/><Relationship Id="rId6" Type="http://schemas.openxmlformats.org/officeDocument/2006/relationships/hyperlink" Target="https://www.elprocus.com/introduction-to-screenless-displays-and-their-types/" TargetMode="External"/><Relationship Id="rId7" Type="http://schemas.openxmlformats.org/officeDocument/2006/relationships/hyperlink" Target="https://geekinsider.com/need-know-screenless-display-technolog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slide" Target="/ppt/slides/slide6.xml"/><Relationship Id="rId9" Type="http://schemas.openxmlformats.org/officeDocument/2006/relationships/slide" Target="/ppt/slides/slide10.xml"/><Relationship Id="rId5" Type="http://schemas.openxmlformats.org/officeDocument/2006/relationships/slide" Target="/ppt/slides/slide3.xml"/><Relationship Id="rId6" Type="http://schemas.openxmlformats.org/officeDocument/2006/relationships/slide" Target="/ppt/slides/slide7.xml"/><Relationship Id="rId7" Type="http://schemas.openxmlformats.org/officeDocument/2006/relationships/slide" Target="/ppt/slides/slide8.xml"/><Relationship Id="rId8" Type="http://schemas.openxmlformats.org/officeDocument/2006/relationships/slide" Target="/ppt/slid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1.jpg"/><Relationship Id="rId5" Type="http://schemas.openxmlformats.org/officeDocument/2006/relationships/image" Target="../media/image7.jpg"/><Relationship Id="rId6"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eekinsider.com/google-glass-reading-mind-help-new-app/" TargetMode="Externa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14.jpg"/><Relationship Id="rId5"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dk2"/>
                </a:solidFill>
              </a:rPr>
              <a:t>Screenless Displays</a:t>
            </a:r>
            <a:endParaRPr>
              <a:solidFill>
                <a:schemeClr val="dk2"/>
              </a:solidFill>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solidFill>
                  <a:schemeClr val="dk2"/>
                </a:solidFill>
              </a:rPr>
              <a:t>Serenity Kunz &amp; Miley Lai </a:t>
            </a:r>
            <a:endParaRPr>
              <a:solidFill>
                <a:schemeClr val="dk2"/>
              </a:solidFill>
            </a:endParaRPr>
          </a:p>
          <a:p>
            <a:pPr indent="0" lvl="0" marL="0" rtl="0" algn="ctr">
              <a:spcBef>
                <a:spcPts val="0"/>
              </a:spcBef>
              <a:spcAft>
                <a:spcPts val="0"/>
              </a:spcAft>
              <a:buNone/>
            </a:pPr>
            <a:r>
              <a:rPr lang="en">
                <a:solidFill>
                  <a:schemeClr val="dk2"/>
                </a:solidFill>
              </a:rPr>
              <a:t>B4</a:t>
            </a:r>
            <a:endParaRPr>
              <a:solidFill>
                <a:schemeClr val="dk2"/>
              </a:solidFill>
            </a:endParaRPr>
          </a:p>
        </p:txBody>
      </p:sp>
    </p:spTree>
  </p:cSld>
  <p:clrMapOvr>
    <a:masterClrMapping/>
  </p:clrMapOvr>
  <mc:AlternateContent>
    <mc:Choice Requires="p14">
      <p:transition spd="slow">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mph" presetID="8" presetSubtype="0">
                                  <p:stCondLst>
                                    <p:cond delay="0"/>
                                  </p:stCondLst>
                                  <p:childTnLst>
                                    <p:animRot by="-21600000">
                                      <p:cBhvr>
                                        <p:cTn dur="800" fill="hold"/>
                                        <p:tgtEl>
                                          <p:spTgt spid="128"/>
                                        </p:tgtEl>
                                        <p:attrNameLst>
                                          <p:attrName>r</p:attrName>
                                        </p:attrNameLst>
                                      </p:cBhvr>
                                    </p:animRot>
                                  </p:childTnLst>
                                </p:cTn>
                              </p:par>
                              <p:par>
                                <p:cTn fill="hold" nodeType="withEffect" presetClass="entr" presetID="2" presetSubtype="1">
                                  <p:stCondLst>
                                    <p:cond delay="0"/>
                                  </p:stCondLst>
                                  <p:childTnLst>
                                    <p:set>
                                      <p:cBhvr>
                                        <p:cTn dur="1" fill="hold">
                                          <p:stCondLst>
                                            <p:cond delay="0"/>
                                          </p:stCondLst>
                                        </p:cTn>
                                        <p:tgtEl>
                                          <p:spTgt spid="128"/>
                                        </p:tgtEl>
                                        <p:attrNameLst>
                                          <p:attrName>style.visibility</p:attrName>
                                        </p:attrNameLst>
                                      </p:cBhvr>
                                      <p:to>
                                        <p:strVal val="visible"/>
                                      </p:to>
                                    </p:set>
                                    <p:anim calcmode="lin" valueType="num">
                                      <p:cBhvr additive="base">
                                        <p:cTn dur="700"/>
                                        <p:tgtEl>
                                          <p:spTgt spid="128"/>
                                        </p:tgtEl>
                                        <p:attrNameLst>
                                          <p:attrName>ppt_y</p:attrName>
                                        </p:attrNameLst>
                                      </p:cBhvr>
                                      <p:tavLst>
                                        <p:tav fmla="" tm="0">
                                          <p:val>
                                            <p:strVal val="#ppt_y-1"/>
                                          </p:val>
                                        </p:tav>
                                        <p:tav fmla="" tm="100000">
                                          <p:val>
                                            <p:strVal val="#ppt_y"/>
                                          </p:val>
                                        </p:tav>
                                      </p:tavLst>
                                    </p:anim>
                                  </p:childTnLst>
                                </p:cTn>
                              </p:par>
                            </p:childTnLst>
                          </p:cTn>
                        </p:par>
                        <p:par>
                          <p:cTn fill="hold">
                            <p:stCondLst>
                              <p:cond delay="800"/>
                            </p:stCondLst>
                            <p:childTnLst>
                              <p:par>
                                <p:cTn fill="hold" nodeType="afterEffect" presetClass="entr" presetID="2" presetSubtype="2">
                                  <p:stCondLst>
                                    <p:cond delay="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500"/>
                                        <p:tgtEl>
                                          <p:spTgt spid="12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 </a:t>
            </a:r>
            <a:endParaRPr/>
          </a:p>
        </p:txBody>
      </p:sp>
      <p:sp>
        <p:nvSpPr>
          <p:cNvPr id="209" name="Google Shape;209;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Screenless Displays: The Real Life Holograms – The Hawk Eye</a:t>
            </a:r>
            <a:endParaRPr/>
          </a:p>
          <a:p>
            <a:pPr indent="0" lvl="0" marL="0" rtl="0" algn="l">
              <a:spcBef>
                <a:spcPts val="1200"/>
              </a:spcBef>
              <a:spcAft>
                <a:spcPts val="0"/>
              </a:spcAft>
              <a:buNone/>
            </a:pPr>
            <a:r>
              <a:rPr lang="en" u="sng">
                <a:solidFill>
                  <a:schemeClr val="hlink"/>
                </a:solidFill>
                <a:hlinkClick r:id="rId4"/>
              </a:rPr>
              <a:t>Screenless Display Market Size, Share and Analysis | Forecast - 2030</a:t>
            </a:r>
            <a:endParaRPr/>
          </a:p>
          <a:p>
            <a:pPr indent="0" lvl="0" marL="0" rtl="0" algn="l">
              <a:spcBef>
                <a:spcPts val="1200"/>
              </a:spcBef>
              <a:spcAft>
                <a:spcPts val="0"/>
              </a:spcAft>
              <a:buNone/>
            </a:pPr>
            <a:r>
              <a:rPr lang="en" u="sng">
                <a:solidFill>
                  <a:schemeClr val="hlink"/>
                </a:solidFill>
                <a:hlinkClick r:id="rId5"/>
              </a:rPr>
              <a:t>Screenless Displays- The Emerging Computer Technology</a:t>
            </a:r>
            <a:endParaRPr/>
          </a:p>
          <a:p>
            <a:pPr indent="0" lvl="0" marL="0" rtl="0" algn="l">
              <a:spcBef>
                <a:spcPts val="1200"/>
              </a:spcBef>
              <a:spcAft>
                <a:spcPts val="0"/>
              </a:spcAft>
              <a:buNone/>
            </a:pPr>
            <a:r>
              <a:rPr lang="en" u="sng">
                <a:solidFill>
                  <a:schemeClr val="hlink"/>
                </a:solidFill>
                <a:hlinkClick r:id="rId6"/>
              </a:rPr>
              <a:t>Emerging Technology: Screenless Display and their Types</a:t>
            </a:r>
            <a:r>
              <a:rPr lang="en"/>
              <a:t> </a:t>
            </a:r>
            <a:endParaRPr/>
          </a:p>
          <a:p>
            <a:pPr indent="0" lvl="0" marL="0" rtl="0" algn="l">
              <a:spcBef>
                <a:spcPts val="1200"/>
              </a:spcBef>
              <a:spcAft>
                <a:spcPts val="1200"/>
              </a:spcAft>
              <a:buNone/>
            </a:pPr>
            <a:r>
              <a:rPr lang="en" u="sng">
                <a:solidFill>
                  <a:schemeClr val="hlink"/>
                </a:solidFill>
                <a:hlinkClick r:id="rId7"/>
              </a:rPr>
              <a:t>Need-know-screenless-display-technology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33" name="Shape 133"/>
        <p:cNvGrpSpPr/>
        <p:nvPr/>
      </p:nvGrpSpPr>
      <p:grpSpPr>
        <a:xfrm>
          <a:off x="0" y="0"/>
          <a:ext cx="0" cy="0"/>
          <a:chOff x="0" y="0"/>
          <a:chExt cx="0" cy="0"/>
        </a:xfrm>
      </p:grpSpPr>
      <p:pic>
        <p:nvPicPr>
          <p:cNvPr descr="Screenless Displays: The Real Life Holograms – The Hawk Eye" id="134" name="Google Shape;134;p14"/>
          <p:cNvPicPr preferRelativeResize="0"/>
          <p:nvPr/>
        </p:nvPicPr>
        <p:blipFill rotWithShape="1">
          <a:blip r:embed="rId3">
            <a:alphaModFix/>
          </a:blip>
          <a:srcRect b="0" l="12316" r="12308" t="0"/>
          <a:stretch/>
        </p:blipFill>
        <p:spPr>
          <a:xfrm>
            <a:off x="3542250" y="204600"/>
            <a:ext cx="5389575" cy="4726075"/>
          </a:xfrm>
          <a:prstGeom prst="rect">
            <a:avLst/>
          </a:prstGeom>
          <a:noFill/>
          <a:ln>
            <a:noFill/>
          </a:ln>
        </p:spPr>
      </p:pic>
      <p:sp>
        <p:nvSpPr>
          <p:cNvPr id="135" name="Google Shape;135;p14"/>
          <p:cNvSpPr txBox="1"/>
          <p:nvPr>
            <p:ph type="title"/>
          </p:nvPr>
        </p:nvSpPr>
        <p:spPr>
          <a:xfrm>
            <a:off x="830700" y="849600"/>
            <a:ext cx="3709200" cy="138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136" name="Google Shape;136;p14"/>
          <p:cNvSpPr txBox="1"/>
          <p:nvPr>
            <p:ph idx="1" type="body"/>
          </p:nvPr>
        </p:nvSpPr>
        <p:spPr>
          <a:xfrm>
            <a:off x="373500" y="1864554"/>
            <a:ext cx="3709200" cy="2117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u="sng">
                <a:solidFill>
                  <a:schemeClr val="hlink"/>
                </a:solidFill>
                <a:hlinkClick/>
              </a:rPr>
              <a:t>Background</a:t>
            </a:r>
            <a:r>
              <a:rPr lang="en"/>
              <a:t> </a:t>
            </a:r>
            <a:endParaRPr/>
          </a:p>
        </p:txBody>
      </p:sp>
      <p:sp>
        <p:nvSpPr>
          <p:cNvPr id="137" name="Google Shape;137;p14"/>
          <p:cNvSpPr txBox="1"/>
          <p:nvPr/>
        </p:nvSpPr>
        <p:spPr>
          <a:xfrm>
            <a:off x="373500" y="2637132"/>
            <a:ext cx="3327300" cy="3849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2"/>
              </a:buClr>
              <a:buSzPts val="1300"/>
              <a:buFont typeface="Calibri"/>
              <a:buChar char="❖"/>
            </a:pPr>
            <a:r>
              <a:rPr lang="en" sz="1300" u="sng">
                <a:solidFill>
                  <a:schemeClr val="accent5"/>
                </a:solidFill>
                <a:latin typeface="Calibri"/>
                <a:ea typeface="Calibri"/>
                <a:cs typeface="Calibri"/>
                <a:sym typeface="Calibri"/>
                <a:hlinkClick action="ppaction://hlinksldjump" r:id="rId4">
                  <a:extLst>
                    <a:ext uri="{A12FA001-AC4F-418D-AE19-62706E023703}">
                      <ahyp:hlinkClr val="tx"/>
                    </a:ext>
                  </a:extLst>
                </a:hlinkClick>
              </a:rPr>
              <a:t>Plan &amp; Implementation</a:t>
            </a:r>
            <a:endParaRPr>
              <a:latin typeface="Calibri"/>
              <a:ea typeface="Calibri"/>
              <a:cs typeface="Calibri"/>
              <a:sym typeface="Calibri"/>
            </a:endParaRPr>
          </a:p>
        </p:txBody>
      </p:sp>
      <p:sp>
        <p:nvSpPr>
          <p:cNvPr id="138" name="Google Shape;138;p14"/>
          <p:cNvSpPr txBox="1"/>
          <p:nvPr/>
        </p:nvSpPr>
        <p:spPr>
          <a:xfrm>
            <a:off x="615250" y="2252235"/>
            <a:ext cx="7098300" cy="384900"/>
          </a:xfrm>
          <a:prstGeom prst="rect">
            <a:avLst/>
          </a:prstGeom>
          <a:noFill/>
          <a:ln>
            <a:noFill/>
          </a:ln>
        </p:spPr>
        <p:txBody>
          <a:bodyPr anchorCtr="0" anchor="t" bIns="91425" lIns="91425" spcFirstLastPara="1" rIns="91425" wrap="square" tIns="91425">
            <a:spAutoFit/>
          </a:bodyPr>
          <a:lstStyle/>
          <a:p>
            <a:pPr indent="-311150" lvl="0" marL="228600" rtl="0" algn="l">
              <a:lnSpc>
                <a:spcPct val="115000"/>
              </a:lnSpc>
              <a:spcBef>
                <a:spcPts val="0"/>
              </a:spcBef>
              <a:spcAft>
                <a:spcPts val="0"/>
              </a:spcAft>
              <a:buClr>
                <a:schemeClr val="dk2"/>
              </a:buClr>
              <a:buSzPts val="1300"/>
              <a:buFont typeface="Calibri"/>
              <a:buChar char="❖"/>
            </a:pPr>
            <a:r>
              <a:rPr lang="en" sz="1300" u="sng">
                <a:solidFill>
                  <a:schemeClr val="accent5"/>
                </a:solidFill>
                <a:latin typeface="Calibri"/>
                <a:ea typeface="Calibri"/>
                <a:cs typeface="Calibri"/>
                <a:sym typeface="Calibri"/>
                <a:hlinkClick action="ppaction://hlinksldjump" r:id="rId5">
                  <a:extLst>
                    <a:ext uri="{A12FA001-AC4F-418D-AE19-62706E023703}">
                      <ahyp:hlinkClr val="tx"/>
                    </a:ext>
                  </a:extLst>
                </a:hlinkClick>
              </a:rPr>
              <a:t>History</a:t>
            </a:r>
            <a:endParaRPr>
              <a:latin typeface="Calibri"/>
              <a:ea typeface="Calibri"/>
              <a:cs typeface="Calibri"/>
              <a:sym typeface="Calibri"/>
            </a:endParaRPr>
          </a:p>
        </p:txBody>
      </p:sp>
      <p:sp>
        <p:nvSpPr>
          <p:cNvPr id="139" name="Google Shape;139;p14"/>
          <p:cNvSpPr txBox="1"/>
          <p:nvPr/>
        </p:nvSpPr>
        <p:spPr>
          <a:xfrm>
            <a:off x="373500" y="2992683"/>
            <a:ext cx="1160400" cy="3849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2"/>
              </a:buClr>
              <a:buSzPts val="1300"/>
              <a:buFont typeface="Calibri"/>
              <a:buChar char="❖"/>
            </a:pPr>
            <a:r>
              <a:rPr lang="en" sz="1300" u="sng">
                <a:solidFill>
                  <a:schemeClr val="accent5"/>
                </a:solidFill>
                <a:latin typeface="Calibri"/>
                <a:ea typeface="Calibri"/>
                <a:cs typeface="Calibri"/>
                <a:sym typeface="Calibri"/>
                <a:hlinkClick action="ppaction://hlinksldjump" r:id="rId6">
                  <a:extLst>
                    <a:ext uri="{A12FA001-AC4F-418D-AE19-62706E023703}">
                      <ahyp:hlinkClr val="tx"/>
                    </a:ext>
                  </a:extLst>
                </a:hlinkClick>
              </a:rPr>
              <a:t>Pros</a:t>
            </a:r>
            <a:endParaRPr>
              <a:latin typeface="Calibri"/>
              <a:ea typeface="Calibri"/>
              <a:cs typeface="Calibri"/>
              <a:sym typeface="Calibri"/>
            </a:endParaRPr>
          </a:p>
        </p:txBody>
      </p:sp>
      <p:sp>
        <p:nvSpPr>
          <p:cNvPr id="140" name="Google Shape;140;p14"/>
          <p:cNvSpPr txBox="1"/>
          <p:nvPr/>
        </p:nvSpPr>
        <p:spPr>
          <a:xfrm>
            <a:off x="373500" y="3377579"/>
            <a:ext cx="7098300" cy="3849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2"/>
              </a:buClr>
              <a:buSzPts val="1300"/>
              <a:buFont typeface="Calibri"/>
              <a:buChar char="❖"/>
            </a:pPr>
            <a:r>
              <a:rPr lang="en" sz="1300" u="sng">
                <a:solidFill>
                  <a:schemeClr val="accent5"/>
                </a:solidFill>
                <a:latin typeface="Calibri"/>
                <a:ea typeface="Calibri"/>
                <a:cs typeface="Calibri"/>
                <a:sym typeface="Calibri"/>
                <a:hlinkClick action="ppaction://hlinksldjump" r:id="rId7">
                  <a:extLst>
                    <a:ext uri="{A12FA001-AC4F-418D-AE19-62706E023703}">
                      <ahyp:hlinkClr val="tx"/>
                    </a:ext>
                  </a:extLst>
                </a:hlinkClick>
              </a:rPr>
              <a:t>Cons</a:t>
            </a:r>
            <a:endParaRPr>
              <a:latin typeface="Calibri"/>
              <a:ea typeface="Calibri"/>
              <a:cs typeface="Calibri"/>
              <a:sym typeface="Calibri"/>
            </a:endParaRPr>
          </a:p>
        </p:txBody>
      </p:sp>
      <p:sp>
        <p:nvSpPr>
          <p:cNvPr id="141" name="Google Shape;141;p14"/>
          <p:cNvSpPr txBox="1"/>
          <p:nvPr/>
        </p:nvSpPr>
        <p:spPr>
          <a:xfrm>
            <a:off x="373500" y="3733130"/>
            <a:ext cx="7098300" cy="3849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233A44"/>
              </a:buClr>
              <a:buSzPts val="1200"/>
              <a:buFont typeface="Calibri"/>
              <a:buChar char="❖"/>
            </a:pPr>
            <a:r>
              <a:rPr lang="en" sz="1300" u="sng">
                <a:solidFill>
                  <a:schemeClr val="accent5"/>
                </a:solidFill>
                <a:latin typeface="Calibri"/>
                <a:ea typeface="Calibri"/>
                <a:cs typeface="Calibri"/>
                <a:sym typeface="Calibri"/>
                <a:hlinkClick action="ppaction://hlinksldjump" r:id="rId8">
                  <a:extLst>
                    <a:ext uri="{A12FA001-AC4F-418D-AE19-62706E023703}">
                      <ahyp:hlinkClr val="tx"/>
                    </a:ext>
                  </a:extLst>
                </a:hlinkClick>
              </a:rPr>
              <a:t>Summary</a:t>
            </a:r>
            <a:endParaRPr sz="1300">
              <a:solidFill>
                <a:schemeClr val="accent5"/>
              </a:solidFill>
              <a:latin typeface="Calibri"/>
              <a:ea typeface="Calibri"/>
              <a:cs typeface="Calibri"/>
              <a:sym typeface="Calibri"/>
            </a:endParaRPr>
          </a:p>
        </p:txBody>
      </p:sp>
      <p:sp>
        <p:nvSpPr>
          <p:cNvPr id="142" name="Google Shape;142;p14"/>
          <p:cNvSpPr txBox="1"/>
          <p:nvPr/>
        </p:nvSpPr>
        <p:spPr>
          <a:xfrm>
            <a:off x="373500" y="4118030"/>
            <a:ext cx="7098300" cy="3849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2"/>
              </a:buClr>
              <a:buSzPts val="1300"/>
              <a:buFont typeface="Calibri"/>
              <a:buChar char="❖"/>
            </a:pPr>
            <a:r>
              <a:rPr lang="en" sz="1300" u="sng">
                <a:solidFill>
                  <a:schemeClr val="accent5"/>
                </a:solidFill>
                <a:latin typeface="Calibri"/>
                <a:ea typeface="Calibri"/>
                <a:cs typeface="Calibri"/>
                <a:sym typeface="Calibri"/>
                <a:hlinkClick action="ppaction://hlinksldjump" r:id="rId9">
                  <a:extLst>
                    <a:ext uri="{A12FA001-AC4F-418D-AE19-62706E023703}">
                      <ahyp:hlinkClr val="tx"/>
                    </a:ext>
                  </a:extLst>
                </a:hlinkClick>
              </a:rPr>
              <a:t>References</a:t>
            </a:r>
            <a:endParaRPr>
              <a:latin typeface="Calibri"/>
              <a:ea typeface="Calibri"/>
              <a:cs typeface="Calibri"/>
              <a:sym typeface="Calibri"/>
            </a:endParaRPr>
          </a:p>
        </p:txBody>
      </p:sp>
    </p:spTree>
  </p:cSld>
  <p:clrMapOvr>
    <a:masterClrMapping/>
  </p:clrMapOvr>
  <mc:AlternateContent>
    <mc:Choice Requires="p14">
      <p:transition spd="slow" p14:dur="9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36"/>
                                        </p:tgtEl>
                                        <p:attrNameLst>
                                          <p:attrName>style.visibility</p:attrName>
                                        </p:attrNameLst>
                                      </p:cBhvr>
                                      <p:to>
                                        <p:strVal val="visible"/>
                                      </p:to>
                                    </p:set>
                                    <p:anim calcmode="lin" valueType="num">
                                      <p:cBhvr additive="base">
                                        <p:cTn dur="900"/>
                                        <p:tgtEl>
                                          <p:spTgt spid="136"/>
                                        </p:tgtEl>
                                        <p:attrNameLst>
                                          <p:attrName>ppt_x</p:attrName>
                                        </p:attrNameLst>
                                      </p:cBhvr>
                                      <p:tavLst>
                                        <p:tav fmla="" tm="0">
                                          <p:val>
                                            <p:strVal val="#ppt_x-1"/>
                                          </p:val>
                                        </p:tav>
                                        <p:tav fmla="" tm="100000">
                                          <p:val>
                                            <p:strVal val="#ppt_x"/>
                                          </p:val>
                                        </p:tav>
                                      </p:tavLst>
                                    </p:anim>
                                  </p:childTnLst>
                                </p:cTn>
                              </p:par>
                            </p:childTnLst>
                          </p:cTn>
                        </p:par>
                        <p:par>
                          <p:cTn fill="hold">
                            <p:stCondLst>
                              <p:cond delay="900"/>
                            </p:stCondLst>
                            <p:childTnLst>
                              <p:par>
                                <p:cTn fill="hold" nodeType="afterEffect" presetClass="entr" presetID="2" presetSubtype="8">
                                  <p:stCondLst>
                                    <p:cond delay="0"/>
                                  </p:stCondLst>
                                  <p:childTnLst>
                                    <p:set>
                                      <p:cBhvr>
                                        <p:cTn dur="1" fill="hold">
                                          <p:stCondLst>
                                            <p:cond delay="0"/>
                                          </p:stCondLst>
                                        </p:cTn>
                                        <p:tgtEl>
                                          <p:spTgt spid="138"/>
                                        </p:tgtEl>
                                        <p:attrNameLst>
                                          <p:attrName>style.visibility</p:attrName>
                                        </p:attrNameLst>
                                      </p:cBhvr>
                                      <p:to>
                                        <p:strVal val="visible"/>
                                      </p:to>
                                    </p:set>
                                    <p:anim calcmode="lin" valueType="num">
                                      <p:cBhvr additive="base">
                                        <p:cTn dur="900"/>
                                        <p:tgtEl>
                                          <p:spTgt spid="138"/>
                                        </p:tgtEl>
                                        <p:attrNameLst>
                                          <p:attrName>ppt_x</p:attrName>
                                        </p:attrNameLst>
                                      </p:cBhvr>
                                      <p:tavLst>
                                        <p:tav fmla="" tm="0">
                                          <p:val>
                                            <p:strVal val="#ppt_x-1"/>
                                          </p:val>
                                        </p:tav>
                                        <p:tav fmla="" tm="100000">
                                          <p:val>
                                            <p:strVal val="#ppt_x"/>
                                          </p:val>
                                        </p:tav>
                                      </p:tavLst>
                                    </p:anim>
                                  </p:childTnLst>
                                </p:cTn>
                              </p:par>
                            </p:childTnLst>
                          </p:cTn>
                        </p:par>
                        <p:par>
                          <p:cTn fill="hold">
                            <p:stCondLst>
                              <p:cond delay="1800"/>
                            </p:stCondLst>
                            <p:childTnLst>
                              <p:par>
                                <p:cTn fill="hold" nodeType="afterEffect" presetClass="entr" presetID="2" presetSubtype="8">
                                  <p:stCondLst>
                                    <p:cond delay="0"/>
                                  </p:stCondLst>
                                  <p:childTnLst>
                                    <p:set>
                                      <p:cBhvr>
                                        <p:cTn dur="1" fill="hold">
                                          <p:stCondLst>
                                            <p:cond delay="0"/>
                                          </p:stCondLst>
                                        </p:cTn>
                                        <p:tgtEl>
                                          <p:spTgt spid="137"/>
                                        </p:tgtEl>
                                        <p:attrNameLst>
                                          <p:attrName>style.visibility</p:attrName>
                                        </p:attrNameLst>
                                      </p:cBhvr>
                                      <p:to>
                                        <p:strVal val="visible"/>
                                      </p:to>
                                    </p:set>
                                    <p:anim calcmode="lin" valueType="num">
                                      <p:cBhvr additive="base">
                                        <p:cTn dur="900"/>
                                        <p:tgtEl>
                                          <p:spTgt spid="137"/>
                                        </p:tgtEl>
                                        <p:attrNameLst>
                                          <p:attrName>ppt_x</p:attrName>
                                        </p:attrNameLst>
                                      </p:cBhvr>
                                      <p:tavLst>
                                        <p:tav fmla="" tm="0">
                                          <p:val>
                                            <p:strVal val="#ppt_x-1"/>
                                          </p:val>
                                        </p:tav>
                                        <p:tav fmla="" tm="100000">
                                          <p:val>
                                            <p:strVal val="#ppt_x"/>
                                          </p:val>
                                        </p:tav>
                                      </p:tavLst>
                                    </p:anim>
                                  </p:childTnLst>
                                </p:cTn>
                              </p:par>
                            </p:childTnLst>
                          </p:cTn>
                        </p:par>
                        <p:par>
                          <p:cTn fill="hold">
                            <p:stCondLst>
                              <p:cond delay="2700"/>
                            </p:stCondLst>
                            <p:childTnLst>
                              <p:par>
                                <p:cTn fill="hold" nodeType="afterEffect" presetClass="entr" presetID="2" presetSubtype="8">
                                  <p:stCondLst>
                                    <p:cond delay="0"/>
                                  </p:stCondLst>
                                  <p:childTnLst>
                                    <p:set>
                                      <p:cBhvr>
                                        <p:cTn dur="1" fill="hold">
                                          <p:stCondLst>
                                            <p:cond delay="0"/>
                                          </p:stCondLst>
                                        </p:cTn>
                                        <p:tgtEl>
                                          <p:spTgt spid="139"/>
                                        </p:tgtEl>
                                        <p:attrNameLst>
                                          <p:attrName>style.visibility</p:attrName>
                                        </p:attrNameLst>
                                      </p:cBhvr>
                                      <p:to>
                                        <p:strVal val="visible"/>
                                      </p:to>
                                    </p:set>
                                    <p:anim calcmode="lin" valueType="num">
                                      <p:cBhvr additive="base">
                                        <p:cTn dur="900"/>
                                        <p:tgtEl>
                                          <p:spTgt spid="139"/>
                                        </p:tgtEl>
                                        <p:attrNameLst>
                                          <p:attrName>ppt_x</p:attrName>
                                        </p:attrNameLst>
                                      </p:cBhvr>
                                      <p:tavLst>
                                        <p:tav fmla="" tm="0">
                                          <p:val>
                                            <p:strVal val="#ppt_x-1"/>
                                          </p:val>
                                        </p:tav>
                                        <p:tav fmla="" tm="100000">
                                          <p:val>
                                            <p:strVal val="#ppt_x"/>
                                          </p:val>
                                        </p:tav>
                                      </p:tavLst>
                                    </p:anim>
                                  </p:childTnLst>
                                </p:cTn>
                              </p:par>
                            </p:childTnLst>
                          </p:cTn>
                        </p:par>
                        <p:par>
                          <p:cTn fill="hold">
                            <p:stCondLst>
                              <p:cond delay="3600"/>
                            </p:stCondLst>
                            <p:childTnLst>
                              <p:par>
                                <p:cTn fill="hold" nodeType="afterEffect" presetClass="entr" presetID="2" presetSubtype="8">
                                  <p:stCondLst>
                                    <p:cond delay="0"/>
                                  </p:stCondLst>
                                  <p:childTnLst>
                                    <p:set>
                                      <p:cBhvr>
                                        <p:cTn dur="1" fill="hold">
                                          <p:stCondLst>
                                            <p:cond delay="0"/>
                                          </p:stCondLst>
                                        </p:cTn>
                                        <p:tgtEl>
                                          <p:spTgt spid="140"/>
                                        </p:tgtEl>
                                        <p:attrNameLst>
                                          <p:attrName>style.visibility</p:attrName>
                                        </p:attrNameLst>
                                      </p:cBhvr>
                                      <p:to>
                                        <p:strVal val="visible"/>
                                      </p:to>
                                    </p:set>
                                    <p:anim calcmode="lin" valueType="num">
                                      <p:cBhvr additive="base">
                                        <p:cTn dur="900"/>
                                        <p:tgtEl>
                                          <p:spTgt spid="140"/>
                                        </p:tgtEl>
                                        <p:attrNameLst>
                                          <p:attrName>ppt_x</p:attrName>
                                        </p:attrNameLst>
                                      </p:cBhvr>
                                      <p:tavLst>
                                        <p:tav fmla="" tm="0">
                                          <p:val>
                                            <p:strVal val="#ppt_x-1"/>
                                          </p:val>
                                        </p:tav>
                                        <p:tav fmla="" tm="100000">
                                          <p:val>
                                            <p:strVal val="#ppt_x"/>
                                          </p:val>
                                        </p:tav>
                                      </p:tavLst>
                                    </p:anim>
                                  </p:childTnLst>
                                </p:cTn>
                              </p:par>
                            </p:childTnLst>
                          </p:cTn>
                        </p:par>
                        <p:par>
                          <p:cTn fill="hold">
                            <p:stCondLst>
                              <p:cond delay="4500"/>
                            </p:stCondLst>
                            <p:childTnLst>
                              <p:par>
                                <p:cTn fill="hold" nodeType="afterEffect" presetClass="entr" presetID="2" presetSubtype="8">
                                  <p:stCondLst>
                                    <p:cond delay="0"/>
                                  </p:stCondLst>
                                  <p:childTnLst>
                                    <p:set>
                                      <p:cBhvr>
                                        <p:cTn dur="1" fill="hold">
                                          <p:stCondLst>
                                            <p:cond delay="0"/>
                                          </p:stCondLst>
                                        </p:cTn>
                                        <p:tgtEl>
                                          <p:spTgt spid="141"/>
                                        </p:tgtEl>
                                        <p:attrNameLst>
                                          <p:attrName>style.visibility</p:attrName>
                                        </p:attrNameLst>
                                      </p:cBhvr>
                                      <p:to>
                                        <p:strVal val="visible"/>
                                      </p:to>
                                    </p:set>
                                    <p:anim calcmode="lin" valueType="num">
                                      <p:cBhvr additive="base">
                                        <p:cTn dur="900"/>
                                        <p:tgtEl>
                                          <p:spTgt spid="141"/>
                                        </p:tgtEl>
                                        <p:attrNameLst>
                                          <p:attrName>ppt_x</p:attrName>
                                        </p:attrNameLst>
                                      </p:cBhvr>
                                      <p:tavLst>
                                        <p:tav fmla="" tm="0">
                                          <p:val>
                                            <p:strVal val="#ppt_x-1"/>
                                          </p:val>
                                        </p:tav>
                                        <p:tav fmla="" tm="100000">
                                          <p:val>
                                            <p:strVal val="#ppt_x"/>
                                          </p:val>
                                        </p:tav>
                                      </p:tavLst>
                                    </p:anim>
                                  </p:childTnLst>
                                </p:cTn>
                              </p:par>
                            </p:childTnLst>
                          </p:cTn>
                        </p:par>
                        <p:par>
                          <p:cTn fill="hold">
                            <p:stCondLst>
                              <p:cond delay="5400"/>
                            </p:stCondLst>
                            <p:childTnLst>
                              <p:par>
                                <p:cTn fill="hold" nodeType="afterEffect" presetClass="entr" presetID="2" presetSubtype="8">
                                  <p:stCondLst>
                                    <p:cond delay="0"/>
                                  </p:stCondLst>
                                  <p:childTnLst>
                                    <p:set>
                                      <p:cBhvr>
                                        <p:cTn dur="1" fill="hold">
                                          <p:stCondLst>
                                            <p:cond delay="0"/>
                                          </p:stCondLst>
                                        </p:cTn>
                                        <p:tgtEl>
                                          <p:spTgt spid="142"/>
                                        </p:tgtEl>
                                        <p:attrNameLst>
                                          <p:attrName>style.visibility</p:attrName>
                                        </p:attrNameLst>
                                      </p:cBhvr>
                                      <p:to>
                                        <p:strVal val="visible"/>
                                      </p:to>
                                    </p:set>
                                    <p:anim calcmode="lin" valueType="num">
                                      <p:cBhvr additive="base">
                                        <p:cTn dur="800"/>
                                        <p:tgtEl>
                                          <p:spTgt spid="14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148" name="Google Shape;148;p15"/>
          <p:cNvSpPr txBox="1"/>
          <p:nvPr>
            <p:ph idx="1" type="body"/>
          </p:nvPr>
        </p:nvSpPr>
        <p:spPr>
          <a:xfrm>
            <a:off x="819150" y="1800200"/>
            <a:ext cx="7505700" cy="2686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Three types of Screenless Displays</a:t>
            </a:r>
            <a:endParaRPr/>
          </a:p>
          <a:p>
            <a:pPr indent="-298450" lvl="1" marL="914400" rtl="0" algn="l">
              <a:spcBef>
                <a:spcPts val="0"/>
              </a:spcBef>
              <a:spcAft>
                <a:spcPts val="0"/>
              </a:spcAft>
              <a:buSzPts val="1100"/>
              <a:buChar char="➢"/>
            </a:pPr>
            <a:r>
              <a:rPr lang="en"/>
              <a:t>Visual Image-VRG, HUD</a:t>
            </a:r>
            <a:endParaRPr/>
          </a:p>
          <a:p>
            <a:pPr indent="-298450" lvl="1" marL="914400" rtl="0" algn="l">
              <a:spcBef>
                <a:spcPts val="0"/>
              </a:spcBef>
              <a:spcAft>
                <a:spcPts val="0"/>
              </a:spcAft>
              <a:buSzPts val="1100"/>
              <a:buChar char="➢"/>
            </a:pPr>
            <a:r>
              <a:rPr lang="en"/>
              <a:t>Retinal Display-VRD</a:t>
            </a:r>
            <a:endParaRPr/>
          </a:p>
          <a:p>
            <a:pPr indent="-298450" lvl="1" marL="914400" rtl="0" algn="l">
              <a:spcBef>
                <a:spcPts val="0"/>
              </a:spcBef>
              <a:spcAft>
                <a:spcPts val="0"/>
              </a:spcAft>
              <a:buSzPts val="1100"/>
              <a:buChar char="➢"/>
            </a:pPr>
            <a:r>
              <a:rPr lang="en"/>
              <a:t>Synaptic</a:t>
            </a:r>
            <a:r>
              <a:rPr lang="en"/>
              <a:t> Interface</a:t>
            </a:r>
            <a:endParaRPr/>
          </a:p>
          <a:p>
            <a:pPr indent="-311150" lvl="0" marL="457200" rtl="0" algn="l">
              <a:spcBef>
                <a:spcPts val="0"/>
              </a:spcBef>
              <a:spcAft>
                <a:spcPts val="0"/>
              </a:spcAft>
              <a:buSzPts val="1300"/>
              <a:buChar char="❖"/>
            </a:pPr>
            <a:r>
              <a:rPr lang="en"/>
              <a:t>Google Glass- first tech closely related</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49" name="Google Shape;149;p15"/>
          <p:cNvPicPr preferRelativeResize="0"/>
          <p:nvPr/>
        </p:nvPicPr>
        <p:blipFill>
          <a:blip r:embed="rId3">
            <a:alphaModFix/>
          </a:blip>
          <a:stretch>
            <a:fillRect/>
          </a:stretch>
        </p:blipFill>
        <p:spPr>
          <a:xfrm>
            <a:off x="1283513" y="2930650"/>
            <a:ext cx="2466975" cy="1847850"/>
          </a:xfrm>
          <a:prstGeom prst="rect">
            <a:avLst/>
          </a:prstGeom>
          <a:noFill/>
          <a:ln>
            <a:noFill/>
          </a:ln>
        </p:spPr>
      </p:pic>
      <p:pic>
        <p:nvPicPr>
          <p:cNvPr id="150" name="Google Shape;150;p15"/>
          <p:cNvPicPr preferRelativeResize="0"/>
          <p:nvPr/>
        </p:nvPicPr>
        <p:blipFill>
          <a:blip r:embed="rId4">
            <a:alphaModFix/>
          </a:blip>
          <a:stretch>
            <a:fillRect/>
          </a:stretch>
        </p:blipFill>
        <p:spPr>
          <a:xfrm>
            <a:off x="5944638" y="1111800"/>
            <a:ext cx="2962275" cy="1543050"/>
          </a:xfrm>
          <a:prstGeom prst="rect">
            <a:avLst/>
          </a:prstGeom>
          <a:noFill/>
          <a:ln>
            <a:noFill/>
          </a:ln>
        </p:spPr>
      </p:pic>
      <p:pic>
        <p:nvPicPr>
          <p:cNvPr id="151" name="Google Shape;151;p15"/>
          <p:cNvPicPr preferRelativeResize="0"/>
          <p:nvPr/>
        </p:nvPicPr>
        <p:blipFill>
          <a:blip r:embed="rId5">
            <a:alphaModFix/>
          </a:blip>
          <a:stretch>
            <a:fillRect/>
          </a:stretch>
        </p:blipFill>
        <p:spPr>
          <a:xfrm>
            <a:off x="3338513" y="418694"/>
            <a:ext cx="2466975" cy="1381506"/>
          </a:xfrm>
          <a:prstGeom prst="rect">
            <a:avLst/>
          </a:prstGeom>
          <a:noFill/>
          <a:ln>
            <a:noFill/>
          </a:ln>
        </p:spPr>
      </p:pic>
      <p:sp>
        <p:nvSpPr>
          <p:cNvPr id="152" name="Google Shape;152;p15"/>
          <p:cNvSpPr txBox="1"/>
          <p:nvPr/>
        </p:nvSpPr>
        <p:spPr>
          <a:xfrm>
            <a:off x="4189375" y="1800200"/>
            <a:ext cx="13431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dk2"/>
                </a:solidFill>
                <a:latin typeface="Calibri"/>
                <a:ea typeface="Calibri"/>
                <a:cs typeface="Calibri"/>
                <a:sym typeface="Calibri"/>
              </a:rPr>
              <a:t>HUD (Heads Up Display)</a:t>
            </a:r>
            <a:endParaRPr sz="1300">
              <a:solidFill>
                <a:schemeClr val="dk2"/>
              </a:solidFill>
              <a:latin typeface="Calibri"/>
              <a:ea typeface="Calibri"/>
              <a:cs typeface="Calibri"/>
              <a:sym typeface="Calibri"/>
            </a:endParaRPr>
          </a:p>
        </p:txBody>
      </p:sp>
      <p:sp>
        <p:nvSpPr>
          <p:cNvPr id="153" name="Google Shape;153;p15"/>
          <p:cNvSpPr txBox="1"/>
          <p:nvPr/>
        </p:nvSpPr>
        <p:spPr>
          <a:xfrm>
            <a:off x="7527575" y="2718650"/>
            <a:ext cx="12339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dk2"/>
                </a:solidFill>
                <a:latin typeface="Calibri"/>
                <a:ea typeface="Calibri"/>
                <a:cs typeface="Calibri"/>
                <a:sym typeface="Calibri"/>
              </a:rPr>
              <a:t>VRG</a:t>
            </a:r>
            <a:endParaRPr sz="1300">
              <a:solidFill>
                <a:schemeClr val="dk2"/>
              </a:solidFill>
              <a:latin typeface="Calibri"/>
              <a:ea typeface="Calibri"/>
              <a:cs typeface="Calibri"/>
              <a:sym typeface="Calibri"/>
            </a:endParaRPr>
          </a:p>
        </p:txBody>
      </p:sp>
      <p:sp>
        <p:nvSpPr>
          <p:cNvPr id="154" name="Google Shape;154;p15"/>
          <p:cNvSpPr txBox="1"/>
          <p:nvPr/>
        </p:nvSpPr>
        <p:spPr>
          <a:xfrm>
            <a:off x="5671728" y="4561525"/>
            <a:ext cx="15267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dk2"/>
                </a:solidFill>
                <a:latin typeface="Calibri"/>
                <a:ea typeface="Calibri"/>
                <a:cs typeface="Calibri"/>
                <a:sym typeface="Calibri"/>
              </a:rPr>
              <a:t>Synaptic</a:t>
            </a:r>
            <a:r>
              <a:rPr lang="en" sz="1300">
                <a:solidFill>
                  <a:schemeClr val="dk2"/>
                </a:solidFill>
                <a:latin typeface="Calibri"/>
                <a:ea typeface="Calibri"/>
                <a:cs typeface="Calibri"/>
                <a:sym typeface="Calibri"/>
              </a:rPr>
              <a:t> Interface</a:t>
            </a:r>
            <a:endParaRPr sz="1300">
              <a:solidFill>
                <a:schemeClr val="dk2"/>
              </a:solidFill>
              <a:latin typeface="Calibri"/>
              <a:ea typeface="Calibri"/>
              <a:cs typeface="Calibri"/>
              <a:sym typeface="Calibri"/>
            </a:endParaRPr>
          </a:p>
        </p:txBody>
      </p:sp>
      <p:pic>
        <p:nvPicPr>
          <p:cNvPr id="155" name="Google Shape;155;p15"/>
          <p:cNvPicPr preferRelativeResize="0"/>
          <p:nvPr/>
        </p:nvPicPr>
        <p:blipFill>
          <a:blip r:embed="rId6">
            <a:alphaModFix/>
          </a:blip>
          <a:stretch>
            <a:fillRect/>
          </a:stretch>
        </p:blipFill>
        <p:spPr>
          <a:xfrm>
            <a:off x="5178472" y="2930647"/>
            <a:ext cx="1703825" cy="1703850"/>
          </a:xfrm>
          <a:prstGeom prst="rect">
            <a:avLst/>
          </a:prstGeom>
          <a:noFill/>
          <a:ln>
            <a:noFill/>
          </a:ln>
        </p:spPr>
      </p:pic>
    </p:spTree>
  </p:cSld>
  <p:clrMapOvr>
    <a:masterClrMapping/>
  </p:clrMapOvr>
  <mc:AlternateContent>
    <mc:Choice Requires="p14">
      <p:transition spd="slow" p14:dur="1000">
        <p14:prism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161" name="Google Shape;161;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lnSpcReduction="20000"/>
          </a:bodyPr>
          <a:lstStyle/>
          <a:p>
            <a:pPr indent="-309562" lvl="0" marL="457200" rtl="0" algn="l">
              <a:spcBef>
                <a:spcPts val="0"/>
              </a:spcBef>
              <a:spcAft>
                <a:spcPts val="0"/>
              </a:spcAft>
              <a:buSzPct val="100000"/>
              <a:buChar char="❖"/>
            </a:pPr>
            <a:r>
              <a:rPr lang="en" sz="1500"/>
              <a:t>Google</a:t>
            </a:r>
            <a:r>
              <a:rPr lang="en" sz="1500"/>
              <a:t> Glass + app (MindRDR)</a:t>
            </a:r>
            <a:endParaRPr sz="1500"/>
          </a:p>
          <a:p>
            <a:pPr indent="-309562" lvl="0" marL="457200" rtl="0" algn="l">
              <a:spcBef>
                <a:spcPts val="0"/>
              </a:spcBef>
              <a:spcAft>
                <a:spcPts val="0"/>
              </a:spcAft>
              <a:buSzPct val="100000"/>
              <a:buChar char="❖"/>
            </a:pPr>
            <a:r>
              <a:rPr lang="en" sz="1500"/>
              <a:t>Closest thing to </a:t>
            </a:r>
            <a:r>
              <a:rPr lang="en" sz="1500"/>
              <a:t>official</a:t>
            </a:r>
            <a:r>
              <a:rPr lang="en" sz="1500"/>
              <a:t> screenless displays</a:t>
            </a:r>
            <a:endParaRPr sz="1500"/>
          </a:p>
          <a:p>
            <a:pPr indent="-309562" lvl="0" marL="457200" rtl="0" algn="l">
              <a:spcBef>
                <a:spcPts val="0"/>
              </a:spcBef>
              <a:spcAft>
                <a:spcPts val="0"/>
              </a:spcAft>
              <a:buSzPct val="100000"/>
              <a:buChar char="❖"/>
            </a:pPr>
            <a:r>
              <a:rPr lang="en" sz="1500"/>
              <a:t>Sensor picks up brainwaves</a:t>
            </a:r>
            <a:endParaRPr sz="1500"/>
          </a:p>
          <a:p>
            <a:pPr indent="-309562" lvl="0" marL="457200" rtl="0" algn="l">
              <a:spcBef>
                <a:spcPts val="0"/>
              </a:spcBef>
              <a:spcAft>
                <a:spcPts val="0"/>
              </a:spcAft>
              <a:buSzPct val="100000"/>
              <a:buChar char="❖"/>
            </a:pPr>
            <a:r>
              <a:rPr lang="en" sz="1500"/>
              <a:t>Correlates with focus</a:t>
            </a:r>
            <a:endParaRPr sz="1500"/>
          </a:p>
          <a:p>
            <a:pPr indent="-309562" lvl="0" marL="457200" rtl="0" algn="l">
              <a:spcBef>
                <a:spcPts val="0"/>
              </a:spcBef>
              <a:spcAft>
                <a:spcPts val="0"/>
              </a:spcAft>
              <a:buSzPct val="100000"/>
              <a:buChar char="❖"/>
            </a:pPr>
            <a:r>
              <a:rPr lang="en" sz="1500"/>
              <a:t>Mostly hands free</a:t>
            </a:r>
            <a:endParaRPr sz="15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u="sng">
                <a:solidFill>
                  <a:schemeClr val="hlink"/>
                </a:solidFill>
                <a:hlinkClick r:id="rId3"/>
              </a:rPr>
              <a:t>Google Glass: Reading your mind with new app</a:t>
            </a:r>
            <a:r>
              <a:rPr lang="en"/>
              <a:t> </a:t>
            </a:r>
            <a:endParaRPr/>
          </a:p>
        </p:txBody>
      </p:sp>
      <p:pic>
        <p:nvPicPr>
          <p:cNvPr id="162" name="Google Shape;162;p16"/>
          <p:cNvPicPr preferRelativeResize="0"/>
          <p:nvPr/>
        </p:nvPicPr>
        <p:blipFill>
          <a:blip r:embed="rId4">
            <a:alphaModFix/>
          </a:blip>
          <a:stretch>
            <a:fillRect/>
          </a:stretch>
        </p:blipFill>
        <p:spPr>
          <a:xfrm>
            <a:off x="5781700" y="398213"/>
            <a:ext cx="2888075" cy="4347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7"/>
          <p:cNvSpPr txBox="1"/>
          <p:nvPr>
            <p:ph type="title"/>
          </p:nvPr>
        </p:nvSpPr>
        <p:spPr>
          <a:xfrm>
            <a:off x="758350" y="895125"/>
            <a:ext cx="7505700" cy="65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History</a:t>
            </a:r>
            <a:endParaRPr/>
          </a:p>
        </p:txBody>
      </p:sp>
      <p:sp>
        <p:nvSpPr>
          <p:cNvPr id="168" name="Google Shape;168;p17"/>
          <p:cNvSpPr txBox="1"/>
          <p:nvPr>
            <p:ph idx="1" type="body"/>
          </p:nvPr>
        </p:nvSpPr>
        <p:spPr>
          <a:xfrm>
            <a:off x="819150" y="1549250"/>
            <a:ext cx="7505700" cy="1986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1900"/>
          </a:p>
          <a:p>
            <a:pPr indent="-349250" lvl="1" marL="914400" rtl="0" algn="l">
              <a:spcBef>
                <a:spcPts val="1200"/>
              </a:spcBef>
              <a:spcAft>
                <a:spcPts val="0"/>
              </a:spcAft>
              <a:buSzPts val="1900"/>
              <a:buChar char="➢"/>
            </a:pPr>
            <a:r>
              <a:rPr lang="en" sz="1600"/>
              <a:t>Visual Image: 1826-1827</a:t>
            </a:r>
            <a:endParaRPr sz="1600"/>
          </a:p>
          <a:p>
            <a:pPr indent="-349250" lvl="1" marL="914400" rtl="0" algn="l">
              <a:spcBef>
                <a:spcPts val="0"/>
              </a:spcBef>
              <a:spcAft>
                <a:spcPts val="0"/>
              </a:spcAft>
              <a:buSzPts val="1900"/>
              <a:buChar char="➢"/>
            </a:pPr>
            <a:r>
              <a:rPr lang="en" sz="1600"/>
              <a:t>Retinal Display: 1986-1992</a:t>
            </a:r>
            <a:endParaRPr sz="1600"/>
          </a:p>
          <a:p>
            <a:pPr indent="-349250" lvl="1" marL="914400" rtl="0" algn="l">
              <a:spcBef>
                <a:spcPts val="0"/>
              </a:spcBef>
              <a:spcAft>
                <a:spcPts val="0"/>
              </a:spcAft>
              <a:buSzPts val="1900"/>
              <a:buChar char="➢"/>
            </a:pPr>
            <a:r>
              <a:rPr lang="en" sz="1600"/>
              <a:t>Synaptic Interface: 1969 - 1970</a:t>
            </a:r>
            <a:endParaRPr b="1"/>
          </a:p>
          <a:p>
            <a:pPr indent="0" lvl="0" marL="0" rtl="0" algn="l">
              <a:lnSpc>
                <a:spcPct val="100000"/>
              </a:lnSpc>
              <a:spcBef>
                <a:spcPts val="1200"/>
              </a:spcBef>
              <a:spcAft>
                <a:spcPts val="1200"/>
              </a:spcAft>
              <a:buNone/>
            </a:pPr>
            <a:r>
              <a:t/>
            </a:r>
            <a:endParaRPr/>
          </a:p>
        </p:txBody>
      </p:sp>
      <p:sp>
        <p:nvSpPr>
          <p:cNvPr id="169" name="Google Shape;169;p17"/>
          <p:cNvSpPr txBox="1"/>
          <p:nvPr>
            <p:ph type="title"/>
          </p:nvPr>
        </p:nvSpPr>
        <p:spPr>
          <a:xfrm>
            <a:off x="819150" y="1545225"/>
            <a:ext cx="7505700" cy="4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00"/>
              <a:t>When were Screenless Displays invented?</a:t>
            </a:r>
            <a:endParaRPr sz="2200"/>
          </a:p>
        </p:txBody>
      </p:sp>
      <p:pic>
        <p:nvPicPr>
          <p:cNvPr id="170" name="Google Shape;170;p17"/>
          <p:cNvPicPr preferRelativeResize="0"/>
          <p:nvPr/>
        </p:nvPicPr>
        <p:blipFill>
          <a:blip r:embed="rId3">
            <a:alphaModFix/>
          </a:blip>
          <a:stretch>
            <a:fillRect/>
          </a:stretch>
        </p:blipFill>
        <p:spPr>
          <a:xfrm>
            <a:off x="6493425" y="1028188"/>
            <a:ext cx="1847850" cy="2466975"/>
          </a:xfrm>
          <a:prstGeom prst="rect">
            <a:avLst/>
          </a:prstGeom>
          <a:noFill/>
          <a:ln>
            <a:noFill/>
          </a:ln>
        </p:spPr>
      </p:pic>
      <p:pic>
        <p:nvPicPr>
          <p:cNvPr id="171" name="Google Shape;171;p17"/>
          <p:cNvPicPr preferRelativeResize="0"/>
          <p:nvPr/>
        </p:nvPicPr>
        <p:blipFill>
          <a:blip r:embed="rId4">
            <a:alphaModFix/>
          </a:blip>
          <a:stretch>
            <a:fillRect/>
          </a:stretch>
        </p:blipFill>
        <p:spPr>
          <a:xfrm>
            <a:off x="4752263" y="2652600"/>
            <a:ext cx="1171575" cy="1771650"/>
          </a:xfrm>
          <a:prstGeom prst="rect">
            <a:avLst/>
          </a:prstGeom>
          <a:noFill/>
          <a:ln>
            <a:noFill/>
          </a:ln>
        </p:spPr>
      </p:pic>
      <p:sp>
        <p:nvSpPr>
          <p:cNvPr id="172" name="Google Shape;172;p17"/>
          <p:cNvSpPr txBox="1"/>
          <p:nvPr/>
        </p:nvSpPr>
        <p:spPr>
          <a:xfrm>
            <a:off x="6493425" y="3539875"/>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en" sz="1300">
                <a:solidFill>
                  <a:schemeClr val="dk2"/>
                </a:solidFill>
                <a:latin typeface="Calibri"/>
                <a:ea typeface="Calibri"/>
                <a:cs typeface="Calibri"/>
                <a:sym typeface="Calibri"/>
              </a:rPr>
              <a:t>J</a:t>
            </a:r>
            <a:r>
              <a:rPr lang="en" sz="1300">
                <a:solidFill>
                  <a:schemeClr val="dk2"/>
                </a:solidFill>
                <a:latin typeface="Calibri"/>
                <a:ea typeface="Calibri"/>
                <a:cs typeface="Calibri"/>
                <a:sym typeface="Calibri"/>
              </a:rPr>
              <a:t>oseph Nicéphore Niépce</a:t>
            </a:r>
            <a:endParaRPr/>
          </a:p>
        </p:txBody>
      </p:sp>
      <p:sp>
        <p:nvSpPr>
          <p:cNvPr id="173" name="Google Shape;173;p17"/>
          <p:cNvSpPr txBox="1"/>
          <p:nvPr/>
        </p:nvSpPr>
        <p:spPr>
          <a:xfrm>
            <a:off x="4651425" y="4424250"/>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en" sz="1300">
                <a:solidFill>
                  <a:schemeClr val="dk2"/>
                </a:solidFill>
                <a:latin typeface="Calibri"/>
                <a:ea typeface="Calibri"/>
                <a:cs typeface="Calibri"/>
                <a:sym typeface="Calibri"/>
              </a:rPr>
              <a:t>Thomas Furness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Plan and Implementation</a:t>
            </a:r>
            <a:endParaRPr/>
          </a:p>
        </p:txBody>
      </p:sp>
      <p:sp>
        <p:nvSpPr>
          <p:cNvPr id="179" name="Google Shape;179;p18"/>
          <p:cNvSpPr txBox="1"/>
          <p:nvPr>
            <p:ph idx="1" type="body"/>
          </p:nvPr>
        </p:nvSpPr>
        <p:spPr>
          <a:xfrm>
            <a:off x="748425" y="19604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Gaming</a:t>
            </a:r>
            <a:endParaRPr/>
          </a:p>
          <a:p>
            <a:pPr indent="-311150" lvl="0" marL="457200" rtl="0" algn="l">
              <a:spcBef>
                <a:spcPts val="0"/>
              </a:spcBef>
              <a:spcAft>
                <a:spcPts val="0"/>
              </a:spcAft>
              <a:buSzPts val="1300"/>
              <a:buChar char="❖"/>
            </a:pPr>
            <a:r>
              <a:rPr lang="en"/>
              <a:t>Health/medical</a:t>
            </a:r>
            <a:endParaRPr/>
          </a:p>
          <a:p>
            <a:pPr indent="-311150" lvl="0" marL="457200" rtl="0" algn="l">
              <a:spcBef>
                <a:spcPts val="0"/>
              </a:spcBef>
              <a:spcAft>
                <a:spcPts val="0"/>
              </a:spcAft>
              <a:buSzPts val="1300"/>
              <a:buChar char="❖"/>
            </a:pPr>
            <a:r>
              <a:rPr lang="en"/>
              <a:t>Transportation</a:t>
            </a:r>
            <a:endParaRPr/>
          </a:p>
          <a:p>
            <a:pPr indent="-311150" lvl="0" marL="457200" rtl="0" algn="l">
              <a:spcBef>
                <a:spcPts val="0"/>
              </a:spcBef>
              <a:spcAft>
                <a:spcPts val="0"/>
              </a:spcAft>
              <a:buSzPts val="1300"/>
              <a:buChar char="❖"/>
            </a:pPr>
            <a:r>
              <a:rPr lang="en"/>
              <a:t>Consumers</a:t>
            </a:r>
            <a:endParaRPr/>
          </a:p>
          <a:p>
            <a:pPr indent="-311150" lvl="0" marL="457200" rtl="0" algn="l">
              <a:spcBef>
                <a:spcPts val="0"/>
              </a:spcBef>
              <a:spcAft>
                <a:spcPts val="0"/>
              </a:spcAft>
              <a:buSzPts val="1300"/>
              <a:buChar char="❖"/>
            </a:pPr>
            <a:r>
              <a:rPr lang="en"/>
              <a:t>Industries/Factories/marketing</a:t>
            </a:r>
            <a:endParaRPr/>
          </a:p>
        </p:txBody>
      </p:sp>
      <p:pic>
        <p:nvPicPr>
          <p:cNvPr id="180" name="Google Shape;180;p18"/>
          <p:cNvPicPr preferRelativeResize="0"/>
          <p:nvPr/>
        </p:nvPicPr>
        <p:blipFill>
          <a:blip r:embed="rId3">
            <a:alphaModFix/>
          </a:blip>
          <a:stretch>
            <a:fillRect/>
          </a:stretch>
        </p:blipFill>
        <p:spPr>
          <a:xfrm>
            <a:off x="5848550" y="839825"/>
            <a:ext cx="2724150" cy="1676400"/>
          </a:xfrm>
          <a:prstGeom prst="rect">
            <a:avLst/>
          </a:prstGeom>
          <a:noFill/>
          <a:ln>
            <a:noFill/>
          </a:ln>
        </p:spPr>
      </p:pic>
      <p:pic>
        <p:nvPicPr>
          <p:cNvPr id="181" name="Google Shape;181;p18"/>
          <p:cNvPicPr preferRelativeResize="0"/>
          <p:nvPr/>
        </p:nvPicPr>
        <p:blipFill>
          <a:blip r:embed="rId4">
            <a:alphaModFix/>
          </a:blip>
          <a:stretch>
            <a:fillRect/>
          </a:stretch>
        </p:blipFill>
        <p:spPr>
          <a:xfrm>
            <a:off x="6013613" y="2918500"/>
            <a:ext cx="2466975" cy="1847850"/>
          </a:xfrm>
          <a:prstGeom prst="rect">
            <a:avLst/>
          </a:prstGeom>
          <a:noFill/>
          <a:ln>
            <a:noFill/>
          </a:ln>
        </p:spPr>
      </p:pic>
      <p:pic>
        <p:nvPicPr>
          <p:cNvPr id="182" name="Google Shape;182;p18"/>
          <p:cNvPicPr preferRelativeResize="0"/>
          <p:nvPr/>
        </p:nvPicPr>
        <p:blipFill>
          <a:blip r:embed="rId5">
            <a:alphaModFix/>
          </a:blip>
          <a:stretch>
            <a:fillRect/>
          </a:stretch>
        </p:blipFill>
        <p:spPr>
          <a:xfrm>
            <a:off x="2991050" y="3166150"/>
            <a:ext cx="2857500" cy="1600200"/>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a:t>
            </a:r>
            <a:endParaRPr/>
          </a:p>
        </p:txBody>
      </p:sp>
      <p:sp>
        <p:nvSpPr>
          <p:cNvPr id="188" name="Google Shape;188;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No toxic materials used to build</a:t>
            </a:r>
            <a:endParaRPr sz="2000"/>
          </a:p>
          <a:p>
            <a:pPr indent="-355600" lvl="0" marL="457200" rtl="0" algn="l">
              <a:spcBef>
                <a:spcPts val="0"/>
              </a:spcBef>
              <a:spcAft>
                <a:spcPts val="0"/>
              </a:spcAft>
              <a:buSzPts val="2000"/>
              <a:buChar char="●"/>
            </a:pPr>
            <a:r>
              <a:rPr lang="en" sz="2000"/>
              <a:t>Doesn’t take up much space</a:t>
            </a:r>
            <a:endParaRPr sz="2000"/>
          </a:p>
          <a:p>
            <a:pPr indent="-355600" lvl="0" marL="457200" rtl="0" algn="l">
              <a:spcBef>
                <a:spcPts val="0"/>
              </a:spcBef>
              <a:spcAft>
                <a:spcPts val="0"/>
              </a:spcAft>
              <a:buSzPts val="2000"/>
              <a:buChar char="●"/>
            </a:pPr>
            <a:r>
              <a:rPr lang="en" sz="2000"/>
              <a:t>Better quality and less power</a:t>
            </a:r>
            <a:endParaRPr sz="2000"/>
          </a:p>
          <a:p>
            <a:pPr indent="-355600" lvl="0" marL="457200" rtl="0" algn="l">
              <a:spcBef>
                <a:spcPts val="0"/>
              </a:spcBef>
              <a:spcAft>
                <a:spcPts val="0"/>
              </a:spcAft>
              <a:buSzPts val="2000"/>
              <a:buChar char="●"/>
            </a:pPr>
            <a:r>
              <a:rPr lang="en" sz="2000"/>
              <a:t>Helps visually </a:t>
            </a:r>
            <a:r>
              <a:rPr lang="en" sz="2000"/>
              <a:t>impaired</a:t>
            </a:r>
            <a:r>
              <a:rPr lang="en" sz="2000"/>
              <a:t> &amp; older people</a:t>
            </a:r>
            <a:endParaRPr sz="2000"/>
          </a:p>
          <a:p>
            <a:pPr indent="-355600" lvl="0" marL="457200" rtl="0" algn="l">
              <a:spcBef>
                <a:spcPts val="0"/>
              </a:spcBef>
              <a:spcAft>
                <a:spcPts val="0"/>
              </a:spcAft>
              <a:buSzPts val="2000"/>
              <a:buChar char="●"/>
            </a:pPr>
            <a:r>
              <a:rPr lang="en" sz="2000"/>
              <a:t>Easy to carry &amp; access</a:t>
            </a:r>
            <a:endParaRPr sz="2000"/>
          </a:p>
          <a:p>
            <a:pPr indent="0" lvl="0" marL="0" rtl="0" algn="l">
              <a:spcBef>
                <a:spcPts val="1200"/>
              </a:spcBef>
              <a:spcAft>
                <a:spcPts val="1200"/>
              </a:spcAft>
              <a:buNone/>
            </a:pPr>
            <a:r>
              <a:t/>
            </a:r>
            <a:endParaRPr/>
          </a:p>
        </p:txBody>
      </p:sp>
      <p:pic>
        <p:nvPicPr>
          <p:cNvPr descr="Future Towards Screenless Innovation | by An Patel | Digital Shroud | Medium" id="189" name="Google Shape;189;p19"/>
          <p:cNvPicPr preferRelativeResize="0"/>
          <p:nvPr/>
        </p:nvPicPr>
        <p:blipFill>
          <a:blip r:embed="rId3">
            <a:alphaModFix/>
          </a:blip>
          <a:stretch>
            <a:fillRect/>
          </a:stretch>
        </p:blipFill>
        <p:spPr>
          <a:xfrm>
            <a:off x="5150550" y="845600"/>
            <a:ext cx="3028576" cy="2019050"/>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a:t>
            </a:r>
            <a:endParaRPr/>
          </a:p>
        </p:txBody>
      </p:sp>
      <p:sp>
        <p:nvSpPr>
          <p:cNvPr id="195" name="Google Shape;195;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Expensive</a:t>
            </a:r>
            <a:endParaRPr sz="2000"/>
          </a:p>
          <a:p>
            <a:pPr indent="-355600" lvl="0" marL="457200" rtl="0" algn="l">
              <a:spcBef>
                <a:spcPts val="0"/>
              </a:spcBef>
              <a:spcAft>
                <a:spcPts val="0"/>
              </a:spcAft>
              <a:buSzPts val="2000"/>
              <a:buChar char="●"/>
            </a:pPr>
            <a:r>
              <a:rPr lang="en" sz="2000"/>
              <a:t>Uncertainty- still still in research</a:t>
            </a:r>
            <a:endParaRPr sz="2000"/>
          </a:p>
          <a:p>
            <a:pPr indent="-355600" lvl="0" marL="457200" rtl="0" algn="l">
              <a:spcBef>
                <a:spcPts val="0"/>
              </a:spcBef>
              <a:spcAft>
                <a:spcPts val="0"/>
              </a:spcAft>
              <a:buSzPts val="2000"/>
              <a:buChar char="●"/>
            </a:pPr>
            <a:r>
              <a:rPr lang="en" sz="2000"/>
              <a:t>Limited </a:t>
            </a:r>
            <a:r>
              <a:rPr lang="en" sz="2000"/>
              <a:t>availability</a:t>
            </a:r>
            <a:endParaRPr sz="2000"/>
          </a:p>
          <a:p>
            <a:pPr indent="-355600" lvl="0" marL="457200" rtl="0" algn="l">
              <a:spcBef>
                <a:spcPts val="0"/>
              </a:spcBef>
              <a:spcAft>
                <a:spcPts val="0"/>
              </a:spcAft>
              <a:buSzPts val="2000"/>
              <a:buChar char="●"/>
            </a:pPr>
            <a:r>
              <a:rPr lang="en" sz="2000"/>
              <a:t>Resources needed </a:t>
            </a:r>
            <a:endParaRPr sz="2000"/>
          </a:p>
          <a:p>
            <a:pPr indent="0" lvl="0" marL="0" rtl="0" algn="l">
              <a:spcBef>
                <a:spcPts val="1200"/>
              </a:spcBef>
              <a:spcAft>
                <a:spcPts val="1200"/>
              </a:spcAft>
              <a:buNone/>
            </a:pPr>
            <a:r>
              <a:t/>
            </a:r>
            <a:endParaRPr/>
          </a:p>
        </p:txBody>
      </p:sp>
      <p:pic>
        <p:nvPicPr>
          <p:cNvPr id="196" name="Google Shape;196;p20"/>
          <p:cNvPicPr preferRelativeResize="0"/>
          <p:nvPr/>
        </p:nvPicPr>
        <p:blipFill>
          <a:blip r:embed="rId3">
            <a:alphaModFix/>
          </a:blip>
          <a:stretch>
            <a:fillRect/>
          </a:stretch>
        </p:blipFill>
        <p:spPr>
          <a:xfrm>
            <a:off x="4706505" y="664325"/>
            <a:ext cx="3984650" cy="2339100"/>
          </a:xfrm>
          <a:prstGeom prst="rect">
            <a:avLst/>
          </a:prstGeom>
          <a:noFill/>
          <a:ln>
            <a:noFill/>
          </a:ln>
        </p:spPr>
      </p:pic>
    </p:spTree>
  </p:cSld>
  <p:clrMapOvr>
    <a:masterClrMapping/>
  </p:clrMapOvr>
  <mc:AlternateContent>
    <mc:Choice Requires="p14">
      <p:transition spd="slow" p14:dur="1000">
        <p:push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202" name="Google Shape;202;p21"/>
          <p:cNvSpPr txBox="1"/>
          <p:nvPr>
            <p:ph idx="1" type="body"/>
          </p:nvPr>
        </p:nvSpPr>
        <p:spPr>
          <a:xfrm>
            <a:off x="819150" y="1990725"/>
            <a:ext cx="3959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Screenless Displays are greatly beneficial, </a:t>
            </a:r>
            <a:r>
              <a:rPr lang="en" sz="2000"/>
              <a:t>organized</a:t>
            </a:r>
            <a:r>
              <a:rPr lang="en" sz="2000"/>
              <a:t>, and minimalistic! </a:t>
            </a:r>
            <a:endParaRPr sz="2000"/>
          </a:p>
          <a:p>
            <a:pPr indent="0" lvl="0" marL="0" rtl="0" algn="l">
              <a:spcBef>
                <a:spcPts val="1200"/>
              </a:spcBef>
              <a:spcAft>
                <a:spcPts val="1200"/>
              </a:spcAft>
              <a:buNone/>
            </a:pPr>
            <a:r>
              <a:t/>
            </a:r>
            <a:endParaRPr sz="1800"/>
          </a:p>
        </p:txBody>
      </p:sp>
      <p:pic>
        <p:nvPicPr>
          <p:cNvPr id="203" name="Google Shape;203;p21"/>
          <p:cNvPicPr preferRelativeResize="0"/>
          <p:nvPr/>
        </p:nvPicPr>
        <p:blipFill>
          <a:blip r:embed="rId3">
            <a:alphaModFix/>
          </a:blip>
          <a:stretch>
            <a:fillRect/>
          </a:stretch>
        </p:blipFill>
        <p:spPr>
          <a:xfrm>
            <a:off x="5033854" y="1462479"/>
            <a:ext cx="3169400" cy="2538025"/>
          </a:xfrm>
          <a:prstGeom prst="rect">
            <a:avLst/>
          </a:prstGeom>
          <a:noFill/>
          <a:ln>
            <a:noFill/>
          </a:ln>
        </p:spPr>
      </p:pic>
    </p:spTree>
  </p:cSld>
  <p:clrMapOvr>
    <a:masterClrMapping/>
  </p:clrMapOvr>
  <p:transition spd="med">
    <p:fade thruBlk="1"/>
  </p:transition>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