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62" r:id="rId4"/>
    <p:sldId id="260" r:id="rId5"/>
    <p:sldId id="261" r:id="rId6"/>
    <p:sldId id="263"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37B74A9-1A88-42CE-B080-0E699072D3F2}" type="datetimeFigureOut">
              <a:rPr lang="en-IN" smtClean="0"/>
              <a:t>07-06-2024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69E2F2A-D2F6-4DDC-A831-BA6CB3B94587}" type="slidenum">
              <a:rPr lang="en-IN" smtClean="0"/>
              <a:t>‹#›</a:t>
            </a:fld>
            <a:endParaRPr lang="en-IN"/>
          </a:p>
        </p:txBody>
      </p:sp>
    </p:spTree>
    <p:extLst>
      <p:ext uri="{BB962C8B-B14F-4D97-AF65-F5344CB8AC3E}">
        <p14:creationId xmlns:p14="http://schemas.microsoft.com/office/powerpoint/2010/main" val="1399713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7B74A9-1A88-42CE-B080-0E699072D3F2}" type="datetimeFigureOut">
              <a:rPr lang="en-IN" smtClean="0"/>
              <a:t>07-06-2024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69E2F2A-D2F6-4DDC-A831-BA6CB3B94587}" type="slidenum">
              <a:rPr lang="en-IN" smtClean="0"/>
              <a:t>‹#›</a:t>
            </a:fld>
            <a:endParaRPr lang="en-IN"/>
          </a:p>
        </p:txBody>
      </p:sp>
    </p:spTree>
    <p:extLst>
      <p:ext uri="{BB962C8B-B14F-4D97-AF65-F5344CB8AC3E}">
        <p14:creationId xmlns:p14="http://schemas.microsoft.com/office/powerpoint/2010/main" val="2862239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37B74A9-1A88-42CE-B080-0E699072D3F2}" type="datetimeFigureOut">
              <a:rPr lang="en-IN" smtClean="0"/>
              <a:t>07-06-2024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69E2F2A-D2F6-4DDC-A831-BA6CB3B94587}" type="slidenum">
              <a:rPr lang="en-IN" smtClean="0"/>
              <a:t>‹#›</a:t>
            </a:fld>
            <a:endParaRPr lang="en-IN"/>
          </a:p>
        </p:txBody>
      </p:sp>
    </p:spTree>
    <p:extLst>
      <p:ext uri="{BB962C8B-B14F-4D97-AF65-F5344CB8AC3E}">
        <p14:creationId xmlns:p14="http://schemas.microsoft.com/office/powerpoint/2010/main" val="3343965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37B74A9-1A88-42CE-B080-0E699072D3F2}" type="datetimeFigureOut">
              <a:rPr lang="en-IN" smtClean="0"/>
              <a:t>07-06-2024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69E2F2A-D2F6-4DDC-A831-BA6CB3B94587}" type="slidenum">
              <a:rPr lang="en-IN" smtClean="0"/>
              <a:t>‹#›</a:t>
            </a:fld>
            <a:endParaRPr lang="en-IN"/>
          </a:p>
        </p:txBody>
      </p:sp>
    </p:spTree>
    <p:extLst>
      <p:ext uri="{BB962C8B-B14F-4D97-AF65-F5344CB8AC3E}">
        <p14:creationId xmlns:p14="http://schemas.microsoft.com/office/powerpoint/2010/main" val="3744340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7B74A9-1A88-42CE-B080-0E699072D3F2}" type="datetimeFigureOut">
              <a:rPr lang="en-IN" smtClean="0"/>
              <a:t>07-06-2024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69E2F2A-D2F6-4DDC-A831-BA6CB3B94587}" type="slidenum">
              <a:rPr lang="en-IN" smtClean="0"/>
              <a:t>‹#›</a:t>
            </a:fld>
            <a:endParaRPr lang="en-IN"/>
          </a:p>
        </p:txBody>
      </p:sp>
    </p:spTree>
    <p:extLst>
      <p:ext uri="{BB962C8B-B14F-4D97-AF65-F5344CB8AC3E}">
        <p14:creationId xmlns:p14="http://schemas.microsoft.com/office/powerpoint/2010/main" val="3932536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37B74A9-1A88-42CE-B080-0E699072D3F2}" type="datetimeFigureOut">
              <a:rPr lang="en-IN" smtClean="0"/>
              <a:t>07-06-2024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9E2F2A-D2F6-4DDC-A831-BA6CB3B94587}" type="slidenum">
              <a:rPr lang="en-IN" smtClean="0"/>
              <a:t>‹#›</a:t>
            </a:fld>
            <a:endParaRPr lang="en-IN"/>
          </a:p>
        </p:txBody>
      </p:sp>
    </p:spTree>
    <p:extLst>
      <p:ext uri="{BB962C8B-B14F-4D97-AF65-F5344CB8AC3E}">
        <p14:creationId xmlns:p14="http://schemas.microsoft.com/office/powerpoint/2010/main" val="13329815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37B74A9-1A88-42CE-B080-0E699072D3F2}" type="datetimeFigureOut">
              <a:rPr lang="en-IN" smtClean="0"/>
              <a:t>07-06-2024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C69E2F2A-D2F6-4DDC-A831-BA6CB3B94587}" type="slidenum">
              <a:rPr lang="en-IN" smtClean="0"/>
              <a:t>‹#›</a:t>
            </a:fld>
            <a:endParaRPr lang="en-IN"/>
          </a:p>
        </p:txBody>
      </p:sp>
    </p:spTree>
    <p:extLst>
      <p:ext uri="{BB962C8B-B14F-4D97-AF65-F5344CB8AC3E}">
        <p14:creationId xmlns:p14="http://schemas.microsoft.com/office/powerpoint/2010/main" val="130857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7B74A9-1A88-42CE-B080-0E699072D3F2}" type="datetimeFigureOut">
              <a:rPr lang="en-IN" smtClean="0"/>
              <a:t>07-06-2024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9E2F2A-D2F6-4DDC-A831-BA6CB3B94587}" type="slidenum">
              <a:rPr lang="en-IN" smtClean="0"/>
              <a:t>‹#›</a:t>
            </a:fld>
            <a:endParaRPr lang="en-IN"/>
          </a:p>
        </p:txBody>
      </p:sp>
    </p:spTree>
    <p:extLst>
      <p:ext uri="{BB962C8B-B14F-4D97-AF65-F5344CB8AC3E}">
        <p14:creationId xmlns:p14="http://schemas.microsoft.com/office/powerpoint/2010/main" val="35800365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37B74A9-1A88-42CE-B080-0E699072D3F2}" type="datetimeFigureOut">
              <a:rPr lang="en-IN" smtClean="0"/>
              <a:t>07-06-2024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69E2F2A-D2F6-4DDC-A831-BA6CB3B94587}" type="slidenum">
              <a:rPr lang="en-IN" smtClean="0"/>
              <a:t>‹#›</a:t>
            </a:fld>
            <a:endParaRPr lang="en-IN"/>
          </a:p>
        </p:txBody>
      </p:sp>
    </p:spTree>
    <p:extLst>
      <p:ext uri="{BB962C8B-B14F-4D97-AF65-F5344CB8AC3E}">
        <p14:creationId xmlns:p14="http://schemas.microsoft.com/office/powerpoint/2010/main" val="126479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7B74A9-1A88-42CE-B080-0E699072D3F2}" type="datetimeFigureOut">
              <a:rPr lang="en-IN" smtClean="0"/>
              <a:t>07-06-2024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9E2F2A-D2F6-4DDC-A831-BA6CB3B94587}" type="slidenum">
              <a:rPr lang="en-IN" smtClean="0"/>
              <a:t>‹#›</a:t>
            </a:fld>
            <a:endParaRPr lang="en-IN"/>
          </a:p>
        </p:txBody>
      </p:sp>
    </p:spTree>
    <p:extLst>
      <p:ext uri="{BB962C8B-B14F-4D97-AF65-F5344CB8AC3E}">
        <p14:creationId xmlns:p14="http://schemas.microsoft.com/office/powerpoint/2010/main" val="1483552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7B74A9-1A88-42CE-B080-0E699072D3F2}" type="datetimeFigureOut">
              <a:rPr lang="en-IN" smtClean="0"/>
              <a:t>07-06-2024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69E2F2A-D2F6-4DDC-A831-BA6CB3B94587}" type="slidenum">
              <a:rPr lang="en-IN" smtClean="0"/>
              <a:t>‹#›</a:t>
            </a:fld>
            <a:endParaRPr lang="en-IN"/>
          </a:p>
        </p:txBody>
      </p:sp>
    </p:spTree>
    <p:extLst>
      <p:ext uri="{BB962C8B-B14F-4D97-AF65-F5344CB8AC3E}">
        <p14:creationId xmlns:p14="http://schemas.microsoft.com/office/powerpoint/2010/main" val="3560958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7B74A9-1A88-42CE-B080-0E699072D3F2}" type="datetimeFigureOut">
              <a:rPr lang="en-IN" smtClean="0"/>
              <a:t>07-06-2024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9E2F2A-D2F6-4DDC-A831-BA6CB3B94587}" type="slidenum">
              <a:rPr lang="en-IN" smtClean="0"/>
              <a:t>‹#›</a:t>
            </a:fld>
            <a:endParaRPr lang="en-IN"/>
          </a:p>
        </p:txBody>
      </p:sp>
    </p:spTree>
    <p:extLst>
      <p:ext uri="{BB962C8B-B14F-4D97-AF65-F5344CB8AC3E}">
        <p14:creationId xmlns:p14="http://schemas.microsoft.com/office/powerpoint/2010/main" val="1909122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7B74A9-1A88-42CE-B080-0E699072D3F2}" type="datetimeFigureOut">
              <a:rPr lang="en-IN" smtClean="0"/>
              <a:t>07-06-2024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9E2F2A-D2F6-4DDC-A831-BA6CB3B94587}" type="slidenum">
              <a:rPr lang="en-IN" smtClean="0"/>
              <a:t>‹#›</a:t>
            </a:fld>
            <a:endParaRPr lang="en-IN"/>
          </a:p>
        </p:txBody>
      </p:sp>
    </p:spTree>
    <p:extLst>
      <p:ext uri="{BB962C8B-B14F-4D97-AF65-F5344CB8AC3E}">
        <p14:creationId xmlns:p14="http://schemas.microsoft.com/office/powerpoint/2010/main" val="3899845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7B74A9-1A88-42CE-B080-0E699072D3F2}" type="datetimeFigureOut">
              <a:rPr lang="en-IN" smtClean="0"/>
              <a:t>07-06-2024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9E2F2A-D2F6-4DDC-A831-BA6CB3B94587}" type="slidenum">
              <a:rPr lang="en-IN" smtClean="0"/>
              <a:t>‹#›</a:t>
            </a:fld>
            <a:endParaRPr lang="en-IN"/>
          </a:p>
        </p:txBody>
      </p:sp>
    </p:spTree>
    <p:extLst>
      <p:ext uri="{BB962C8B-B14F-4D97-AF65-F5344CB8AC3E}">
        <p14:creationId xmlns:p14="http://schemas.microsoft.com/office/powerpoint/2010/main" val="1173868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7B74A9-1A88-42CE-B080-0E699072D3F2}" type="datetimeFigureOut">
              <a:rPr lang="en-IN" smtClean="0"/>
              <a:t>07-06-2024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69E2F2A-D2F6-4DDC-A831-BA6CB3B94587}" type="slidenum">
              <a:rPr lang="en-IN" smtClean="0"/>
              <a:t>‹#›</a:t>
            </a:fld>
            <a:endParaRPr lang="en-IN"/>
          </a:p>
        </p:txBody>
      </p:sp>
    </p:spTree>
    <p:extLst>
      <p:ext uri="{BB962C8B-B14F-4D97-AF65-F5344CB8AC3E}">
        <p14:creationId xmlns:p14="http://schemas.microsoft.com/office/powerpoint/2010/main" val="3810870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7B74A9-1A88-42CE-B080-0E699072D3F2}" type="datetimeFigureOut">
              <a:rPr lang="en-IN" smtClean="0"/>
              <a:t>07-06-2024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69E2F2A-D2F6-4DDC-A831-BA6CB3B94587}" type="slidenum">
              <a:rPr lang="en-IN" smtClean="0"/>
              <a:t>‹#›</a:t>
            </a:fld>
            <a:endParaRPr lang="en-IN"/>
          </a:p>
        </p:txBody>
      </p:sp>
    </p:spTree>
    <p:extLst>
      <p:ext uri="{BB962C8B-B14F-4D97-AF65-F5344CB8AC3E}">
        <p14:creationId xmlns:p14="http://schemas.microsoft.com/office/powerpoint/2010/main" val="2867798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7B74A9-1A88-42CE-B080-0E699072D3F2}" type="datetimeFigureOut">
              <a:rPr lang="en-IN" smtClean="0"/>
              <a:t>07-06-2024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69E2F2A-D2F6-4DDC-A831-BA6CB3B94587}" type="slidenum">
              <a:rPr lang="en-IN" smtClean="0"/>
              <a:t>‹#›</a:t>
            </a:fld>
            <a:endParaRPr lang="en-IN"/>
          </a:p>
        </p:txBody>
      </p:sp>
    </p:spTree>
    <p:extLst>
      <p:ext uri="{BB962C8B-B14F-4D97-AF65-F5344CB8AC3E}">
        <p14:creationId xmlns:p14="http://schemas.microsoft.com/office/powerpoint/2010/main" val="241840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37B74A9-1A88-42CE-B080-0E699072D3F2}" type="datetimeFigureOut">
              <a:rPr lang="en-IN" smtClean="0"/>
              <a:t>07-06-2024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69E2F2A-D2F6-4DDC-A831-BA6CB3B94587}" type="slidenum">
              <a:rPr lang="en-IN" smtClean="0"/>
              <a:t>‹#›</a:t>
            </a:fld>
            <a:endParaRPr lang="en-IN"/>
          </a:p>
        </p:txBody>
      </p:sp>
    </p:spTree>
    <p:extLst>
      <p:ext uri="{BB962C8B-B14F-4D97-AF65-F5344CB8AC3E}">
        <p14:creationId xmlns:p14="http://schemas.microsoft.com/office/powerpoint/2010/main" val="9045020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7D675-DA3F-C7FD-B58C-5E2BBAB4BE36}"/>
              </a:ext>
            </a:extLst>
          </p:cNvPr>
          <p:cNvSpPr>
            <a:spLocks noGrp="1"/>
          </p:cNvSpPr>
          <p:nvPr>
            <p:ph type="ctrTitle"/>
          </p:nvPr>
        </p:nvSpPr>
        <p:spPr>
          <a:xfrm>
            <a:off x="1154955" y="2099733"/>
            <a:ext cx="8825658" cy="1729317"/>
          </a:xfrm>
        </p:spPr>
        <p:txBody>
          <a:bodyPr/>
          <a:lstStyle/>
          <a:p>
            <a:pPr algn="ctr"/>
            <a:r>
              <a:rPr lang="en-IN" sz="4000" b="1" dirty="0"/>
              <a:t>AMAZON SALES DATA ANALYSIS</a:t>
            </a:r>
            <a:br>
              <a:rPr lang="en-IN" sz="4000" b="1" dirty="0"/>
            </a:br>
            <a:endParaRPr lang="en-IN" sz="4000" b="1" dirty="0"/>
          </a:p>
        </p:txBody>
      </p:sp>
      <p:sp>
        <p:nvSpPr>
          <p:cNvPr id="3" name="Subtitle 2">
            <a:extLst>
              <a:ext uri="{FF2B5EF4-FFF2-40B4-BE49-F238E27FC236}">
                <a16:creationId xmlns:a16="http://schemas.microsoft.com/office/drawing/2014/main" id="{6A8CDEBE-B352-B1B2-C4C9-13B712DC266A}"/>
              </a:ext>
            </a:extLst>
          </p:cNvPr>
          <p:cNvSpPr>
            <a:spLocks noGrp="1"/>
          </p:cNvSpPr>
          <p:nvPr>
            <p:ph type="subTitle" idx="1"/>
          </p:nvPr>
        </p:nvSpPr>
        <p:spPr>
          <a:xfrm>
            <a:off x="1154955" y="3124200"/>
            <a:ext cx="8217645" cy="561975"/>
          </a:xfrm>
        </p:spPr>
        <p:txBody>
          <a:bodyPr/>
          <a:lstStyle/>
          <a:p>
            <a:pPr algn="r"/>
            <a:r>
              <a:rPr lang="en-IN" u="sng" dirty="0"/>
              <a:t>By MILI BHOWMIK</a:t>
            </a:r>
          </a:p>
          <a:p>
            <a:pPr algn="r"/>
            <a:endParaRPr lang="en-IN" dirty="0"/>
          </a:p>
        </p:txBody>
      </p:sp>
    </p:spTree>
    <p:extLst>
      <p:ext uri="{BB962C8B-B14F-4D97-AF65-F5344CB8AC3E}">
        <p14:creationId xmlns:p14="http://schemas.microsoft.com/office/powerpoint/2010/main" val="599725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82E578-E803-B280-4AF5-79E4DD1B9316}"/>
              </a:ext>
            </a:extLst>
          </p:cNvPr>
          <p:cNvSpPr txBox="1"/>
          <p:nvPr/>
        </p:nvSpPr>
        <p:spPr>
          <a:xfrm>
            <a:off x="3054285" y="3016577"/>
            <a:ext cx="5344997" cy="769441"/>
          </a:xfrm>
          <a:prstGeom prst="rect">
            <a:avLst/>
          </a:prstGeom>
          <a:solidFill>
            <a:schemeClr val="accent1"/>
          </a:solidFill>
        </p:spPr>
        <p:txBody>
          <a:bodyPr wrap="square" rtlCol="0">
            <a:spAutoFit/>
          </a:bodyPr>
          <a:lstStyle/>
          <a:p>
            <a:pPr algn="ctr"/>
            <a:r>
              <a:rPr lang="en-IN" sz="4400" dirty="0"/>
              <a:t>Thank you</a:t>
            </a:r>
          </a:p>
        </p:txBody>
      </p:sp>
    </p:spTree>
    <p:extLst>
      <p:ext uri="{BB962C8B-B14F-4D97-AF65-F5344CB8AC3E}">
        <p14:creationId xmlns:p14="http://schemas.microsoft.com/office/powerpoint/2010/main" val="3213167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9EF76-5C2F-9F50-2CA8-DFF00EB47B6C}"/>
              </a:ext>
            </a:extLst>
          </p:cNvPr>
          <p:cNvSpPr>
            <a:spLocks noGrp="1"/>
          </p:cNvSpPr>
          <p:nvPr>
            <p:ph type="title"/>
          </p:nvPr>
        </p:nvSpPr>
        <p:spPr/>
        <p:txBody>
          <a:bodyPr/>
          <a:lstStyle/>
          <a:p>
            <a:pPr algn="ctr"/>
            <a:r>
              <a:rPr lang="en-IN" b="1" dirty="0"/>
              <a:t>Problem Statement:</a:t>
            </a:r>
          </a:p>
        </p:txBody>
      </p:sp>
      <p:sp>
        <p:nvSpPr>
          <p:cNvPr id="3" name="Content Placeholder 2">
            <a:extLst>
              <a:ext uri="{FF2B5EF4-FFF2-40B4-BE49-F238E27FC236}">
                <a16:creationId xmlns:a16="http://schemas.microsoft.com/office/drawing/2014/main" id="{54855303-56FC-C974-9016-08F462CF483A}"/>
              </a:ext>
            </a:extLst>
          </p:cNvPr>
          <p:cNvSpPr>
            <a:spLocks noGrp="1"/>
          </p:cNvSpPr>
          <p:nvPr>
            <p:ph idx="1"/>
          </p:nvPr>
        </p:nvSpPr>
        <p:spPr>
          <a:xfrm>
            <a:off x="1154954" y="3026004"/>
            <a:ext cx="8825659" cy="2055043"/>
          </a:xfrm>
        </p:spPr>
        <p:txBody>
          <a:bodyPr>
            <a:normAutofit/>
          </a:bodyPr>
          <a:lstStyle/>
          <a:p>
            <a:pPr algn="r"/>
            <a:r>
              <a:rPr lang="en-IN" i="1" dirty="0">
                <a:effectLst>
                  <a:outerShdw blurRad="38100" dist="38100" dir="2700000" algn="tl">
                    <a:srgbClr val="000000">
                      <a:alpha val="43137"/>
                    </a:srgbClr>
                  </a:outerShdw>
                </a:effectLst>
              </a:rPr>
              <a:t>Sales management has gained importance to meet increasing competition and the need for improved methods of distribution to reduce cost and to increase </a:t>
            </a:r>
            <a:r>
              <a:rPr lang="en-IN" i="1" dirty="0" err="1">
                <a:effectLst>
                  <a:outerShdw blurRad="38100" dist="38100" dir="2700000" algn="tl">
                    <a:srgbClr val="000000">
                      <a:alpha val="43137"/>
                    </a:srgbClr>
                  </a:outerShdw>
                </a:effectLst>
              </a:rPr>
              <a:t>profits.Sales</a:t>
            </a:r>
            <a:r>
              <a:rPr lang="en-IN" i="1" dirty="0">
                <a:effectLst>
                  <a:outerShdw blurRad="38100" dist="38100" dir="2700000" algn="tl">
                    <a:srgbClr val="000000">
                      <a:alpha val="43137"/>
                    </a:srgbClr>
                  </a:outerShdw>
                </a:effectLst>
              </a:rPr>
              <a:t> management today is the most important function in a commercial and business enterprise. </a:t>
            </a:r>
          </a:p>
        </p:txBody>
      </p:sp>
    </p:spTree>
    <p:extLst>
      <p:ext uri="{BB962C8B-B14F-4D97-AF65-F5344CB8AC3E}">
        <p14:creationId xmlns:p14="http://schemas.microsoft.com/office/powerpoint/2010/main" val="793779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39E4A-6958-BF90-5DBA-B120C48B5E25}"/>
              </a:ext>
            </a:extLst>
          </p:cNvPr>
          <p:cNvSpPr>
            <a:spLocks noGrp="1"/>
          </p:cNvSpPr>
          <p:nvPr>
            <p:ph type="title"/>
          </p:nvPr>
        </p:nvSpPr>
        <p:spPr>
          <a:xfrm>
            <a:off x="1154954" y="973667"/>
            <a:ext cx="8771471" cy="939973"/>
          </a:xfrm>
        </p:spPr>
        <p:txBody>
          <a:bodyPr/>
          <a:lstStyle/>
          <a:p>
            <a:pPr algn="just"/>
            <a:r>
              <a:rPr lang="en-IN" sz="2800" b="1" dirty="0"/>
              <a:t>Importance of sales managements in Today’s Competitive Environment</a:t>
            </a:r>
          </a:p>
        </p:txBody>
      </p:sp>
      <p:sp>
        <p:nvSpPr>
          <p:cNvPr id="6" name="TextBox 5">
            <a:extLst>
              <a:ext uri="{FF2B5EF4-FFF2-40B4-BE49-F238E27FC236}">
                <a16:creationId xmlns:a16="http://schemas.microsoft.com/office/drawing/2014/main" id="{E4C7CEA2-9650-E314-6D58-D7EFE9080D7C}"/>
              </a:ext>
            </a:extLst>
          </p:cNvPr>
          <p:cNvSpPr txBox="1"/>
          <p:nvPr/>
        </p:nvSpPr>
        <p:spPr>
          <a:xfrm>
            <a:off x="1154954" y="2677212"/>
            <a:ext cx="10449442" cy="1477328"/>
          </a:xfrm>
          <a:prstGeom prst="rect">
            <a:avLst/>
          </a:prstGeom>
          <a:noFill/>
        </p:spPr>
        <p:txBody>
          <a:bodyPr wrap="square" rtlCol="0">
            <a:spAutoFit/>
          </a:bodyPr>
          <a:lstStyle/>
          <a:p>
            <a:pPr algn="ctr"/>
            <a:r>
              <a:rPr lang="en-US" dirty="0">
                <a:effectLst>
                  <a:outerShdw blurRad="38100" dist="38100" dir="2700000" algn="tl">
                    <a:srgbClr val="000000">
                      <a:alpha val="43137"/>
                    </a:srgbClr>
                  </a:outerShdw>
                </a:effectLst>
              </a:rPr>
              <a:t>Sales management is crucial in today's competitive landscape for meeting customer expectations, maximizing revenue, building brand loyalty, achieving competitive advantage, driving business growth, optimizing resource allocation, enhancing efficiency, and adapting to market changes swiftly. It ensures businesses thrive amidst fierce competition, sustaining profitability and growth.</a:t>
            </a:r>
            <a:endParaRPr lang="en-I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87711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E2780D3-5BAF-5BBF-B95D-B50EEB8055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5413"/>
            <a:ext cx="12192000" cy="7073413"/>
          </a:xfrm>
          <a:prstGeom prst="rect">
            <a:avLst/>
          </a:prstGeom>
        </p:spPr>
      </p:pic>
    </p:spTree>
    <p:extLst>
      <p:ext uri="{BB962C8B-B14F-4D97-AF65-F5344CB8AC3E}">
        <p14:creationId xmlns:p14="http://schemas.microsoft.com/office/powerpoint/2010/main" val="2217449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9540ACD-6FD8-412C-F016-CB9046E7943E}"/>
              </a:ext>
            </a:extLst>
          </p:cNvPr>
          <p:cNvSpPr>
            <a:spLocks noGrp="1"/>
          </p:cNvSpPr>
          <p:nvPr>
            <p:ph type="body" sz="half" idx="2"/>
          </p:nvPr>
        </p:nvSpPr>
        <p:spPr>
          <a:xfrm>
            <a:off x="1154954" y="1423448"/>
            <a:ext cx="2793158" cy="4601432"/>
          </a:xfrm>
        </p:spPr>
        <p:txBody>
          <a:bodyPr>
            <a:normAutofit/>
          </a:bodyPr>
          <a:lstStyle/>
          <a:p>
            <a:pPr marL="285750" indent="-285750">
              <a:buFont typeface="Arial" panose="020B0604020202020204" pitchFamily="34" charset="0"/>
              <a:buChar char="•"/>
            </a:pPr>
            <a:r>
              <a:rPr lang="en-IN" sz="1600" i="1" dirty="0"/>
              <a:t>This chart show the cost as per Items type and </a:t>
            </a:r>
          </a:p>
          <a:p>
            <a:pPr marL="285750" indent="-285750">
              <a:buFont typeface="Arial" panose="020B0604020202020204" pitchFamily="34" charset="0"/>
              <a:buChar char="•"/>
            </a:pPr>
            <a:endParaRPr lang="en-IN" sz="1600" i="1" dirty="0"/>
          </a:p>
          <a:p>
            <a:pPr marL="285750" indent="-285750">
              <a:buFont typeface="Arial" panose="020B0604020202020204" pitchFamily="34" charset="0"/>
              <a:buChar char="•"/>
            </a:pPr>
            <a:r>
              <a:rPr lang="en-IN" sz="1600" i="1" dirty="0"/>
              <a:t>Here the office Supplies are more costlier for the company and this type of items has less demand in the market and return more loss.</a:t>
            </a:r>
          </a:p>
        </p:txBody>
      </p:sp>
      <p:pic>
        <p:nvPicPr>
          <p:cNvPr id="14" name="Content Placeholder 13">
            <a:extLst>
              <a:ext uri="{FF2B5EF4-FFF2-40B4-BE49-F238E27FC236}">
                <a16:creationId xmlns:a16="http://schemas.microsoft.com/office/drawing/2014/main" id="{C38C93B0-A9FB-686F-78CC-28C2E47A1D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40924" y="1295400"/>
            <a:ext cx="5986020" cy="4417243"/>
          </a:xfrm>
        </p:spPr>
      </p:pic>
    </p:spTree>
    <p:extLst>
      <p:ext uri="{BB962C8B-B14F-4D97-AF65-F5344CB8AC3E}">
        <p14:creationId xmlns:p14="http://schemas.microsoft.com/office/powerpoint/2010/main" val="3365918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3AD80F4-915F-1554-1FDC-5A43CAF3F0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554616"/>
            <a:ext cx="5074763" cy="3714968"/>
          </a:xfrm>
        </p:spPr>
      </p:pic>
      <p:sp>
        <p:nvSpPr>
          <p:cNvPr id="4" name="Text Placeholder 3">
            <a:extLst>
              <a:ext uri="{FF2B5EF4-FFF2-40B4-BE49-F238E27FC236}">
                <a16:creationId xmlns:a16="http://schemas.microsoft.com/office/drawing/2014/main" id="{44030FC1-A235-F017-C749-263BC205C41C}"/>
              </a:ext>
            </a:extLst>
          </p:cNvPr>
          <p:cNvSpPr>
            <a:spLocks noGrp="1"/>
          </p:cNvSpPr>
          <p:nvPr>
            <p:ph type="body" sz="half" idx="2"/>
          </p:nvPr>
        </p:nvSpPr>
        <p:spPr>
          <a:xfrm>
            <a:off x="791852" y="857840"/>
            <a:ext cx="3175114" cy="5214174"/>
          </a:xfrm>
        </p:spPr>
        <p:txBody>
          <a:bodyPr/>
          <a:lstStyle/>
          <a:p>
            <a:pPr marL="342900" indent="-342900">
              <a:buFont typeface="Arial" panose="020B0604020202020204" pitchFamily="34" charset="0"/>
              <a:buChar char="•"/>
            </a:pPr>
            <a:r>
              <a:rPr lang="en-IN" sz="1800" i="1" dirty="0"/>
              <a:t>This chart indicate the profit as per different region </a:t>
            </a:r>
          </a:p>
          <a:p>
            <a:pPr marL="342900" indent="-342900">
              <a:buFont typeface="Arial" panose="020B0604020202020204" pitchFamily="34" charset="0"/>
              <a:buChar char="•"/>
            </a:pPr>
            <a:r>
              <a:rPr lang="en-IN" sz="1800" i="1" dirty="0"/>
              <a:t>More area means profit from the region in </a:t>
            </a:r>
            <a:r>
              <a:rPr lang="en-IN" sz="1800" i="1" dirty="0" err="1"/>
              <a:t>high.For</a:t>
            </a:r>
            <a:r>
              <a:rPr lang="en-IN" sz="1800" i="1" dirty="0"/>
              <a:t> example profit from sub-Saharan Africa is highest</a:t>
            </a:r>
          </a:p>
          <a:p>
            <a:pPr marL="342900" indent="-342900">
              <a:buFont typeface="Arial" panose="020B0604020202020204" pitchFamily="34" charset="0"/>
              <a:buChar char="•"/>
            </a:pPr>
            <a:r>
              <a:rPr lang="en-IN" sz="1800" i="1" dirty="0"/>
              <a:t>Small area means vice-</a:t>
            </a:r>
            <a:r>
              <a:rPr lang="en-IN" sz="1800" i="1" dirty="0" err="1"/>
              <a:t>versa.For</a:t>
            </a:r>
            <a:r>
              <a:rPr lang="en-IN" sz="1800" i="1" dirty="0"/>
              <a:t> example profit from North America is lowest here.</a:t>
            </a:r>
          </a:p>
          <a:p>
            <a:endParaRPr lang="en-IN" dirty="0"/>
          </a:p>
          <a:p>
            <a:r>
              <a:rPr lang="en-IN" dirty="0"/>
              <a:t> </a:t>
            </a:r>
          </a:p>
        </p:txBody>
      </p:sp>
    </p:spTree>
    <p:extLst>
      <p:ext uri="{BB962C8B-B14F-4D97-AF65-F5344CB8AC3E}">
        <p14:creationId xmlns:p14="http://schemas.microsoft.com/office/powerpoint/2010/main" val="1556095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C8D28E7-AEAB-7036-75C5-74CB86683B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536569"/>
            <a:ext cx="5235019" cy="3799002"/>
          </a:xfrm>
        </p:spPr>
      </p:pic>
      <p:sp>
        <p:nvSpPr>
          <p:cNvPr id="4" name="Text Placeholder 3">
            <a:extLst>
              <a:ext uri="{FF2B5EF4-FFF2-40B4-BE49-F238E27FC236}">
                <a16:creationId xmlns:a16="http://schemas.microsoft.com/office/drawing/2014/main" id="{A42A605E-A713-F998-9333-5D2152332D36}"/>
              </a:ext>
            </a:extLst>
          </p:cNvPr>
          <p:cNvSpPr>
            <a:spLocks noGrp="1"/>
          </p:cNvSpPr>
          <p:nvPr>
            <p:ph type="body" sz="half" idx="2"/>
          </p:nvPr>
        </p:nvSpPr>
        <p:spPr>
          <a:xfrm>
            <a:off x="725863" y="1432875"/>
            <a:ext cx="3440783" cy="3346516"/>
          </a:xfrm>
        </p:spPr>
        <p:txBody>
          <a:bodyPr>
            <a:normAutofit/>
          </a:bodyPr>
          <a:lstStyle/>
          <a:p>
            <a:pPr marL="285750" indent="-285750">
              <a:buFont typeface="Arial" panose="020B0604020202020204" pitchFamily="34" charset="0"/>
              <a:buChar char="•"/>
            </a:pPr>
            <a:r>
              <a:rPr lang="en-IN" sz="1800" dirty="0"/>
              <a:t>This chart indicate the </a:t>
            </a:r>
            <a:r>
              <a:rPr lang="en-IN" sz="1800" dirty="0" err="1"/>
              <a:t>profit,cost</a:t>
            </a:r>
            <a:r>
              <a:rPr lang="en-IN" sz="1800" dirty="0"/>
              <a:t> and revenue as per the Order Date</a:t>
            </a:r>
          </a:p>
          <a:p>
            <a:pPr marL="285750" indent="-285750">
              <a:buFont typeface="Arial" panose="020B0604020202020204" pitchFamily="34" charset="0"/>
              <a:buChar char="•"/>
            </a:pPr>
            <a:r>
              <a:rPr lang="en-IN" sz="1800" dirty="0"/>
              <a:t>Here it shows that in the year 2017 the </a:t>
            </a:r>
            <a:r>
              <a:rPr lang="en-IN" sz="1800" dirty="0" err="1"/>
              <a:t>profit,cost</a:t>
            </a:r>
            <a:r>
              <a:rPr lang="en-IN" sz="1800" dirty="0"/>
              <a:t> and revenue is increased with controlled costs typically  indicate profitability.</a:t>
            </a:r>
          </a:p>
        </p:txBody>
      </p:sp>
    </p:spTree>
    <p:extLst>
      <p:ext uri="{BB962C8B-B14F-4D97-AF65-F5344CB8AC3E}">
        <p14:creationId xmlns:p14="http://schemas.microsoft.com/office/powerpoint/2010/main" val="3029302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6BB84CD-930B-10F3-86DD-E6D4E79726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2277" y="1625468"/>
            <a:ext cx="4484768" cy="3491321"/>
          </a:xfrm>
        </p:spPr>
      </p:pic>
      <p:sp>
        <p:nvSpPr>
          <p:cNvPr id="4" name="Text Placeholder 3">
            <a:extLst>
              <a:ext uri="{FF2B5EF4-FFF2-40B4-BE49-F238E27FC236}">
                <a16:creationId xmlns:a16="http://schemas.microsoft.com/office/drawing/2014/main" id="{5788F5BF-4061-C586-2357-98FB80B77FDB}"/>
              </a:ext>
            </a:extLst>
          </p:cNvPr>
          <p:cNvSpPr>
            <a:spLocks noGrp="1"/>
          </p:cNvSpPr>
          <p:nvPr>
            <p:ph type="body" sz="half" idx="2"/>
          </p:nvPr>
        </p:nvSpPr>
        <p:spPr>
          <a:xfrm>
            <a:off x="772998" y="1018094"/>
            <a:ext cx="3316516" cy="5035065"/>
          </a:xfrm>
        </p:spPr>
        <p:txBody>
          <a:bodyPr/>
          <a:lstStyle/>
          <a:p>
            <a:pPr marL="285750" indent="-285750">
              <a:buFont typeface="Arial" panose="020B0604020202020204" pitchFamily="34" charset="0"/>
              <a:buChar char="•"/>
            </a:pPr>
            <a:r>
              <a:rPr lang="en-IN" sz="1800" dirty="0"/>
              <a:t>This chart show the profit as per Items type and </a:t>
            </a:r>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dirty="0"/>
              <a:t>Here the Cosmetics are more profit for the company and this type of items has more demand in the market and return more profit.</a:t>
            </a:r>
          </a:p>
          <a:p>
            <a:endParaRPr lang="en-IN" dirty="0"/>
          </a:p>
        </p:txBody>
      </p:sp>
    </p:spTree>
    <p:extLst>
      <p:ext uri="{BB962C8B-B14F-4D97-AF65-F5344CB8AC3E}">
        <p14:creationId xmlns:p14="http://schemas.microsoft.com/office/powerpoint/2010/main" val="1691917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F8F83-D808-9609-FA63-5BC2CBEED341}"/>
              </a:ext>
            </a:extLst>
          </p:cNvPr>
          <p:cNvSpPr>
            <a:spLocks noGrp="1"/>
          </p:cNvSpPr>
          <p:nvPr>
            <p:ph type="title"/>
          </p:nvPr>
        </p:nvSpPr>
        <p:spPr>
          <a:xfrm>
            <a:off x="1154954" y="810704"/>
            <a:ext cx="8761413" cy="869927"/>
          </a:xfrm>
        </p:spPr>
        <p:txBody>
          <a:bodyPr/>
          <a:lstStyle/>
          <a:p>
            <a:br>
              <a:rPr lang="en-IN" dirty="0"/>
            </a:br>
            <a:r>
              <a:rPr lang="en-IN" dirty="0"/>
              <a:t>Conclusion</a:t>
            </a:r>
            <a:br>
              <a:rPr lang="en-IN" dirty="0"/>
            </a:br>
            <a:endParaRPr lang="en-IN" dirty="0"/>
          </a:p>
        </p:txBody>
      </p:sp>
      <p:sp>
        <p:nvSpPr>
          <p:cNvPr id="4" name="TextBox 3">
            <a:extLst>
              <a:ext uri="{FF2B5EF4-FFF2-40B4-BE49-F238E27FC236}">
                <a16:creationId xmlns:a16="http://schemas.microsoft.com/office/drawing/2014/main" id="{5B8B5D20-30EA-7958-08D2-DC91199E0ED3}"/>
              </a:ext>
            </a:extLst>
          </p:cNvPr>
          <p:cNvSpPr txBox="1"/>
          <p:nvPr/>
        </p:nvSpPr>
        <p:spPr>
          <a:xfrm>
            <a:off x="2050500" y="2613392"/>
            <a:ext cx="8601788" cy="1631216"/>
          </a:xfrm>
          <a:prstGeom prst="rect">
            <a:avLst/>
          </a:prstGeom>
          <a:noFill/>
        </p:spPr>
        <p:txBody>
          <a:bodyPr wrap="square" rtlCol="0">
            <a:spAutoFit/>
          </a:bodyPr>
          <a:lstStyle/>
          <a:p>
            <a:r>
              <a:rPr lang="en-IN" sz="2000" i="1" dirty="0"/>
              <a:t>Overall, the data suggest a healthy demand for certain product sizes and categories ,efficient order </a:t>
            </a:r>
            <a:r>
              <a:rPr lang="en-IN" sz="2000" i="1" dirty="0" err="1"/>
              <a:t>processing,and</a:t>
            </a:r>
            <a:r>
              <a:rPr lang="en-IN" sz="2000" i="1" dirty="0"/>
              <a:t> a concentration of sales in specific geographic </a:t>
            </a:r>
            <a:r>
              <a:rPr lang="en-IN" sz="2000" i="1" dirty="0" err="1"/>
              <a:t>regions.This</a:t>
            </a:r>
            <a:r>
              <a:rPr lang="en-IN" sz="2000" i="1" dirty="0"/>
              <a:t> analysis could be used to further optimize </a:t>
            </a:r>
            <a:r>
              <a:rPr lang="en-IN" sz="2000" i="1" dirty="0" err="1"/>
              <a:t>inventory,enhance</a:t>
            </a:r>
            <a:r>
              <a:rPr lang="en-IN" sz="2000" i="1" dirty="0"/>
              <a:t> customer targeting , and improve logistical operations</a:t>
            </a:r>
            <a:endParaRPr lang="en-IN" sz="2000" dirty="0"/>
          </a:p>
        </p:txBody>
      </p:sp>
    </p:spTree>
    <p:extLst>
      <p:ext uri="{BB962C8B-B14F-4D97-AF65-F5344CB8AC3E}">
        <p14:creationId xmlns:p14="http://schemas.microsoft.com/office/powerpoint/2010/main" val="8252142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
  <TotalTime>210</TotalTime>
  <Words>317</Words>
  <Application>Microsoft Office PowerPoint</Application>
  <PresentationFormat>Widescreen</PresentationFormat>
  <Paragraphs>22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AMAZON SALES DATA ANALYSIS </vt:lpstr>
      <vt:lpstr>Problem Statement:</vt:lpstr>
      <vt:lpstr>Importance of sales managements in Today’s Competitive Environment</vt:lpstr>
      <vt:lpstr>PowerPoint Presentation</vt:lpstr>
      <vt:lpstr>PowerPoint Presentation</vt:lpstr>
      <vt:lpstr>PowerPoint Presentation</vt:lpstr>
      <vt:lpstr>PowerPoint Presentation</vt:lpstr>
      <vt:lpstr>PowerPoint Presentation</vt:lpstr>
      <vt:lpstr> 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 ANALYSIS</dc:title>
  <dc:creator>Mili Bhowmik</dc:creator>
  <cp:lastModifiedBy>Mili Bhowmik</cp:lastModifiedBy>
  <cp:revision>1</cp:revision>
  <dcterms:created xsi:type="dcterms:W3CDTF">2024-05-30T06:38:45Z</dcterms:created>
  <dcterms:modified xsi:type="dcterms:W3CDTF">2024-06-07T09:07:56Z</dcterms:modified>
</cp:coreProperties>
</file>