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1" d="100"/>
          <a:sy n="81" d="100"/>
        </p:scale>
        <p:origin x="66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5C9C-6DC0-3C73-4EB4-E386425BD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91E8C0-38D9-8A9F-0A8B-58A4A7657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04DADD-2FFD-84E7-11F8-99CDB9B5558A}"/>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5" name="Footer Placeholder 4">
            <a:extLst>
              <a:ext uri="{FF2B5EF4-FFF2-40B4-BE49-F238E27FC236}">
                <a16:creationId xmlns:a16="http://schemas.microsoft.com/office/drawing/2014/main" id="{DEB79486-4B4F-F252-15F9-F1C2AB6092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6A7A5B-938E-DB00-E493-3B0613B15EAB}"/>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399608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A3B8-FD0D-A8A6-26D2-318F7C6E5D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D4E021-4A27-A314-24EB-B02942445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E6FED-6166-A78A-46E7-1DEC94759B6B}"/>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5" name="Footer Placeholder 4">
            <a:extLst>
              <a:ext uri="{FF2B5EF4-FFF2-40B4-BE49-F238E27FC236}">
                <a16:creationId xmlns:a16="http://schemas.microsoft.com/office/drawing/2014/main" id="{728F93A1-6A0D-6E9A-2B21-5416E10ED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6B6BE-E6CD-3C9D-B756-75413C8D1102}"/>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383604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FAF18-00E3-163A-D235-B1FCBAF197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A676D1-B363-5A5C-EC40-AA0CFD71E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A4C4A-3ED0-728F-55C1-569E1592389A}"/>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5" name="Footer Placeholder 4">
            <a:extLst>
              <a:ext uri="{FF2B5EF4-FFF2-40B4-BE49-F238E27FC236}">
                <a16:creationId xmlns:a16="http://schemas.microsoft.com/office/drawing/2014/main" id="{27FFD453-EBA3-B5DF-BFAC-7EB59939F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A68FC-3715-0ED8-E34A-4A79D4B2E486}"/>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150278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C5C3-71D8-DD8F-038B-CDF6E0A2D4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F9FFFB-332D-B841-7342-2F3FA043B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2A93C7-79F1-9617-70DC-234768FFC53F}"/>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5" name="Footer Placeholder 4">
            <a:extLst>
              <a:ext uri="{FF2B5EF4-FFF2-40B4-BE49-F238E27FC236}">
                <a16:creationId xmlns:a16="http://schemas.microsoft.com/office/drawing/2014/main" id="{7A06C5D0-1639-8251-FCFB-751847A2F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4E3B2A-291F-4E5C-B553-4016309E69A6}"/>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234773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6A84-8157-CFFA-2DE8-2FE198FBD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83D869-46A7-A551-80DE-39223775BA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2BBFEF-0006-CA1E-EBF8-715CBAA13BA7}"/>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5" name="Footer Placeholder 4">
            <a:extLst>
              <a:ext uri="{FF2B5EF4-FFF2-40B4-BE49-F238E27FC236}">
                <a16:creationId xmlns:a16="http://schemas.microsoft.com/office/drawing/2014/main" id="{62392B38-52CD-D521-277F-96E5EB8CD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6A0E0-41CA-3C82-5C6C-0A23D9FA488C}"/>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403778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CDC2-B876-9252-33D5-E73770CEE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6E646F-4686-5B3D-3B59-40E0A169DF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EED667-F1BF-1BF7-FE3F-BABE2A9AAE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EAE95E-5564-EDA8-F397-45E22D93D2AF}"/>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6" name="Footer Placeholder 5">
            <a:extLst>
              <a:ext uri="{FF2B5EF4-FFF2-40B4-BE49-F238E27FC236}">
                <a16:creationId xmlns:a16="http://schemas.microsoft.com/office/drawing/2014/main" id="{EC29DDF1-B3D8-F39A-61A8-9951BF1428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58A1D0-9026-FD1D-97A9-9B39905F4D96}"/>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314028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139C-458D-EA38-A459-743488FB40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5B0FF4-A271-32D9-E17A-330B95E8A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EF17F3-9B8F-B197-F9C6-6839F360E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0C1DCE-4E9F-7BC9-3974-83F9B9450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02800-0E71-4324-2006-AA7208835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66874C-483D-A416-9CBF-96FE6513763C}"/>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8" name="Footer Placeholder 7">
            <a:extLst>
              <a:ext uri="{FF2B5EF4-FFF2-40B4-BE49-F238E27FC236}">
                <a16:creationId xmlns:a16="http://schemas.microsoft.com/office/drawing/2014/main" id="{2D58E879-2C27-9B0F-6085-6A5CD6F518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13D3FF-6844-6D5A-18CC-7C14704A7168}"/>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20853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1A0C-2333-387E-E436-3F1D9B12DD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075C2B-CACB-60A2-FCE9-E1AFEF3D9CB6}"/>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4" name="Footer Placeholder 3">
            <a:extLst>
              <a:ext uri="{FF2B5EF4-FFF2-40B4-BE49-F238E27FC236}">
                <a16:creationId xmlns:a16="http://schemas.microsoft.com/office/drawing/2014/main" id="{A6DC4D49-14E1-265D-A395-249DD580CF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1780B3-30DF-FFD4-59F8-261C672FB9A5}"/>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24458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E61A0-4D67-31F8-2D9E-12D338208222}"/>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3" name="Footer Placeholder 2">
            <a:extLst>
              <a:ext uri="{FF2B5EF4-FFF2-40B4-BE49-F238E27FC236}">
                <a16:creationId xmlns:a16="http://schemas.microsoft.com/office/drawing/2014/main" id="{6F0A7F44-4FE1-1978-8E79-C59E1DBAA9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9CF743-D4F5-9377-2918-242BC85E71CB}"/>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17280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724A-C76A-CDBC-3444-36CE8D2D6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0510A5-E61C-7DE5-F09C-D948B562E3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ED43D6-16E6-E98D-4B7C-5F16879CB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60DFA-B1F9-74C7-17C4-646BD7AD24B7}"/>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6" name="Footer Placeholder 5">
            <a:extLst>
              <a:ext uri="{FF2B5EF4-FFF2-40B4-BE49-F238E27FC236}">
                <a16:creationId xmlns:a16="http://schemas.microsoft.com/office/drawing/2014/main" id="{C026E7F7-B421-FFE7-3610-A32EEB379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5A36CB-BAAF-FDCC-5C67-9E2D615D39B6}"/>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367194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43EE-1210-AD12-5A20-8422D70C0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699814-3D09-50AF-D873-71FFD5CAC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1DCBF2-40B1-2B54-6F3C-67E3516B8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8C95A-A71E-9D27-86E8-E08D9F30431F}"/>
              </a:ext>
            </a:extLst>
          </p:cNvPr>
          <p:cNvSpPr>
            <a:spLocks noGrp="1"/>
          </p:cNvSpPr>
          <p:nvPr>
            <p:ph type="dt" sz="half" idx="10"/>
          </p:nvPr>
        </p:nvSpPr>
        <p:spPr/>
        <p:txBody>
          <a:bodyPr/>
          <a:lstStyle/>
          <a:p>
            <a:fld id="{2D404DED-9982-4622-9C31-12946948AE6A}" type="datetimeFigureOut">
              <a:rPr lang="en-IN" smtClean="0"/>
              <a:t>04-06-2024</a:t>
            </a:fld>
            <a:endParaRPr lang="en-IN"/>
          </a:p>
        </p:txBody>
      </p:sp>
      <p:sp>
        <p:nvSpPr>
          <p:cNvPr id="6" name="Footer Placeholder 5">
            <a:extLst>
              <a:ext uri="{FF2B5EF4-FFF2-40B4-BE49-F238E27FC236}">
                <a16:creationId xmlns:a16="http://schemas.microsoft.com/office/drawing/2014/main" id="{2756BBD2-655D-0E3E-0DE4-717B8DAE2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F840E-5900-0273-160E-C93D979E382D}"/>
              </a:ext>
            </a:extLst>
          </p:cNvPr>
          <p:cNvSpPr>
            <a:spLocks noGrp="1"/>
          </p:cNvSpPr>
          <p:nvPr>
            <p:ph type="sldNum" sz="quarter" idx="12"/>
          </p:nvPr>
        </p:nvSpPr>
        <p:spPr/>
        <p:txBody>
          <a:bodyPr/>
          <a:lstStyle/>
          <a:p>
            <a:fld id="{550E4D9A-30C0-4D20-A2D9-5EC99A6C437D}" type="slidenum">
              <a:rPr lang="en-IN" smtClean="0"/>
              <a:t>‹#›</a:t>
            </a:fld>
            <a:endParaRPr lang="en-IN"/>
          </a:p>
        </p:txBody>
      </p:sp>
    </p:spTree>
    <p:extLst>
      <p:ext uri="{BB962C8B-B14F-4D97-AF65-F5344CB8AC3E}">
        <p14:creationId xmlns:p14="http://schemas.microsoft.com/office/powerpoint/2010/main" val="280332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B3FEF2-F8BC-03D7-E411-F1AB119CA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4A3A91-4828-8399-02CF-78F7D05BE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EF332-EA6A-D05C-F47B-9A182B4B9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04DED-9982-4622-9C31-12946948AE6A}" type="datetimeFigureOut">
              <a:rPr lang="en-IN" smtClean="0"/>
              <a:t>04-06-2024</a:t>
            </a:fld>
            <a:endParaRPr lang="en-IN"/>
          </a:p>
        </p:txBody>
      </p:sp>
      <p:sp>
        <p:nvSpPr>
          <p:cNvPr id="5" name="Footer Placeholder 4">
            <a:extLst>
              <a:ext uri="{FF2B5EF4-FFF2-40B4-BE49-F238E27FC236}">
                <a16:creationId xmlns:a16="http://schemas.microsoft.com/office/drawing/2014/main" id="{4C50ECA4-73EC-BFF2-A50D-78683BF1E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71B75B-C0A4-28A7-EE6D-4D5EE7A92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E4D9A-30C0-4D20-A2D9-5EC99A6C437D}" type="slidenum">
              <a:rPr lang="en-IN" smtClean="0"/>
              <a:t>‹#›</a:t>
            </a:fld>
            <a:endParaRPr lang="en-IN"/>
          </a:p>
        </p:txBody>
      </p:sp>
    </p:spTree>
    <p:extLst>
      <p:ext uri="{BB962C8B-B14F-4D97-AF65-F5344CB8AC3E}">
        <p14:creationId xmlns:p14="http://schemas.microsoft.com/office/powerpoint/2010/main" val="2501738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0749-DDD6-6611-7B83-65A3E5552E69}"/>
              </a:ext>
            </a:extLst>
          </p:cNvPr>
          <p:cNvSpPr>
            <a:spLocks noGrp="1"/>
          </p:cNvSpPr>
          <p:nvPr>
            <p:ph type="ctrTitle"/>
          </p:nvPr>
        </p:nvSpPr>
        <p:spPr>
          <a:xfrm>
            <a:off x="1524000" y="1122363"/>
            <a:ext cx="9144000" cy="3208568"/>
          </a:xfrm>
        </p:spPr>
        <p:txBody>
          <a:bodyPr/>
          <a:lstStyle/>
          <a:p>
            <a:br>
              <a:rPr lang="en-IN" dirty="0"/>
            </a:br>
            <a:endParaRPr lang="en-IN" dirty="0"/>
          </a:p>
        </p:txBody>
      </p:sp>
      <p:sp>
        <p:nvSpPr>
          <p:cNvPr id="6" name="TextBox 5">
            <a:extLst>
              <a:ext uri="{FF2B5EF4-FFF2-40B4-BE49-F238E27FC236}">
                <a16:creationId xmlns:a16="http://schemas.microsoft.com/office/drawing/2014/main" id="{1597AA0C-EC3A-6FC8-137C-EDD1F5025090}"/>
              </a:ext>
            </a:extLst>
          </p:cNvPr>
          <p:cNvSpPr txBox="1"/>
          <p:nvPr/>
        </p:nvSpPr>
        <p:spPr>
          <a:xfrm>
            <a:off x="1524000" y="1652517"/>
            <a:ext cx="9892145" cy="1323439"/>
          </a:xfrm>
          <a:prstGeom prst="rect">
            <a:avLst/>
          </a:prstGeom>
          <a:noFill/>
        </p:spPr>
        <p:txBody>
          <a:bodyPr wrap="square" rtlCol="0">
            <a:spAutoFit/>
          </a:bodyPr>
          <a:lstStyle/>
          <a:p>
            <a:r>
              <a:rPr lang="en-IN" sz="4000" b="1" dirty="0">
                <a:solidFill>
                  <a:srgbClr val="7030A0"/>
                </a:solidFill>
              </a:rPr>
              <a:t>FOREIGN  DIRECT INVESTMENT ANALYTICS</a:t>
            </a:r>
          </a:p>
          <a:p>
            <a:endParaRPr lang="en-IN" sz="4000" dirty="0">
              <a:solidFill>
                <a:srgbClr val="7030A0"/>
              </a:solidFill>
            </a:endParaRPr>
          </a:p>
        </p:txBody>
      </p:sp>
      <p:sp>
        <p:nvSpPr>
          <p:cNvPr id="7" name="TextBox 6">
            <a:extLst>
              <a:ext uri="{FF2B5EF4-FFF2-40B4-BE49-F238E27FC236}">
                <a16:creationId xmlns:a16="http://schemas.microsoft.com/office/drawing/2014/main" id="{B4991E86-8EE8-F92B-14F7-3AEC847C8A5B}"/>
              </a:ext>
            </a:extLst>
          </p:cNvPr>
          <p:cNvSpPr txBox="1"/>
          <p:nvPr/>
        </p:nvSpPr>
        <p:spPr>
          <a:xfrm>
            <a:off x="5731497" y="2243579"/>
            <a:ext cx="4742539" cy="523220"/>
          </a:xfrm>
          <a:prstGeom prst="rect">
            <a:avLst/>
          </a:prstGeom>
          <a:noFill/>
        </p:spPr>
        <p:txBody>
          <a:bodyPr wrap="square" rtlCol="0">
            <a:spAutoFit/>
          </a:bodyPr>
          <a:lstStyle/>
          <a:p>
            <a:pPr lvl="3"/>
            <a:r>
              <a:rPr lang="en-IN" dirty="0"/>
              <a:t>  </a:t>
            </a:r>
            <a:r>
              <a:rPr lang="en-IN" sz="2800" b="1" u="sng" dirty="0">
                <a:solidFill>
                  <a:srgbClr val="CC00CC"/>
                </a:solidFill>
              </a:rPr>
              <a:t>By MILI BHOWMIK</a:t>
            </a:r>
          </a:p>
        </p:txBody>
      </p:sp>
      <p:pic>
        <p:nvPicPr>
          <p:cNvPr id="5" name="Picture 2">
            <a:extLst>
              <a:ext uri="{FF2B5EF4-FFF2-40B4-BE49-F238E27FC236}">
                <a16:creationId xmlns:a16="http://schemas.microsoft.com/office/drawing/2014/main" id="{491CB10C-D0B1-28EA-657A-9AC06E748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498102"/>
            <a:ext cx="5905500" cy="413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44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7448F14-C286-81F5-5216-5BCF4EA67A35}"/>
              </a:ext>
            </a:extLst>
          </p:cNvPr>
          <p:cNvGraphicFramePr>
            <a:graphicFrameLocks noGrp="1"/>
          </p:cNvGraphicFramePr>
          <p:nvPr>
            <p:extLst>
              <p:ext uri="{D42A27DB-BD31-4B8C-83A1-F6EECF244321}">
                <p14:modId xmlns:p14="http://schemas.microsoft.com/office/powerpoint/2010/main" val="3212907126"/>
              </p:ext>
            </p:extLst>
          </p:nvPr>
        </p:nvGraphicFramePr>
        <p:xfrm>
          <a:off x="2032000" y="719665"/>
          <a:ext cx="8127999" cy="2926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08011104"/>
                    </a:ext>
                  </a:extLst>
                </a:gridCol>
                <a:gridCol w="2709333">
                  <a:extLst>
                    <a:ext uri="{9D8B030D-6E8A-4147-A177-3AD203B41FA5}">
                      <a16:colId xmlns:a16="http://schemas.microsoft.com/office/drawing/2014/main" val="3529761483"/>
                    </a:ext>
                  </a:extLst>
                </a:gridCol>
                <a:gridCol w="2709333">
                  <a:extLst>
                    <a:ext uri="{9D8B030D-6E8A-4147-A177-3AD203B41FA5}">
                      <a16:colId xmlns:a16="http://schemas.microsoft.com/office/drawing/2014/main" val="612080152"/>
                    </a:ext>
                  </a:extLst>
                </a:gridCol>
              </a:tblGrid>
              <a:tr h="193071">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80347492"/>
                  </a:ext>
                </a:extLst>
              </a:tr>
              <a:tr h="193071">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3604611"/>
                  </a:ext>
                </a:extLst>
              </a:tr>
              <a:tr h="193071">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05023907"/>
                  </a:ext>
                </a:extLst>
              </a:tr>
              <a:tr h="193071">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52893164"/>
                  </a:ext>
                </a:extLst>
              </a:tr>
              <a:tr h="193071">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66175411"/>
                  </a:ext>
                </a:extLst>
              </a:tr>
              <a:tr h="193071">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82727936"/>
                  </a:ext>
                </a:extLst>
              </a:tr>
              <a:tr h="193071">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13624682"/>
                  </a:ext>
                </a:extLst>
              </a:tr>
              <a:tr h="193071">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79640950"/>
                  </a:ext>
                </a:extLst>
              </a:tr>
            </a:tbl>
          </a:graphicData>
        </a:graphic>
      </p:graphicFrame>
      <p:graphicFrame>
        <p:nvGraphicFramePr>
          <p:cNvPr id="7" name="Table 6">
            <a:extLst>
              <a:ext uri="{FF2B5EF4-FFF2-40B4-BE49-F238E27FC236}">
                <a16:creationId xmlns:a16="http://schemas.microsoft.com/office/drawing/2014/main" id="{AB82BE84-B229-5150-E9B1-36B7BFD1120F}"/>
              </a:ext>
            </a:extLst>
          </p:cNvPr>
          <p:cNvGraphicFramePr>
            <a:graphicFrameLocks noGrp="1"/>
          </p:cNvGraphicFramePr>
          <p:nvPr>
            <p:extLst>
              <p:ext uri="{D42A27DB-BD31-4B8C-83A1-F6EECF244321}">
                <p14:modId xmlns:p14="http://schemas.microsoft.com/office/powerpoint/2010/main" val="2301492803"/>
              </p:ext>
            </p:extLst>
          </p:nvPr>
        </p:nvGraphicFramePr>
        <p:xfrm>
          <a:off x="947058" y="274318"/>
          <a:ext cx="9212943" cy="6641619"/>
        </p:xfrm>
        <a:graphic>
          <a:graphicData uri="http://schemas.openxmlformats.org/drawingml/2006/table">
            <a:tbl>
              <a:tblPr firstRow="1" bandRow="1">
                <a:tableStyleId>{5C22544A-7EE6-4342-B048-85BDC9FD1C3A}</a:tableStyleId>
              </a:tblPr>
              <a:tblGrid>
                <a:gridCol w="3070981">
                  <a:extLst>
                    <a:ext uri="{9D8B030D-6E8A-4147-A177-3AD203B41FA5}">
                      <a16:colId xmlns:a16="http://schemas.microsoft.com/office/drawing/2014/main" val="2128344005"/>
                    </a:ext>
                  </a:extLst>
                </a:gridCol>
                <a:gridCol w="3070981">
                  <a:extLst>
                    <a:ext uri="{9D8B030D-6E8A-4147-A177-3AD203B41FA5}">
                      <a16:colId xmlns:a16="http://schemas.microsoft.com/office/drawing/2014/main" val="1593383569"/>
                    </a:ext>
                  </a:extLst>
                </a:gridCol>
                <a:gridCol w="3070981">
                  <a:extLst>
                    <a:ext uri="{9D8B030D-6E8A-4147-A177-3AD203B41FA5}">
                      <a16:colId xmlns:a16="http://schemas.microsoft.com/office/drawing/2014/main" val="335975142"/>
                    </a:ext>
                  </a:extLst>
                </a:gridCol>
              </a:tblGrid>
              <a:tr h="351851">
                <a:tc>
                  <a:txBody>
                    <a:bodyPr/>
                    <a:lstStyle/>
                    <a:p>
                      <a:pPr algn="ctr" fontAlgn="ctr"/>
                      <a:r>
                        <a:rPr lang="en-IN" b="1" dirty="0">
                          <a:effectLst/>
                        </a:rPr>
                        <a:t>Year</a:t>
                      </a:r>
                    </a:p>
                  </a:txBody>
                  <a:tcPr anchor="ctr"/>
                </a:tc>
                <a:tc>
                  <a:txBody>
                    <a:bodyPr/>
                    <a:lstStyle/>
                    <a:p>
                      <a:pPr algn="ctr"/>
                      <a:r>
                        <a:rPr lang="en-IN" sz="1800" b="1" i="0" kern="1200" dirty="0">
                          <a:solidFill>
                            <a:schemeClr val="lt1"/>
                          </a:solidFill>
                          <a:effectLst/>
                          <a:latin typeface="+mn-lt"/>
                          <a:ea typeface="+mn-ea"/>
                          <a:cs typeface="+mn-cs"/>
                        </a:rPr>
                        <a:t>FDI(₹ Crores)</a:t>
                      </a:r>
                      <a:endParaRPr lang="en-IN" dirty="0"/>
                    </a:p>
                  </a:txBody>
                  <a:tcPr/>
                </a:tc>
                <a:tc>
                  <a:txBody>
                    <a:bodyPr/>
                    <a:lstStyle/>
                    <a:p>
                      <a:r>
                        <a:rPr lang="en-IN" sz="1800" b="1" i="0" kern="1200" dirty="0">
                          <a:solidFill>
                            <a:schemeClr val="lt1"/>
                          </a:solidFill>
                          <a:effectLst/>
                          <a:latin typeface="+mn-lt"/>
                          <a:ea typeface="+mn-ea"/>
                          <a:cs typeface="+mn-cs"/>
                        </a:rPr>
                        <a:t>% growth over previous year</a:t>
                      </a:r>
                      <a:endParaRPr lang="en-IN" dirty="0"/>
                    </a:p>
                  </a:txBody>
                  <a:tcPr/>
                </a:tc>
                <a:extLst>
                  <a:ext uri="{0D108BD9-81ED-4DB2-BD59-A6C34878D82A}">
                    <a16:rowId xmlns:a16="http://schemas.microsoft.com/office/drawing/2014/main" val="2919979691"/>
                  </a:ext>
                </a:extLst>
              </a:tr>
              <a:tr h="351851">
                <a:tc>
                  <a:txBody>
                    <a:bodyPr/>
                    <a:lstStyle/>
                    <a:p>
                      <a:pPr algn="r" fontAlgn="ctr"/>
                      <a:r>
                        <a:rPr lang="en-IN" b="1" dirty="0">
                          <a:effectLst/>
                        </a:rPr>
                        <a:t>2000-01</a:t>
                      </a:r>
                    </a:p>
                  </a:txBody>
                  <a:tcPr anchor="ctr"/>
                </a:tc>
                <a:tc>
                  <a:txBody>
                    <a:bodyPr/>
                    <a:lstStyle/>
                    <a:p>
                      <a:pPr algn="r" fontAlgn="ctr"/>
                      <a:r>
                        <a:rPr lang="en-IN">
                          <a:effectLst/>
                        </a:rPr>
                        <a:t>10865.97</a:t>
                      </a:r>
                    </a:p>
                  </a:txBody>
                  <a:tcPr anchor="ctr"/>
                </a:tc>
                <a:tc>
                  <a:txBody>
                    <a:bodyPr/>
                    <a:lstStyle/>
                    <a:p>
                      <a:pPr algn="r" fontAlgn="ctr"/>
                      <a:r>
                        <a:rPr lang="en-IN">
                          <a:effectLst/>
                        </a:rPr>
                        <a:t>-</a:t>
                      </a:r>
                    </a:p>
                  </a:txBody>
                  <a:tcPr anchor="ctr"/>
                </a:tc>
                <a:extLst>
                  <a:ext uri="{0D108BD9-81ED-4DB2-BD59-A6C34878D82A}">
                    <a16:rowId xmlns:a16="http://schemas.microsoft.com/office/drawing/2014/main" val="843853471"/>
                  </a:ext>
                </a:extLst>
              </a:tr>
              <a:tr h="351851">
                <a:tc>
                  <a:txBody>
                    <a:bodyPr/>
                    <a:lstStyle/>
                    <a:p>
                      <a:pPr algn="r" fontAlgn="ctr"/>
                      <a:r>
                        <a:rPr lang="en-IN" b="1">
                          <a:effectLst/>
                        </a:rPr>
                        <a:t>2001-02</a:t>
                      </a:r>
                    </a:p>
                  </a:txBody>
                  <a:tcPr anchor="ctr"/>
                </a:tc>
                <a:tc>
                  <a:txBody>
                    <a:bodyPr/>
                    <a:lstStyle/>
                    <a:p>
                      <a:pPr algn="r" fontAlgn="ctr"/>
                      <a:r>
                        <a:rPr lang="en-IN">
                          <a:effectLst/>
                        </a:rPr>
                        <a:t>19208.02</a:t>
                      </a:r>
                    </a:p>
                  </a:txBody>
                  <a:tcPr anchor="ctr"/>
                </a:tc>
                <a:tc>
                  <a:txBody>
                    <a:bodyPr/>
                    <a:lstStyle/>
                    <a:p>
                      <a:pPr algn="r" fontAlgn="ctr"/>
                      <a:r>
                        <a:rPr lang="en-IN" dirty="0">
                          <a:effectLst/>
                        </a:rPr>
                        <a:t>76.77</a:t>
                      </a:r>
                    </a:p>
                  </a:txBody>
                  <a:tcPr anchor="ctr"/>
                </a:tc>
                <a:extLst>
                  <a:ext uri="{0D108BD9-81ED-4DB2-BD59-A6C34878D82A}">
                    <a16:rowId xmlns:a16="http://schemas.microsoft.com/office/drawing/2014/main" val="3418782831"/>
                  </a:ext>
                </a:extLst>
              </a:tr>
              <a:tr h="351851">
                <a:tc>
                  <a:txBody>
                    <a:bodyPr/>
                    <a:lstStyle/>
                    <a:p>
                      <a:pPr algn="r" fontAlgn="ctr"/>
                      <a:r>
                        <a:rPr lang="en-IN" b="1">
                          <a:effectLst/>
                        </a:rPr>
                        <a:t>2002-03</a:t>
                      </a:r>
                    </a:p>
                  </a:txBody>
                  <a:tcPr anchor="ctr"/>
                </a:tc>
                <a:tc>
                  <a:txBody>
                    <a:bodyPr/>
                    <a:lstStyle/>
                    <a:p>
                      <a:pPr algn="r" fontAlgn="ctr"/>
                      <a:r>
                        <a:rPr lang="en-IN">
                          <a:effectLst/>
                        </a:rPr>
                        <a:t>13088.91</a:t>
                      </a:r>
                    </a:p>
                  </a:txBody>
                  <a:tcPr anchor="ctr"/>
                </a:tc>
                <a:tc>
                  <a:txBody>
                    <a:bodyPr/>
                    <a:lstStyle/>
                    <a:p>
                      <a:pPr algn="r" fontAlgn="ctr"/>
                      <a:r>
                        <a:rPr lang="en-IN">
                          <a:effectLst/>
                        </a:rPr>
                        <a:t>-31.86</a:t>
                      </a:r>
                    </a:p>
                  </a:txBody>
                  <a:tcPr anchor="ctr"/>
                </a:tc>
                <a:extLst>
                  <a:ext uri="{0D108BD9-81ED-4DB2-BD59-A6C34878D82A}">
                    <a16:rowId xmlns:a16="http://schemas.microsoft.com/office/drawing/2014/main" val="177563540"/>
                  </a:ext>
                </a:extLst>
              </a:tr>
              <a:tr h="351851">
                <a:tc>
                  <a:txBody>
                    <a:bodyPr/>
                    <a:lstStyle/>
                    <a:p>
                      <a:pPr algn="r" fontAlgn="ctr"/>
                      <a:r>
                        <a:rPr lang="en-IN" b="1">
                          <a:effectLst/>
                        </a:rPr>
                        <a:t>2003-04</a:t>
                      </a:r>
                    </a:p>
                  </a:txBody>
                  <a:tcPr anchor="ctr"/>
                </a:tc>
                <a:tc>
                  <a:txBody>
                    <a:bodyPr/>
                    <a:lstStyle/>
                    <a:p>
                      <a:pPr algn="r" fontAlgn="ctr"/>
                      <a:r>
                        <a:rPr lang="en-IN">
                          <a:effectLst/>
                        </a:rPr>
                        <a:t>10053.15</a:t>
                      </a:r>
                    </a:p>
                  </a:txBody>
                  <a:tcPr anchor="ctr"/>
                </a:tc>
                <a:tc>
                  <a:txBody>
                    <a:bodyPr/>
                    <a:lstStyle/>
                    <a:p>
                      <a:pPr algn="r" fontAlgn="ctr"/>
                      <a:r>
                        <a:rPr lang="en-IN">
                          <a:effectLst/>
                        </a:rPr>
                        <a:t>-23.19</a:t>
                      </a:r>
                    </a:p>
                  </a:txBody>
                  <a:tcPr anchor="ctr"/>
                </a:tc>
                <a:extLst>
                  <a:ext uri="{0D108BD9-81ED-4DB2-BD59-A6C34878D82A}">
                    <a16:rowId xmlns:a16="http://schemas.microsoft.com/office/drawing/2014/main" val="3467134782"/>
                  </a:ext>
                </a:extLst>
              </a:tr>
              <a:tr h="351851">
                <a:tc>
                  <a:txBody>
                    <a:bodyPr/>
                    <a:lstStyle/>
                    <a:p>
                      <a:pPr algn="r" fontAlgn="ctr"/>
                      <a:r>
                        <a:rPr lang="en-IN" b="1">
                          <a:effectLst/>
                        </a:rPr>
                        <a:t>2004-05</a:t>
                      </a:r>
                    </a:p>
                  </a:txBody>
                  <a:tcPr anchor="ctr"/>
                </a:tc>
                <a:tc>
                  <a:txBody>
                    <a:bodyPr/>
                    <a:lstStyle/>
                    <a:p>
                      <a:pPr algn="r" fontAlgn="ctr"/>
                      <a:r>
                        <a:rPr lang="en-IN">
                          <a:effectLst/>
                        </a:rPr>
                        <a:t>14461.59</a:t>
                      </a:r>
                    </a:p>
                  </a:txBody>
                  <a:tcPr anchor="ctr"/>
                </a:tc>
                <a:tc>
                  <a:txBody>
                    <a:bodyPr/>
                    <a:lstStyle/>
                    <a:p>
                      <a:pPr algn="r" fontAlgn="ctr"/>
                      <a:r>
                        <a:rPr lang="en-IN">
                          <a:effectLst/>
                        </a:rPr>
                        <a:t>43.85</a:t>
                      </a:r>
                    </a:p>
                  </a:txBody>
                  <a:tcPr anchor="ctr"/>
                </a:tc>
                <a:extLst>
                  <a:ext uri="{0D108BD9-81ED-4DB2-BD59-A6C34878D82A}">
                    <a16:rowId xmlns:a16="http://schemas.microsoft.com/office/drawing/2014/main" val="1187798899"/>
                  </a:ext>
                </a:extLst>
              </a:tr>
              <a:tr h="351851">
                <a:tc>
                  <a:txBody>
                    <a:bodyPr/>
                    <a:lstStyle/>
                    <a:p>
                      <a:pPr algn="r" fontAlgn="ctr"/>
                      <a:r>
                        <a:rPr lang="en-IN" b="1">
                          <a:effectLst/>
                        </a:rPr>
                        <a:t>2005-06</a:t>
                      </a:r>
                    </a:p>
                  </a:txBody>
                  <a:tcPr anchor="ctr"/>
                </a:tc>
                <a:tc>
                  <a:txBody>
                    <a:bodyPr/>
                    <a:lstStyle/>
                    <a:p>
                      <a:pPr algn="r" fontAlgn="ctr"/>
                      <a:r>
                        <a:rPr lang="en-IN">
                          <a:effectLst/>
                        </a:rPr>
                        <a:t>24524.51</a:t>
                      </a:r>
                    </a:p>
                  </a:txBody>
                  <a:tcPr anchor="ctr"/>
                </a:tc>
                <a:tc>
                  <a:txBody>
                    <a:bodyPr/>
                    <a:lstStyle/>
                    <a:p>
                      <a:pPr algn="r" fontAlgn="ctr"/>
                      <a:r>
                        <a:rPr lang="en-IN">
                          <a:effectLst/>
                        </a:rPr>
                        <a:t>69.58</a:t>
                      </a:r>
                    </a:p>
                  </a:txBody>
                  <a:tcPr anchor="ctr"/>
                </a:tc>
                <a:extLst>
                  <a:ext uri="{0D108BD9-81ED-4DB2-BD59-A6C34878D82A}">
                    <a16:rowId xmlns:a16="http://schemas.microsoft.com/office/drawing/2014/main" val="2485194922"/>
                  </a:ext>
                </a:extLst>
              </a:tr>
              <a:tr h="351851">
                <a:tc>
                  <a:txBody>
                    <a:bodyPr/>
                    <a:lstStyle/>
                    <a:p>
                      <a:pPr algn="r" fontAlgn="ctr"/>
                      <a:r>
                        <a:rPr lang="en-IN" b="1">
                          <a:effectLst/>
                        </a:rPr>
                        <a:t>2006-07</a:t>
                      </a:r>
                    </a:p>
                  </a:txBody>
                  <a:tcPr anchor="ctr"/>
                </a:tc>
                <a:tc>
                  <a:txBody>
                    <a:bodyPr/>
                    <a:lstStyle/>
                    <a:p>
                      <a:pPr algn="r" fontAlgn="ctr"/>
                      <a:r>
                        <a:rPr lang="en-IN">
                          <a:effectLst/>
                        </a:rPr>
                        <a:t>56512.74</a:t>
                      </a:r>
                    </a:p>
                  </a:txBody>
                  <a:tcPr anchor="ctr"/>
                </a:tc>
                <a:tc>
                  <a:txBody>
                    <a:bodyPr/>
                    <a:lstStyle/>
                    <a:p>
                      <a:pPr algn="r" fontAlgn="ctr"/>
                      <a:r>
                        <a:rPr lang="en-IN">
                          <a:effectLst/>
                        </a:rPr>
                        <a:t>130.43</a:t>
                      </a:r>
                    </a:p>
                  </a:txBody>
                  <a:tcPr anchor="ctr"/>
                </a:tc>
                <a:extLst>
                  <a:ext uri="{0D108BD9-81ED-4DB2-BD59-A6C34878D82A}">
                    <a16:rowId xmlns:a16="http://schemas.microsoft.com/office/drawing/2014/main" val="3360435758"/>
                  </a:ext>
                </a:extLst>
              </a:tr>
              <a:tr h="351851">
                <a:tc>
                  <a:txBody>
                    <a:bodyPr/>
                    <a:lstStyle/>
                    <a:p>
                      <a:pPr algn="r" fontAlgn="ctr"/>
                      <a:r>
                        <a:rPr lang="en-IN" b="1">
                          <a:effectLst/>
                        </a:rPr>
                        <a:t>2007-08</a:t>
                      </a:r>
                    </a:p>
                  </a:txBody>
                  <a:tcPr anchor="ctr"/>
                </a:tc>
                <a:tc>
                  <a:txBody>
                    <a:bodyPr/>
                    <a:lstStyle/>
                    <a:p>
                      <a:pPr algn="r" fontAlgn="ctr"/>
                      <a:r>
                        <a:rPr lang="en-IN">
                          <a:effectLst/>
                        </a:rPr>
                        <a:t>98940.57</a:t>
                      </a:r>
                    </a:p>
                  </a:txBody>
                  <a:tcPr anchor="ctr"/>
                </a:tc>
                <a:tc>
                  <a:txBody>
                    <a:bodyPr/>
                    <a:lstStyle/>
                    <a:p>
                      <a:pPr algn="r" fontAlgn="ctr"/>
                      <a:r>
                        <a:rPr lang="en-IN">
                          <a:effectLst/>
                        </a:rPr>
                        <a:t>75.08</a:t>
                      </a:r>
                    </a:p>
                  </a:txBody>
                  <a:tcPr anchor="ctr"/>
                </a:tc>
                <a:extLst>
                  <a:ext uri="{0D108BD9-81ED-4DB2-BD59-A6C34878D82A}">
                    <a16:rowId xmlns:a16="http://schemas.microsoft.com/office/drawing/2014/main" val="1864822160"/>
                  </a:ext>
                </a:extLst>
              </a:tr>
              <a:tr h="351851">
                <a:tc>
                  <a:txBody>
                    <a:bodyPr/>
                    <a:lstStyle/>
                    <a:p>
                      <a:pPr algn="r" fontAlgn="ctr"/>
                      <a:r>
                        <a:rPr lang="en-IN" b="1">
                          <a:effectLst/>
                        </a:rPr>
                        <a:t>2008-09</a:t>
                      </a:r>
                    </a:p>
                  </a:txBody>
                  <a:tcPr anchor="ctr"/>
                </a:tc>
                <a:tc>
                  <a:txBody>
                    <a:bodyPr/>
                    <a:lstStyle/>
                    <a:p>
                      <a:pPr algn="r" fontAlgn="ctr"/>
                      <a:r>
                        <a:rPr lang="en-IN">
                          <a:effectLst/>
                        </a:rPr>
                        <a:t>144421.44</a:t>
                      </a:r>
                    </a:p>
                  </a:txBody>
                  <a:tcPr anchor="ctr"/>
                </a:tc>
                <a:tc>
                  <a:txBody>
                    <a:bodyPr/>
                    <a:lstStyle/>
                    <a:p>
                      <a:pPr algn="r" fontAlgn="ctr"/>
                      <a:r>
                        <a:rPr lang="en-IN">
                          <a:effectLst/>
                        </a:rPr>
                        <a:t>45.97</a:t>
                      </a:r>
                    </a:p>
                  </a:txBody>
                  <a:tcPr anchor="ctr"/>
                </a:tc>
                <a:extLst>
                  <a:ext uri="{0D108BD9-81ED-4DB2-BD59-A6C34878D82A}">
                    <a16:rowId xmlns:a16="http://schemas.microsoft.com/office/drawing/2014/main" val="4058956490"/>
                  </a:ext>
                </a:extLst>
              </a:tr>
              <a:tr h="351851">
                <a:tc>
                  <a:txBody>
                    <a:bodyPr/>
                    <a:lstStyle/>
                    <a:p>
                      <a:pPr algn="r" fontAlgn="ctr"/>
                      <a:r>
                        <a:rPr lang="en-IN" b="1">
                          <a:effectLst/>
                        </a:rPr>
                        <a:t>2009-10</a:t>
                      </a:r>
                    </a:p>
                  </a:txBody>
                  <a:tcPr anchor="ctr"/>
                </a:tc>
                <a:tc>
                  <a:txBody>
                    <a:bodyPr/>
                    <a:lstStyle/>
                    <a:p>
                      <a:pPr algn="r" fontAlgn="ctr"/>
                      <a:r>
                        <a:rPr lang="en-IN">
                          <a:effectLst/>
                        </a:rPr>
                        <a:t>122558.27</a:t>
                      </a:r>
                    </a:p>
                  </a:txBody>
                  <a:tcPr anchor="ctr"/>
                </a:tc>
                <a:tc>
                  <a:txBody>
                    <a:bodyPr/>
                    <a:lstStyle/>
                    <a:p>
                      <a:pPr algn="r" fontAlgn="ctr"/>
                      <a:r>
                        <a:rPr lang="en-IN">
                          <a:effectLst/>
                        </a:rPr>
                        <a:t>-15.14</a:t>
                      </a:r>
                    </a:p>
                  </a:txBody>
                  <a:tcPr anchor="ctr"/>
                </a:tc>
                <a:extLst>
                  <a:ext uri="{0D108BD9-81ED-4DB2-BD59-A6C34878D82A}">
                    <a16:rowId xmlns:a16="http://schemas.microsoft.com/office/drawing/2014/main" val="1365861898"/>
                  </a:ext>
                </a:extLst>
              </a:tr>
              <a:tr h="351851">
                <a:tc>
                  <a:txBody>
                    <a:bodyPr/>
                    <a:lstStyle/>
                    <a:p>
                      <a:pPr algn="r" fontAlgn="ctr"/>
                      <a:r>
                        <a:rPr lang="en-IN" b="1">
                          <a:effectLst/>
                        </a:rPr>
                        <a:t>2010-11</a:t>
                      </a:r>
                    </a:p>
                  </a:txBody>
                  <a:tcPr anchor="ctr"/>
                </a:tc>
                <a:tc>
                  <a:txBody>
                    <a:bodyPr/>
                    <a:lstStyle/>
                    <a:p>
                      <a:pPr algn="r" fontAlgn="ctr"/>
                      <a:r>
                        <a:rPr lang="en-IN">
                          <a:effectLst/>
                        </a:rPr>
                        <a:t>97421.29</a:t>
                      </a:r>
                    </a:p>
                  </a:txBody>
                  <a:tcPr anchor="ctr"/>
                </a:tc>
                <a:tc>
                  <a:txBody>
                    <a:bodyPr/>
                    <a:lstStyle/>
                    <a:p>
                      <a:pPr algn="r" fontAlgn="ctr"/>
                      <a:r>
                        <a:rPr lang="en-IN">
                          <a:effectLst/>
                        </a:rPr>
                        <a:t>-20.51</a:t>
                      </a:r>
                    </a:p>
                  </a:txBody>
                  <a:tcPr anchor="ctr"/>
                </a:tc>
                <a:extLst>
                  <a:ext uri="{0D108BD9-81ED-4DB2-BD59-A6C34878D82A}">
                    <a16:rowId xmlns:a16="http://schemas.microsoft.com/office/drawing/2014/main" val="675527727"/>
                  </a:ext>
                </a:extLst>
              </a:tr>
              <a:tr h="351851">
                <a:tc>
                  <a:txBody>
                    <a:bodyPr/>
                    <a:lstStyle/>
                    <a:p>
                      <a:pPr algn="r" fontAlgn="ctr"/>
                      <a:r>
                        <a:rPr lang="en-IN" b="1">
                          <a:effectLst/>
                        </a:rPr>
                        <a:t>2011-12</a:t>
                      </a:r>
                    </a:p>
                  </a:txBody>
                  <a:tcPr anchor="ctr"/>
                </a:tc>
                <a:tc>
                  <a:txBody>
                    <a:bodyPr/>
                    <a:lstStyle/>
                    <a:p>
                      <a:pPr algn="r" fontAlgn="ctr"/>
                      <a:r>
                        <a:rPr lang="en-IN">
                          <a:effectLst/>
                        </a:rPr>
                        <a:t>168579.74</a:t>
                      </a:r>
                    </a:p>
                  </a:txBody>
                  <a:tcPr anchor="ctr"/>
                </a:tc>
                <a:tc>
                  <a:txBody>
                    <a:bodyPr/>
                    <a:lstStyle/>
                    <a:p>
                      <a:pPr algn="r" fontAlgn="ctr"/>
                      <a:r>
                        <a:rPr lang="en-IN">
                          <a:effectLst/>
                        </a:rPr>
                        <a:t>73.04</a:t>
                      </a:r>
                    </a:p>
                  </a:txBody>
                  <a:tcPr anchor="ctr"/>
                </a:tc>
                <a:extLst>
                  <a:ext uri="{0D108BD9-81ED-4DB2-BD59-A6C34878D82A}">
                    <a16:rowId xmlns:a16="http://schemas.microsoft.com/office/drawing/2014/main" val="10900764"/>
                  </a:ext>
                </a:extLst>
              </a:tr>
              <a:tr h="351851">
                <a:tc>
                  <a:txBody>
                    <a:bodyPr/>
                    <a:lstStyle/>
                    <a:p>
                      <a:pPr algn="r" fontAlgn="ctr"/>
                      <a:r>
                        <a:rPr lang="en-IN" b="1">
                          <a:effectLst/>
                        </a:rPr>
                        <a:t>2012-13</a:t>
                      </a:r>
                    </a:p>
                  </a:txBody>
                  <a:tcPr anchor="ctr"/>
                </a:tc>
                <a:tc>
                  <a:txBody>
                    <a:bodyPr/>
                    <a:lstStyle/>
                    <a:p>
                      <a:pPr algn="r" fontAlgn="ctr"/>
                      <a:r>
                        <a:rPr lang="en-IN">
                          <a:effectLst/>
                        </a:rPr>
                        <a:t>122006.77</a:t>
                      </a:r>
                    </a:p>
                  </a:txBody>
                  <a:tcPr anchor="ctr"/>
                </a:tc>
                <a:tc>
                  <a:txBody>
                    <a:bodyPr/>
                    <a:lstStyle/>
                    <a:p>
                      <a:pPr algn="r" fontAlgn="ctr"/>
                      <a:r>
                        <a:rPr lang="en-IN">
                          <a:effectLst/>
                        </a:rPr>
                        <a:t>-27.63</a:t>
                      </a:r>
                    </a:p>
                  </a:txBody>
                  <a:tcPr anchor="ctr"/>
                </a:tc>
                <a:extLst>
                  <a:ext uri="{0D108BD9-81ED-4DB2-BD59-A6C34878D82A}">
                    <a16:rowId xmlns:a16="http://schemas.microsoft.com/office/drawing/2014/main" val="153946915"/>
                  </a:ext>
                </a:extLst>
              </a:tr>
              <a:tr h="351851">
                <a:tc>
                  <a:txBody>
                    <a:bodyPr/>
                    <a:lstStyle/>
                    <a:p>
                      <a:pPr algn="r" fontAlgn="ctr"/>
                      <a:r>
                        <a:rPr lang="en-IN" b="1">
                          <a:effectLst/>
                        </a:rPr>
                        <a:t>2013-14</a:t>
                      </a:r>
                    </a:p>
                  </a:txBody>
                  <a:tcPr anchor="ctr"/>
                </a:tc>
                <a:tc>
                  <a:txBody>
                    <a:bodyPr/>
                    <a:lstStyle/>
                    <a:p>
                      <a:pPr algn="r" fontAlgn="ctr"/>
                      <a:r>
                        <a:rPr lang="en-IN">
                          <a:effectLst/>
                        </a:rPr>
                        <a:t>147010.90</a:t>
                      </a:r>
                    </a:p>
                  </a:txBody>
                  <a:tcPr anchor="ctr"/>
                </a:tc>
                <a:tc>
                  <a:txBody>
                    <a:bodyPr/>
                    <a:lstStyle/>
                    <a:p>
                      <a:pPr algn="r" fontAlgn="ctr"/>
                      <a:r>
                        <a:rPr lang="en-IN">
                          <a:effectLst/>
                        </a:rPr>
                        <a:t>20.49</a:t>
                      </a:r>
                    </a:p>
                  </a:txBody>
                  <a:tcPr anchor="ctr"/>
                </a:tc>
                <a:extLst>
                  <a:ext uri="{0D108BD9-81ED-4DB2-BD59-A6C34878D82A}">
                    <a16:rowId xmlns:a16="http://schemas.microsoft.com/office/drawing/2014/main" val="3864473787"/>
                  </a:ext>
                </a:extLst>
              </a:tr>
              <a:tr h="351851">
                <a:tc>
                  <a:txBody>
                    <a:bodyPr/>
                    <a:lstStyle/>
                    <a:p>
                      <a:pPr algn="r" fontAlgn="ctr"/>
                      <a:r>
                        <a:rPr lang="en-IN" b="1">
                          <a:effectLst/>
                        </a:rPr>
                        <a:t>2014-15</a:t>
                      </a:r>
                    </a:p>
                  </a:txBody>
                  <a:tcPr anchor="ctr"/>
                </a:tc>
                <a:tc>
                  <a:txBody>
                    <a:bodyPr/>
                    <a:lstStyle/>
                    <a:p>
                      <a:pPr algn="r" fontAlgn="ctr"/>
                      <a:r>
                        <a:rPr lang="en-IN">
                          <a:effectLst/>
                        </a:rPr>
                        <a:t>189108.88</a:t>
                      </a:r>
                    </a:p>
                  </a:txBody>
                  <a:tcPr anchor="ctr"/>
                </a:tc>
                <a:tc>
                  <a:txBody>
                    <a:bodyPr/>
                    <a:lstStyle/>
                    <a:p>
                      <a:pPr algn="r" fontAlgn="ctr"/>
                      <a:r>
                        <a:rPr lang="en-IN" dirty="0">
                          <a:effectLst/>
                        </a:rPr>
                        <a:t>28.64</a:t>
                      </a:r>
                    </a:p>
                  </a:txBody>
                  <a:tcPr anchor="ctr"/>
                </a:tc>
                <a:extLst>
                  <a:ext uri="{0D108BD9-81ED-4DB2-BD59-A6C34878D82A}">
                    <a16:rowId xmlns:a16="http://schemas.microsoft.com/office/drawing/2014/main" val="1699326596"/>
                  </a:ext>
                </a:extLst>
              </a:tr>
              <a:tr h="423699">
                <a:tc>
                  <a:txBody>
                    <a:bodyPr/>
                    <a:lstStyle/>
                    <a:p>
                      <a:pPr algn="r" fontAlgn="ctr"/>
                      <a:r>
                        <a:rPr lang="en-IN" b="1">
                          <a:effectLst/>
                        </a:rPr>
                        <a:t>2015-16</a:t>
                      </a:r>
                    </a:p>
                  </a:txBody>
                  <a:tcPr anchor="ctr"/>
                </a:tc>
                <a:tc>
                  <a:txBody>
                    <a:bodyPr/>
                    <a:lstStyle/>
                    <a:p>
                      <a:pPr algn="r" fontAlgn="ctr"/>
                      <a:r>
                        <a:rPr lang="en-IN">
                          <a:effectLst/>
                        </a:rPr>
                        <a:t>261846.45</a:t>
                      </a:r>
                    </a:p>
                  </a:txBody>
                  <a:tcPr anchor="ctr"/>
                </a:tc>
                <a:tc>
                  <a:txBody>
                    <a:bodyPr/>
                    <a:lstStyle/>
                    <a:p>
                      <a:pPr algn="r" fontAlgn="ctr"/>
                      <a:r>
                        <a:rPr lang="en-IN">
                          <a:effectLst/>
                        </a:rPr>
                        <a:t>38.46</a:t>
                      </a:r>
                    </a:p>
                  </a:txBody>
                  <a:tcPr anchor="ctr"/>
                </a:tc>
                <a:extLst>
                  <a:ext uri="{0D108BD9-81ED-4DB2-BD59-A6C34878D82A}">
                    <a16:rowId xmlns:a16="http://schemas.microsoft.com/office/drawing/2014/main" val="2610887709"/>
                  </a:ext>
                </a:extLst>
              </a:tr>
              <a:tr h="351851">
                <a:tc>
                  <a:txBody>
                    <a:bodyPr/>
                    <a:lstStyle/>
                    <a:p>
                      <a:pPr algn="r" fontAlgn="ctr"/>
                      <a:r>
                        <a:rPr lang="en-IN" b="1">
                          <a:effectLst/>
                        </a:rPr>
                        <a:t>2016-17</a:t>
                      </a:r>
                    </a:p>
                  </a:txBody>
                  <a:tcPr anchor="ctr"/>
                </a:tc>
                <a:tc>
                  <a:txBody>
                    <a:bodyPr/>
                    <a:lstStyle/>
                    <a:p>
                      <a:pPr algn="r" fontAlgn="ctr"/>
                      <a:r>
                        <a:rPr lang="en-IN" dirty="0">
                          <a:effectLst/>
                        </a:rPr>
                        <a:t>291739.09</a:t>
                      </a:r>
                    </a:p>
                  </a:txBody>
                  <a:tcPr anchor="ctr"/>
                </a:tc>
                <a:tc>
                  <a:txBody>
                    <a:bodyPr/>
                    <a:lstStyle/>
                    <a:p>
                      <a:pPr algn="r" fontAlgn="ctr"/>
                      <a:r>
                        <a:rPr lang="en-IN" dirty="0">
                          <a:effectLst/>
                        </a:rPr>
                        <a:t>11.42</a:t>
                      </a:r>
                    </a:p>
                  </a:txBody>
                  <a:tcPr anchor="ctr"/>
                </a:tc>
                <a:extLst>
                  <a:ext uri="{0D108BD9-81ED-4DB2-BD59-A6C34878D82A}">
                    <a16:rowId xmlns:a16="http://schemas.microsoft.com/office/drawing/2014/main" val="2121268938"/>
                  </a:ext>
                </a:extLst>
              </a:tr>
            </a:tbl>
          </a:graphicData>
        </a:graphic>
      </p:graphicFrame>
      <p:sp>
        <p:nvSpPr>
          <p:cNvPr id="11" name="Rectangle 2">
            <a:extLst>
              <a:ext uri="{FF2B5EF4-FFF2-40B4-BE49-F238E27FC236}">
                <a16:creationId xmlns:a16="http://schemas.microsoft.com/office/drawing/2014/main" id="{B3B42236-738D-BE13-B00F-7332EF573BCC}"/>
              </a:ext>
            </a:extLst>
          </p:cNvPr>
          <p:cNvSpPr>
            <a:spLocks noChangeArrowheads="1"/>
          </p:cNvSpPr>
          <p:nvPr/>
        </p:nvSpPr>
        <p:spPr bwMode="auto">
          <a:xfrm>
            <a:off x="2394857" y="-21729"/>
            <a:ext cx="562791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var(--jp-code-font-family)"/>
              </a:rPr>
              <a:t>Variation of FDI INFLOW Year-wise</a:t>
            </a:r>
            <a:r>
              <a:rPr kumimoji="0" lang="en-US" altLang="en-US" b="1" i="0" u="none" strike="noStrike" cap="none" normalizeH="0" baseline="0" dirty="0">
                <a:ln>
                  <a:noFill/>
                </a:ln>
                <a:solidFill>
                  <a:schemeClr val="tx1"/>
                </a:solidFill>
                <a:effectLst/>
              </a:rPr>
              <a:t> </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018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62406A-6711-44CD-BF3F-BD850B674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394" y="1197429"/>
            <a:ext cx="8192632" cy="4430485"/>
          </a:xfrm>
          <a:prstGeom prst="rect">
            <a:avLst/>
          </a:prstGeom>
        </p:spPr>
      </p:pic>
      <p:sp>
        <p:nvSpPr>
          <p:cNvPr id="7" name="TextBox 6">
            <a:extLst>
              <a:ext uri="{FF2B5EF4-FFF2-40B4-BE49-F238E27FC236}">
                <a16:creationId xmlns:a16="http://schemas.microsoft.com/office/drawing/2014/main" id="{FE62D6D5-96D0-8456-8C04-A5772F01C3FB}"/>
              </a:ext>
            </a:extLst>
          </p:cNvPr>
          <p:cNvSpPr txBox="1"/>
          <p:nvPr/>
        </p:nvSpPr>
        <p:spPr>
          <a:xfrm>
            <a:off x="2198914" y="315686"/>
            <a:ext cx="8893629" cy="707886"/>
          </a:xfrm>
          <a:prstGeom prst="rect">
            <a:avLst/>
          </a:prstGeom>
          <a:noFill/>
        </p:spPr>
        <p:txBody>
          <a:bodyPr wrap="square" rtlCol="0">
            <a:spAutoFit/>
          </a:bodyPr>
          <a:lstStyle/>
          <a:p>
            <a:pPr algn="ctr"/>
            <a:r>
              <a:rPr lang="en-US" sz="4000" b="1" dirty="0">
                <a:solidFill>
                  <a:srgbClr val="7030A0"/>
                </a:solidFill>
              </a:rPr>
              <a:t>FDI Year by Year Inflow</a:t>
            </a:r>
            <a:endParaRPr lang="en-IN" sz="4000" b="1" dirty="0">
              <a:solidFill>
                <a:srgbClr val="7030A0"/>
              </a:solidFill>
            </a:endParaRPr>
          </a:p>
        </p:txBody>
      </p:sp>
    </p:spTree>
    <p:extLst>
      <p:ext uri="{BB962C8B-B14F-4D97-AF65-F5344CB8AC3E}">
        <p14:creationId xmlns:p14="http://schemas.microsoft.com/office/powerpoint/2010/main" val="296079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4C48DC-6657-4527-FA5E-6C11441A459C}"/>
              </a:ext>
            </a:extLst>
          </p:cNvPr>
          <p:cNvSpPr txBox="1"/>
          <p:nvPr/>
        </p:nvSpPr>
        <p:spPr>
          <a:xfrm>
            <a:off x="1698171" y="239486"/>
            <a:ext cx="8229600" cy="646331"/>
          </a:xfrm>
          <a:prstGeom prst="rect">
            <a:avLst/>
          </a:prstGeom>
          <a:noFill/>
        </p:spPr>
        <p:txBody>
          <a:bodyPr wrap="square" rtlCol="0">
            <a:spAutoFit/>
          </a:bodyPr>
          <a:lstStyle/>
          <a:p>
            <a:pPr algn="ctr"/>
            <a:r>
              <a:rPr lang="en-IN" sz="3600" b="1" dirty="0">
                <a:solidFill>
                  <a:srgbClr val="7030A0"/>
                </a:solidFill>
              </a:rPr>
              <a:t>CONCLUSION</a:t>
            </a:r>
          </a:p>
        </p:txBody>
      </p:sp>
      <p:sp>
        <p:nvSpPr>
          <p:cNvPr id="5" name="TextBox 4">
            <a:extLst>
              <a:ext uri="{FF2B5EF4-FFF2-40B4-BE49-F238E27FC236}">
                <a16:creationId xmlns:a16="http://schemas.microsoft.com/office/drawing/2014/main" id="{6D5865A5-1B0F-D34C-6D4D-B6E74E2F15AF}"/>
              </a:ext>
            </a:extLst>
          </p:cNvPr>
          <p:cNvSpPr txBox="1"/>
          <p:nvPr/>
        </p:nvSpPr>
        <p:spPr>
          <a:xfrm>
            <a:off x="245097" y="1253765"/>
            <a:ext cx="11736371"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CC00CC"/>
                </a:solidFill>
              </a:rPr>
              <a:t>The services sector has  highest FDI among all the sector as it</a:t>
            </a:r>
            <a:r>
              <a:rPr lang="en-US" sz="2000" dirty="0">
                <a:solidFill>
                  <a:srgbClr val="CC00CC"/>
                </a:solidFill>
              </a:rPr>
              <a:t> attracts the highest foreign direct investment (FDI) globally due to its potential for growth, relatively low capital requirements, and ability to generate high returns. This sector includes industries such as financial services, telecommunications, tourism, and business services, making it an attractive destination for foreign investors.</a:t>
            </a:r>
          </a:p>
          <a:p>
            <a:pPr marL="285750" indent="-285750">
              <a:buFont typeface="Arial" panose="020B0604020202020204" pitchFamily="34" charset="0"/>
              <a:buChar char="•"/>
            </a:pPr>
            <a:endParaRPr lang="en-US" sz="2000" dirty="0">
              <a:solidFill>
                <a:srgbClr val="CC00CC"/>
              </a:solidFill>
            </a:endParaRPr>
          </a:p>
          <a:p>
            <a:pPr marL="285750" indent="-285750">
              <a:buFont typeface="Arial" panose="020B0604020202020204" pitchFamily="34" charset="0"/>
              <a:buChar char="•"/>
            </a:pPr>
            <a:r>
              <a:rPr lang="en-US" sz="2000" dirty="0">
                <a:solidFill>
                  <a:srgbClr val="CC00CC"/>
                </a:solidFill>
              </a:rPr>
              <a:t>The coir sector  has low levels of foreign direct investment (FDI) due to its reliance on traditional methods and local production. Compared to other sectors, such as manufacturing or technology, coir generally attracts minimal FDI due to its traditional and localized nature.</a:t>
            </a:r>
          </a:p>
          <a:p>
            <a:pPr marL="285750" indent="-285750">
              <a:buFont typeface="Arial" panose="020B0604020202020204" pitchFamily="34" charset="0"/>
              <a:buChar char="•"/>
            </a:pPr>
            <a:endParaRPr lang="en-US" sz="2000" dirty="0">
              <a:solidFill>
                <a:srgbClr val="CC00CC"/>
              </a:solidFill>
            </a:endParaRPr>
          </a:p>
          <a:p>
            <a:pPr marL="285750" indent="-285750">
              <a:buFont typeface="Arial" panose="020B0604020202020204" pitchFamily="34" charset="0"/>
              <a:buChar char="•"/>
            </a:pPr>
            <a:r>
              <a:rPr lang="en-US" sz="2000" dirty="0">
                <a:solidFill>
                  <a:srgbClr val="CC00CC"/>
                </a:solidFill>
              </a:rPr>
              <a:t>FDI has highest inflow in the year 2016-17.The inflow of foreign direct investment (FDI) into the industry can vary from year to year depending on factors such as market </a:t>
            </a:r>
            <a:r>
              <a:rPr lang="en-US" sz="2000" dirty="0" err="1">
                <a:solidFill>
                  <a:srgbClr val="CC00CC"/>
                </a:solidFill>
              </a:rPr>
              <a:t>conditions,government</a:t>
            </a:r>
            <a:r>
              <a:rPr lang="en-US" sz="2000" dirty="0">
                <a:solidFill>
                  <a:srgbClr val="CC00CC"/>
                </a:solidFill>
              </a:rPr>
              <a:t> </a:t>
            </a:r>
            <a:r>
              <a:rPr lang="en-US" sz="2000" dirty="0" err="1">
                <a:solidFill>
                  <a:srgbClr val="CC00CC"/>
                </a:solidFill>
              </a:rPr>
              <a:t>policies,and</a:t>
            </a:r>
            <a:r>
              <a:rPr lang="en-US" sz="2000" dirty="0">
                <a:solidFill>
                  <a:srgbClr val="CC00CC"/>
                </a:solidFill>
              </a:rPr>
              <a:t> global economic trends. </a:t>
            </a:r>
            <a:endParaRPr lang="en-IN" sz="2000" dirty="0">
              <a:solidFill>
                <a:srgbClr val="CC00CC"/>
              </a:solidFill>
            </a:endParaRPr>
          </a:p>
        </p:txBody>
      </p:sp>
    </p:spTree>
    <p:extLst>
      <p:ext uri="{BB962C8B-B14F-4D97-AF65-F5344CB8AC3E}">
        <p14:creationId xmlns:p14="http://schemas.microsoft.com/office/powerpoint/2010/main" val="20738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F70AA0-CC2E-D2F0-4E32-8BFFEC42181A}"/>
              </a:ext>
            </a:extLst>
          </p:cNvPr>
          <p:cNvSpPr txBox="1"/>
          <p:nvPr/>
        </p:nvSpPr>
        <p:spPr>
          <a:xfrm>
            <a:off x="622169" y="1263192"/>
            <a:ext cx="10388338" cy="1569660"/>
          </a:xfrm>
          <a:prstGeom prst="rect">
            <a:avLst/>
          </a:prstGeom>
          <a:noFill/>
        </p:spPr>
        <p:txBody>
          <a:bodyPr wrap="square" rtlCol="0">
            <a:spAutoFit/>
          </a:bodyPr>
          <a:lstStyle/>
          <a:p>
            <a:r>
              <a:rPr lang="en-IN" sz="9600" dirty="0">
                <a:solidFill>
                  <a:srgbClr val="7030A0"/>
                </a:solidFill>
              </a:rPr>
              <a:t>          </a:t>
            </a:r>
            <a:r>
              <a:rPr lang="en-IN" sz="9600" b="1" dirty="0">
                <a:solidFill>
                  <a:srgbClr val="7030A0"/>
                </a:solidFill>
              </a:rPr>
              <a:t>Thank You</a:t>
            </a:r>
          </a:p>
        </p:txBody>
      </p:sp>
    </p:spTree>
    <p:extLst>
      <p:ext uri="{BB962C8B-B14F-4D97-AF65-F5344CB8AC3E}">
        <p14:creationId xmlns:p14="http://schemas.microsoft.com/office/powerpoint/2010/main" val="283187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0FC1F-21E8-9F47-5120-C0809B6C6616}"/>
              </a:ext>
            </a:extLst>
          </p:cNvPr>
          <p:cNvSpPr txBox="1"/>
          <p:nvPr/>
        </p:nvSpPr>
        <p:spPr>
          <a:xfrm>
            <a:off x="1695796" y="1512917"/>
            <a:ext cx="9734204" cy="4524315"/>
          </a:xfrm>
          <a:prstGeom prst="rect">
            <a:avLst/>
          </a:prstGeom>
          <a:noFill/>
        </p:spPr>
        <p:txBody>
          <a:bodyPr wrap="square" rtlCol="0">
            <a:spAutoFit/>
          </a:bodyPr>
          <a:lstStyle/>
          <a:p>
            <a:pPr algn="just"/>
            <a:r>
              <a:rPr lang="en-US" b="0" i="1" dirty="0">
                <a:solidFill>
                  <a:srgbClr val="444444"/>
                </a:solidFill>
                <a:highlight>
                  <a:srgbClr val="FFFFFF"/>
                </a:highlight>
                <a:latin typeface="Poppins" panose="00000500000000000000" pitchFamily="2" charset="0"/>
              </a:rPr>
              <a:t>         </a:t>
            </a:r>
            <a:r>
              <a:rPr lang="en-US" b="0" i="0" dirty="0">
                <a:solidFill>
                  <a:srgbClr val="CC00CC"/>
                </a:solidFill>
                <a:effectLst/>
                <a:highlight>
                  <a:srgbClr val="FFFFFF"/>
                </a:highlight>
                <a:latin typeface="Poppins" panose="00000500000000000000" pitchFamily="2" charset="0"/>
              </a:rPr>
              <a:t>Any investment from an individual or firm that is located in a foreign country into a country is called Foreign Direct Investment. </a:t>
            </a:r>
          </a:p>
          <a:p>
            <a:pPr algn="just">
              <a:buFont typeface="Arial" panose="020B0604020202020204" pitchFamily="34" charset="0"/>
              <a:buChar char="•"/>
            </a:pPr>
            <a:r>
              <a:rPr lang="en-US" b="0" i="0" dirty="0">
                <a:solidFill>
                  <a:srgbClr val="CC00CC"/>
                </a:solidFill>
                <a:effectLst/>
                <a:highlight>
                  <a:srgbClr val="FFFFFF"/>
                </a:highlight>
                <a:latin typeface="Poppins" panose="00000500000000000000" pitchFamily="2" charset="0"/>
              </a:rPr>
              <a:t>Generally, FDI is when a foreign entity acquires ownership or controlling stake in the shares of a company in one country, or establishes businesses there.</a:t>
            </a:r>
          </a:p>
          <a:p>
            <a:pPr algn="just">
              <a:buFont typeface="Arial" panose="020B0604020202020204" pitchFamily="34" charset="0"/>
              <a:buChar char="•"/>
            </a:pPr>
            <a:r>
              <a:rPr lang="en-US" b="0" i="0" dirty="0">
                <a:solidFill>
                  <a:srgbClr val="CC00CC"/>
                </a:solidFill>
                <a:effectLst/>
                <a:highlight>
                  <a:srgbClr val="FFFFFF"/>
                </a:highlight>
                <a:latin typeface="Poppins" panose="00000500000000000000" pitchFamily="2" charset="0"/>
              </a:rPr>
              <a:t>It is different from foreign portfolio investment where the foreign entity merely buys equity shares of a company.</a:t>
            </a:r>
          </a:p>
          <a:p>
            <a:pPr algn="just">
              <a:buFont typeface="Arial" panose="020B0604020202020204" pitchFamily="34" charset="0"/>
              <a:buChar char="•"/>
            </a:pPr>
            <a:r>
              <a:rPr lang="en-US" b="0" i="0" dirty="0">
                <a:solidFill>
                  <a:srgbClr val="CC00CC"/>
                </a:solidFill>
                <a:effectLst/>
                <a:highlight>
                  <a:srgbClr val="FFFFFF"/>
                </a:highlight>
                <a:latin typeface="Poppins" panose="00000500000000000000" pitchFamily="2" charset="0"/>
              </a:rPr>
              <a:t>In FDI, the foreign entity has a say in the day-to-day operations of the company.</a:t>
            </a:r>
          </a:p>
          <a:p>
            <a:pPr algn="just">
              <a:buFont typeface="Arial" panose="020B0604020202020204" pitchFamily="34" charset="0"/>
              <a:buChar char="•"/>
            </a:pPr>
            <a:r>
              <a:rPr lang="en-US" b="0" i="0" dirty="0">
                <a:solidFill>
                  <a:srgbClr val="CC00CC"/>
                </a:solidFill>
                <a:effectLst/>
                <a:highlight>
                  <a:srgbClr val="FFFFFF"/>
                </a:highlight>
                <a:latin typeface="Poppins" panose="00000500000000000000" pitchFamily="2" charset="0"/>
              </a:rPr>
              <a:t>FDI is not just the inflow of money, but also the inflow of technology, knowledge, skills and expertise/know-how.</a:t>
            </a:r>
          </a:p>
          <a:p>
            <a:pPr algn="just">
              <a:buFont typeface="Arial" panose="020B0604020202020204" pitchFamily="34" charset="0"/>
              <a:buChar char="•"/>
            </a:pPr>
            <a:r>
              <a:rPr lang="en-US" b="0" i="0" dirty="0">
                <a:solidFill>
                  <a:srgbClr val="CC00CC"/>
                </a:solidFill>
                <a:effectLst/>
                <a:highlight>
                  <a:srgbClr val="FFFFFF"/>
                </a:highlight>
                <a:latin typeface="Poppins" panose="00000500000000000000" pitchFamily="2" charset="0"/>
              </a:rPr>
              <a:t>It is a major source of non-debt financial resources for the economic development of a country.</a:t>
            </a:r>
          </a:p>
          <a:p>
            <a:pPr algn="just">
              <a:buFont typeface="Arial" panose="020B0604020202020204" pitchFamily="34" charset="0"/>
              <a:buChar char="•"/>
            </a:pPr>
            <a:r>
              <a:rPr lang="en-US" b="0" i="0" dirty="0">
                <a:solidFill>
                  <a:srgbClr val="CC00CC"/>
                </a:solidFill>
                <a:effectLst/>
                <a:highlight>
                  <a:srgbClr val="FFFFFF"/>
                </a:highlight>
                <a:latin typeface="Poppins" panose="00000500000000000000" pitchFamily="2" charset="0"/>
              </a:rPr>
              <a:t>FDI generally takes place in an economy which has the prospect of growth and also a skilled workforce.</a:t>
            </a:r>
          </a:p>
          <a:p>
            <a:pPr algn="just">
              <a:buFont typeface="Arial" panose="020B0604020202020204" pitchFamily="34" charset="0"/>
              <a:buChar char="•"/>
            </a:pPr>
            <a:r>
              <a:rPr lang="en-US" b="0" i="0" dirty="0">
                <a:solidFill>
                  <a:srgbClr val="CC00CC"/>
                </a:solidFill>
                <a:effectLst/>
                <a:highlight>
                  <a:srgbClr val="FFFFFF"/>
                </a:highlight>
                <a:latin typeface="Poppins" panose="00000500000000000000" pitchFamily="2" charset="0"/>
              </a:rPr>
              <a:t>FDI has developed radically as a major form of international capital transfer since the last many years.</a:t>
            </a:r>
          </a:p>
          <a:p>
            <a:pPr algn="just"/>
            <a:endParaRPr lang="en-IN" i="1" dirty="0"/>
          </a:p>
        </p:txBody>
      </p:sp>
      <p:sp>
        <p:nvSpPr>
          <p:cNvPr id="4" name="TextBox 3">
            <a:extLst>
              <a:ext uri="{FF2B5EF4-FFF2-40B4-BE49-F238E27FC236}">
                <a16:creationId xmlns:a16="http://schemas.microsoft.com/office/drawing/2014/main" id="{FA140D36-F503-9686-19D0-21E3A4922ECF}"/>
              </a:ext>
            </a:extLst>
          </p:cNvPr>
          <p:cNvSpPr txBox="1"/>
          <p:nvPr/>
        </p:nvSpPr>
        <p:spPr>
          <a:xfrm>
            <a:off x="2264602" y="636102"/>
            <a:ext cx="8977745" cy="646331"/>
          </a:xfrm>
          <a:prstGeom prst="rect">
            <a:avLst/>
          </a:prstGeom>
          <a:noFill/>
        </p:spPr>
        <p:txBody>
          <a:bodyPr wrap="square" rtlCol="0">
            <a:spAutoFit/>
          </a:bodyPr>
          <a:lstStyle/>
          <a:p>
            <a:pPr algn="ctr"/>
            <a:r>
              <a:rPr lang="en-IN" sz="3600" b="1" dirty="0">
                <a:solidFill>
                  <a:srgbClr val="7030A0"/>
                </a:solidFill>
              </a:rPr>
              <a:t>INTRODUCTION</a:t>
            </a:r>
          </a:p>
        </p:txBody>
      </p:sp>
    </p:spTree>
    <p:extLst>
      <p:ext uri="{BB962C8B-B14F-4D97-AF65-F5344CB8AC3E}">
        <p14:creationId xmlns:p14="http://schemas.microsoft.com/office/powerpoint/2010/main" val="19458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3EF783-CFB3-F596-6C93-1FE4A4A93C01}"/>
              </a:ext>
            </a:extLst>
          </p:cNvPr>
          <p:cNvSpPr txBox="1"/>
          <p:nvPr/>
        </p:nvSpPr>
        <p:spPr>
          <a:xfrm>
            <a:off x="1159497" y="1201917"/>
            <a:ext cx="10284643" cy="2862322"/>
          </a:xfrm>
          <a:prstGeom prst="rect">
            <a:avLst/>
          </a:prstGeom>
          <a:noFill/>
        </p:spPr>
        <p:txBody>
          <a:bodyPr wrap="square" rtlCol="0">
            <a:spAutoFit/>
          </a:bodyPr>
          <a:lstStyle/>
          <a:p>
            <a:pPr algn="l"/>
            <a:endParaRPr lang="en-US" b="1" i="0" dirty="0">
              <a:solidFill>
                <a:srgbClr val="132E57"/>
              </a:solidFill>
              <a:effectLst/>
              <a:highlight>
                <a:srgbClr val="FFFFFF"/>
              </a:highlight>
              <a:latin typeface="Open Sans" panose="020B0606030504020204" pitchFamily="34" charset="0"/>
            </a:endParaRPr>
          </a:p>
          <a:p>
            <a:r>
              <a:rPr lang="en-US" b="0" i="0" dirty="0">
                <a:solidFill>
                  <a:srgbClr val="CC00CC"/>
                </a:solidFill>
                <a:effectLst/>
                <a:highlight>
                  <a:srgbClr val="FFFFFF"/>
                </a:highlight>
                <a:latin typeface="Open Sans" panose="020B0606030504020204" pitchFamily="34" charset="0"/>
              </a:rPr>
              <a:t>Foreign direct investment offers advantages to both the investor and the foreign host country. These incentives encourage both parties to engage in and allow FDI.</a:t>
            </a:r>
          </a:p>
          <a:p>
            <a:r>
              <a:rPr lang="en-US" b="0" i="0" dirty="0">
                <a:solidFill>
                  <a:srgbClr val="CC00CC"/>
                </a:solidFill>
                <a:effectLst/>
                <a:highlight>
                  <a:srgbClr val="FFFFFF"/>
                </a:highlight>
                <a:latin typeface="Open Sans" panose="020B0606030504020204" pitchFamily="34" charset="0"/>
              </a:rPr>
              <a:t>Below are some of the benefits for businesses:</a:t>
            </a:r>
          </a:p>
          <a:p>
            <a:pPr>
              <a:buFont typeface="Arial" panose="020B0604020202020204" pitchFamily="34" charset="0"/>
              <a:buChar char="•"/>
            </a:pPr>
            <a:r>
              <a:rPr lang="en-US" b="0" i="0" dirty="0">
                <a:solidFill>
                  <a:srgbClr val="CC00CC"/>
                </a:solidFill>
                <a:effectLst/>
                <a:highlight>
                  <a:srgbClr val="FFFFFF"/>
                </a:highlight>
                <a:latin typeface="Open Sans" panose="020B0606030504020204" pitchFamily="34" charset="0"/>
              </a:rPr>
              <a:t>Market diversification</a:t>
            </a:r>
          </a:p>
          <a:p>
            <a:pPr>
              <a:buFont typeface="Arial" panose="020B0604020202020204" pitchFamily="34" charset="0"/>
              <a:buChar char="•"/>
            </a:pPr>
            <a:r>
              <a:rPr lang="en-US" b="0" i="0" dirty="0">
                <a:solidFill>
                  <a:srgbClr val="CC00CC"/>
                </a:solidFill>
                <a:effectLst/>
                <a:highlight>
                  <a:srgbClr val="FFFFFF"/>
                </a:highlight>
                <a:latin typeface="Open Sans" panose="020B0606030504020204" pitchFamily="34" charset="0"/>
              </a:rPr>
              <a:t>Tax incentives</a:t>
            </a:r>
          </a:p>
          <a:p>
            <a:pPr>
              <a:buFont typeface="Arial" panose="020B0604020202020204" pitchFamily="34" charset="0"/>
              <a:buChar char="•"/>
            </a:pPr>
            <a:r>
              <a:rPr lang="en-US" b="0" i="0" dirty="0">
                <a:solidFill>
                  <a:srgbClr val="CC00CC"/>
                </a:solidFill>
                <a:effectLst/>
                <a:highlight>
                  <a:srgbClr val="FFFFFF"/>
                </a:highlight>
                <a:latin typeface="Open Sans" panose="020B0606030504020204" pitchFamily="34" charset="0"/>
              </a:rPr>
              <a:t>Lower labor costs</a:t>
            </a:r>
          </a:p>
          <a:p>
            <a:pPr>
              <a:buFont typeface="Arial" panose="020B0604020202020204" pitchFamily="34" charset="0"/>
              <a:buChar char="•"/>
            </a:pPr>
            <a:r>
              <a:rPr lang="en-US" b="0" i="0" dirty="0">
                <a:solidFill>
                  <a:srgbClr val="CC00CC"/>
                </a:solidFill>
                <a:effectLst/>
                <a:highlight>
                  <a:srgbClr val="FFFFFF"/>
                </a:highlight>
                <a:latin typeface="Open Sans" panose="020B0606030504020204" pitchFamily="34" charset="0"/>
              </a:rPr>
              <a:t>Preferential tariffs</a:t>
            </a:r>
          </a:p>
          <a:p>
            <a:pPr>
              <a:buFont typeface="Arial" panose="020B0604020202020204" pitchFamily="34" charset="0"/>
              <a:buChar char="•"/>
            </a:pPr>
            <a:r>
              <a:rPr lang="en-US" b="0" i="0" dirty="0">
                <a:solidFill>
                  <a:srgbClr val="CC00CC"/>
                </a:solidFill>
                <a:effectLst/>
                <a:highlight>
                  <a:srgbClr val="FFFFFF"/>
                </a:highlight>
                <a:latin typeface="Open Sans" panose="020B0606030504020204" pitchFamily="34" charset="0"/>
              </a:rPr>
              <a:t>Subsidies</a:t>
            </a:r>
          </a:p>
          <a:p>
            <a:endParaRPr lang="en-IN" dirty="0"/>
          </a:p>
        </p:txBody>
      </p:sp>
      <p:sp>
        <p:nvSpPr>
          <p:cNvPr id="3" name="TextBox 2">
            <a:extLst>
              <a:ext uri="{FF2B5EF4-FFF2-40B4-BE49-F238E27FC236}">
                <a16:creationId xmlns:a16="http://schemas.microsoft.com/office/drawing/2014/main" id="{29DB546C-89E3-6F76-BBE7-B398ED08F3EB}"/>
              </a:ext>
            </a:extLst>
          </p:cNvPr>
          <p:cNvSpPr txBox="1"/>
          <p:nvPr/>
        </p:nvSpPr>
        <p:spPr>
          <a:xfrm>
            <a:off x="640080" y="395926"/>
            <a:ext cx="10888901" cy="646331"/>
          </a:xfrm>
          <a:prstGeom prst="rect">
            <a:avLst/>
          </a:prstGeom>
          <a:noFill/>
        </p:spPr>
        <p:txBody>
          <a:bodyPr wrap="square" rtlCol="0">
            <a:spAutoFit/>
          </a:bodyPr>
          <a:lstStyle/>
          <a:p>
            <a:pPr algn="ctr"/>
            <a:r>
              <a:rPr lang="en-US" sz="3600" b="1" i="0" dirty="0">
                <a:solidFill>
                  <a:srgbClr val="7030A0"/>
                </a:solidFill>
                <a:effectLst/>
                <a:highlight>
                  <a:srgbClr val="FFFFFF"/>
                </a:highlight>
                <a:latin typeface="Open Sans" panose="020B0606030504020204" pitchFamily="34" charset="0"/>
              </a:rPr>
              <a:t>Benefits of Foreign Direct Investment</a:t>
            </a:r>
          </a:p>
        </p:txBody>
      </p:sp>
    </p:spTree>
    <p:extLst>
      <p:ext uri="{BB962C8B-B14F-4D97-AF65-F5344CB8AC3E}">
        <p14:creationId xmlns:p14="http://schemas.microsoft.com/office/powerpoint/2010/main" val="312954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BE7B9-2404-8CF6-483A-C8CFA87BA770}"/>
              </a:ext>
            </a:extLst>
          </p:cNvPr>
          <p:cNvSpPr txBox="1"/>
          <p:nvPr/>
        </p:nvSpPr>
        <p:spPr>
          <a:xfrm>
            <a:off x="377073" y="320511"/>
            <a:ext cx="11293312" cy="1200329"/>
          </a:xfrm>
          <a:prstGeom prst="rect">
            <a:avLst/>
          </a:prstGeom>
          <a:noFill/>
        </p:spPr>
        <p:txBody>
          <a:bodyPr wrap="square" rtlCol="0">
            <a:spAutoFit/>
          </a:bodyPr>
          <a:lstStyle/>
          <a:p>
            <a:pPr algn="l"/>
            <a:r>
              <a:rPr lang="en-US" sz="3600" b="1" i="0" dirty="0">
                <a:solidFill>
                  <a:srgbClr val="7030A0"/>
                </a:solidFill>
                <a:effectLst/>
                <a:highlight>
                  <a:srgbClr val="FFFFFF"/>
                </a:highlight>
                <a:latin typeface="Open Sans" panose="020B0606030504020204" pitchFamily="34" charset="0"/>
              </a:rPr>
              <a:t>Benefits of FDI for the host country:</a:t>
            </a:r>
          </a:p>
          <a:p>
            <a:pPr algn="l"/>
            <a:endParaRPr lang="en-US" sz="3600" b="1" dirty="0">
              <a:solidFill>
                <a:srgbClr val="7030A0"/>
              </a:solidFill>
              <a:highlight>
                <a:srgbClr val="FFFFFF"/>
              </a:highlight>
              <a:latin typeface="Open Sans" panose="020B0606030504020204" pitchFamily="34" charset="0"/>
            </a:endParaRPr>
          </a:p>
        </p:txBody>
      </p:sp>
      <p:sp>
        <p:nvSpPr>
          <p:cNvPr id="3" name="TextBox 2">
            <a:extLst>
              <a:ext uri="{FF2B5EF4-FFF2-40B4-BE49-F238E27FC236}">
                <a16:creationId xmlns:a16="http://schemas.microsoft.com/office/drawing/2014/main" id="{7C0826C4-7BFE-340D-7334-6C298E8427E1}"/>
              </a:ext>
            </a:extLst>
          </p:cNvPr>
          <p:cNvSpPr txBox="1"/>
          <p:nvPr/>
        </p:nvSpPr>
        <p:spPr>
          <a:xfrm>
            <a:off x="838986" y="1404594"/>
            <a:ext cx="10975941" cy="4524315"/>
          </a:xfrm>
          <a:prstGeom prst="rect">
            <a:avLst/>
          </a:prstGeom>
          <a:noFill/>
        </p:spPr>
        <p:txBody>
          <a:bodyPr wrap="square" rtlCol="0">
            <a:spAutoFit/>
          </a:bodyPr>
          <a:lstStyle/>
          <a:p>
            <a:r>
              <a:rPr lang="en-US" dirty="0">
                <a:solidFill>
                  <a:srgbClr val="CC00CC"/>
                </a:solidFill>
              </a:rPr>
              <a:t>Foreign Direct Investment (FDI) can bring numerous benefits to the host country:</a:t>
            </a:r>
          </a:p>
          <a:p>
            <a:pPr>
              <a:buFont typeface="+mj-lt"/>
              <a:buAutoNum type="arabicPeriod"/>
            </a:pPr>
            <a:r>
              <a:rPr lang="en-US" b="1" dirty="0">
                <a:solidFill>
                  <a:srgbClr val="CC00CC"/>
                </a:solidFill>
              </a:rPr>
              <a:t>Capital Inflow</a:t>
            </a:r>
            <a:r>
              <a:rPr lang="en-US" dirty="0">
                <a:solidFill>
                  <a:srgbClr val="CC00CC"/>
                </a:solidFill>
              </a:rPr>
              <a:t>: FDI brings in capital from foreign investors, which can be used to finance domestic investment projects, infrastructure development, and economic growth.</a:t>
            </a:r>
          </a:p>
          <a:p>
            <a:pPr>
              <a:buFont typeface="+mj-lt"/>
              <a:buAutoNum type="arabicPeriod"/>
            </a:pPr>
            <a:r>
              <a:rPr lang="en-US" b="1" dirty="0">
                <a:solidFill>
                  <a:srgbClr val="CC00CC"/>
                </a:solidFill>
              </a:rPr>
              <a:t>Job Creation</a:t>
            </a:r>
            <a:r>
              <a:rPr lang="en-US" dirty="0">
                <a:solidFill>
                  <a:srgbClr val="CC00CC"/>
                </a:solidFill>
              </a:rPr>
              <a:t>: FDI often leads to the creation of new job opportunities in the host country, both directly through employment in foreign-owned enterprises and indirectly through the development of supporting industries and services.</a:t>
            </a:r>
          </a:p>
          <a:p>
            <a:pPr>
              <a:buFont typeface="+mj-lt"/>
              <a:buAutoNum type="arabicPeriod"/>
            </a:pPr>
            <a:r>
              <a:rPr lang="en-US" b="1" dirty="0">
                <a:solidFill>
                  <a:srgbClr val="CC00CC"/>
                </a:solidFill>
              </a:rPr>
              <a:t>Technology Transfer</a:t>
            </a:r>
            <a:r>
              <a:rPr lang="en-US" dirty="0">
                <a:solidFill>
                  <a:srgbClr val="CC00CC"/>
                </a:solidFill>
              </a:rPr>
              <a:t>: Multinational corporations (MNCs) that invest in foreign countries often bring with them advanced technology, expertise, and management practices, which can help improve productivity and competitiveness in domestic industries.</a:t>
            </a:r>
          </a:p>
          <a:p>
            <a:pPr>
              <a:buFont typeface="+mj-lt"/>
              <a:buAutoNum type="arabicPeriod"/>
            </a:pPr>
            <a:r>
              <a:rPr lang="en-US" b="1" dirty="0">
                <a:solidFill>
                  <a:srgbClr val="CC00CC"/>
                </a:solidFill>
              </a:rPr>
              <a:t>Access to Global Markets</a:t>
            </a:r>
            <a:r>
              <a:rPr lang="en-US" dirty="0">
                <a:solidFill>
                  <a:srgbClr val="CC00CC"/>
                </a:solidFill>
              </a:rPr>
              <a:t>: FDI provides access to international markets for host country firms through integration into global value chains and networks established by multinational corporations, facilitating exports and enhancing competitiveness.</a:t>
            </a:r>
          </a:p>
          <a:p>
            <a:pPr>
              <a:buFont typeface="+mj-lt"/>
              <a:buAutoNum type="arabicPeriod"/>
            </a:pPr>
            <a:r>
              <a:rPr lang="en-US" b="1" dirty="0">
                <a:solidFill>
                  <a:srgbClr val="CC00CC"/>
                </a:solidFill>
              </a:rPr>
              <a:t>Infrastructure Development</a:t>
            </a:r>
            <a:r>
              <a:rPr lang="en-US" dirty="0">
                <a:solidFill>
                  <a:srgbClr val="CC00CC"/>
                </a:solidFill>
              </a:rPr>
              <a:t>: Foreign investors may contribute to the development of physical infrastructure such as roads, ports, and telecommunications networks, which can benefit not only their own operations but also the broader economy.</a:t>
            </a:r>
          </a:p>
          <a:p>
            <a:endParaRPr lang="en-IN" dirty="0"/>
          </a:p>
        </p:txBody>
      </p:sp>
    </p:spTree>
    <p:extLst>
      <p:ext uri="{BB962C8B-B14F-4D97-AF65-F5344CB8AC3E}">
        <p14:creationId xmlns:p14="http://schemas.microsoft.com/office/powerpoint/2010/main" val="325296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FE74700-3231-18EF-CB0D-E20EC9841611}"/>
              </a:ext>
            </a:extLst>
          </p:cNvPr>
          <p:cNvSpPr>
            <a:spLocks noChangeArrowheads="1"/>
          </p:cNvSpPr>
          <p:nvPr/>
        </p:nvSpPr>
        <p:spPr bwMode="auto">
          <a:xfrm>
            <a:off x="0" y="-475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282ACDC-051F-FB94-2BF3-2A442496B85E}"/>
              </a:ext>
            </a:extLst>
          </p:cNvPr>
          <p:cNvSpPr txBox="1"/>
          <p:nvPr/>
        </p:nvSpPr>
        <p:spPr>
          <a:xfrm>
            <a:off x="381000" y="1727201"/>
            <a:ext cx="11366501" cy="4524315"/>
          </a:xfrm>
          <a:prstGeom prst="rect">
            <a:avLst/>
          </a:prstGeom>
          <a:noFill/>
        </p:spPr>
        <p:txBody>
          <a:bodyPr wrap="square" rtlCol="0">
            <a:spAutoFit/>
          </a:bodyPr>
          <a:lstStyle/>
          <a:p>
            <a:r>
              <a:rPr lang="en-US" sz="1200" dirty="0">
                <a:solidFill>
                  <a:srgbClr val="CC00CC"/>
                </a:solidFill>
              </a:rPr>
              <a:t>Foreign Direct Investment (FDI) can be classified into several types based on various criteria. Here are some common types:</a:t>
            </a:r>
          </a:p>
          <a:p>
            <a:endParaRPr lang="en-US" sz="1200" dirty="0">
              <a:solidFill>
                <a:srgbClr val="CC00CC"/>
              </a:solidFill>
            </a:endParaRPr>
          </a:p>
          <a:p>
            <a:r>
              <a:rPr lang="en-US" sz="1200" dirty="0">
                <a:solidFill>
                  <a:srgbClr val="CC00CC"/>
                </a:solidFill>
              </a:rPr>
              <a:t>1</a:t>
            </a:r>
            <a:r>
              <a:rPr lang="en-US" sz="1200" b="1" dirty="0">
                <a:solidFill>
                  <a:srgbClr val="CC00CC"/>
                </a:solidFill>
              </a:rPr>
              <a:t>. Horizontal FDI</a:t>
            </a:r>
            <a:r>
              <a:rPr lang="en-US" sz="1200" dirty="0">
                <a:solidFill>
                  <a:srgbClr val="CC00CC"/>
                </a:solidFill>
              </a:rPr>
              <a:t>: In this type, foreign direct investment occurs in the same industry in which the investor operates in its home country. For example, a car manufacturer in Japan investing in a car manufacturing plant in the United States.</a:t>
            </a:r>
          </a:p>
          <a:p>
            <a:endParaRPr lang="en-US" sz="1200" dirty="0">
              <a:solidFill>
                <a:srgbClr val="CC00CC"/>
              </a:solidFill>
            </a:endParaRPr>
          </a:p>
          <a:p>
            <a:r>
              <a:rPr lang="en-US" sz="1200" dirty="0">
                <a:solidFill>
                  <a:srgbClr val="CC00CC"/>
                </a:solidFill>
              </a:rPr>
              <a:t>2. </a:t>
            </a:r>
            <a:r>
              <a:rPr lang="en-US" sz="1200" b="1" dirty="0">
                <a:solidFill>
                  <a:srgbClr val="CC00CC"/>
                </a:solidFill>
              </a:rPr>
              <a:t>Vertical FDI</a:t>
            </a:r>
            <a:r>
              <a:rPr lang="en-US" sz="1200" dirty="0">
                <a:solidFill>
                  <a:srgbClr val="CC00CC"/>
                </a:solidFill>
              </a:rPr>
              <a:t>: This type of FDI involves investment in different stages of the production process across borders. It can be further divided into two subtypes:</a:t>
            </a:r>
          </a:p>
          <a:p>
            <a:pPr marL="171450" indent="-171450">
              <a:buFont typeface="Arial" panose="020B0604020202020204" pitchFamily="34" charset="0"/>
              <a:buChar char="•"/>
            </a:pPr>
            <a:r>
              <a:rPr lang="en-US" sz="1200" dirty="0">
                <a:solidFill>
                  <a:srgbClr val="CC00CC"/>
                </a:solidFill>
              </a:rPr>
              <a:t>   Backward Vertical FDI: Investment in activities related to the earlier stages of the production process. For example, a clothing retailer in the United States investing in textile manufacturing plants in India.</a:t>
            </a:r>
          </a:p>
          <a:p>
            <a:pPr marL="171450" indent="-171450">
              <a:buFont typeface="Arial" panose="020B0604020202020204" pitchFamily="34" charset="0"/>
              <a:buChar char="•"/>
            </a:pPr>
            <a:r>
              <a:rPr lang="en-US" sz="1200" dirty="0">
                <a:solidFill>
                  <a:srgbClr val="CC00CC"/>
                </a:solidFill>
              </a:rPr>
              <a:t>Forward Vertical FDI: Investment in activities related to the later stages of the production process. For example, a car manufacturer in Germany investing in car dealership networks in Brazil.</a:t>
            </a:r>
          </a:p>
          <a:p>
            <a:endParaRPr lang="en-US" sz="1200" b="1" dirty="0">
              <a:solidFill>
                <a:srgbClr val="CC00CC"/>
              </a:solidFill>
            </a:endParaRPr>
          </a:p>
          <a:p>
            <a:r>
              <a:rPr lang="en-US" sz="1200" b="1" dirty="0">
                <a:solidFill>
                  <a:srgbClr val="CC00CC"/>
                </a:solidFill>
              </a:rPr>
              <a:t>3.Conglomerate FDI</a:t>
            </a:r>
            <a:r>
              <a:rPr lang="en-US" sz="1200" dirty="0">
                <a:solidFill>
                  <a:srgbClr val="CC00CC"/>
                </a:solidFill>
              </a:rPr>
              <a:t>: In this type, the investor company operates in a completely different industry in the host country compared to its home country. For example, a technology company in South Korea investing in a real estate development project in the United States.</a:t>
            </a:r>
          </a:p>
          <a:p>
            <a:endParaRPr lang="en-US" sz="1200" dirty="0">
              <a:solidFill>
                <a:srgbClr val="CC00CC"/>
              </a:solidFill>
            </a:endParaRPr>
          </a:p>
          <a:p>
            <a:r>
              <a:rPr lang="en-US" sz="1200" dirty="0">
                <a:solidFill>
                  <a:srgbClr val="CC00CC"/>
                </a:solidFill>
              </a:rPr>
              <a:t>4. </a:t>
            </a:r>
            <a:r>
              <a:rPr lang="en-US" sz="1200" b="1" dirty="0">
                <a:solidFill>
                  <a:srgbClr val="CC00CC"/>
                </a:solidFill>
              </a:rPr>
              <a:t>Greenfield Investment</a:t>
            </a:r>
            <a:r>
              <a:rPr lang="en-US" sz="1200" dirty="0">
                <a:solidFill>
                  <a:srgbClr val="CC00CC"/>
                </a:solidFill>
              </a:rPr>
              <a:t>: This involves the establishment of a new business operation in the host country by the foreign investor, such as building a new factory or opening a new branch or subsidiary.</a:t>
            </a:r>
          </a:p>
          <a:p>
            <a:endParaRPr lang="en-US" sz="1200" dirty="0">
              <a:solidFill>
                <a:srgbClr val="CC00CC"/>
              </a:solidFill>
            </a:endParaRPr>
          </a:p>
          <a:p>
            <a:r>
              <a:rPr lang="en-US" sz="1200" dirty="0">
                <a:solidFill>
                  <a:srgbClr val="CC00CC"/>
                </a:solidFill>
              </a:rPr>
              <a:t>5. </a:t>
            </a:r>
            <a:r>
              <a:rPr lang="en-US" sz="1200" b="1" dirty="0">
                <a:solidFill>
                  <a:srgbClr val="CC00CC"/>
                </a:solidFill>
              </a:rPr>
              <a:t>Mergers and Acquisitions </a:t>
            </a:r>
            <a:r>
              <a:rPr lang="en-US" sz="1200" dirty="0">
                <a:solidFill>
                  <a:srgbClr val="CC00CC"/>
                </a:solidFill>
              </a:rPr>
              <a:t>(M&amp;A): In this type, foreign direct investment occurs through the acquisition of an existing company or a significant portion of its assets in the host country. M&amp;A can involve both domestic and foreign companies.</a:t>
            </a:r>
          </a:p>
          <a:p>
            <a:endParaRPr lang="en-US" sz="1200" dirty="0">
              <a:solidFill>
                <a:srgbClr val="CC00CC"/>
              </a:solidFill>
            </a:endParaRPr>
          </a:p>
          <a:p>
            <a:r>
              <a:rPr lang="en-US" sz="1200" dirty="0">
                <a:solidFill>
                  <a:srgbClr val="CC00CC"/>
                </a:solidFill>
              </a:rPr>
              <a:t>6. </a:t>
            </a:r>
            <a:r>
              <a:rPr lang="en-US" sz="1200" b="1" dirty="0">
                <a:solidFill>
                  <a:srgbClr val="CC00CC"/>
                </a:solidFill>
              </a:rPr>
              <a:t>Joint Ventures </a:t>
            </a:r>
            <a:r>
              <a:rPr lang="en-US" sz="1200" dirty="0">
                <a:solidFill>
                  <a:srgbClr val="CC00CC"/>
                </a:solidFill>
              </a:rPr>
              <a:t>: Foreign direct investment can also take the form of joint ventures, where a foreign investor partners with a local company to establish a new business entity in the host country. Joint ventures allow for sharing of resources, risks, and expertise between the partners.</a:t>
            </a:r>
          </a:p>
          <a:p>
            <a:endParaRPr lang="en-US" sz="1200" dirty="0">
              <a:solidFill>
                <a:srgbClr val="CC00CC"/>
              </a:solidFill>
            </a:endParaRPr>
          </a:p>
          <a:p>
            <a:r>
              <a:rPr lang="en-US" sz="1200" dirty="0">
                <a:solidFill>
                  <a:srgbClr val="CC00CC"/>
                </a:solidFill>
              </a:rPr>
              <a:t>These types of FDI can vary in terms of their motivations, risks, and impacts on the host country's economy and business environment.</a:t>
            </a:r>
            <a:endParaRPr lang="en-IN" sz="1200" dirty="0">
              <a:solidFill>
                <a:srgbClr val="CC00CC"/>
              </a:solidFill>
            </a:endParaRPr>
          </a:p>
        </p:txBody>
      </p:sp>
      <p:sp>
        <p:nvSpPr>
          <p:cNvPr id="9" name="TextBox 8">
            <a:extLst>
              <a:ext uri="{FF2B5EF4-FFF2-40B4-BE49-F238E27FC236}">
                <a16:creationId xmlns:a16="http://schemas.microsoft.com/office/drawing/2014/main" id="{FE10E918-14C7-E524-2C10-929F834FE619}"/>
              </a:ext>
            </a:extLst>
          </p:cNvPr>
          <p:cNvSpPr txBox="1"/>
          <p:nvPr/>
        </p:nvSpPr>
        <p:spPr>
          <a:xfrm>
            <a:off x="835378" y="530578"/>
            <a:ext cx="9358489" cy="707886"/>
          </a:xfrm>
          <a:prstGeom prst="rect">
            <a:avLst/>
          </a:prstGeom>
          <a:noFill/>
        </p:spPr>
        <p:txBody>
          <a:bodyPr wrap="square" rtlCol="0">
            <a:spAutoFit/>
          </a:bodyPr>
          <a:lstStyle/>
          <a:p>
            <a:pPr algn="ctr"/>
            <a:r>
              <a:rPr lang="en-IN" sz="4000" b="1" dirty="0">
                <a:solidFill>
                  <a:srgbClr val="7030A0"/>
                </a:solidFill>
              </a:rPr>
              <a:t>TYPES OF FDI</a:t>
            </a:r>
          </a:p>
        </p:txBody>
      </p:sp>
    </p:spTree>
    <p:extLst>
      <p:ext uri="{BB962C8B-B14F-4D97-AF65-F5344CB8AC3E}">
        <p14:creationId xmlns:p14="http://schemas.microsoft.com/office/powerpoint/2010/main" val="21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35D308-D6F3-3AAE-BD5E-3F5FDB44669D}"/>
              </a:ext>
            </a:extLst>
          </p:cNvPr>
          <p:cNvGraphicFramePr>
            <a:graphicFrameLocks noGrp="1"/>
          </p:cNvGraphicFramePr>
          <p:nvPr>
            <p:extLst>
              <p:ext uri="{D42A27DB-BD31-4B8C-83A1-F6EECF244321}">
                <p14:modId xmlns:p14="http://schemas.microsoft.com/office/powerpoint/2010/main" val="2297628507"/>
              </p:ext>
            </p:extLst>
          </p:nvPr>
        </p:nvGraphicFramePr>
        <p:xfrm>
          <a:off x="2032000" y="719666"/>
          <a:ext cx="8127999" cy="37084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1560364564"/>
                    </a:ext>
                  </a:extLst>
                </a:gridCol>
                <a:gridCol w="2709333">
                  <a:extLst>
                    <a:ext uri="{9D8B030D-6E8A-4147-A177-3AD203B41FA5}">
                      <a16:colId xmlns:a16="http://schemas.microsoft.com/office/drawing/2014/main" val="601399838"/>
                    </a:ext>
                  </a:extLst>
                </a:gridCol>
                <a:gridCol w="2709333">
                  <a:extLst>
                    <a:ext uri="{9D8B030D-6E8A-4147-A177-3AD203B41FA5}">
                      <a16:colId xmlns:a16="http://schemas.microsoft.com/office/drawing/2014/main" val="637362795"/>
                    </a:ext>
                  </a:extLst>
                </a:gridCol>
              </a:tblGrid>
              <a:tr h="370840">
                <a:tc>
                  <a:txBody>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tc>
                  <a:txBody>
                    <a:bodyPr/>
                    <a:lstStyle/>
                    <a:p>
                      <a:endParaRPr lang="en-IN"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tc>
                  <a:txBody>
                    <a:bodyPr/>
                    <a:lstStyle/>
                    <a:p>
                      <a:endParaRPr lang="en-IN"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2948526016"/>
                  </a:ext>
                </a:extLst>
              </a:tr>
            </a:tbl>
          </a:graphicData>
        </a:graphic>
      </p:graphicFrame>
      <p:graphicFrame>
        <p:nvGraphicFramePr>
          <p:cNvPr id="3" name="Table 2">
            <a:extLst>
              <a:ext uri="{FF2B5EF4-FFF2-40B4-BE49-F238E27FC236}">
                <a16:creationId xmlns:a16="http://schemas.microsoft.com/office/drawing/2014/main" id="{C11B2DE7-7E2E-8858-971F-5BC6EAE78C43}"/>
              </a:ext>
            </a:extLst>
          </p:cNvPr>
          <p:cNvGraphicFramePr>
            <a:graphicFrameLocks noGrp="1"/>
          </p:cNvGraphicFramePr>
          <p:nvPr>
            <p:extLst>
              <p:ext uri="{D42A27DB-BD31-4B8C-83A1-F6EECF244321}">
                <p14:modId xmlns:p14="http://schemas.microsoft.com/office/powerpoint/2010/main" val="2844043027"/>
              </p:ext>
            </p:extLst>
          </p:nvPr>
        </p:nvGraphicFramePr>
        <p:xfrm>
          <a:off x="2032000" y="719666"/>
          <a:ext cx="8127999" cy="3708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589849920"/>
                    </a:ext>
                  </a:extLst>
                </a:gridCol>
                <a:gridCol w="2709333">
                  <a:extLst>
                    <a:ext uri="{9D8B030D-6E8A-4147-A177-3AD203B41FA5}">
                      <a16:colId xmlns:a16="http://schemas.microsoft.com/office/drawing/2014/main" val="3670315701"/>
                    </a:ext>
                  </a:extLst>
                </a:gridCol>
                <a:gridCol w="2709333">
                  <a:extLst>
                    <a:ext uri="{9D8B030D-6E8A-4147-A177-3AD203B41FA5}">
                      <a16:colId xmlns:a16="http://schemas.microsoft.com/office/drawing/2014/main" val="3647282117"/>
                    </a:ext>
                  </a:extLst>
                </a:gridCol>
              </a:tblGrid>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27779061"/>
                  </a:ext>
                </a:extLst>
              </a:tr>
            </a:tbl>
          </a:graphicData>
        </a:graphic>
      </p:graphicFrame>
      <p:graphicFrame>
        <p:nvGraphicFramePr>
          <p:cNvPr id="4" name="Table 3">
            <a:extLst>
              <a:ext uri="{FF2B5EF4-FFF2-40B4-BE49-F238E27FC236}">
                <a16:creationId xmlns:a16="http://schemas.microsoft.com/office/drawing/2014/main" id="{22CF14B3-53FF-E53B-6923-637B805B272D}"/>
              </a:ext>
            </a:extLst>
          </p:cNvPr>
          <p:cNvGraphicFramePr>
            <a:graphicFrameLocks noGrp="1"/>
          </p:cNvGraphicFramePr>
          <p:nvPr>
            <p:extLst>
              <p:ext uri="{D42A27DB-BD31-4B8C-83A1-F6EECF244321}">
                <p14:modId xmlns:p14="http://schemas.microsoft.com/office/powerpoint/2010/main" val="3781377500"/>
              </p:ext>
            </p:extLst>
          </p:nvPr>
        </p:nvGraphicFramePr>
        <p:xfrm>
          <a:off x="2032000" y="719666"/>
          <a:ext cx="8127999" cy="1483360"/>
        </p:xfrm>
        <a:graphic>
          <a:graphicData uri="http://schemas.openxmlformats.org/drawingml/2006/table">
            <a:tbl>
              <a:tblPr firstRow="1" bandRow="1">
                <a:tableStyleId>{9D7B26C5-4107-4FEC-AEDC-1716B250A1EF}</a:tableStyleId>
              </a:tblPr>
              <a:tblGrid>
                <a:gridCol w="2304955">
                  <a:extLst>
                    <a:ext uri="{9D8B030D-6E8A-4147-A177-3AD203B41FA5}">
                      <a16:colId xmlns:a16="http://schemas.microsoft.com/office/drawing/2014/main" val="181186106"/>
                    </a:ext>
                  </a:extLst>
                </a:gridCol>
                <a:gridCol w="2911522">
                  <a:extLst>
                    <a:ext uri="{9D8B030D-6E8A-4147-A177-3AD203B41FA5}">
                      <a16:colId xmlns:a16="http://schemas.microsoft.com/office/drawing/2014/main" val="2366522045"/>
                    </a:ext>
                  </a:extLst>
                </a:gridCol>
                <a:gridCol w="2911522">
                  <a:extLst>
                    <a:ext uri="{9D8B030D-6E8A-4147-A177-3AD203B41FA5}">
                      <a16:colId xmlns:a16="http://schemas.microsoft.com/office/drawing/2014/main" val="838712737"/>
                    </a:ext>
                  </a:extLst>
                </a:gridCol>
              </a:tblGrid>
              <a:tr h="370840">
                <a:tc>
                  <a:txBody>
                    <a:bodyPr/>
                    <a:lstStyle/>
                    <a:p>
                      <a:r>
                        <a:rPr lang="en-IN" dirty="0"/>
                        <a:t>Sector</a:t>
                      </a:r>
                    </a:p>
                  </a:txBody>
                  <a:tcPr>
                    <a:lnR w="12700" cap="flat" cmpd="sng" algn="ctr">
                      <a:solidFill>
                        <a:schemeClr val="bg1"/>
                      </a:solidFill>
                      <a:prstDash val="solid"/>
                      <a:round/>
                      <a:headEnd type="none" w="med" len="med"/>
                      <a:tailEnd type="none" w="med" len="med"/>
                    </a:lnR>
                  </a:tcPr>
                </a:tc>
                <a:tc>
                  <a:txBody>
                    <a:bodyPr/>
                    <a:lstStyle/>
                    <a:p>
                      <a:r>
                        <a:rPr lang="en-IN" dirty="0"/>
                        <a:t>          FDI(₹ Crores)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   FDI(US$ Million)</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37920989"/>
                  </a:ext>
                </a:extLst>
              </a:tr>
              <a:tr h="370840">
                <a:tc>
                  <a:txBody>
                    <a:bodyPr/>
                    <a:lstStyle/>
                    <a:p>
                      <a:endParaRPr lang="en-IN"/>
                    </a:p>
                  </a:txBody>
                  <a:tcPr/>
                </a:tc>
                <a:tc>
                  <a:txBody>
                    <a:bodyPr/>
                    <a:lstStyle/>
                    <a:p>
                      <a:endParaRPr lang="en-IN" dirty="0"/>
                    </a:p>
                  </a:txBody>
                  <a:tcPr>
                    <a:lnT w="12700" cap="flat" cmpd="sng" algn="ctr">
                      <a:solidFill>
                        <a:schemeClr val="bg1"/>
                      </a:solidFill>
                      <a:prstDash val="solid"/>
                      <a:round/>
                      <a:headEnd type="none" w="med" len="med"/>
                      <a:tailEnd type="none" w="med" len="med"/>
                    </a:lnT>
                  </a:tcPr>
                </a:tc>
                <a:tc>
                  <a:txBody>
                    <a:bodyPr/>
                    <a:lstStyle/>
                    <a:p>
                      <a:endParaRPr lang="en-IN"/>
                    </a:p>
                  </a:txBody>
                  <a:tcPr/>
                </a:tc>
                <a:extLst>
                  <a:ext uri="{0D108BD9-81ED-4DB2-BD59-A6C34878D82A}">
                    <a16:rowId xmlns:a16="http://schemas.microsoft.com/office/drawing/2014/main" val="24016222"/>
                  </a:ext>
                </a:extLst>
              </a:tr>
              <a:tr h="370840">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048548283"/>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1683329"/>
                  </a:ext>
                </a:extLst>
              </a:tr>
            </a:tbl>
          </a:graphicData>
        </a:graphic>
      </p:graphicFrame>
      <p:graphicFrame>
        <p:nvGraphicFramePr>
          <p:cNvPr id="5" name="Table 4">
            <a:extLst>
              <a:ext uri="{FF2B5EF4-FFF2-40B4-BE49-F238E27FC236}">
                <a16:creationId xmlns:a16="http://schemas.microsoft.com/office/drawing/2014/main" id="{6BA696F9-1936-4BA2-D113-56641552BE86}"/>
              </a:ext>
            </a:extLst>
          </p:cNvPr>
          <p:cNvGraphicFramePr>
            <a:graphicFrameLocks noGrp="1"/>
          </p:cNvGraphicFramePr>
          <p:nvPr>
            <p:extLst>
              <p:ext uri="{D42A27DB-BD31-4B8C-83A1-F6EECF244321}">
                <p14:modId xmlns:p14="http://schemas.microsoft.com/office/powerpoint/2010/main" val="571262205"/>
              </p:ext>
            </p:extLst>
          </p:nvPr>
        </p:nvGraphicFramePr>
        <p:xfrm>
          <a:off x="2032000" y="719666"/>
          <a:ext cx="8127999" cy="5699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51886941"/>
                    </a:ext>
                  </a:extLst>
                </a:gridCol>
                <a:gridCol w="2709333">
                  <a:extLst>
                    <a:ext uri="{9D8B030D-6E8A-4147-A177-3AD203B41FA5}">
                      <a16:colId xmlns:a16="http://schemas.microsoft.com/office/drawing/2014/main" val="2123762773"/>
                    </a:ext>
                  </a:extLst>
                </a:gridCol>
                <a:gridCol w="2709333">
                  <a:extLst>
                    <a:ext uri="{9D8B030D-6E8A-4147-A177-3AD203B41FA5}">
                      <a16:colId xmlns:a16="http://schemas.microsoft.com/office/drawing/2014/main" val="724229643"/>
                    </a:ext>
                  </a:extLst>
                </a:gridCol>
              </a:tblGrid>
              <a:tr h="370840">
                <a:tc>
                  <a:txBody>
                    <a:bodyPr/>
                    <a:lstStyle/>
                    <a:p>
                      <a:pPr algn="ctr"/>
                      <a:r>
                        <a:rPr lang="en-IN" sz="1800" b="1" i="0" kern="1200" dirty="0">
                          <a:solidFill>
                            <a:schemeClr val="lt1"/>
                          </a:solidFill>
                          <a:effectLst/>
                          <a:latin typeface="+mn-lt"/>
                          <a:ea typeface="+mn-ea"/>
                          <a:cs typeface="+mn-cs"/>
                        </a:rPr>
                        <a:t>Sector</a:t>
                      </a:r>
                      <a:endParaRPr lang="en-IN" dirty="0"/>
                    </a:p>
                  </a:txBody>
                  <a:tcPr/>
                </a:tc>
                <a:tc>
                  <a:txBody>
                    <a:bodyPr/>
                    <a:lstStyle/>
                    <a:p>
                      <a:pPr algn="ctr"/>
                      <a:r>
                        <a:rPr lang="en-IN" sz="1800" b="1" i="0" kern="1200" dirty="0">
                          <a:solidFill>
                            <a:schemeClr val="lt1"/>
                          </a:solidFill>
                          <a:effectLst/>
                          <a:latin typeface="+mn-lt"/>
                          <a:ea typeface="+mn-ea"/>
                          <a:cs typeface="+mn-cs"/>
                        </a:rPr>
                        <a:t>FDI(₹ Crores)</a:t>
                      </a:r>
                      <a:endParaRPr lang="en-IN" dirty="0"/>
                    </a:p>
                  </a:txBody>
                  <a:tcPr/>
                </a:tc>
                <a:tc>
                  <a:txBody>
                    <a:bodyPr/>
                    <a:lstStyle/>
                    <a:p>
                      <a:pPr algn="ctr" fontAlgn="ctr"/>
                      <a:r>
                        <a:rPr lang="en-IN" b="1" dirty="0">
                          <a:effectLst/>
                        </a:rPr>
                        <a:t>FDI(US$ Million)</a:t>
                      </a:r>
                    </a:p>
                  </a:txBody>
                  <a:tcPr anchor="ctr"/>
                </a:tc>
                <a:extLst>
                  <a:ext uri="{0D108BD9-81ED-4DB2-BD59-A6C34878D82A}">
                    <a16:rowId xmlns:a16="http://schemas.microsoft.com/office/drawing/2014/main" val="603396399"/>
                  </a:ext>
                </a:extLst>
              </a:tr>
              <a:tr h="370840">
                <a:tc>
                  <a:txBody>
                    <a:bodyPr/>
                    <a:lstStyle/>
                    <a:p>
                      <a:pPr algn="r" fontAlgn="ctr"/>
                      <a:r>
                        <a:rPr lang="en-IN" b="1" dirty="0">
                          <a:effectLst/>
                        </a:rPr>
                        <a:t>SERVICES SECTOR</a:t>
                      </a:r>
                    </a:p>
                  </a:txBody>
                  <a:tcPr anchor="ctr"/>
                </a:tc>
                <a:tc>
                  <a:txBody>
                    <a:bodyPr/>
                    <a:lstStyle/>
                    <a:p>
                      <a:pPr algn="r" fontAlgn="ctr"/>
                      <a:r>
                        <a:rPr lang="en-IN">
                          <a:effectLst/>
                        </a:rPr>
                        <a:t>316426.67</a:t>
                      </a:r>
                    </a:p>
                  </a:txBody>
                  <a:tcPr anchor="ctr"/>
                </a:tc>
                <a:tc>
                  <a:txBody>
                    <a:bodyPr/>
                    <a:lstStyle/>
                    <a:p>
                      <a:pPr algn="r" fontAlgn="ctr"/>
                      <a:r>
                        <a:rPr lang="en-IN">
                          <a:effectLst/>
                        </a:rPr>
                        <a:t>59476.49</a:t>
                      </a:r>
                    </a:p>
                  </a:txBody>
                  <a:tcPr anchor="ctr"/>
                </a:tc>
                <a:extLst>
                  <a:ext uri="{0D108BD9-81ED-4DB2-BD59-A6C34878D82A}">
                    <a16:rowId xmlns:a16="http://schemas.microsoft.com/office/drawing/2014/main" val="2841055017"/>
                  </a:ext>
                </a:extLst>
              </a:tr>
              <a:tr h="370840">
                <a:tc>
                  <a:txBody>
                    <a:bodyPr/>
                    <a:lstStyle/>
                    <a:p>
                      <a:pPr algn="r" fontAlgn="ctr"/>
                      <a:r>
                        <a:rPr lang="en-IN" b="1">
                          <a:effectLst/>
                        </a:rPr>
                        <a:t>COMPUTER SOFTWARE &amp; HARDWARE</a:t>
                      </a:r>
                    </a:p>
                  </a:txBody>
                  <a:tcPr anchor="ctr"/>
                </a:tc>
                <a:tc>
                  <a:txBody>
                    <a:bodyPr/>
                    <a:lstStyle/>
                    <a:p>
                      <a:pPr algn="r" fontAlgn="ctr"/>
                      <a:r>
                        <a:rPr lang="en-IN">
                          <a:effectLst/>
                        </a:rPr>
                        <a:t>137296.48</a:t>
                      </a:r>
                    </a:p>
                  </a:txBody>
                  <a:tcPr anchor="ctr"/>
                </a:tc>
                <a:tc>
                  <a:txBody>
                    <a:bodyPr/>
                    <a:lstStyle/>
                    <a:p>
                      <a:pPr algn="r" fontAlgn="ctr"/>
                      <a:r>
                        <a:rPr lang="en-IN">
                          <a:effectLst/>
                        </a:rPr>
                        <a:t>24669.49</a:t>
                      </a:r>
                    </a:p>
                  </a:txBody>
                  <a:tcPr anchor="ctr"/>
                </a:tc>
                <a:extLst>
                  <a:ext uri="{0D108BD9-81ED-4DB2-BD59-A6C34878D82A}">
                    <a16:rowId xmlns:a16="http://schemas.microsoft.com/office/drawing/2014/main" val="47454051"/>
                  </a:ext>
                </a:extLst>
              </a:tr>
              <a:tr h="370840">
                <a:tc>
                  <a:txBody>
                    <a:bodyPr/>
                    <a:lstStyle/>
                    <a:p>
                      <a:pPr algn="r" fontAlgn="ctr"/>
                      <a:r>
                        <a:rPr lang="en-IN" b="1">
                          <a:effectLst/>
                        </a:rPr>
                        <a:t>TELECOMMUNICATIONS</a:t>
                      </a:r>
                    </a:p>
                  </a:txBody>
                  <a:tcPr anchor="ctr"/>
                </a:tc>
                <a:tc>
                  <a:txBody>
                    <a:bodyPr/>
                    <a:lstStyle/>
                    <a:p>
                      <a:pPr algn="r" fontAlgn="ctr"/>
                      <a:r>
                        <a:rPr lang="en-IN">
                          <a:effectLst/>
                        </a:rPr>
                        <a:t>131001.76</a:t>
                      </a:r>
                    </a:p>
                  </a:txBody>
                  <a:tcPr anchor="ctr"/>
                </a:tc>
                <a:tc>
                  <a:txBody>
                    <a:bodyPr/>
                    <a:lstStyle/>
                    <a:p>
                      <a:pPr algn="r" fontAlgn="ctr"/>
                      <a:r>
                        <a:rPr lang="en-IN">
                          <a:effectLst/>
                        </a:rPr>
                        <a:t>23946.01</a:t>
                      </a:r>
                    </a:p>
                  </a:txBody>
                  <a:tcPr anchor="ctr"/>
                </a:tc>
                <a:extLst>
                  <a:ext uri="{0D108BD9-81ED-4DB2-BD59-A6C34878D82A}">
                    <a16:rowId xmlns:a16="http://schemas.microsoft.com/office/drawing/2014/main" val="1409607922"/>
                  </a:ext>
                </a:extLst>
              </a:tr>
              <a:tr h="370840">
                <a:tc>
                  <a:txBody>
                    <a:bodyPr/>
                    <a:lstStyle/>
                    <a:p>
                      <a:pPr algn="r" fontAlgn="ctr"/>
                      <a:r>
                        <a:rPr lang="en-IN" b="1">
                          <a:effectLst/>
                        </a:rPr>
                        <a:t>CONSTRUCTION DEVELOPMENT</a:t>
                      </a:r>
                    </a:p>
                  </a:txBody>
                  <a:tcPr anchor="ctr"/>
                </a:tc>
                <a:tc>
                  <a:txBody>
                    <a:bodyPr/>
                    <a:lstStyle/>
                    <a:p>
                      <a:pPr algn="r" fontAlgn="ctr"/>
                      <a:r>
                        <a:rPr lang="en-IN">
                          <a:effectLst/>
                        </a:rPr>
                        <a:t>115217.43</a:t>
                      </a:r>
                    </a:p>
                  </a:txBody>
                  <a:tcPr anchor="ctr"/>
                </a:tc>
                <a:tc>
                  <a:txBody>
                    <a:bodyPr/>
                    <a:lstStyle/>
                    <a:p>
                      <a:pPr algn="r" fontAlgn="ctr"/>
                      <a:r>
                        <a:rPr lang="en-IN">
                          <a:effectLst/>
                        </a:rPr>
                        <a:t>24293.09</a:t>
                      </a:r>
                    </a:p>
                  </a:txBody>
                  <a:tcPr anchor="ctr"/>
                </a:tc>
                <a:extLst>
                  <a:ext uri="{0D108BD9-81ED-4DB2-BD59-A6C34878D82A}">
                    <a16:rowId xmlns:a16="http://schemas.microsoft.com/office/drawing/2014/main" val="3797949237"/>
                  </a:ext>
                </a:extLst>
              </a:tr>
              <a:tr h="370840">
                <a:tc>
                  <a:txBody>
                    <a:bodyPr/>
                    <a:lstStyle/>
                    <a:p>
                      <a:pPr algn="r" fontAlgn="ctr"/>
                      <a:r>
                        <a:rPr lang="en-IN" b="1">
                          <a:effectLst/>
                        </a:rPr>
                        <a:t>AUTOMOBILE INDUSTRY</a:t>
                      </a:r>
                    </a:p>
                  </a:txBody>
                  <a:tcPr anchor="ctr"/>
                </a:tc>
                <a:tc>
                  <a:txBody>
                    <a:bodyPr/>
                    <a:lstStyle/>
                    <a:p>
                      <a:pPr algn="r" fontAlgn="ctr"/>
                      <a:r>
                        <a:rPr lang="en-IN">
                          <a:effectLst/>
                        </a:rPr>
                        <a:t>92637.98</a:t>
                      </a:r>
                    </a:p>
                  </a:txBody>
                  <a:tcPr anchor="ctr"/>
                </a:tc>
                <a:tc>
                  <a:txBody>
                    <a:bodyPr/>
                    <a:lstStyle/>
                    <a:p>
                      <a:pPr algn="r" fontAlgn="ctr"/>
                      <a:r>
                        <a:rPr lang="en-IN">
                          <a:effectLst/>
                        </a:rPr>
                        <a:t>16673.92</a:t>
                      </a:r>
                    </a:p>
                  </a:txBody>
                  <a:tcPr anchor="ctr"/>
                </a:tc>
                <a:extLst>
                  <a:ext uri="{0D108BD9-81ED-4DB2-BD59-A6C34878D82A}">
                    <a16:rowId xmlns:a16="http://schemas.microsoft.com/office/drawing/2014/main" val="3403895209"/>
                  </a:ext>
                </a:extLst>
              </a:tr>
              <a:tr h="370840">
                <a:tc>
                  <a:txBody>
                    <a:bodyPr/>
                    <a:lstStyle/>
                    <a:p>
                      <a:pPr algn="r" fontAlgn="ctr"/>
                      <a:r>
                        <a:rPr lang="en-IN" b="1">
                          <a:effectLst/>
                        </a:rPr>
                        <a:t>TRADING</a:t>
                      </a:r>
                    </a:p>
                  </a:txBody>
                  <a:tcPr anchor="ctr"/>
                </a:tc>
                <a:tc>
                  <a:txBody>
                    <a:bodyPr/>
                    <a:lstStyle/>
                    <a:p>
                      <a:pPr algn="r" fontAlgn="ctr"/>
                      <a:r>
                        <a:rPr lang="en-IN">
                          <a:effectLst/>
                        </a:rPr>
                        <a:t>84502.09</a:t>
                      </a:r>
                    </a:p>
                  </a:txBody>
                  <a:tcPr anchor="ctr"/>
                </a:tc>
                <a:tc>
                  <a:txBody>
                    <a:bodyPr/>
                    <a:lstStyle/>
                    <a:p>
                      <a:pPr algn="r" fontAlgn="ctr"/>
                      <a:r>
                        <a:rPr lang="en-IN">
                          <a:effectLst/>
                        </a:rPr>
                        <a:t>14210.88</a:t>
                      </a:r>
                    </a:p>
                  </a:txBody>
                  <a:tcPr anchor="ctr"/>
                </a:tc>
                <a:extLst>
                  <a:ext uri="{0D108BD9-81ED-4DB2-BD59-A6C34878D82A}">
                    <a16:rowId xmlns:a16="http://schemas.microsoft.com/office/drawing/2014/main" val="3208135548"/>
                  </a:ext>
                </a:extLst>
              </a:tr>
              <a:tr h="370840">
                <a:tc>
                  <a:txBody>
                    <a:bodyPr/>
                    <a:lstStyle/>
                    <a:p>
                      <a:pPr algn="r" fontAlgn="ctr"/>
                      <a:r>
                        <a:rPr lang="en-IN" b="1">
                          <a:effectLst/>
                        </a:rPr>
                        <a:t>DRUGS &amp; PHARMACEUTICALS</a:t>
                      </a:r>
                    </a:p>
                  </a:txBody>
                  <a:tcPr anchor="ctr"/>
                </a:tc>
                <a:tc>
                  <a:txBody>
                    <a:bodyPr/>
                    <a:lstStyle/>
                    <a:p>
                      <a:pPr algn="r" fontAlgn="ctr"/>
                      <a:r>
                        <a:rPr lang="en-IN">
                          <a:effectLst/>
                        </a:rPr>
                        <a:t>76411.49</a:t>
                      </a:r>
                    </a:p>
                  </a:txBody>
                  <a:tcPr anchor="ctr"/>
                </a:tc>
                <a:tc>
                  <a:txBody>
                    <a:bodyPr/>
                    <a:lstStyle/>
                    <a:p>
                      <a:pPr algn="r" fontAlgn="ctr"/>
                      <a:r>
                        <a:rPr lang="en-IN">
                          <a:effectLst/>
                        </a:rPr>
                        <a:t>14706.90</a:t>
                      </a:r>
                    </a:p>
                  </a:txBody>
                  <a:tcPr anchor="ctr"/>
                </a:tc>
                <a:extLst>
                  <a:ext uri="{0D108BD9-81ED-4DB2-BD59-A6C34878D82A}">
                    <a16:rowId xmlns:a16="http://schemas.microsoft.com/office/drawing/2014/main" val="2530791559"/>
                  </a:ext>
                </a:extLst>
              </a:tr>
              <a:tr h="370840">
                <a:tc>
                  <a:txBody>
                    <a:bodyPr/>
                    <a:lstStyle/>
                    <a:p>
                      <a:pPr algn="r" fontAlgn="ctr"/>
                      <a:r>
                        <a:rPr lang="en-IN" b="1">
                          <a:effectLst/>
                        </a:rPr>
                        <a:t>CHEMICALS (OTHER THAN FERTILIZERS)</a:t>
                      </a:r>
                    </a:p>
                  </a:txBody>
                  <a:tcPr anchor="ctr"/>
                </a:tc>
                <a:tc>
                  <a:txBody>
                    <a:bodyPr/>
                    <a:lstStyle/>
                    <a:p>
                      <a:pPr algn="r" fontAlgn="ctr"/>
                      <a:r>
                        <a:rPr lang="en-IN">
                          <a:effectLst/>
                        </a:rPr>
                        <a:t>70068.76</a:t>
                      </a:r>
                    </a:p>
                  </a:txBody>
                  <a:tcPr anchor="ctr"/>
                </a:tc>
                <a:tc>
                  <a:txBody>
                    <a:bodyPr/>
                    <a:lstStyle/>
                    <a:p>
                      <a:pPr algn="r" fontAlgn="ctr"/>
                      <a:r>
                        <a:rPr lang="en-IN">
                          <a:effectLst/>
                        </a:rPr>
                        <a:t>13293.09</a:t>
                      </a:r>
                    </a:p>
                  </a:txBody>
                  <a:tcPr anchor="ctr"/>
                </a:tc>
                <a:extLst>
                  <a:ext uri="{0D108BD9-81ED-4DB2-BD59-A6C34878D82A}">
                    <a16:rowId xmlns:a16="http://schemas.microsoft.com/office/drawing/2014/main" val="2372536394"/>
                  </a:ext>
                </a:extLst>
              </a:tr>
              <a:tr h="370840">
                <a:tc>
                  <a:txBody>
                    <a:bodyPr/>
                    <a:lstStyle/>
                    <a:p>
                      <a:pPr algn="r" fontAlgn="ctr"/>
                      <a:r>
                        <a:rPr lang="en-IN" b="1">
                          <a:effectLst/>
                        </a:rPr>
                        <a:t>POWER</a:t>
                      </a:r>
                    </a:p>
                  </a:txBody>
                  <a:tcPr anchor="ctr"/>
                </a:tc>
                <a:tc>
                  <a:txBody>
                    <a:bodyPr/>
                    <a:lstStyle/>
                    <a:p>
                      <a:pPr algn="r" fontAlgn="ctr"/>
                      <a:r>
                        <a:rPr lang="en-IN">
                          <a:effectLst/>
                        </a:rPr>
                        <a:t>60416.03</a:t>
                      </a:r>
                    </a:p>
                  </a:txBody>
                  <a:tcPr anchor="ctr"/>
                </a:tc>
                <a:tc>
                  <a:txBody>
                    <a:bodyPr/>
                    <a:lstStyle/>
                    <a:p>
                      <a:pPr algn="r" fontAlgn="ctr"/>
                      <a:r>
                        <a:rPr lang="en-IN">
                          <a:effectLst/>
                        </a:rPr>
                        <a:t>11589.13</a:t>
                      </a:r>
                    </a:p>
                  </a:txBody>
                  <a:tcPr anchor="ctr"/>
                </a:tc>
                <a:extLst>
                  <a:ext uri="{0D108BD9-81ED-4DB2-BD59-A6C34878D82A}">
                    <a16:rowId xmlns:a16="http://schemas.microsoft.com/office/drawing/2014/main" val="1281760381"/>
                  </a:ext>
                </a:extLst>
              </a:tr>
              <a:tr h="370840">
                <a:tc>
                  <a:txBody>
                    <a:bodyPr/>
                    <a:lstStyle/>
                    <a:p>
                      <a:pPr algn="r" fontAlgn="ctr"/>
                      <a:r>
                        <a:rPr lang="en-IN" b="1">
                          <a:effectLst/>
                        </a:rPr>
                        <a:t>CONSTRUCTION (INFRASTRUCTURE) ACTIVITIES</a:t>
                      </a:r>
                    </a:p>
                  </a:txBody>
                  <a:tcPr anchor="ctr"/>
                </a:tc>
                <a:tc>
                  <a:txBody>
                    <a:bodyPr/>
                    <a:lstStyle/>
                    <a:p>
                      <a:pPr algn="r" fontAlgn="ctr"/>
                      <a:r>
                        <a:rPr lang="en-IN">
                          <a:effectLst/>
                        </a:rPr>
                        <a:t>60108.72</a:t>
                      </a:r>
                    </a:p>
                  </a:txBody>
                  <a:tcPr anchor="ctr"/>
                </a:tc>
                <a:tc>
                  <a:txBody>
                    <a:bodyPr/>
                    <a:lstStyle/>
                    <a:p>
                      <a:pPr algn="r" fontAlgn="ctr"/>
                      <a:r>
                        <a:rPr lang="en-IN" dirty="0">
                          <a:effectLst/>
                        </a:rPr>
                        <a:t>9817.47</a:t>
                      </a:r>
                    </a:p>
                  </a:txBody>
                  <a:tcPr anchor="ctr"/>
                </a:tc>
                <a:extLst>
                  <a:ext uri="{0D108BD9-81ED-4DB2-BD59-A6C34878D82A}">
                    <a16:rowId xmlns:a16="http://schemas.microsoft.com/office/drawing/2014/main" val="3213600291"/>
                  </a:ext>
                </a:extLst>
              </a:tr>
            </a:tbl>
          </a:graphicData>
        </a:graphic>
      </p:graphicFrame>
      <p:sp>
        <p:nvSpPr>
          <p:cNvPr id="6" name="TextBox 5">
            <a:extLst>
              <a:ext uri="{FF2B5EF4-FFF2-40B4-BE49-F238E27FC236}">
                <a16:creationId xmlns:a16="http://schemas.microsoft.com/office/drawing/2014/main" id="{E6CCA53B-EEAA-F2CC-37D1-D5268720B598}"/>
              </a:ext>
            </a:extLst>
          </p:cNvPr>
          <p:cNvSpPr txBox="1"/>
          <p:nvPr/>
        </p:nvSpPr>
        <p:spPr>
          <a:xfrm>
            <a:off x="1478843" y="270369"/>
            <a:ext cx="9460089" cy="461665"/>
          </a:xfrm>
          <a:prstGeom prst="rect">
            <a:avLst/>
          </a:prstGeom>
          <a:noFill/>
        </p:spPr>
        <p:txBody>
          <a:bodyPr wrap="square" rtlCol="0">
            <a:spAutoFit/>
          </a:bodyPr>
          <a:lstStyle/>
          <a:p>
            <a:pPr algn="ctr"/>
            <a:r>
              <a:rPr lang="en-IN" sz="2400" b="1" dirty="0"/>
              <a:t>TOP 10 SECTOR FDI</a:t>
            </a:r>
          </a:p>
        </p:txBody>
      </p:sp>
    </p:spTree>
    <p:extLst>
      <p:ext uri="{BB962C8B-B14F-4D97-AF65-F5344CB8AC3E}">
        <p14:creationId xmlns:p14="http://schemas.microsoft.com/office/powerpoint/2010/main" val="321015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4E254B-180B-6455-D2CE-12F9E6634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79" y="1095023"/>
            <a:ext cx="10408982" cy="4492978"/>
          </a:xfrm>
          <a:prstGeom prst="rect">
            <a:avLst/>
          </a:prstGeom>
        </p:spPr>
      </p:pic>
      <p:sp>
        <p:nvSpPr>
          <p:cNvPr id="8" name="TextBox 7">
            <a:extLst>
              <a:ext uri="{FF2B5EF4-FFF2-40B4-BE49-F238E27FC236}">
                <a16:creationId xmlns:a16="http://schemas.microsoft.com/office/drawing/2014/main" id="{ECA4CD6A-20CB-8485-E8B0-85DB3638F6ED}"/>
              </a:ext>
            </a:extLst>
          </p:cNvPr>
          <p:cNvSpPr txBox="1"/>
          <p:nvPr/>
        </p:nvSpPr>
        <p:spPr>
          <a:xfrm>
            <a:off x="1241778" y="237067"/>
            <a:ext cx="10019483" cy="646331"/>
          </a:xfrm>
          <a:prstGeom prst="rect">
            <a:avLst/>
          </a:prstGeom>
          <a:noFill/>
        </p:spPr>
        <p:txBody>
          <a:bodyPr wrap="square" rtlCol="0">
            <a:spAutoFit/>
          </a:bodyPr>
          <a:lstStyle/>
          <a:p>
            <a:pPr algn="ctr"/>
            <a:r>
              <a:rPr lang="en-IN" sz="3600" dirty="0"/>
              <a:t>FDI  in top 10 sector</a:t>
            </a:r>
          </a:p>
        </p:txBody>
      </p:sp>
    </p:spTree>
    <p:extLst>
      <p:ext uri="{BB962C8B-B14F-4D97-AF65-F5344CB8AC3E}">
        <p14:creationId xmlns:p14="http://schemas.microsoft.com/office/powerpoint/2010/main" val="162295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19AFBE0-772E-C541-5DFF-1776551500CA}"/>
              </a:ext>
            </a:extLst>
          </p:cNvPr>
          <p:cNvGraphicFramePr>
            <a:graphicFrameLocks noGrp="1"/>
          </p:cNvGraphicFramePr>
          <p:nvPr>
            <p:extLst>
              <p:ext uri="{D42A27DB-BD31-4B8C-83A1-F6EECF244321}">
                <p14:modId xmlns:p14="http://schemas.microsoft.com/office/powerpoint/2010/main" val="171139341"/>
              </p:ext>
            </p:extLst>
          </p:nvPr>
        </p:nvGraphicFramePr>
        <p:xfrm>
          <a:off x="2032000" y="719666"/>
          <a:ext cx="8127999" cy="5430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24995887"/>
                    </a:ext>
                  </a:extLst>
                </a:gridCol>
                <a:gridCol w="2709333">
                  <a:extLst>
                    <a:ext uri="{9D8B030D-6E8A-4147-A177-3AD203B41FA5}">
                      <a16:colId xmlns:a16="http://schemas.microsoft.com/office/drawing/2014/main" val="3846335111"/>
                    </a:ext>
                  </a:extLst>
                </a:gridCol>
                <a:gridCol w="2709333">
                  <a:extLst>
                    <a:ext uri="{9D8B030D-6E8A-4147-A177-3AD203B41FA5}">
                      <a16:colId xmlns:a16="http://schemas.microsoft.com/office/drawing/2014/main" val="693633444"/>
                    </a:ext>
                  </a:extLst>
                </a:gridCol>
              </a:tblGrid>
              <a:tr h="370840">
                <a:tc>
                  <a:txBody>
                    <a:bodyPr/>
                    <a:lstStyle/>
                    <a:p>
                      <a:r>
                        <a:rPr lang="en-IN" dirty="0"/>
                        <a:t>Sector </a:t>
                      </a:r>
                    </a:p>
                  </a:txBody>
                  <a:tcPr/>
                </a:tc>
                <a:tc>
                  <a:txBody>
                    <a:bodyPr/>
                    <a:lstStyle/>
                    <a:p>
                      <a:r>
                        <a:rPr lang="en-IN" sz="1800" b="1" i="0" kern="1200" dirty="0">
                          <a:solidFill>
                            <a:schemeClr val="lt1"/>
                          </a:solidFill>
                          <a:effectLst/>
                          <a:latin typeface="+mn-lt"/>
                          <a:ea typeface="+mn-ea"/>
                          <a:cs typeface="+mn-cs"/>
                        </a:rPr>
                        <a:t>FDI(₹ Crores)</a:t>
                      </a:r>
                      <a:endParaRPr lang="en-IN" dirty="0"/>
                    </a:p>
                  </a:txBody>
                  <a:tcPr/>
                </a:tc>
                <a:tc>
                  <a:txBody>
                    <a:bodyPr/>
                    <a:lstStyle/>
                    <a:p>
                      <a:r>
                        <a:rPr lang="en-IN" sz="1800" b="1" i="0" kern="1200" dirty="0">
                          <a:solidFill>
                            <a:schemeClr val="lt1"/>
                          </a:solidFill>
                          <a:effectLst/>
                          <a:latin typeface="+mn-lt"/>
                          <a:ea typeface="+mn-ea"/>
                          <a:cs typeface="+mn-cs"/>
                        </a:rPr>
                        <a:t>FDI(US$ Million)</a:t>
                      </a:r>
                      <a:endParaRPr lang="en-IN" dirty="0"/>
                    </a:p>
                  </a:txBody>
                  <a:tcPr/>
                </a:tc>
                <a:extLst>
                  <a:ext uri="{0D108BD9-81ED-4DB2-BD59-A6C34878D82A}">
                    <a16:rowId xmlns:a16="http://schemas.microsoft.com/office/drawing/2014/main" val="1738770538"/>
                  </a:ext>
                </a:extLst>
              </a:tr>
              <a:tr h="370840">
                <a:tc>
                  <a:txBody>
                    <a:bodyPr/>
                    <a:lstStyle/>
                    <a:p>
                      <a:pPr algn="r" fontAlgn="ctr"/>
                      <a:r>
                        <a:rPr lang="en-IN" b="1" dirty="0">
                          <a:effectLst/>
                        </a:rPr>
                        <a:t>COIR</a:t>
                      </a:r>
                    </a:p>
                  </a:txBody>
                  <a:tcPr anchor="ctr"/>
                </a:tc>
                <a:tc>
                  <a:txBody>
                    <a:bodyPr/>
                    <a:lstStyle/>
                    <a:p>
                      <a:pPr algn="r" fontAlgn="ctr"/>
                      <a:r>
                        <a:rPr lang="en-IN">
                          <a:effectLst/>
                        </a:rPr>
                        <a:t>21.64</a:t>
                      </a:r>
                    </a:p>
                  </a:txBody>
                  <a:tcPr anchor="ctr"/>
                </a:tc>
                <a:tc>
                  <a:txBody>
                    <a:bodyPr/>
                    <a:lstStyle/>
                    <a:p>
                      <a:pPr algn="r" fontAlgn="ctr"/>
                      <a:r>
                        <a:rPr lang="en-IN">
                          <a:effectLst/>
                        </a:rPr>
                        <a:t>4.06</a:t>
                      </a:r>
                    </a:p>
                  </a:txBody>
                  <a:tcPr anchor="ctr"/>
                </a:tc>
                <a:extLst>
                  <a:ext uri="{0D108BD9-81ED-4DB2-BD59-A6C34878D82A}">
                    <a16:rowId xmlns:a16="http://schemas.microsoft.com/office/drawing/2014/main" val="1753945633"/>
                  </a:ext>
                </a:extLst>
              </a:tr>
              <a:tr h="370840">
                <a:tc>
                  <a:txBody>
                    <a:bodyPr/>
                    <a:lstStyle/>
                    <a:p>
                      <a:pPr algn="r" fontAlgn="ctr"/>
                      <a:r>
                        <a:rPr lang="en-IN" b="1">
                          <a:effectLst/>
                        </a:rPr>
                        <a:t>DEFENCE INDUSTRIES</a:t>
                      </a:r>
                    </a:p>
                  </a:txBody>
                  <a:tcPr anchor="ctr"/>
                </a:tc>
                <a:tc>
                  <a:txBody>
                    <a:bodyPr/>
                    <a:lstStyle/>
                    <a:p>
                      <a:pPr algn="r" fontAlgn="ctr"/>
                      <a:r>
                        <a:rPr lang="en-IN">
                          <a:effectLst/>
                        </a:rPr>
                        <a:t>26.12</a:t>
                      </a:r>
                    </a:p>
                  </a:txBody>
                  <a:tcPr anchor="ctr"/>
                </a:tc>
                <a:tc>
                  <a:txBody>
                    <a:bodyPr/>
                    <a:lstStyle/>
                    <a:p>
                      <a:pPr algn="r" fontAlgn="ctr"/>
                      <a:r>
                        <a:rPr lang="en-IN">
                          <a:effectLst/>
                        </a:rPr>
                        <a:t>5.12</a:t>
                      </a:r>
                    </a:p>
                  </a:txBody>
                  <a:tcPr anchor="ctr"/>
                </a:tc>
                <a:extLst>
                  <a:ext uri="{0D108BD9-81ED-4DB2-BD59-A6C34878D82A}">
                    <a16:rowId xmlns:a16="http://schemas.microsoft.com/office/drawing/2014/main" val="3336335043"/>
                  </a:ext>
                </a:extLst>
              </a:tr>
              <a:tr h="370840">
                <a:tc>
                  <a:txBody>
                    <a:bodyPr/>
                    <a:lstStyle/>
                    <a:p>
                      <a:pPr algn="r" fontAlgn="ctr"/>
                      <a:r>
                        <a:rPr lang="en-US" b="1">
                          <a:effectLst/>
                        </a:rPr>
                        <a:t>MATHEMATICAL,SURVEYING AND DRAWING INSTRUMENTS</a:t>
                      </a:r>
                    </a:p>
                  </a:txBody>
                  <a:tcPr anchor="ctr"/>
                </a:tc>
                <a:tc>
                  <a:txBody>
                    <a:bodyPr/>
                    <a:lstStyle/>
                    <a:p>
                      <a:pPr algn="r" fontAlgn="ctr"/>
                      <a:r>
                        <a:rPr lang="en-IN">
                          <a:effectLst/>
                        </a:rPr>
                        <a:t>41.62</a:t>
                      </a:r>
                    </a:p>
                  </a:txBody>
                  <a:tcPr anchor="ctr"/>
                </a:tc>
                <a:tc>
                  <a:txBody>
                    <a:bodyPr/>
                    <a:lstStyle/>
                    <a:p>
                      <a:pPr algn="r" fontAlgn="ctr"/>
                      <a:r>
                        <a:rPr lang="en-IN">
                          <a:effectLst/>
                        </a:rPr>
                        <a:t>7.98</a:t>
                      </a:r>
                    </a:p>
                  </a:txBody>
                  <a:tcPr anchor="ctr"/>
                </a:tc>
                <a:extLst>
                  <a:ext uri="{0D108BD9-81ED-4DB2-BD59-A6C34878D82A}">
                    <a16:rowId xmlns:a16="http://schemas.microsoft.com/office/drawing/2014/main" val="946429661"/>
                  </a:ext>
                </a:extLst>
              </a:tr>
              <a:tr h="370840">
                <a:tc>
                  <a:txBody>
                    <a:bodyPr/>
                    <a:lstStyle/>
                    <a:p>
                      <a:pPr algn="r" fontAlgn="ctr"/>
                      <a:r>
                        <a:rPr lang="en-IN" b="1">
                          <a:effectLst/>
                        </a:rPr>
                        <a:t>COAL PRODUCTION</a:t>
                      </a:r>
                    </a:p>
                  </a:txBody>
                  <a:tcPr anchor="ctr"/>
                </a:tc>
                <a:tc>
                  <a:txBody>
                    <a:bodyPr/>
                    <a:lstStyle/>
                    <a:p>
                      <a:pPr algn="r" fontAlgn="ctr"/>
                      <a:r>
                        <a:rPr lang="en-IN">
                          <a:effectLst/>
                        </a:rPr>
                        <a:t>122.13</a:t>
                      </a:r>
                    </a:p>
                  </a:txBody>
                  <a:tcPr anchor="ctr"/>
                </a:tc>
                <a:tc>
                  <a:txBody>
                    <a:bodyPr/>
                    <a:lstStyle/>
                    <a:p>
                      <a:pPr algn="r" fontAlgn="ctr"/>
                      <a:r>
                        <a:rPr lang="en-IN">
                          <a:effectLst/>
                        </a:rPr>
                        <a:t>27.74</a:t>
                      </a:r>
                    </a:p>
                  </a:txBody>
                  <a:tcPr anchor="ctr"/>
                </a:tc>
                <a:extLst>
                  <a:ext uri="{0D108BD9-81ED-4DB2-BD59-A6C34878D82A}">
                    <a16:rowId xmlns:a16="http://schemas.microsoft.com/office/drawing/2014/main" val="2642687551"/>
                  </a:ext>
                </a:extLst>
              </a:tr>
              <a:tr h="370840">
                <a:tc>
                  <a:txBody>
                    <a:bodyPr/>
                    <a:lstStyle/>
                    <a:p>
                      <a:pPr algn="r" fontAlgn="ctr"/>
                      <a:r>
                        <a:rPr lang="en-US" b="1">
                          <a:effectLst/>
                        </a:rPr>
                        <a:t>PHOTOGRAPHIC RAW FILM AND PAPER</a:t>
                      </a:r>
                    </a:p>
                  </a:txBody>
                  <a:tcPr anchor="ctr"/>
                </a:tc>
                <a:tc>
                  <a:txBody>
                    <a:bodyPr/>
                    <a:lstStyle/>
                    <a:p>
                      <a:pPr algn="r" fontAlgn="ctr"/>
                      <a:r>
                        <a:rPr lang="en-IN">
                          <a:effectLst/>
                        </a:rPr>
                        <a:t>278.37</a:t>
                      </a:r>
                    </a:p>
                  </a:txBody>
                  <a:tcPr anchor="ctr"/>
                </a:tc>
                <a:tc>
                  <a:txBody>
                    <a:bodyPr/>
                    <a:lstStyle/>
                    <a:p>
                      <a:pPr algn="r" fontAlgn="ctr"/>
                      <a:r>
                        <a:rPr lang="en-IN">
                          <a:effectLst/>
                        </a:rPr>
                        <a:t>67.28</a:t>
                      </a:r>
                    </a:p>
                  </a:txBody>
                  <a:tcPr anchor="ctr"/>
                </a:tc>
                <a:extLst>
                  <a:ext uri="{0D108BD9-81ED-4DB2-BD59-A6C34878D82A}">
                    <a16:rowId xmlns:a16="http://schemas.microsoft.com/office/drawing/2014/main" val="3223507565"/>
                  </a:ext>
                </a:extLst>
              </a:tr>
              <a:tr h="370840">
                <a:tc>
                  <a:txBody>
                    <a:bodyPr/>
                    <a:lstStyle/>
                    <a:p>
                      <a:pPr algn="r" fontAlgn="ctr"/>
                      <a:r>
                        <a:rPr lang="en-IN" b="1">
                          <a:effectLst/>
                        </a:rPr>
                        <a:t>INDUSTRIAL INSTRUMENTS</a:t>
                      </a:r>
                    </a:p>
                  </a:txBody>
                  <a:tcPr anchor="ctr"/>
                </a:tc>
                <a:tc>
                  <a:txBody>
                    <a:bodyPr/>
                    <a:lstStyle/>
                    <a:p>
                      <a:pPr algn="r" fontAlgn="ctr"/>
                      <a:r>
                        <a:rPr lang="en-IN">
                          <a:effectLst/>
                        </a:rPr>
                        <a:t>369.28</a:t>
                      </a:r>
                    </a:p>
                  </a:txBody>
                  <a:tcPr anchor="ctr"/>
                </a:tc>
                <a:tc>
                  <a:txBody>
                    <a:bodyPr/>
                    <a:lstStyle/>
                    <a:p>
                      <a:pPr algn="r" fontAlgn="ctr"/>
                      <a:r>
                        <a:rPr lang="en-IN">
                          <a:effectLst/>
                        </a:rPr>
                        <a:t>76.12</a:t>
                      </a:r>
                    </a:p>
                  </a:txBody>
                  <a:tcPr anchor="ctr"/>
                </a:tc>
                <a:extLst>
                  <a:ext uri="{0D108BD9-81ED-4DB2-BD59-A6C34878D82A}">
                    <a16:rowId xmlns:a16="http://schemas.microsoft.com/office/drawing/2014/main" val="271375801"/>
                  </a:ext>
                </a:extLst>
              </a:tr>
              <a:tr h="370840">
                <a:tc>
                  <a:txBody>
                    <a:bodyPr/>
                    <a:lstStyle/>
                    <a:p>
                      <a:pPr algn="r" fontAlgn="ctr"/>
                      <a:r>
                        <a:rPr lang="en-IN" b="1">
                          <a:effectLst/>
                        </a:rPr>
                        <a:t>DYE-STUFFS</a:t>
                      </a:r>
                    </a:p>
                  </a:txBody>
                  <a:tcPr anchor="ctr"/>
                </a:tc>
                <a:tc>
                  <a:txBody>
                    <a:bodyPr/>
                    <a:lstStyle/>
                    <a:p>
                      <a:pPr algn="r" fontAlgn="ctr"/>
                      <a:r>
                        <a:rPr lang="en-IN">
                          <a:effectLst/>
                        </a:rPr>
                        <a:t>515.95</a:t>
                      </a:r>
                    </a:p>
                  </a:txBody>
                  <a:tcPr anchor="ctr"/>
                </a:tc>
                <a:tc>
                  <a:txBody>
                    <a:bodyPr/>
                    <a:lstStyle/>
                    <a:p>
                      <a:pPr algn="r" fontAlgn="ctr"/>
                      <a:r>
                        <a:rPr lang="en-IN">
                          <a:effectLst/>
                        </a:rPr>
                        <a:t>88.40</a:t>
                      </a:r>
                    </a:p>
                  </a:txBody>
                  <a:tcPr anchor="ctr"/>
                </a:tc>
                <a:extLst>
                  <a:ext uri="{0D108BD9-81ED-4DB2-BD59-A6C34878D82A}">
                    <a16:rowId xmlns:a16="http://schemas.microsoft.com/office/drawing/2014/main" val="699105282"/>
                  </a:ext>
                </a:extLst>
              </a:tr>
              <a:tr h="370840">
                <a:tc>
                  <a:txBody>
                    <a:bodyPr/>
                    <a:lstStyle/>
                    <a:p>
                      <a:pPr algn="r" fontAlgn="ctr"/>
                      <a:r>
                        <a:rPr lang="en-IN" b="1">
                          <a:effectLst/>
                        </a:rPr>
                        <a:t>TEA AND COFFEE</a:t>
                      </a:r>
                    </a:p>
                  </a:txBody>
                  <a:tcPr anchor="ctr"/>
                </a:tc>
                <a:tc>
                  <a:txBody>
                    <a:bodyPr/>
                    <a:lstStyle/>
                    <a:p>
                      <a:pPr algn="r" fontAlgn="ctr"/>
                      <a:r>
                        <a:rPr lang="en-IN">
                          <a:effectLst/>
                        </a:rPr>
                        <a:t>517.93</a:t>
                      </a:r>
                    </a:p>
                  </a:txBody>
                  <a:tcPr anchor="ctr"/>
                </a:tc>
                <a:tc>
                  <a:txBody>
                    <a:bodyPr/>
                    <a:lstStyle/>
                    <a:p>
                      <a:pPr algn="r" fontAlgn="ctr"/>
                      <a:r>
                        <a:rPr lang="en-IN">
                          <a:effectLst/>
                        </a:rPr>
                        <a:t>111.22</a:t>
                      </a:r>
                    </a:p>
                  </a:txBody>
                  <a:tcPr anchor="ctr"/>
                </a:tc>
                <a:extLst>
                  <a:ext uri="{0D108BD9-81ED-4DB2-BD59-A6C34878D82A}">
                    <a16:rowId xmlns:a16="http://schemas.microsoft.com/office/drawing/2014/main" val="2979430282"/>
                  </a:ext>
                </a:extLst>
              </a:tr>
              <a:tr h="370840">
                <a:tc>
                  <a:txBody>
                    <a:bodyPr/>
                    <a:lstStyle/>
                    <a:p>
                      <a:pPr algn="r" fontAlgn="ctr"/>
                      <a:r>
                        <a:rPr lang="en-IN" b="1">
                          <a:effectLst/>
                        </a:rPr>
                        <a:t>GLUE AND GELATIN</a:t>
                      </a:r>
                    </a:p>
                  </a:txBody>
                  <a:tcPr anchor="ctr"/>
                </a:tc>
                <a:tc>
                  <a:txBody>
                    <a:bodyPr/>
                    <a:lstStyle/>
                    <a:p>
                      <a:pPr algn="r" fontAlgn="ctr"/>
                      <a:r>
                        <a:rPr lang="en-IN">
                          <a:effectLst/>
                        </a:rPr>
                        <a:t>818.53</a:t>
                      </a:r>
                    </a:p>
                  </a:txBody>
                  <a:tcPr anchor="ctr"/>
                </a:tc>
                <a:tc>
                  <a:txBody>
                    <a:bodyPr/>
                    <a:lstStyle/>
                    <a:p>
                      <a:pPr algn="r" fontAlgn="ctr"/>
                      <a:r>
                        <a:rPr lang="en-IN">
                          <a:effectLst/>
                        </a:rPr>
                        <a:t>128.39</a:t>
                      </a:r>
                    </a:p>
                  </a:txBody>
                  <a:tcPr anchor="ctr"/>
                </a:tc>
                <a:extLst>
                  <a:ext uri="{0D108BD9-81ED-4DB2-BD59-A6C34878D82A}">
                    <a16:rowId xmlns:a16="http://schemas.microsoft.com/office/drawing/2014/main" val="1042957326"/>
                  </a:ext>
                </a:extLst>
              </a:tr>
              <a:tr h="370840">
                <a:tc>
                  <a:txBody>
                    <a:bodyPr/>
                    <a:lstStyle/>
                    <a:p>
                      <a:pPr algn="r" fontAlgn="ctr"/>
                      <a:r>
                        <a:rPr lang="en-US" b="1">
                          <a:effectLst/>
                        </a:rPr>
                        <a:t>LEATHER,LEATHER GOODS AND PICKERS</a:t>
                      </a:r>
                    </a:p>
                  </a:txBody>
                  <a:tcPr anchor="ctr"/>
                </a:tc>
                <a:tc>
                  <a:txBody>
                    <a:bodyPr/>
                    <a:lstStyle/>
                    <a:p>
                      <a:pPr algn="r" fontAlgn="ctr"/>
                      <a:r>
                        <a:rPr lang="en-IN">
                          <a:effectLst/>
                        </a:rPr>
                        <a:t>903.78</a:t>
                      </a:r>
                    </a:p>
                  </a:txBody>
                  <a:tcPr anchor="ctr"/>
                </a:tc>
                <a:tc>
                  <a:txBody>
                    <a:bodyPr/>
                    <a:lstStyle/>
                    <a:p>
                      <a:pPr algn="r" fontAlgn="ctr"/>
                      <a:r>
                        <a:rPr lang="en-IN" dirty="0">
                          <a:effectLst/>
                        </a:rPr>
                        <a:t>167.20</a:t>
                      </a:r>
                    </a:p>
                  </a:txBody>
                  <a:tcPr anchor="ctr"/>
                </a:tc>
                <a:extLst>
                  <a:ext uri="{0D108BD9-81ED-4DB2-BD59-A6C34878D82A}">
                    <a16:rowId xmlns:a16="http://schemas.microsoft.com/office/drawing/2014/main" val="2231585518"/>
                  </a:ext>
                </a:extLst>
              </a:tr>
            </a:tbl>
          </a:graphicData>
        </a:graphic>
      </p:graphicFrame>
      <p:sp>
        <p:nvSpPr>
          <p:cNvPr id="3" name="TextBox 2">
            <a:extLst>
              <a:ext uri="{FF2B5EF4-FFF2-40B4-BE49-F238E27FC236}">
                <a16:creationId xmlns:a16="http://schemas.microsoft.com/office/drawing/2014/main" id="{4084C077-A133-E7CB-007A-75E3212DC7EE}"/>
              </a:ext>
            </a:extLst>
          </p:cNvPr>
          <p:cNvSpPr txBox="1"/>
          <p:nvPr/>
        </p:nvSpPr>
        <p:spPr>
          <a:xfrm>
            <a:off x="1876425" y="171450"/>
            <a:ext cx="8127999" cy="461665"/>
          </a:xfrm>
          <a:prstGeom prst="rect">
            <a:avLst/>
          </a:prstGeom>
          <a:noFill/>
        </p:spPr>
        <p:txBody>
          <a:bodyPr wrap="square" rtlCol="0">
            <a:spAutoFit/>
          </a:bodyPr>
          <a:lstStyle/>
          <a:p>
            <a:pPr algn="ctr"/>
            <a:r>
              <a:rPr lang="en-IN" sz="2400" b="1" dirty="0"/>
              <a:t>BOTTOM 10 SECTOR FDI</a:t>
            </a:r>
          </a:p>
        </p:txBody>
      </p:sp>
    </p:spTree>
    <p:extLst>
      <p:ext uri="{BB962C8B-B14F-4D97-AF65-F5344CB8AC3E}">
        <p14:creationId xmlns:p14="http://schemas.microsoft.com/office/powerpoint/2010/main" val="364625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7F634C-5FC5-989E-CD35-6618D5CDF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327" y="3402327"/>
            <a:ext cx="53345" cy="53345"/>
          </a:xfrm>
          <a:prstGeom prst="rect">
            <a:avLst/>
          </a:prstGeom>
        </p:spPr>
      </p:pic>
      <p:sp>
        <p:nvSpPr>
          <p:cNvPr id="6" name="TextBox 5">
            <a:extLst>
              <a:ext uri="{FF2B5EF4-FFF2-40B4-BE49-F238E27FC236}">
                <a16:creationId xmlns:a16="http://schemas.microsoft.com/office/drawing/2014/main" id="{3A2E28A5-248A-3083-CC75-075E2C1F29A0}"/>
              </a:ext>
            </a:extLst>
          </p:cNvPr>
          <p:cNvSpPr txBox="1"/>
          <p:nvPr/>
        </p:nvSpPr>
        <p:spPr>
          <a:xfrm>
            <a:off x="1876425" y="295275"/>
            <a:ext cx="9772650" cy="707886"/>
          </a:xfrm>
          <a:prstGeom prst="rect">
            <a:avLst/>
          </a:prstGeom>
          <a:noFill/>
        </p:spPr>
        <p:txBody>
          <a:bodyPr wrap="square" rtlCol="0">
            <a:spAutoFit/>
          </a:bodyPr>
          <a:lstStyle/>
          <a:p>
            <a:pPr algn="ctr"/>
            <a:r>
              <a:rPr lang="en-IN" sz="4000" b="1" dirty="0">
                <a:solidFill>
                  <a:srgbClr val="7030A0"/>
                </a:solidFill>
              </a:rPr>
              <a:t>FDI in bottom 10 sectors</a:t>
            </a:r>
          </a:p>
        </p:txBody>
      </p:sp>
      <p:pic>
        <p:nvPicPr>
          <p:cNvPr id="8" name="Picture 7">
            <a:extLst>
              <a:ext uri="{FF2B5EF4-FFF2-40B4-BE49-F238E27FC236}">
                <a16:creationId xmlns:a16="http://schemas.microsoft.com/office/drawing/2014/main" id="{1C79FAEA-41AC-0745-2098-C490524AA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08" y="1143001"/>
            <a:ext cx="9868755" cy="4044736"/>
          </a:xfrm>
          <a:prstGeom prst="rect">
            <a:avLst/>
          </a:prstGeom>
        </p:spPr>
      </p:pic>
    </p:spTree>
    <p:extLst>
      <p:ext uri="{BB962C8B-B14F-4D97-AF65-F5344CB8AC3E}">
        <p14:creationId xmlns:p14="http://schemas.microsoft.com/office/powerpoint/2010/main" val="249754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1198</Words>
  <Application>Microsoft Office PowerPoint</Application>
  <PresentationFormat>Widescreen</PresentationFormat>
  <Paragraphs>182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Open Sans</vt:lpstr>
      <vt:lpstr>Poppins</vt:lpstr>
      <vt:lpstr>var(--jp-code-font-family)</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Mili Bhowmik</dc:creator>
  <cp:lastModifiedBy>Mili Bhowmik</cp:lastModifiedBy>
  <cp:revision>3</cp:revision>
  <dcterms:created xsi:type="dcterms:W3CDTF">2024-06-03T15:31:23Z</dcterms:created>
  <dcterms:modified xsi:type="dcterms:W3CDTF">2024-06-04T08:22:25Z</dcterms:modified>
</cp:coreProperties>
</file>