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9" r:id="rId4"/>
    <p:sldId id="260" r:id="rId5"/>
    <p:sldId id="261" r:id="rId6"/>
    <p:sldId id="262" r:id="rId7"/>
    <p:sldId id="263" r:id="rId8"/>
    <p:sldId id="264" r:id="rId9"/>
    <p:sldId id="265" r:id="rId10"/>
    <p:sldId id="267"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6/22/2025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39307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6/22/2025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86480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6/22/2025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2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6/22/2025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22801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6/22/2025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05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6/22/2025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91717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6/22/2025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96345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6/22/2025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3910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6/22/2025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9577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6/22/2025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19733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6/22/2025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50696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6/22/2025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50423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E08E4C32-CF19-58F4-E33E-C514DC580B5F}"/>
              </a:ext>
            </a:extLst>
          </p:cNvPr>
          <p:cNvPicPr>
            <a:picLocks noChangeAspect="1"/>
          </p:cNvPicPr>
          <p:nvPr/>
        </p:nvPicPr>
        <p:blipFill>
          <a:blip r:embed="rId2">
            <a:alphaModFix amt="40000"/>
          </a:blip>
          <a:srcRect/>
          <a:stretch>
            <a:fill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B761B12E-3839-FEFD-F111-90314102A116}"/>
              </a:ext>
            </a:extLst>
          </p:cNvPr>
          <p:cNvSpPr>
            <a:spLocks noGrp="1"/>
          </p:cNvSpPr>
          <p:nvPr>
            <p:ph type="ctrTitle"/>
          </p:nvPr>
        </p:nvSpPr>
        <p:spPr>
          <a:xfrm>
            <a:off x="914401" y="2909456"/>
            <a:ext cx="7393922" cy="3066469"/>
          </a:xfrm>
        </p:spPr>
        <p:txBody>
          <a:bodyPr anchor="b">
            <a:normAutofit/>
          </a:bodyPr>
          <a:lstStyle/>
          <a:p>
            <a:r>
              <a:rPr lang="en-US" dirty="0" err="1">
                <a:solidFill>
                  <a:srgbClr val="FFFFFF"/>
                </a:solidFill>
              </a:rPr>
              <a:t>Análisis</a:t>
            </a:r>
            <a:r>
              <a:rPr lang="en-US" dirty="0">
                <a:solidFill>
                  <a:srgbClr val="FFFFFF"/>
                </a:solidFill>
              </a:rPr>
              <a:t> de </a:t>
            </a:r>
            <a:r>
              <a:rPr lang="en-US" dirty="0" err="1">
                <a:solidFill>
                  <a:srgbClr val="FFFFFF"/>
                </a:solidFill>
              </a:rPr>
              <a:t>ventas</a:t>
            </a:r>
            <a:r>
              <a:rPr lang="en-US" dirty="0">
                <a:solidFill>
                  <a:srgbClr val="FFFFFF"/>
                </a:solidFill>
              </a:rPr>
              <a:t> de Retail</a:t>
            </a:r>
            <a:endParaRPr lang="es-MX" dirty="0">
              <a:solidFill>
                <a:srgbClr val="FFFFFF"/>
              </a:solidFill>
            </a:endParaRPr>
          </a:p>
        </p:txBody>
      </p:sp>
      <p:sp>
        <p:nvSpPr>
          <p:cNvPr id="3" name="Subtítulo 2">
            <a:extLst>
              <a:ext uri="{FF2B5EF4-FFF2-40B4-BE49-F238E27FC236}">
                <a16:creationId xmlns:a16="http://schemas.microsoft.com/office/drawing/2014/main" id="{BD27BE16-8E5E-A42E-DD71-1EF5D00AF7BC}"/>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Milimar Ramos</a:t>
            </a:r>
            <a:endParaRPr lang="es-MX">
              <a:solidFill>
                <a:srgbClr val="FFFFFF"/>
              </a:solidFill>
            </a:endParaRPr>
          </a:p>
        </p:txBody>
      </p:sp>
      <p:cxnSp>
        <p:nvCxnSpPr>
          <p:cNvPr id="18" name="Straight Connector 17">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758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6CB022-C1A7-2D9D-A8FC-0DC055F2E485}"/>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83DDD-40EE-A5BB-F152-BB3844639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n abstract burst of blue and pink">
            <a:extLst>
              <a:ext uri="{FF2B5EF4-FFF2-40B4-BE49-F238E27FC236}">
                <a16:creationId xmlns:a16="http://schemas.microsoft.com/office/drawing/2014/main" id="{B6B3DCDC-E946-91C4-611A-ED09E0E1B2CE}"/>
              </a:ext>
            </a:extLst>
          </p:cNvPr>
          <p:cNvPicPr>
            <a:picLocks noChangeAspect="1"/>
          </p:cNvPicPr>
          <p:nvPr/>
        </p:nvPicPr>
        <p:blipFill>
          <a:blip r:embed="rId2">
            <a:alphaModFix/>
          </a:blip>
          <a:srcRect l="27438" r="25837"/>
          <a:stretch>
            <a:fillRect/>
          </a:stretch>
        </p:blipFill>
        <p:spPr>
          <a:xfrm>
            <a:off x="-4704" y="10"/>
            <a:ext cx="5696712" cy="6857990"/>
          </a:xfrm>
          <a:prstGeom prst="rect">
            <a:avLst/>
          </a:prstGeom>
        </p:spPr>
      </p:pic>
      <p:sp>
        <p:nvSpPr>
          <p:cNvPr id="45" name="Rectangle 44">
            <a:extLst>
              <a:ext uri="{FF2B5EF4-FFF2-40B4-BE49-F238E27FC236}">
                <a16:creationId xmlns:a16="http://schemas.microsoft.com/office/drawing/2014/main" id="{10F3322B-C86A-A919-3B88-CC676501D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375" y="-480370"/>
            <a:ext cx="4735963" cy="5696712"/>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8A4F08AA-4D40-DA7F-A9C6-07383CAC9471}"/>
              </a:ext>
            </a:extLst>
          </p:cNvPr>
          <p:cNvSpPr>
            <a:spLocks noGrp="1"/>
          </p:cNvSpPr>
          <p:nvPr>
            <p:ph type="title"/>
          </p:nvPr>
        </p:nvSpPr>
        <p:spPr>
          <a:xfrm>
            <a:off x="642518" y="1371601"/>
            <a:ext cx="4321367" cy="2671482"/>
          </a:xfrm>
        </p:spPr>
        <p:txBody>
          <a:bodyPr vert="horz" lIns="91440" tIns="45720" rIns="91440" bIns="45720" rtlCol="0" anchor="t">
            <a:normAutofit/>
          </a:bodyPr>
          <a:lstStyle/>
          <a:p>
            <a:r>
              <a:rPr lang="en-US" dirty="0" err="1">
                <a:solidFill>
                  <a:srgbClr val="FFFFFF"/>
                </a:solidFill>
              </a:rPr>
              <a:t>Recomendaciones</a:t>
            </a:r>
            <a:endParaRPr lang="en-US" dirty="0">
              <a:solidFill>
                <a:srgbClr val="FFFFFF"/>
              </a:solidFill>
            </a:endParaRPr>
          </a:p>
        </p:txBody>
      </p:sp>
      <p:cxnSp>
        <p:nvCxnSpPr>
          <p:cNvPr id="47" name="Straight Connector 46">
            <a:extLst>
              <a:ext uri="{FF2B5EF4-FFF2-40B4-BE49-F238E27FC236}">
                <a16:creationId xmlns:a16="http://schemas.microsoft.com/office/drawing/2014/main" id="{46FBD373-3881-70DC-EE7D-903B31A3FB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718"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714FFFDD-9299-A2E9-C752-804E37D2025A}"/>
              </a:ext>
            </a:extLst>
          </p:cNvPr>
          <p:cNvSpPr txBox="1"/>
          <p:nvPr/>
        </p:nvSpPr>
        <p:spPr>
          <a:xfrm>
            <a:off x="6096000" y="0"/>
            <a:ext cx="5288049" cy="5266922"/>
          </a:xfrm>
          <a:prstGeom prst="rect">
            <a:avLst/>
          </a:prstGeom>
        </p:spPr>
        <p:txBody>
          <a:bodyPr vert="horz" lIns="91440" tIns="45720" rIns="91440" bIns="45720" rtlCol="0">
            <a:noAutofit/>
          </a:bodyPr>
          <a:lstStyle/>
          <a:p>
            <a:pPr algn="just">
              <a:lnSpc>
                <a:spcPct val="120000"/>
              </a:lnSpc>
              <a:buSzPct val="87000"/>
              <a:buFont typeface="Arial" panose="020B0604020202020204" pitchFamily="34" charset="0"/>
              <a:buChar char="•"/>
            </a:pPr>
            <a:r>
              <a:rPr lang="es-MX" sz="1600" b="1" dirty="0"/>
              <a:t>Segmentación de clientes por edad y comportamiento de compra:</a:t>
            </a:r>
            <a:r>
              <a:rPr lang="es-MX" sz="1600" dirty="0"/>
              <a:t> Crear campañas específicas para cada grupo etario dominante (jóvenes vs. adultos mayores) con productos y promociones adaptadas.</a:t>
            </a:r>
          </a:p>
          <a:p>
            <a:pPr algn="just">
              <a:lnSpc>
                <a:spcPct val="120000"/>
              </a:lnSpc>
              <a:buSzPct val="87000"/>
              <a:buFont typeface="Arial" panose="020B0604020202020204" pitchFamily="34" charset="0"/>
              <a:buChar char="•"/>
            </a:pPr>
            <a:endParaRPr lang="es-MX" sz="1600" dirty="0"/>
          </a:p>
          <a:p>
            <a:pPr algn="just">
              <a:lnSpc>
                <a:spcPct val="120000"/>
              </a:lnSpc>
              <a:buSzPct val="87000"/>
              <a:buFont typeface="Arial" panose="020B0604020202020204" pitchFamily="34" charset="0"/>
              <a:buChar char="•"/>
            </a:pPr>
            <a:r>
              <a:rPr lang="es-MX" sz="1600" b="1" dirty="0"/>
              <a:t>Optimización de catálogo de productos: </a:t>
            </a:r>
            <a:r>
              <a:rPr lang="es-MX" sz="1600" dirty="0"/>
              <a:t>Dado que los precios unitarios se agrupan en tres rangos, podría ser útil estructurar las categorías en "básicos", "estándar" y "premium", y ajustar el inventario en base a la demanda de cada grupo.</a:t>
            </a:r>
          </a:p>
          <a:p>
            <a:pPr algn="just">
              <a:lnSpc>
                <a:spcPct val="120000"/>
              </a:lnSpc>
              <a:buSzPct val="87000"/>
              <a:buFont typeface="Arial" panose="020B0604020202020204" pitchFamily="34" charset="0"/>
              <a:buChar char="•"/>
            </a:pPr>
            <a:endParaRPr lang="es-MX" sz="1600" dirty="0"/>
          </a:p>
          <a:p>
            <a:pPr algn="just">
              <a:lnSpc>
                <a:spcPct val="120000"/>
              </a:lnSpc>
              <a:buSzPct val="87000"/>
              <a:buFont typeface="Arial" panose="020B0604020202020204" pitchFamily="34" charset="0"/>
              <a:buChar char="•"/>
            </a:pPr>
            <a:r>
              <a:rPr lang="es-MX" sz="1600" b="1" dirty="0"/>
              <a:t>Refuerzo en fechas clave:</a:t>
            </a:r>
            <a:r>
              <a:rPr lang="es-MX" sz="1600" dirty="0"/>
              <a:t> Analizar los días con ventas más altas para identificar patrones y replicar campañas exitosas (</a:t>
            </a:r>
            <a:r>
              <a:rPr lang="es-MX" sz="1600" dirty="0" err="1"/>
              <a:t>ej</a:t>
            </a:r>
            <a:r>
              <a:rPr lang="es-MX" sz="1600" dirty="0"/>
              <a:t>: promociones, eventos o lanzamientos).</a:t>
            </a:r>
          </a:p>
          <a:p>
            <a:pPr algn="just">
              <a:lnSpc>
                <a:spcPct val="120000"/>
              </a:lnSpc>
              <a:buSzPct val="87000"/>
              <a:buFont typeface="Arial" panose="020B0604020202020204" pitchFamily="34" charset="0"/>
              <a:buChar char="•"/>
            </a:pPr>
            <a:endParaRPr lang="es-MX" sz="1600" dirty="0"/>
          </a:p>
          <a:p>
            <a:pPr algn="just">
              <a:lnSpc>
                <a:spcPct val="120000"/>
              </a:lnSpc>
              <a:buSzPct val="87000"/>
              <a:buFont typeface="Arial" panose="020B0604020202020204" pitchFamily="34" charset="0"/>
              <a:buChar char="•"/>
            </a:pPr>
            <a:r>
              <a:rPr lang="es-MX" sz="1600" b="1" dirty="0"/>
              <a:t>Campañas en periodos de baja venta: </a:t>
            </a:r>
            <a:r>
              <a:rPr lang="es-MX" sz="1600" dirty="0"/>
              <a:t>Diseñar estrategias específicas para aumentar la conversión en los días más débiles (descuentos, envíos gratis, combos).</a:t>
            </a:r>
          </a:p>
          <a:p>
            <a:pPr algn="just">
              <a:lnSpc>
                <a:spcPct val="120000"/>
              </a:lnSpc>
              <a:buSzPct val="87000"/>
              <a:buFont typeface="Arial" panose="020B0604020202020204" pitchFamily="34" charset="0"/>
              <a:buChar char="•"/>
            </a:pPr>
            <a:endParaRPr lang="es-MX" sz="1600" dirty="0"/>
          </a:p>
          <a:p>
            <a:pPr algn="just">
              <a:lnSpc>
                <a:spcPct val="120000"/>
              </a:lnSpc>
              <a:buSzPct val="87000"/>
              <a:buFont typeface="Arial" panose="020B0604020202020204" pitchFamily="34" charset="0"/>
              <a:buChar char="•"/>
            </a:pPr>
            <a:r>
              <a:rPr lang="es-MX" sz="1600" b="1" dirty="0"/>
              <a:t>Automatización de monitoreo</a:t>
            </a:r>
            <a:r>
              <a:rPr lang="es-MX" sz="1600" dirty="0"/>
              <a:t>: Establecer alertas automáticas para picos inusuales de ventas o caídas drásticas, lo que permitiría actuar de forma más rápida y eficiente.</a:t>
            </a:r>
            <a:endParaRPr lang="en-US" sz="1600" dirty="0"/>
          </a:p>
        </p:txBody>
      </p:sp>
    </p:spTree>
    <p:extLst>
      <p:ext uri="{BB962C8B-B14F-4D97-AF65-F5344CB8AC3E}">
        <p14:creationId xmlns:p14="http://schemas.microsoft.com/office/powerpoint/2010/main" val="15450059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8267F0-6E80-CCB5-E2F5-FF31251B1E64}"/>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0EE22DB8-A172-D49D-5559-CF07EE717526}"/>
              </a:ext>
            </a:extLst>
          </p:cNvPr>
          <p:cNvPicPr>
            <a:picLocks noChangeAspect="1"/>
          </p:cNvPicPr>
          <p:nvPr/>
        </p:nvPicPr>
        <p:blipFill>
          <a:blip r:embed="rId2"/>
          <a:srcRect/>
          <a:stretch>
            <a:fillRect/>
          </a:stretch>
        </p:blipFill>
        <p:spPr>
          <a:xfrm>
            <a:off x="20" y="10"/>
            <a:ext cx="12191980" cy="6857990"/>
          </a:xfrm>
          <a:prstGeom prst="rect">
            <a:avLst/>
          </a:prstGeom>
        </p:spPr>
      </p:pic>
      <p:sp useBgFill="1">
        <p:nvSpPr>
          <p:cNvPr id="36" name="Rectangle 35">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48CFAC-461E-2E20-4A95-DF120DF513F5}"/>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90000"/>
              </a:lnSpc>
            </a:pPr>
            <a:r>
              <a:rPr lang="en-US" sz="3700"/>
              <a:t>Introducción y objetivos</a:t>
            </a:r>
          </a:p>
        </p:txBody>
      </p:sp>
      <p:cxnSp>
        <p:nvCxnSpPr>
          <p:cNvPr id="38" name="Straight Connector 37">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A2F2D18B-8123-D5F5-8A9F-D8976AA4D80A}"/>
              </a:ext>
            </a:extLst>
          </p:cNvPr>
          <p:cNvSpPr txBox="1"/>
          <p:nvPr/>
        </p:nvSpPr>
        <p:spPr>
          <a:xfrm>
            <a:off x="1049454" y="2662356"/>
            <a:ext cx="4665546" cy="3057911"/>
          </a:xfrm>
          <a:prstGeom prst="rect">
            <a:avLst/>
          </a:prstGeom>
        </p:spPr>
        <p:txBody>
          <a:bodyPr vert="horz" lIns="91440" tIns="45720" rIns="91440" bIns="45720" rtlCol="0">
            <a:normAutofit/>
          </a:bodyPr>
          <a:lstStyle/>
          <a:p>
            <a:pPr>
              <a:lnSpc>
                <a:spcPct val="110000"/>
              </a:lnSpc>
              <a:spcAft>
                <a:spcPts val="600"/>
              </a:spcAft>
              <a:buSzPct val="87000"/>
              <a:buFont typeface="Arial" panose="020B0604020202020204" pitchFamily="34" charset="0"/>
              <a:buChar char="•"/>
            </a:pPr>
            <a:r>
              <a:rPr lang="en-US" sz="1400" b="0" dirty="0">
                <a:effectLst/>
              </a:rPr>
              <a:t>En </a:t>
            </a:r>
            <a:r>
              <a:rPr lang="en-US" sz="1400" b="0" dirty="0" err="1">
                <a:effectLst/>
              </a:rPr>
              <a:t>este</a:t>
            </a:r>
            <a:r>
              <a:rPr lang="en-US" sz="1400" b="0" dirty="0">
                <a:effectLst/>
              </a:rPr>
              <a:t> </a:t>
            </a:r>
            <a:r>
              <a:rPr lang="en-US" sz="1400" b="0" dirty="0" err="1">
                <a:effectLst/>
              </a:rPr>
              <a:t>proyecto</a:t>
            </a:r>
            <a:r>
              <a:rPr lang="en-US" sz="1400" b="0" dirty="0">
                <a:effectLst/>
              </a:rPr>
              <a:t> de </a:t>
            </a:r>
            <a:r>
              <a:rPr lang="en-US" sz="1400" b="0" dirty="0" err="1">
                <a:effectLst/>
              </a:rPr>
              <a:t>curso</a:t>
            </a:r>
            <a:r>
              <a:rPr lang="en-US" sz="1400" b="0" dirty="0">
                <a:effectLst/>
              </a:rPr>
              <a:t>, </a:t>
            </a:r>
            <a:r>
              <a:rPr lang="en-US" sz="1400" b="0" dirty="0" err="1">
                <a:effectLst/>
              </a:rPr>
              <a:t>desarrollaremos</a:t>
            </a:r>
            <a:r>
              <a:rPr lang="en-US" sz="1400" b="0" dirty="0">
                <a:effectLst/>
              </a:rPr>
              <a:t> un </a:t>
            </a:r>
            <a:r>
              <a:rPr lang="en-US" sz="1400" b="0" dirty="0" err="1">
                <a:effectLst/>
              </a:rPr>
              <a:t>análisis</a:t>
            </a:r>
            <a:r>
              <a:rPr lang="en-US" sz="1400" b="0" dirty="0">
                <a:effectLst/>
              </a:rPr>
              <a:t> integral de un conjunto de </a:t>
            </a:r>
            <a:r>
              <a:rPr lang="en-US" sz="1400" b="0" dirty="0" err="1">
                <a:effectLst/>
              </a:rPr>
              <a:t>datos</a:t>
            </a:r>
            <a:r>
              <a:rPr lang="en-US" sz="1400" b="0" dirty="0">
                <a:effectLst/>
              </a:rPr>
              <a:t> de </a:t>
            </a:r>
            <a:r>
              <a:rPr lang="en-US" sz="1400" b="0" dirty="0" err="1">
                <a:effectLst/>
              </a:rPr>
              <a:t>ventas</a:t>
            </a:r>
            <a:r>
              <a:rPr lang="en-US" sz="1400" b="0" dirty="0">
                <a:effectLst/>
              </a:rPr>
              <a:t> de </a:t>
            </a:r>
            <a:r>
              <a:rPr lang="en-US" sz="1400" b="0" dirty="0" err="1">
                <a:effectLst/>
              </a:rPr>
              <a:t>una</a:t>
            </a:r>
            <a:r>
              <a:rPr lang="en-US" sz="1400" b="0" dirty="0">
                <a:effectLst/>
              </a:rPr>
              <a:t> tienda de retail. El </a:t>
            </a:r>
            <a:r>
              <a:rPr lang="en-US" sz="1400" b="0" dirty="0" err="1">
                <a:effectLst/>
              </a:rPr>
              <a:t>objetivo</a:t>
            </a:r>
            <a:r>
              <a:rPr lang="en-US" sz="1400" b="0" dirty="0">
                <a:effectLst/>
              </a:rPr>
              <a:t> es que </a:t>
            </a:r>
            <a:r>
              <a:rPr lang="en-US" sz="1400" b="0" dirty="0" err="1">
                <a:effectLst/>
              </a:rPr>
              <a:t>los</a:t>
            </a:r>
            <a:r>
              <a:rPr lang="en-US" sz="1400" b="0" dirty="0">
                <a:effectLst/>
              </a:rPr>
              <a:t> </a:t>
            </a:r>
            <a:r>
              <a:rPr lang="en-US" sz="1400" b="0" dirty="0" err="1">
                <a:effectLst/>
              </a:rPr>
              <a:t>estudiantes</a:t>
            </a:r>
            <a:r>
              <a:rPr lang="en-US" sz="1400" b="0" dirty="0">
                <a:effectLst/>
              </a:rPr>
              <a:t> </a:t>
            </a:r>
            <a:r>
              <a:rPr lang="en-US" sz="1400" b="0" dirty="0" err="1">
                <a:effectLst/>
              </a:rPr>
              <a:t>apliquen</a:t>
            </a:r>
            <a:r>
              <a:rPr lang="en-US" sz="1400" b="0" dirty="0">
                <a:effectLst/>
              </a:rPr>
              <a:t> lo </a:t>
            </a:r>
            <a:r>
              <a:rPr lang="en-US" sz="1400" b="0" dirty="0" err="1">
                <a:effectLst/>
              </a:rPr>
              <a:t>aprendido</a:t>
            </a:r>
            <a:r>
              <a:rPr lang="en-US" sz="1400" b="0" dirty="0">
                <a:effectLst/>
              </a:rPr>
              <a:t> </a:t>
            </a:r>
            <a:r>
              <a:rPr lang="en-US" sz="1400" b="0" dirty="0" err="1">
                <a:effectLst/>
              </a:rPr>
              <a:t>en</a:t>
            </a:r>
            <a:r>
              <a:rPr lang="en-US" sz="1400" b="0" dirty="0">
                <a:effectLst/>
              </a:rPr>
              <a:t> las </a:t>
            </a:r>
            <a:r>
              <a:rPr lang="en-US" sz="1400" b="0" dirty="0" err="1">
                <a:effectLst/>
              </a:rPr>
              <a:t>diferentes</a:t>
            </a:r>
            <a:r>
              <a:rPr lang="en-US" sz="1400" b="0" dirty="0">
                <a:effectLst/>
              </a:rPr>
              <a:t> </a:t>
            </a:r>
            <a:r>
              <a:rPr lang="en-US" sz="1400" b="0" dirty="0" err="1">
                <a:effectLst/>
              </a:rPr>
              <a:t>secciones</a:t>
            </a:r>
            <a:r>
              <a:rPr lang="en-US" sz="1400" b="0" dirty="0">
                <a:effectLst/>
              </a:rPr>
              <a:t> del </a:t>
            </a:r>
            <a:r>
              <a:rPr lang="en-US" sz="1400" b="0" dirty="0" err="1">
                <a:effectLst/>
              </a:rPr>
              <a:t>curso</a:t>
            </a:r>
            <a:r>
              <a:rPr lang="en-US" sz="1400" b="0" dirty="0">
                <a:effectLst/>
              </a:rPr>
              <a:t>, </a:t>
            </a:r>
            <a:r>
              <a:rPr lang="en-US" sz="1400" b="0" dirty="0" err="1">
                <a:effectLst/>
              </a:rPr>
              <a:t>desde</a:t>
            </a:r>
            <a:r>
              <a:rPr lang="en-US" sz="1400" b="0" dirty="0">
                <a:effectLst/>
              </a:rPr>
              <a:t> la </a:t>
            </a:r>
            <a:r>
              <a:rPr lang="en-US" sz="1400" b="0" dirty="0" err="1">
                <a:effectLst/>
              </a:rPr>
              <a:t>manipulación</a:t>
            </a:r>
            <a:r>
              <a:rPr lang="en-US" sz="1400" b="0" dirty="0">
                <a:effectLst/>
              </a:rPr>
              <a:t> </a:t>
            </a:r>
            <a:r>
              <a:rPr lang="en-US" sz="1400" b="0" dirty="0" err="1">
                <a:effectLst/>
              </a:rPr>
              <a:t>básica</a:t>
            </a:r>
            <a:r>
              <a:rPr lang="en-US" sz="1400" b="0" dirty="0">
                <a:effectLst/>
              </a:rPr>
              <a:t> de </a:t>
            </a:r>
            <a:r>
              <a:rPr lang="en-US" sz="1400" b="0" dirty="0" err="1">
                <a:effectLst/>
              </a:rPr>
              <a:t>datos</a:t>
            </a:r>
            <a:r>
              <a:rPr lang="en-US" sz="1400" b="0" dirty="0">
                <a:effectLst/>
              </a:rPr>
              <a:t> con NumPy, </a:t>
            </a:r>
            <a:r>
              <a:rPr lang="en-US" sz="1400" b="0" dirty="0" err="1">
                <a:effectLst/>
              </a:rPr>
              <a:t>pasando</a:t>
            </a:r>
            <a:r>
              <a:rPr lang="en-US" sz="1400" b="0" dirty="0">
                <a:effectLst/>
              </a:rPr>
              <a:t> </a:t>
            </a:r>
            <a:r>
              <a:rPr lang="en-US" sz="1400" b="0" dirty="0" err="1">
                <a:effectLst/>
              </a:rPr>
              <a:t>por</a:t>
            </a:r>
            <a:r>
              <a:rPr lang="en-US" sz="1400" b="0" dirty="0">
                <a:effectLst/>
              </a:rPr>
              <a:t> </a:t>
            </a:r>
            <a:r>
              <a:rPr lang="en-US" sz="1400" b="0" dirty="0" err="1">
                <a:effectLst/>
              </a:rPr>
              <a:t>el</a:t>
            </a:r>
            <a:r>
              <a:rPr lang="en-US" sz="1400" b="0" dirty="0">
                <a:effectLst/>
              </a:rPr>
              <a:t> </a:t>
            </a:r>
            <a:r>
              <a:rPr lang="en-US" sz="1400" b="0" dirty="0" err="1">
                <a:effectLst/>
              </a:rPr>
              <a:t>análisis</a:t>
            </a:r>
            <a:r>
              <a:rPr lang="en-US" sz="1400" b="0" dirty="0">
                <a:effectLst/>
              </a:rPr>
              <a:t> y </a:t>
            </a:r>
            <a:r>
              <a:rPr lang="en-US" sz="1400" b="0" dirty="0" err="1">
                <a:effectLst/>
              </a:rPr>
              <a:t>visualización</a:t>
            </a:r>
            <a:r>
              <a:rPr lang="en-US" sz="1400" b="0" dirty="0">
                <a:effectLst/>
              </a:rPr>
              <a:t> de </a:t>
            </a:r>
            <a:r>
              <a:rPr lang="en-US" sz="1400" b="0" dirty="0" err="1">
                <a:effectLst/>
              </a:rPr>
              <a:t>datos</a:t>
            </a:r>
            <a:r>
              <a:rPr lang="en-US" sz="1400" b="0" dirty="0">
                <a:effectLst/>
              </a:rPr>
              <a:t> con Pandas, hasta </a:t>
            </a:r>
            <a:r>
              <a:rPr lang="en-US" sz="1400" b="0" dirty="0" err="1">
                <a:effectLst/>
              </a:rPr>
              <a:t>el</a:t>
            </a:r>
            <a:r>
              <a:rPr lang="en-US" sz="1400" b="0" dirty="0">
                <a:effectLst/>
              </a:rPr>
              <a:t> </a:t>
            </a:r>
            <a:r>
              <a:rPr lang="en-US" sz="1400" b="0" dirty="0" err="1">
                <a:effectLst/>
              </a:rPr>
              <a:t>uso</a:t>
            </a:r>
            <a:r>
              <a:rPr lang="en-US" sz="1400" b="0" dirty="0">
                <a:effectLst/>
              </a:rPr>
              <a:t> de </a:t>
            </a:r>
            <a:r>
              <a:rPr lang="en-US" sz="1400" b="0" dirty="0" err="1">
                <a:effectLst/>
              </a:rPr>
              <a:t>técnicas</a:t>
            </a:r>
            <a:r>
              <a:rPr lang="en-US" sz="1400" b="0" dirty="0">
                <a:effectLst/>
              </a:rPr>
              <a:t> de machine learning para </a:t>
            </a:r>
            <a:r>
              <a:rPr lang="en-US" sz="1400" b="0" dirty="0" err="1">
                <a:effectLst/>
              </a:rPr>
              <a:t>realizar</a:t>
            </a:r>
            <a:r>
              <a:rPr lang="en-US" sz="1400" b="0" dirty="0">
                <a:effectLst/>
              </a:rPr>
              <a:t> </a:t>
            </a:r>
            <a:r>
              <a:rPr lang="en-US" sz="1400" b="0" dirty="0" err="1">
                <a:effectLst/>
              </a:rPr>
              <a:t>predicciones</a:t>
            </a:r>
            <a:r>
              <a:rPr lang="en-US" sz="1400" b="0" dirty="0">
                <a:effectLst/>
              </a:rPr>
              <a:t>..</a:t>
            </a:r>
            <a:endParaRPr lang="en-US" sz="1400" dirty="0"/>
          </a:p>
        </p:txBody>
      </p:sp>
    </p:spTree>
    <p:extLst>
      <p:ext uri="{BB962C8B-B14F-4D97-AF65-F5344CB8AC3E}">
        <p14:creationId xmlns:p14="http://schemas.microsoft.com/office/powerpoint/2010/main" val="1051088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7DA3E2-C11D-9244-B071-B0EA94EC00D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n abstract burst of blue and pink">
            <a:extLst>
              <a:ext uri="{FF2B5EF4-FFF2-40B4-BE49-F238E27FC236}">
                <a16:creationId xmlns:a16="http://schemas.microsoft.com/office/drawing/2014/main" id="{1C4D0A5B-5604-CB46-1BCE-4C2CB00DB0E7}"/>
              </a:ext>
            </a:extLst>
          </p:cNvPr>
          <p:cNvPicPr>
            <a:picLocks noChangeAspect="1"/>
          </p:cNvPicPr>
          <p:nvPr/>
        </p:nvPicPr>
        <p:blipFill>
          <a:blip r:embed="rId2"/>
          <a:srcRect t="9091" r="9091"/>
          <a:stretch>
            <a:fillRect/>
          </a:stretch>
        </p:blipFill>
        <p:spPr>
          <a:xfrm>
            <a:off x="1" y="1"/>
            <a:ext cx="12191999" cy="6857999"/>
          </a:xfrm>
          <a:prstGeom prst="rect">
            <a:avLst/>
          </a:prstGeom>
        </p:spPr>
      </p:pic>
      <p:sp>
        <p:nvSpPr>
          <p:cNvPr id="25" name="Rectangle 24">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ítulo 1">
            <a:extLst>
              <a:ext uri="{FF2B5EF4-FFF2-40B4-BE49-F238E27FC236}">
                <a16:creationId xmlns:a16="http://schemas.microsoft.com/office/drawing/2014/main" id="{F73FCF44-AC93-4658-725A-A7327EA4AF6D}"/>
              </a:ext>
            </a:extLst>
          </p:cNvPr>
          <p:cNvSpPr>
            <a:spLocks noGrp="1"/>
          </p:cNvSpPr>
          <p:nvPr>
            <p:ph type="ctrTitle"/>
          </p:nvPr>
        </p:nvSpPr>
        <p:spPr>
          <a:xfrm>
            <a:off x="398201" y="171022"/>
            <a:ext cx="5370950" cy="3915399"/>
          </a:xfrm>
        </p:spPr>
        <p:txBody>
          <a:bodyPr anchor="t">
            <a:normAutofit fontScale="90000"/>
          </a:bodyPr>
          <a:lstStyle/>
          <a:p>
            <a:pPr>
              <a:lnSpc>
                <a:spcPct val="90000"/>
              </a:lnSpc>
            </a:pPr>
            <a:r>
              <a:rPr lang="es-MX" sz="1800" dirty="0" err="1">
                <a:solidFill>
                  <a:srgbClr val="FFFFFF"/>
                </a:solidFill>
              </a:rPr>
              <a:t>Transaction</a:t>
            </a:r>
            <a:r>
              <a:rPr lang="es-MX" sz="1800" dirty="0">
                <a:solidFill>
                  <a:srgbClr val="FFFFFF"/>
                </a:solidFill>
              </a:rPr>
              <a:t> ID: Un identificador único para cada transacción, que permite su seguimiento y referencia.</a:t>
            </a:r>
            <a:br>
              <a:rPr lang="es-MX" sz="1800" dirty="0">
                <a:solidFill>
                  <a:srgbClr val="FFFFFF"/>
                </a:solidFill>
              </a:rPr>
            </a:br>
            <a:r>
              <a:rPr lang="es-MX" sz="1800" dirty="0" err="1">
                <a:solidFill>
                  <a:srgbClr val="FFFFFF"/>
                </a:solidFill>
              </a:rPr>
              <a:t>Date:La</a:t>
            </a:r>
            <a:r>
              <a:rPr lang="es-MX" sz="1800" dirty="0">
                <a:solidFill>
                  <a:srgbClr val="FFFFFF"/>
                </a:solidFill>
              </a:rPr>
              <a:t> fecha en la que ocurrió la transacción, brindando información sobre las tendencias de ventas a lo largo del tiempo.</a:t>
            </a:r>
            <a:br>
              <a:rPr lang="es-MX" sz="1800" dirty="0">
                <a:solidFill>
                  <a:srgbClr val="FFFFFF"/>
                </a:solidFill>
              </a:rPr>
            </a:br>
            <a:r>
              <a:rPr lang="es-MX" sz="1800" dirty="0" err="1">
                <a:solidFill>
                  <a:srgbClr val="FFFFFF"/>
                </a:solidFill>
              </a:rPr>
              <a:t>Customer</a:t>
            </a:r>
            <a:r>
              <a:rPr lang="es-MX" sz="1800" dirty="0">
                <a:solidFill>
                  <a:srgbClr val="FFFFFF"/>
                </a:solidFill>
              </a:rPr>
              <a:t> ID&gt; Un identificador único para cada cliente, que permite realizar análisis centrados en el cliente.</a:t>
            </a:r>
            <a:br>
              <a:rPr lang="es-MX" sz="1800" dirty="0">
                <a:solidFill>
                  <a:srgbClr val="FFFFFF"/>
                </a:solidFill>
              </a:rPr>
            </a:br>
            <a:r>
              <a:rPr lang="es-MX" sz="1800" dirty="0" err="1">
                <a:solidFill>
                  <a:srgbClr val="FFFFFF"/>
                </a:solidFill>
              </a:rPr>
              <a:t>Gender</a:t>
            </a:r>
            <a:r>
              <a:rPr lang="es-MX" sz="1800" dirty="0">
                <a:solidFill>
                  <a:srgbClr val="FFFFFF"/>
                </a:solidFill>
              </a:rPr>
              <a:t>: El género del cliente (Masculino/Femenino), ofreciendo información sobre los patrones de compra según el género.</a:t>
            </a:r>
            <a:br>
              <a:rPr lang="es-MX" sz="1800" dirty="0">
                <a:solidFill>
                  <a:srgbClr val="FFFFFF"/>
                </a:solidFill>
              </a:rPr>
            </a:br>
            <a:r>
              <a:rPr lang="es-MX" sz="1800" dirty="0">
                <a:solidFill>
                  <a:srgbClr val="FFFFFF"/>
                </a:solidFill>
              </a:rPr>
              <a:t>Age: La edad del cliente, facilitando la segmentación y el análisis de influencias relacionadas con la edad.</a:t>
            </a:r>
            <a:br>
              <a:rPr lang="es-MX" sz="1800" dirty="0">
                <a:solidFill>
                  <a:srgbClr val="FFFFFF"/>
                </a:solidFill>
              </a:rPr>
            </a:br>
            <a:r>
              <a:rPr lang="es-MX" sz="1800" dirty="0" err="1">
                <a:solidFill>
                  <a:srgbClr val="FFFFFF"/>
                </a:solidFill>
              </a:rPr>
              <a:t>Product</a:t>
            </a:r>
            <a:r>
              <a:rPr lang="es-MX" sz="1800" dirty="0">
                <a:solidFill>
                  <a:srgbClr val="FFFFFF"/>
                </a:solidFill>
              </a:rPr>
              <a:t> </a:t>
            </a:r>
            <a:r>
              <a:rPr lang="es-MX" sz="1800" dirty="0" err="1">
                <a:solidFill>
                  <a:srgbClr val="FFFFFF"/>
                </a:solidFill>
              </a:rPr>
              <a:t>Category:La</a:t>
            </a:r>
            <a:r>
              <a:rPr lang="es-MX" sz="1800" dirty="0">
                <a:solidFill>
                  <a:srgbClr val="FFFFFF"/>
                </a:solidFill>
              </a:rPr>
              <a:t> categoría del producto comprado (por ejemplo, Electrónica, Ropa, Belleza), ayudando a entender las preferencias de productos.</a:t>
            </a:r>
            <a:br>
              <a:rPr lang="es-MX" sz="1800" dirty="0">
                <a:solidFill>
                  <a:srgbClr val="FFFFFF"/>
                </a:solidFill>
              </a:rPr>
            </a:br>
            <a:r>
              <a:rPr lang="es-MX" sz="1800" dirty="0" err="1">
                <a:solidFill>
                  <a:srgbClr val="FFFFFF"/>
                </a:solidFill>
              </a:rPr>
              <a:t>Quantity</a:t>
            </a:r>
            <a:r>
              <a:rPr lang="es-MX" sz="1800" dirty="0">
                <a:solidFill>
                  <a:srgbClr val="FFFFFF"/>
                </a:solidFill>
              </a:rPr>
              <a:t>: El número de unidades del producto compradas, lo que contribuye al análisis de volúmenes de compra.</a:t>
            </a:r>
            <a:br>
              <a:rPr lang="es-MX" sz="1800" dirty="0">
                <a:solidFill>
                  <a:srgbClr val="FFFFFF"/>
                </a:solidFill>
              </a:rPr>
            </a:br>
            <a:r>
              <a:rPr lang="es-MX" sz="1800" dirty="0">
                <a:solidFill>
                  <a:srgbClr val="FFFFFF"/>
                </a:solidFill>
              </a:rPr>
              <a:t>Price per </a:t>
            </a:r>
            <a:r>
              <a:rPr lang="es-MX" sz="1800" dirty="0" err="1">
                <a:solidFill>
                  <a:srgbClr val="FFFFFF"/>
                </a:solidFill>
              </a:rPr>
              <a:t>Unit</a:t>
            </a:r>
            <a:r>
              <a:rPr lang="es-MX" sz="1800" dirty="0">
                <a:solidFill>
                  <a:srgbClr val="FFFFFF"/>
                </a:solidFill>
              </a:rPr>
              <a:t>: El precio de una unidad del producto, útil para los cálculos relacionados con el gasto total.</a:t>
            </a:r>
            <a:br>
              <a:rPr lang="es-MX" sz="1800" dirty="0">
                <a:solidFill>
                  <a:srgbClr val="FFFFFF"/>
                </a:solidFill>
              </a:rPr>
            </a:br>
            <a:r>
              <a:rPr lang="es-MX" sz="1800" dirty="0">
                <a:solidFill>
                  <a:srgbClr val="FFFFFF"/>
                </a:solidFill>
              </a:rPr>
              <a:t>Total </a:t>
            </a:r>
            <a:r>
              <a:rPr lang="es-MX" sz="1800" dirty="0" err="1">
                <a:solidFill>
                  <a:srgbClr val="FFFFFF"/>
                </a:solidFill>
              </a:rPr>
              <a:t>Amount:El</a:t>
            </a:r>
            <a:r>
              <a:rPr lang="es-MX" sz="1800" dirty="0">
                <a:solidFill>
                  <a:srgbClr val="FFFFFF"/>
                </a:solidFill>
              </a:rPr>
              <a:t> valor monetario total de la transacción, que muestra el impacto financiero de cada compra.</a:t>
            </a:r>
            <a:br>
              <a:rPr lang="es-MX" sz="1500" dirty="0">
                <a:solidFill>
                  <a:srgbClr val="FFFFFF"/>
                </a:solidFill>
              </a:rPr>
            </a:br>
            <a:endParaRPr lang="es-MX" sz="1500" dirty="0">
              <a:solidFill>
                <a:srgbClr val="FFFFFF"/>
              </a:solidFill>
            </a:endParaRPr>
          </a:p>
        </p:txBody>
      </p:sp>
      <p:sp>
        <p:nvSpPr>
          <p:cNvPr id="3" name="Subtítulo 2">
            <a:extLst>
              <a:ext uri="{FF2B5EF4-FFF2-40B4-BE49-F238E27FC236}">
                <a16:creationId xmlns:a16="http://schemas.microsoft.com/office/drawing/2014/main" id="{54FCE12C-105D-CBF4-D636-8121D9822E7E}"/>
              </a:ext>
            </a:extLst>
          </p:cNvPr>
          <p:cNvSpPr>
            <a:spLocks noGrp="1"/>
          </p:cNvSpPr>
          <p:nvPr>
            <p:ph type="subTitle" idx="1"/>
          </p:nvPr>
        </p:nvSpPr>
        <p:spPr>
          <a:xfrm>
            <a:off x="468090" y="5253050"/>
            <a:ext cx="3888419" cy="969264"/>
          </a:xfrm>
        </p:spPr>
        <p:txBody>
          <a:bodyPr anchor="t">
            <a:normAutofit/>
          </a:bodyPr>
          <a:lstStyle/>
          <a:p>
            <a:r>
              <a:rPr lang="es-MX" sz="2000" b="0" dirty="0">
                <a:solidFill>
                  <a:srgbClr val="FFFFFF"/>
                </a:solidFill>
              </a:rPr>
              <a:t>Descripción del conjunto de datos.</a:t>
            </a:r>
            <a:endParaRPr lang="es-MX" sz="2000" dirty="0">
              <a:solidFill>
                <a:srgbClr val="FFFFFF"/>
              </a:solidFill>
            </a:endParaRPr>
          </a:p>
        </p:txBody>
      </p:sp>
      <p:cxnSp>
        <p:nvCxnSpPr>
          <p:cNvPr id="27" name="Straight Connector 26">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290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F599F6-93D1-9BBE-BE1C-B969E4AC6B6E}"/>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2B6D084A-1DA2-0A84-5384-C8567FD23167}"/>
              </a:ext>
            </a:extLst>
          </p:cNvPr>
          <p:cNvPicPr>
            <a:picLocks noChangeAspect="1"/>
          </p:cNvPicPr>
          <p:nvPr/>
        </p:nvPicPr>
        <p:blipFill>
          <a:blip r:embed="rId2"/>
          <a:srcRect l="18799" r="17198"/>
          <a:stretch>
            <a:fillRect/>
          </a:stretch>
        </p:blipFill>
        <p:spPr>
          <a:xfrm>
            <a:off x="0" y="11"/>
            <a:ext cx="12192000" cy="6857989"/>
          </a:xfrm>
          <a:prstGeom prst="rect">
            <a:avLst/>
          </a:prstGeom>
        </p:spPr>
      </p:pic>
      <p:sp>
        <p:nvSpPr>
          <p:cNvPr id="1049" name="Rectangle 1048">
            <a:extLst>
              <a:ext uri="{FF2B5EF4-FFF2-40B4-BE49-F238E27FC236}">
                <a16:creationId xmlns:a16="http://schemas.microsoft.com/office/drawing/2014/main" id="{F8B2ECD5-47B1-47AD-AC9D-045064631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96636"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F246D487-967F-5A47-B41A-8612A44C5B9B}"/>
              </a:ext>
            </a:extLst>
          </p:cNvPr>
          <p:cNvSpPr>
            <a:spLocks noGrp="1"/>
          </p:cNvSpPr>
          <p:nvPr>
            <p:ph type="ctrTitle"/>
          </p:nvPr>
        </p:nvSpPr>
        <p:spPr>
          <a:xfrm>
            <a:off x="570679" y="412955"/>
            <a:ext cx="4659086" cy="3427867"/>
          </a:xfrm>
        </p:spPr>
        <p:txBody>
          <a:bodyPr anchor="t">
            <a:normAutofit fontScale="90000"/>
          </a:bodyPr>
          <a:lstStyle/>
          <a:p>
            <a:pPr>
              <a:lnSpc>
                <a:spcPct val="90000"/>
              </a:lnSpc>
            </a:pPr>
            <a:br>
              <a:rPr lang="es-MX" sz="1500" dirty="0">
                <a:solidFill>
                  <a:srgbClr val="FFFFFF"/>
                </a:solidFill>
              </a:rPr>
            </a:br>
            <a:r>
              <a:rPr lang="es-MX" sz="1500" dirty="0">
                <a:solidFill>
                  <a:srgbClr val="FFFFFF"/>
                </a:solidFill>
              </a:rPr>
              <a:t>Análisis distribución de Edad de Clientes:</a:t>
            </a:r>
            <a:br>
              <a:rPr lang="es-MX" sz="1500" dirty="0">
                <a:solidFill>
                  <a:srgbClr val="FFFFFF"/>
                </a:solidFill>
              </a:rPr>
            </a:br>
            <a:r>
              <a:rPr lang="es-MX" sz="1500" dirty="0">
                <a:solidFill>
                  <a:srgbClr val="FFFFFF"/>
                </a:solidFill>
              </a:rPr>
              <a:t>Se observan picos principales alrededor de los 20, 30-40 y 50-60 años, ausencia casi completa de clientes menores de 20 años.</a:t>
            </a:r>
            <a:br>
              <a:rPr lang="es-MX" sz="1500" dirty="0">
                <a:solidFill>
                  <a:srgbClr val="FFFFFF"/>
                </a:solidFill>
              </a:rPr>
            </a:br>
            <a:br>
              <a:rPr lang="es-MX" sz="1500" dirty="0">
                <a:solidFill>
                  <a:srgbClr val="FFFFFF"/>
                </a:solidFill>
              </a:rPr>
            </a:br>
            <a:r>
              <a:rPr lang="es-MX" sz="1500" dirty="0">
                <a:solidFill>
                  <a:srgbClr val="FFFFFF"/>
                </a:solidFill>
              </a:rPr>
              <a:t>Análisis distribución de Precio por Unidad:</a:t>
            </a:r>
            <a:br>
              <a:rPr lang="es-MX" sz="1500" dirty="0">
                <a:solidFill>
                  <a:srgbClr val="FFFFFF"/>
                </a:solidFill>
              </a:rPr>
            </a:br>
            <a:r>
              <a:rPr lang="es-MX" sz="1500" dirty="0">
                <a:solidFill>
                  <a:srgbClr val="FFFFFF"/>
                </a:solidFill>
              </a:rPr>
              <a:t>El análisis de precios revela que el 95% de los productos se concentran en el rango de 1.5-3.5, con un precio modal alrededor de 2.5 que representa la opción más popular entre los clientes.</a:t>
            </a:r>
            <a:br>
              <a:rPr lang="es-MX" sz="1500" dirty="0">
                <a:solidFill>
                  <a:srgbClr val="FFFFFF"/>
                </a:solidFill>
              </a:rPr>
            </a:br>
            <a:br>
              <a:rPr lang="es-MX" sz="1500" dirty="0">
                <a:solidFill>
                  <a:srgbClr val="FFFFFF"/>
                </a:solidFill>
              </a:rPr>
            </a:br>
            <a:r>
              <a:rPr lang="es-MX" sz="1500" dirty="0">
                <a:solidFill>
                  <a:srgbClr val="FFFFFF"/>
                </a:solidFill>
              </a:rPr>
              <a:t>Análisis de Cantidad por transacción:</a:t>
            </a:r>
            <a:br>
              <a:rPr lang="es-MX" sz="1500" dirty="0">
                <a:solidFill>
                  <a:srgbClr val="FFFFFF"/>
                </a:solidFill>
              </a:rPr>
            </a:br>
            <a:r>
              <a:rPr lang="es-MX" sz="1500" dirty="0">
                <a:solidFill>
                  <a:srgbClr val="FFFFFF"/>
                </a:solidFill>
              </a:rPr>
              <a:t>La distribución de compras muestra que la mayoría adquiere 1-3 unidades (pico en 1), con pocos pedidos grandes (&gt;10 unidades).</a:t>
            </a:r>
            <a:br>
              <a:rPr lang="es-MX" sz="1500" dirty="0">
                <a:solidFill>
                  <a:srgbClr val="FFFFFF"/>
                </a:solidFill>
              </a:rPr>
            </a:br>
            <a:br>
              <a:rPr lang="es-MX" sz="1500" dirty="0">
                <a:solidFill>
                  <a:srgbClr val="FFFFFF"/>
                </a:solidFill>
              </a:rPr>
            </a:br>
            <a:r>
              <a:rPr lang="es-MX" sz="1500" dirty="0">
                <a:solidFill>
                  <a:srgbClr val="FFFFFF"/>
                </a:solidFill>
              </a:rPr>
              <a:t>Análisis de Distribución por Monto Total:</a:t>
            </a:r>
            <a:br>
              <a:rPr lang="es-MX" sz="1500" dirty="0">
                <a:solidFill>
                  <a:srgbClr val="FFFFFF"/>
                </a:solidFill>
              </a:rPr>
            </a:br>
            <a:r>
              <a:rPr lang="es-MX" sz="1500" dirty="0">
                <a:solidFill>
                  <a:srgbClr val="FFFFFF"/>
                </a:solidFill>
              </a:rPr>
              <a:t>El análisis revela que el 70-80% de las transacciones son pequeñas (0-</a:t>
            </a:r>
            <a:br>
              <a:rPr lang="es-MX" sz="1500" dirty="0">
                <a:solidFill>
                  <a:srgbClr val="FFFFFF"/>
                </a:solidFill>
              </a:rPr>
            </a:br>
            <a:r>
              <a:rPr lang="es-MX" sz="1500" dirty="0">
                <a:solidFill>
                  <a:srgbClr val="FFFFFF"/>
                </a:solidFill>
              </a:rPr>
              <a:t>1500, siendo estas últimas clave para los ingresos.</a:t>
            </a:r>
            <a:br>
              <a:rPr lang="es-MX" sz="1500" dirty="0">
                <a:solidFill>
                  <a:srgbClr val="FFFFFF"/>
                </a:solidFill>
              </a:rPr>
            </a:br>
            <a:br>
              <a:rPr lang="es-MX" sz="1500" dirty="0">
                <a:solidFill>
                  <a:srgbClr val="FFFFFF"/>
                </a:solidFill>
              </a:rPr>
            </a:br>
            <a:endParaRPr lang="es-MX" sz="1500" dirty="0">
              <a:solidFill>
                <a:srgbClr val="FFFFFF"/>
              </a:solidFill>
            </a:endParaRPr>
          </a:p>
        </p:txBody>
      </p:sp>
      <p:sp>
        <p:nvSpPr>
          <p:cNvPr id="3" name="Subtítulo 2">
            <a:extLst>
              <a:ext uri="{FF2B5EF4-FFF2-40B4-BE49-F238E27FC236}">
                <a16:creationId xmlns:a16="http://schemas.microsoft.com/office/drawing/2014/main" id="{5E22B900-7319-E2D0-9A3F-180D44470FBD}"/>
              </a:ext>
            </a:extLst>
          </p:cNvPr>
          <p:cNvSpPr>
            <a:spLocks noGrp="1"/>
          </p:cNvSpPr>
          <p:nvPr>
            <p:ph type="subTitle" idx="1"/>
          </p:nvPr>
        </p:nvSpPr>
        <p:spPr>
          <a:xfrm>
            <a:off x="640080" y="5253051"/>
            <a:ext cx="4589685" cy="812923"/>
          </a:xfrm>
        </p:spPr>
        <p:txBody>
          <a:bodyPr anchor="t">
            <a:normAutofit/>
          </a:bodyPr>
          <a:lstStyle/>
          <a:p>
            <a:r>
              <a:rPr lang="es-MX" b="0" dirty="0">
                <a:solidFill>
                  <a:srgbClr val="FFFFFF"/>
                </a:solidFill>
              </a:rPr>
              <a:t>Análisis y Hallazgos </a:t>
            </a:r>
            <a:endParaRPr lang="es-MX" dirty="0">
              <a:solidFill>
                <a:srgbClr val="FFFFFF"/>
              </a:solidFill>
            </a:endParaRPr>
          </a:p>
        </p:txBody>
      </p:sp>
      <p:cxnSp>
        <p:nvCxnSpPr>
          <p:cNvPr id="1051" name="Straight Connector 1050">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5E86DC01-F402-21AA-DA2C-ABC74734B949}"/>
              </a:ext>
            </a:extLst>
          </p:cNvPr>
          <p:cNvPicPr>
            <a:picLocks noChangeAspect="1"/>
          </p:cNvPicPr>
          <p:nvPr/>
        </p:nvPicPr>
        <p:blipFill>
          <a:blip r:embed="rId3"/>
          <a:stretch>
            <a:fillRect/>
          </a:stretch>
        </p:blipFill>
        <p:spPr>
          <a:xfrm>
            <a:off x="6096000" y="459736"/>
            <a:ext cx="5525321" cy="5606238"/>
          </a:xfrm>
          <a:prstGeom prst="rect">
            <a:avLst/>
          </a:prstGeom>
        </p:spPr>
      </p:pic>
    </p:spTree>
    <p:extLst>
      <p:ext uri="{BB962C8B-B14F-4D97-AF65-F5344CB8AC3E}">
        <p14:creationId xmlns:p14="http://schemas.microsoft.com/office/powerpoint/2010/main" val="3007834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FE04C0-D271-014D-91C8-DD2EAF74A010}"/>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ED86A070-654F-F6D7-5ED5-91B8A9B75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6DF9E8C7-9B00-C4EB-45AD-17C82CDE079E}"/>
              </a:ext>
            </a:extLst>
          </p:cNvPr>
          <p:cNvPicPr>
            <a:picLocks noChangeAspect="1"/>
          </p:cNvPicPr>
          <p:nvPr/>
        </p:nvPicPr>
        <p:blipFill>
          <a:blip r:embed="rId2"/>
          <a:srcRect l="18799" r="17198"/>
          <a:stretch>
            <a:fillRect/>
          </a:stretch>
        </p:blipFill>
        <p:spPr>
          <a:xfrm>
            <a:off x="0" y="11"/>
            <a:ext cx="12192000" cy="6857989"/>
          </a:xfrm>
          <a:prstGeom prst="rect">
            <a:avLst/>
          </a:prstGeom>
        </p:spPr>
      </p:pic>
      <p:sp>
        <p:nvSpPr>
          <p:cNvPr id="1049" name="Rectangle 1048">
            <a:extLst>
              <a:ext uri="{FF2B5EF4-FFF2-40B4-BE49-F238E27FC236}">
                <a16:creationId xmlns:a16="http://schemas.microsoft.com/office/drawing/2014/main" id="{72649422-3FF4-F1C3-8C5F-433EDDF5C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96636"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CDAB508-2F9F-AB0E-E6D6-AA13B36D47CC}"/>
              </a:ext>
            </a:extLst>
          </p:cNvPr>
          <p:cNvSpPr>
            <a:spLocks noGrp="1"/>
          </p:cNvSpPr>
          <p:nvPr>
            <p:ph type="ctrTitle"/>
          </p:nvPr>
        </p:nvSpPr>
        <p:spPr>
          <a:xfrm>
            <a:off x="4104249" y="3614796"/>
            <a:ext cx="6523310" cy="1415845"/>
          </a:xfrm>
        </p:spPr>
        <p:txBody>
          <a:bodyPr anchor="t">
            <a:normAutofit fontScale="90000"/>
          </a:bodyPr>
          <a:lstStyle/>
          <a:p>
            <a:pPr>
              <a:lnSpc>
                <a:spcPct val="90000"/>
              </a:lnSpc>
            </a:pPr>
            <a:br>
              <a:rPr lang="es-MX" sz="1500" dirty="0">
                <a:solidFill>
                  <a:srgbClr val="FFFFFF"/>
                </a:solidFill>
              </a:rPr>
            </a:br>
            <a:r>
              <a:rPr lang="es-MX" sz="2200" dirty="0">
                <a:solidFill>
                  <a:srgbClr val="FFFFFF"/>
                </a:solidFill>
              </a:rPr>
              <a:t>La tendencia muestra fluctuaciones estacionales con picos en marzo y noviembre (posiblemente por eventos comerciales) y valles en enero y julio.</a:t>
            </a:r>
            <a:br>
              <a:rPr lang="es-MX" sz="2200" dirty="0">
                <a:solidFill>
                  <a:srgbClr val="FFFFFF"/>
                </a:solidFill>
              </a:rPr>
            </a:br>
            <a:r>
              <a:rPr lang="es-MX" sz="2200" dirty="0">
                <a:solidFill>
                  <a:srgbClr val="FFFFFF"/>
                </a:solidFill>
              </a:rPr>
              <a:t>Las ventas presentan una ligera tendencia ascendente a lo largo del año.</a:t>
            </a:r>
          </a:p>
        </p:txBody>
      </p:sp>
      <p:sp>
        <p:nvSpPr>
          <p:cNvPr id="3" name="Subtítulo 2">
            <a:extLst>
              <a:ext uri="{FF2B5EF4-FFF2-40B4-BE49-F238E27FC236}">
                <a16:creationId xmlns:a16="http://schemas.microsoft.com/office/drawing/2014/main" id="{80A41B47-E796-8826-7C93-D59D43C09D42}"/>
              </a:ext>
            </a:extLst>
          </p:cNvPr>
          <p:cNvSpPr>
            <a:spLocks noGrp="1"/>
          </p:cNvSpPr>
          <p:nvPr>
            <p:ph type="subTitle" idx="1"/>
          </p:nvPr>
        </p:nvSpPr>
        <p:spPr>
          <a:xfrm>
            <a:off x="640080" y="5253051"/>
            <a:ext cx="4589685" cy="812923"/>
          </a:xfrm>
        </p:spPr>
        <p:txBody>
          <a:bodyPr anchor="t">
            <a:normAutofit/>
          </a:bodyPr>
          <a:lstStyle/>
          <a:p>
            <a:r>
              <a:rPr lang="es-MX" b="0" dirty="0">
                <a:solidFill>
                  <a:srgbClr val="FFFFFF"/>
                </a:solidFill>
              </a:rPr>
              <a:t>Análisis y Hallazgos </a:t>
            </a:r>
            <a:endParaRPr lang="es-MX" dirty="0">
              <a:solidFill>
                <a:srgbClr val="FFFFFF"/>
              </a:solidFill>
            </a:endParaRPr>
          </a:p>
        </p:txBody>
      </p:sp>
      <p:cxnSp>
        <p:nvCxnSpPr>
          <p:cNvPr id="1051" name="Straight Connector 1050">
            <a:extLst>
              <a:ext uri="{FF2B5EF4-FFF2-40B4-BE49-F238E27FC236}">
                <a16:creationId xmlns:a16="http://schemas.microsoft.com/office/drawing/2014/main" id="{089A21D8-7079-396E-C6D8-076495348C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5831BB8B-2C08-7CA2-4E1E-A9EB7368F730}"/>
              </a:ext>
            </a:extLst>
          </p:cNvPr>
          <p:cNvPicPr>
            <a:picLocks noChangeAspect="1"/>
          </p:cNvPicPr>
          <p:nvPr/>
        </p:nvPicPr>
        <p:blipFill>
          <a:blip r:embed="rId3"/>
          <a:stretch>
            <a:fillRect/>
          </a:stretch>
        </p:blipFill>
        <p:spPr>
          <a:xfrm>
            <a:off x="887005" y="261968"/>
            <a:ext cx="10111982" cy="3130419"/>
          </a:xfrm>
          <a:prstGeom prst="rect">
            <a:avLst/>
          </a:prstGeom>
        </p:spPr>
      </p:pic>
    </p:spTree>
    <p:extLst>
      <p:ext uri="{BB962C8B-B14F-4D97-AF65-F5344CB8AC3E}">
        <p14:creationId xmlns:p14="http://schemas.microsoft.com/office/powerpoint/2010/main" val="918001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B3780D-046F-02A0-52D2-3A508C96B327}"/>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B29DF52D-5D3B-B27C-287B-AF11BEA85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C00FCB6B-EC6C-B1E9-42C1-3ABBFA62DB0B}"/>
              </a:ext>
            </a:extLst>
          </p:cNvPr>
          <p:cNvPicPr>
            <a:picLocks noChangeAspect="1"/>
          </p:cNvPicPr>
          <p:nvPr/>
        </p:nvPicPr>
        <p:blipFill>
          <a:blip r:embed="rId2"/>
          <a:srcRect l="18799" r="17198"/>
          <a:stretch>
            <a:fillRect/>
          </a:stretch>
        </p:blipFill>
        <p:spPr>
          <a:xfrm>
            <a:off x="0" y="11"/>
            <a:ext cx="12192000" cy="6857989"/>
          </a:xfrm>
          <a:prstGeom prst="rect">
            <a:avLst/>
          </a:prstGeom>
        </p:spPr>
      </p:pic>
      <p:sp>
        <p:nvSpPr>
          <p:cNvPr id="1049" name="Rectangle 1048">
            <a:extLst>
              <a:ext uri="{FF2B5EF4-FFF2-40B4-BE49-F238E27FC236}">
                <a16:creationId xmlns:a16="http://schemas.microsoft.com/office/drawing/2014/main" id="{37EB5ACD-5E6B-1230-6F28-69535D2A4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96636"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2ED9A544-7424-CE0B-BC94-C902B1ECF97E}"/>
              </a:ext>
            </a:extLst>
          </p:cNvPr>
          <p:cNvSpPr>
            <a:spLocks noGrp="1"/>
          </p:cNvSpPr>
          <p:nvPr>
            <p:ph type="ctrTitle"/>
          </p:nvPr>
        </p:nvSpPr>
        <p:spPr>
          <a:xfrm>
            <a:off x="275827" y="818841"/>
            <a:ext cx="3813852" cy="3743110"/>
          </a:xfrm>
        </p:spPr>
        <p:txBody>
          <a:bodyPr anchor="t">
            <a:normAutofit/>
          </a:bodyPr>
          <a:lstStyle/>
          <a:p>
            <a:pPr>
              <a:lnSpc>
                <a:spcPct val="90000"/>
              </a:lnSpc>
            </a:pPr>
            <a:br>
              <a:rPr lang="es-MX" sz="1500" dirty="0">
                <a:solidFill>
                  <a:srgbClr val="FFFFFF"/>
                </a:solidFill>
              </a:rPr>
            </a:br>
            <a:r>
              <a:rPr lang="es-MX" sz="2200" dirty="0">
                <a:solidFill>
                  <a:srgbClr val="FFFFFF"/>
                </a:solidFill>
              </a:rPr>
              <a:t>El gráfico muestra que los clientes entre 30-50 años generan los mayores montos, con diferencias por género (hombres gastan más en edades altas, mujeres en medias).</a:t>
            </a:r>
            <a:br>
              <a:rPr lang="es-MX" sz="2200" dirty="0">
                <a:solidFill>
                  <a:srgbClr val="FFFFFF"/>
                </a:solidFill>
              </a:rPr>
            </a:br>
            <a:r>
              <a:rPr lang="es-MX" sz="2200" dirty="0">
                <a:solidFill>
                  <a:srgbClr val="FFFFFF"/>
                </a:solidFill>
              </a:rPr>
              <a:t>Se observa una curva en forma de campana con pico alrededor de los 40 años.</a:t>
            </a:r>
          </a:p>
        </p:txBody>
      </p:sp>
      <p:sp>
        <p:nvSpPr>
          <p:cNvPr id="3" name="Subtítulo 2">
            <a:extLst>
              <a:ext uri="{FF2B5EF4-FFF2-40B4-BE49-F238E27FC236}">
                <a16:creationId xmlns:a16="http://schemas.microsoft.com/office/drawing/2014/main" id="{677B0EFA-42F4-88E3-61A2-8D9162C5A499}"/>
              </a:ext>
            </a:extLst>
          </p:cNvPr>
          <p:cNvSpPr>
            <a:spLocks noGrp="1"/>
          </p:cNvSpPr>
          <p:nvPr>
            <p:ph type="subTitle" idx="1"/>
          </p:nvPr>
        </p:nvSpPr>
        <p:spPr>
          <a:xfrm>
            <a:off x="640080" y="5253051"/>
            <a:ext cx="4589685" cy="812923"/>
          </a:xfrm>
        </p:spPr>
        <p:txBody>
          <a:bodyPr anchor="t">
            <a:normAutofit/>
          </a:bodyPr>
          <a:lstStyle/>
          <a:p>
            <a:r>
              <a:rPr lang="es-MX" b="0" dirty="0">
                <a:solidFill>
                  <a:srgbClr val="FFFFFF"/>
                </a:solidFill>
              </a:rPr>
              <a:t>Análisis y Hallazgos </a:t>
            </a:r>
            <a:endParaRPr lang="es-MX" dirty="0">
              <a:solidFill>
                <a:srgbClr val="FFFFFF"/>
              </a:solidFill>
            </a:endParaRPr>
          </a:p>
        </p:txBody>
      </p:sp>
      <p:cxnSp>
        <p:nvCxnSpPr>
          <p:cNvPr id="1051" name="Straight Connector 1050">
            <a:extLst>
              <a:ext uri="{FF2B5EF4-FFF2-40B4-BE49-F238E27FC236}">
                <a16:creationId xmlns:a16="http://schemas.microsoft.com/office/drawing/2014/main" id="{4037DEC3-53BF-AC24-E944-9B2B9484ED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19E1E06A-69A8-E670-701E-7827B2BEE1DC}"/>
              </a:ext>
            </a:extLst>
          </p:cNvPr>
          <p:cNvPicPr>
            <a:picLocks noChangeAspect="1"/>
          </p:cNvPicPr>
          <p:nvPr/>
        </p:nvPicPr>
        <p:blipFill>
          <a:blip r:embed="rId3"/>
          <a:stretch>
            <a:fillRect/>
          </a:stretch>
        </p:blipFill>
        <p:spPr>
          <a:xfrm>
            <a:off x="4790604" y="307626"/>
            <a:ext cx="7267418" cy="5172228"/>
          </a:xfrm>
          <a:prstGeom prst="rect">
            <a:avLst/>
          </a:prstGeom>
        </p:spPr>
      </p:pic>
    </p:spTree>
    <p:extLst>
      <p:ext uri="{BB962C8B-B14F-4D97-AF65-F5344CB8AC3E}">
        <p14:creationId xmlns:p14="http://schemas.microsoft.com/office/powerpoint/2010/main" val="16150950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6B9508-AF07-843E-4F50-9342007F2829}"/>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5098C61B-55A2-6691-B07B-986D1B9FB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217C3D93-4114-86B1-0D74-63784EFB0D1F}"/>
              </a:ext>
            </a:extLst>
          </p:cNvPr>
          <p:cNvPicPr>
            <a:picLocks noChangeAspect="1"/>
          </p:cNvPicPr>
          <p:nvPr/>
        </p:nvPicPr>
        <p:blipFill>
          <a:blip r:embed="rId2"/>
          <a:srcRect l="18799" r="17198"/>
          <a:stretch>
            <a:fillRect/>
          </a:stretch>
        </p:blipFill>
        <p:spPr>
          <a:xfrm>
            <a:off x="0" y="11"/>
            <a:ext cx="12192000" cy="6857989"/>
          </a:xfrm>
          <a:prstGeom prst="rect">
            <a:avLst/>
          </a:prstGeom>
        </p:spPr>
      </p:pic>
      <p:sp>
        <p:nvSpPr>
          <p:cNvPr id="1049" name="Rectangle 1048">
            <a:extLst>
              <a:ext uri="{FF2B5EF4-FFF2-40B4-BE49-F238E27FC236}">
                <a16:creationId xmlns:a16="http://schemas.microsoft.com/office/drawing/2014/main" id="{307AECCA-9AB4-192F-F688-FC57B760C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96636"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DFB107AD-73A6-49D7-8D4A-19FB7D8C913C}"/>
              </a:ext>
            </a:extLst>
          </p:cNvPr>
          <p:cNvSpPr>
            <a:spLocks noGrp="1"/>
          </p:cNvSpPr>
          <p:nvPr>
            <p:ph type="ctrTitle"/>
          </p:nvPr>
        </p:nvSpPr>
        <p:spPr>
          <a:xfrm>
            <a:off x="640080" y="2090479"/>
            <a:ext cx="3107180" cy="1739850"/>
          </a:xfrm>
        </p:spPr>
        <p:txBody>
          <a:bodyPr anchor="t">
            <a:noAutofit/>
          </a:bodyPr>
          <a:lstStyle/>
          <a:p>
            <a:pPr>
              <a:lnSpc>
                <a:spcPct val="90000"/>
              </a:lnSpc>
            </a:pPr>
            <a:br>
              <a:rPr lang="es-MX" sz="1800" dirty="0">
                <a:solidFill>
                  <a:srgbClr val="FFFFFF"/>
                </a:solidFill>
              </a:rPr>
            </a:br>
            <a:r>
              <a:rPr lang="es-MX" sz="1800" dirty="0">
                <a:solidFill>
                  <a:srgbClr val="FFFFFF"/>
                </a:solidFill>
              </a:rPr>
              <a:t>La distribución de ventas revela que el 75% de las transacciones son menores a $500 </a:t>
            </a:r>
            <a:r>
              <a:rPr lang="es-MX" sz="1800">
                <a:solidFill>
                  <a:srgbClr val="FFFFFF"/>
                </a:solidFill>
              </a:rPr>
              <a:t>(con </a:t>
            </a:r>
            <a:r>
              <a:rPr lang="es-MX" sz="1800" dirty="0">
                <a:solidFill>
                  <a:srgbClr val="FFFFFF"/>
                </a:solidFill>
              </a:rPr>
              <a:t>pico en $250-$300), mientras que solo el 5-10% supera los $1000, generando desproporcionados ingresos.</a:t>
            </a:r>
          </a:p>
        </p:txBody>
      </p:sp>
      <p:sp>
        <p:nvSpPr>
          <p:cNvPr id="3" name="Subtítulo 2">
            <a:extLst>
              <a:ext uri="{FF2B5EF4-FFF2-40B4-BE49-F238E27FC236}">
                <a16:creationId xmlns:a16="http://schemas.microsoft.com/office/drawing/2014/main" id="{8E38DE53-8EAE-8F96-CF4E-C5666FE907E2}"/>
              </a:ext>
            </a:extLst>
          </p:cNvPr>
          <p:cNvSpPr>
            <a:spLocks noGrp="1"/>
          </p:cNvSpPr>
          <p:nvPr>
            <p:ph type="subTitle" idx="1"/>
          </p:nvPr>
        </p:nvSpPr>
        <p:spPr>
          <a:xfrm>
            <a:off x="640080" y="5253051"/>
            <a:ext cx="4589685" cy="812923"/>
          </a:xfrm>
        </p:spPr>
        <p:txBody>
          <a:bodyPr anchor="t">
            <a:normAutofit/>
          </a:bodyPr>
          <a:lstStyle/>
          <a:p>
            <a:r>
              <a:rPr lang="es-MX" b="0" dirty="0">
                <a:solidFill>
                  <a:srgbClr val="FFFFFF"/>
                </a:solidFill>
              </a:rPr>
              <a:t>Análisis y Hallazgos </a:t>
            </a:r>
            <a:endParaRPr lang="es-MX" dirty="0">
              <a:solidFill>
                <a:srgbClr val="FFFFFF"/>
              </a:solidFill>
            </a:endParaRPr>
          </a:p>
        </p:txBody>
      </p:sp>
      <p:cxnSp>
        <p:nvCxnSpPr>
          <p:cNvPr id="1051" name="Straight Connector 1050">
            <a:extLst>
              <a:ext uri="{FF2B5EF4-FFF2-40B4-BE49-F238E27FC236}">
                <a16:creationId xmlns:a16="http://schemas.microsoft.com/office/drawing/2014/main" id="{5FA04081-7BCA-D268-C55A-27AE82DF8E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5B863517-C166-D169-0548-9F3E5C4BEE6C}"/>
              </a:ext>
            </a:extLst>
          </p:cNvPr>
          <p:cNvPicPr>
            <a:picLocks noChangeAspect="1"/>
          </p:cNvPicPr>
          <p:nvPr/>
        </p:nvPicPr>
        <p:blipFill>
          <a:blip r:embed="rId3"/>
          <a:stretch>
            <a:fillRect/>
          </a:stretch>
        </p:blipFill>
        <p:spPr>
          <a:xfrm>
            <a:off x="4282751" y="494836"/>
            <a:ext cx="7559585" cy="4931136"/>
          </a:xfrm>
          <a:prstGeom prst="rect">
            <a:avLst/>
          </a:prstGeom>
        </p:spPr>
      </p:pic>
    </p:spTree>
    <p:extLst>
      <p:ext uri="{BB962C8B-B14F-4D97-AF65-F5344CB8AC3E}">
        <p14:creationId xmlns:p14="http://schemas.microsoft.com/office/powerpoint/2010/main" val="30951602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C69B61-CD52-C378-3330-C139C977380D}"/>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81E45A7B-4D09-B475-23AB-A08BDAFAD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01D391F6-C99F-5869-2811-EA5B6F2EDF1F}"/>
              </a:ext>
            </a:extLst>
          </p:cNvPr>
          <p:cNvPicPr>
            <a:picLocks noChangeAspect="1"/>
          </p:cNvPicPr>
          <p:nvPr/>
        </p:nvPicPr>
        <p:blipFill>
          <a:blip r:embed="rId2"/>
          <a:srcRect l="18799" r="17198"/>
          <a:stretch>
            <a:fillRect/>
          </a:stretch>
        </p:blipFill>
        <p:spPr>
          <a:xfrm>
            <a:off x="-1" y="0"/>
            <a:ext cx="12192000" cy="6857989"/>
          </a:xfrm>
          <a:prstGeom prst="rect">
            <a:avLst/>
          </a:prstGeom>
        </p:spPr>
      </p:pic>
      <p:sp>
        <p:nvSpPr>
          <p:cNvPr id="1049" name="Rectangle 1048">
            <a:extLst>
              <a:ext uri="{FF2B5EF4-FFF2-40B4-BE49-F238E27FC236}">
                <a16:creationId xmlns:a16="http://schemas.microsoft.com/office/drawing/2014/main" id="{9B2F4802-8E84-5462-6E87-824926D9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896636"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CB3BFDC1-894D-E292-83A6-3587AA2BE71B}"/>
              </a:ext>
            </a:extLst>
          </p:cNvPr>
          <p:cNvSpPr>
            <a:spLocks noGrp="1"/>
          </p:cNvSpPr>
          <p:nvPr>
            <p:ph type="ctrTitle"/>
          </p:nvPr>
        </p:nvSpPr>
        <p:spPr>
          <a:xfrm>
            <a:off x="3170015" y="4267641"/>
            <a:ext cx="8088923" cy="985399"/>
          </a:xfrm>
        </p:spPr>
        <p:txBody>
          <a:bodyPr anchor="t">
            <a:noAutofit/>
          </a:bodyPr>
          <a:lstStyle/>
          <a:p>
            <a:pPr>
              <a:lnSpc>
                <a:spcPct val="90000"/>
              </a:lnSpc>
            </a:pPr>
            <a:r>
              <a:rPr lang="es-MX" sz="1800" dirty="0">
                <a:solidFill>
                  <a:srgbClr val="FFFFFF"/>
                </a:solidFill>
              </a:rPr>
              <a:t>La tendencia mensual es inestable, con fuertes subidas y bajadas a lo largo del año.</a:t>
            </a:r>
            <a:br>
              <a:rPr lang="es-MX" sz="1800" dirty="0">
                <a:solidFill>
                  <a:srgbClr val="FFFFFF"/>
                </a:solidFill>
              </a:rPr>
            </a:br>
            <a:r>
              <a:rPr lang="es-MX" sz="1800" dirty="0">
                <a:solidFill>
                  <a:srgbClr val="FFFFFF"/>
                </a:solidFill>
              </a:rPr>
              <a:t>Enero 2024 destaca por una caída abrupta, posiblemente por estacionalidad.</a:t>
            </a:r>
          </a:p>
        </p:txBody>
      </p:sp>
      <p:sp>
        <p:nvSpPr>
          <p:cNvPr id="3" name="Subtítulo 2">
            <a:extLst>
              <a:ext uri="{FF2B5EF4-FFF2-40B4-BE49-F238E27FC236}">
                <a16:creationId xmlns:a16="http://schemas.microsoft.com/office/drawing/2014/main" id="{C899A129-127E-D4EA-558F-1411AD00E1F7}"/>
              </a:ext>
            </a:extLst>
          </p:cNvPr>
          <p:cNvSpPr>
            <a:spLocks noGrp="1"/>
          </p:cNvSpPr>
          <p:nvPr>
            <p:ph type="subTitle" idx="1"/>
          </p:nvPr>
        </p:nvSpPr>
        <p:spPr>
          <a:xfrm>
            <a:off x="640080" y="5253051"/>
            <a:ext cx="4589685" cy="812923"/>
          </a:xfrm>
        </p:spPr>
        <p:txBody>
          <a:bodyPr anchor="t">
            <a:normAutofit/>
          </a:bodyPr>
          <a:lstStyle/>
          <a:p>
            <a:r>
              <a:rPr lang="es-MX" b="0" dirty="0">
                <a:solidFill>
                  <a:srgbClr val="FFFFFF"/>
                </a:solidFill>
              </a:rPr>
              <a:t>Análisis y Hallazgos </a:t>
            </a:r>
            <a:endParaRPr lang="es-MX" dirty="0">
              <a:solidFill>
                <a:srgbClr val="FFFFFF"/>
              </a:solidFill>
            </a:endParaRPr>
          </a:p>
        </p:txBody>
      </p:sp>
      <p:cxnSp>
        <p:nvCxnSpPr>
          <p:cNvPr id="1051" name="Straight Connector 1050">
            <a:extLst>
              <a:ext uri="{FF2B5EF4-FFF2-40B4-BE49-F238E27FC236}">
                <a16:creationId xmlns:a16="http://schemas.microsoft.com/office/drawing/2014/main" id="{C57A0979-625C-8273-48F7-4C38A046CC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1C27D498-8E26-3099-AD00-E2B8E637DEE4}"/>
              </a:ext>
            </a:extLst>
          </p:cNvPr>
          <p:cNvPicPr>
            <a:picLocks noChangeAspect="1"/>
          </p:cNvPicPr>
          <p:nvPr/>
        </p:nvPicPr>
        <p:blipFill>
          <a:blip r:embed="rId3"/>
          <a:stretch>
            <a:fillRect/>
          </a:stretch>
        </p:blipFill>
        <p:spPr>
          <a:xfrm>
            <a:off x="1782146" y="115781"/>
            <a:ext cx="9736613" cy="4029366"/>
          </a:xfrm>
          <a:prstGeom prst="rect">
            <a:avLst/>
          </a:prstGeom>
        </p:spPr>
      </p:pic>
    </p:spTree>
    <p:extLst>
      <p:ext uri="{BB962C8B-B14F-4D97-AF65-F5344CB8AC3E}">
        <p14:creationId xmlns:p14="http://schemas.microsoft.com/office/powerpoint/2010/main" val="558674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84D7C3-9CBA-EDF2-065B-48345FDB6E22}"/>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n abstract burst of blue and pink">
            <a:extLst>
              <a:ext uri="{FF2B5EF4-FFF2-40B4-BE49-F238E27FC236}">
                <a16:creationId xmlns:a16="http://schemas.microsoft.com/office/drawing/2014/main" id="{D1F9B7A2-3E2E-BD96-3FB5-575D4DCB27D6}"/>
              </a:ext>
            </a:extLst>
          </p:cNvPr>
          <p:cNvPicPr>
            <a:picLocks noChangeAspect="1"/>
          </p:cNvPicPr>
          <p:nvPr/>
        </p:nvPicPr>
        <p:blipFill>
          <a:blip r:embed="rId2">
            <a:alphaModFix/>
          </a:blip>
          <a:srcRect l="27438" r="25837"/>
          <a:stretch>
            <a:fillRect/>
          </a:stretch>
        </p:blipFill>
        <p:spPr>
          <a:xfrm>
            <a:off x="-4704" y="10"/>
            <a:ext cx="5696712" cy="6857990"/>
          </a:xfrm>
          <a:prstGeom prst="rect">
            <a:avLst/>
          </a:prstGeom>
        </p:spPr>
      </p:pic>
      <p:sp>
        <p:nvSpPr>
          <p:cNvPr id="45" name="Rectangle 44">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375" y="-480370"/>
            <a:ext cx="4735963" cy="5696712"/>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ítulo 1">
            <a:extLst>
              <a:ext uri="{FF2B5EF4-FFF2-40B4-BE49-F238E27FC236}">
                <a16:creationId xmlns:a16="http://schemas.microsoft.com/office/drawing/2014/main" id="{A5BD3A05-3FD3-DAF9-9525-697F617D7017}"/>
              </a:ext>
            </a:extLst>
          </p:cNvPr>
          <p:cNvSpPr>
            <a:spLocks noGrp="1"/>
          </p:cNvSpPr>
          <p:nvPr>
            <p:ph type="title"/>
          </p:nvPr>
        </p:nvSpPr>
        <p:spPr>
          <a:xfrm>
            <a:off x="642519" y="1371601"/>
            <a:ext cx="4023360" cy="2671482"/>
          </a:xfrm>
        </p:spPr>
        <p:txBody>
          <a:bodyPr vert="horz" lIns="91440" tIns="45720" rIns="91440" bIns="45720" rtlCol="0" anchor="t">
            <a:normAutofit/>
          </a:bodyPr>
          <a:lstStyle/>
          <a:p>
            <a:r>
              <a:rPr lang="en-US" dirty="0" err="1">
                <a:solidFill>
                  <a:srgbClr val="FFFFFF"/>
                </a:solidFill>
              </a:rPr>
              <a:t>Conclusiones</a:t>
            </a:r>
            <a:endParaRPr lang="en-US" dirty="0">
              <a:solidFill>
                <a:srgbClr val="FFFFFF"/>
              </a:solidFill>
            </a:endParaRPr>
          </a:p>
        </p:txBody>
      </p:sp>
      <p:cxnSp>
        <p:nvCxnSpPr>
          <p:cNvPr id="47" name="Straight Connector 46">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718"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68C3176E-DF72-1C96-1CB6-ED6A8BF11E09}"/>
              </a:ext>
            </a:extLst>
          </p:cNvPr>
          <p:cNvSpPr txBox="1"/>
          <p:nvPr/>
        </p:nvSpPr>
        <p:spPr>
          <a:xfrm>
            <a:off x="6242960" y="1031002"/>
            <a:ext cx="5288049" cy="5266922"/>
          </a:xfrm>
          <a:prstGeom prst="rect">
            <a:avLst/>
          </a:prstGeom>
        </p:spPr>
        <p:txBody>
          <a:bodyPr vert="horz" lIns="91440" tIns="45720" rIns="91440" bIns="45720" rtlCol="0">
            <a:normAutofit/>
          </a:bodyPr>
          <a:lstStyle/>
          <a:p>
            <a:pPr algn="just">
              <a:lnSpc>
                <a:spcPct val="120000"/>
              </a:lnSpc>
              <a:buSzPct val="87000"/>
              <a:buFont typeface="Arial" panose="020B0604020202020204" pitchFamily="34" charset="0"/>
              <a:buChar char="•"/>
            </a:pPr>
            <a:r>
              <a:rPr lang="en-US" dirty="0"/>
              <a:t>El </a:t>
            </a:r>
            <a:r>
              <a:rPr lang="en-US" dirty="0" err="1"/>
              <a:t>análisis</a:t>
            </a:r>
            <a:r>
              <a:rPr lang="en-US" dirty="0"/>
              <a:t> </a:t>
            </a:r>
            <a:r>
              <a:rPr lang="en-US" dirty="0" err="1"/>
              <a:t>revela</a:t>
            </a:r>
            <a:r>
              <a:rPr lang="en-US" dirty="0"/>
              <a:t> que </a:t>
            </a:r>
            <a:r>
              <a:rPr lang="en-US" dirty="0" err="1"/>
              <a:t>los</a:t>
            </a:r>
            <a:r>
              <a:rPr lang="en-US" dirty="0"/>
              <a:t> </a:t>
            </a:r>
            <a:r>
              <a:rPr lang="en-US" dirty="0" err="1"/>
              <a:t>clientes</a:t>
            </a:r>
            <a:r>
              <a:rPr lang="en-US" dirty="0"/>
              <a:t> de la </a:t>
            </a:r>
            <a:r>
              <a:rPr lang="en-US" dirty="0" err="1"/>
              <a:t>empresa</a:t>
            </a:r>
            <a:r>
              <a:rPr lang="en-US" dirty="0"/>
              <a:t> </a:t>
            </a:r>
            <a:r>
              <a:rPr lang="en-US" dirty="0" err="1"/>
              <a:t>presentan</a:t>
            </a:r>
            <a:r>
              <a:rPr lang="en-US" dirty="0"/>
              <a:t> </a:t>
            </a:r>
            <a:r>
              <a:rPr lang="en-US" dirty="0" err="1"/>
              <a:t>una</a:t>
            </a:r>
            <a:r>
              <a:rPr lang="en-US" dirty="0"/>
              <a:t> </a:t>
            </a:r>
            <a:r>
              <a:rPr lang="en-US" dirty="0" err="1"/>
              <a:t>amplia</a:t>
            </a:r>
            <a:r>
              <a:rPr lang="en-US" dirty="0"/>
              <a:t> </a:t>
            </a:r>
            <a:r>
              <a:rPr lang="en-US" dirty="0" err="1"/>
              <a:t>diversidad</a:t>
            </a:r>
            <a:r>
              <a:rPr lang="en-US" dirty="0"/>
              <a:t> </a:t>
            </a:r>
            <a:r>
              <a:rPr lang="en-US" dirty="0" err="1"/>
              <a:t>etaria</a:t>
            </a:r>
            <a:r>
              <a:rPr lang="en-US" dirty="0"/>
              <a:t>, con </a:t>
            </a:r>
            <a:r>
              <a:rPr lang="en-US" dirty="0" err="1"/>
              <a:t>una</a:t>
            </a:r>
            <a:r>
              <a:rPr lang="en-US" dirty="0"/>
              <a:t> </a:t>
            </a:r>
            <a:r>
              <a:rPr lang="en-US" dirty="0" err="1"/>
              <a:t>mediana</a:t>
            </a:r>
            <a:r>
              <a:rPr lang="en-US" dirty="0"/>
              <a:t> de 42 </a:t>
            </a:r>
            <a:r>
              <a:rPr lang="en-US" dirty="0" err="1"/>
              <a:t>años</a:t>
            </a:r>
            <a:r>
              <a:rPr lang="en-US" dirty="0"/>
              <a:t>, y que </a:t>
            </a:r>
            <a:r>
              <a:rPr lang="en-US" dirty="0" err="1"/>
              <a:t>realizan</a:t>
            </a:r>
            <a:r>
              <a:rPr lang="en-US" dirty="0"/>
              <a:t> </a:t>
            </a:r>
            <a:r>
              <a:rPr lang="en-US" dirty="0" err="1"/>
              <a:t>compras</a:t>
            </a:r>
            <a:r>
              <a:rPr lang="en-US" dirty="0"/>
              <a:t> de </a:t>
            </a:r>
            <a:r>
              <a:rPr lang="en-US" dirty="0" err="1"/>
              <a:t>pocas</a:t>
            </a:r>
            <a:r>
              <a:rPr lang="en-US" dirty="0"/>
              <a:t> </a:t>
            </a:r>
            <a:r>
              <a:rPr lang="en-US" dirty="0" err="1"/>
              <a:t>unidades</a:t>
            </a:r>
            <a:r>
              <a:rPr lang="en-US" dirty="0"/>
              <a:t>, </a:t>
            </a:r>
            <a:r>
              <a:rPr lang="en-US" dirty="0" err="1"/>
              <a:t>en</a:t>
            </a:r>
            <a:r>
              <a:rPr lang="en-US" dirty="0"/>
              <a:t> </a:t>
            </a:r>
            <a:r>
              <a:rPr lang="en-US" dirty="0" err="1"/>
              <a:t>su</a:t>
            </a:r>
            <a:r>
              <a:rPr lang="en-US" dirty="0"/>
              <a:t> </a:t>
            </a:r>
            <a:r>
              <a:rPr lang="en-US" dirty="0" err="1"/>
              <a:t>mayoría</a:t>
            </a:r>
            <a:r>
              <a:rPr lang="en-US" dirty="0"/>
              <a:t> de bajo o </a:t>
            </a:r>
            <a:r>
              <a:rPr lang="en-US" dirty="0" err="1"/>
              <a:t>mediano</a:t>
            </a:r>
            <a:r>
              <a:rPr lang="en-US" dirty="0"/>
              <a:t> </a:t>
            </a:r>
            <a:r>
              <a:rPr lang="en-US" dirty="0" err="1"/>
              <a:t>costo</a:t>
            </a:r>
            <a:r>
              <a:rPr lang="en-US" dirty="0"/>
              <a:t> </a:t>
            </a:r>
            <a:r>
              <a:rPr lang="en-US" dirty="0" err="1"/>
              <a:t>por</a:t>
            </a:r>
            <a:r>
              <a:rPr lang="en-US" dirty="0"/>
              <a:t> </a:t>
            </a:r>
            <a:r>
              <a:rPr lang="en-US" dirty="0" err="1"/>
              <a:t>unidad</a:t>
            </a:r>
            <a:r>
              <a:rPr lang="en-US" dirty="0"/>
              <a:t>. La </a:t>
            </a:r>
            <a:r>
              <a:rPr lang="en-US" dirty="0" err="1"/>
              <a:t>empresa</a:t>
            </a:r>
            <a:r>
              <a:rPr lang="en-US" dirty="0"/>
              <a:t> </a:t>
            </a:r>
            <a:r>
              <a:rPr lang="en-US" dirty="0" err="1"/>
              <a:t>parece</a:t>
            </a:r>
            <a:r>
              <a:rPr lang="en-US" dirty="0"/>
              <a:t> </a:t>
            </a:r>
            <a:r>
              <a:rPr lang="en-US" dirty="0" err="1"/>
              <a:t>ofrecer</a:t>
            </a:r>
            <a:r>
              <a:rPr lang="en-US" dirty="0"/>
              <a:t> </a:t>
            </a:r>
            <a:r>
              <a:rPr lang="en-US" dirty="0" err="1"/>
              <a:t>una</a:t>
            </a:r>
            <a:r>
              <a:rPr lang="en-US" dirty="0"/>
              <a:t> </a:t>
            </a:r>
            <a:r>
              <a:rPr lang="en-US" dirty="0" err="1"/>
              <a:t>gama</a:t>
            </a:r>
            <a:r>
              <a:rPr lang="en-US" dirty="0"/>
              <a:t> </a:t>
            </a:r>
            <a:r>
              <a:rPr lang="en-US" dirty="0" err="1"/>
              <a:t>variada</a:t>
            </a:r>
            <a:r>
              <a:rPr lang="en-US" dirty="0"/>
              <a:t> de </a:t>
            </a:r>
            <a:r>
              <a:rPr lang="en-US" dirty="0" err="1"/>
              <a:t>productos</a:t>
            </a:r>
            <a:r>
              <a:rPr lang="en-US" dirty="0"/>
              <a:t>, con </a:t>
            </a:r>
            <a:r>
              <a:rPr lang="en-US" dirty="0" err="1"/>
              <a:t>diferentes</a:t>
            </a:r>
            <a:r>
              <a:rPr lang="en-US" dirty="0"/>
              <a:t> </a:t>
            </a:r>
            <a:r>
              <a:rPr lang="en-US" dirty="0" err="1"/>
              <a:t>niveles</a:t>
            </a:r>
            <a:r>
              <a:rPr lang="en-US" dirty="0"/>
              <a:t> de </a:t>
            </a:r>
            <a:r>
              <a:rPr lang="en-US" dirty="0" err="1"/>
              <a:t>precio</a:t>
            </a:r>
            <a:r>
              <a:rPr lang="en-US" dirty="0"/>
              <a:t>.</a:t>
            </a:r>
          </a:p>
          <a:p>
            <a:pPr algn="just">
              <a:lnSpc>
                <a:spcPct val="120000"/>
              </a:lnSpc>
              <a:buSzPct val="87000"/>
              <a:buFont typeface="Arial" panose="020B0604020202020204" pitchFamily="34" charset="0"/>
              <a:buChar char="•"/>
            </a:pPr>
            <a:r>
              <a:rPr lang="en-US" dirty="0"/>
              <a:t>En </a:t>
            </a:r>
            <a:r>
              <a:rPr lang="en-US" dirty="0" err="1"/>
              <a:t>cuanto</a:t>
            </a:r>
            <a:r>
              <a:rPr lang="en-US" dirty="0"/>
              <a:t> al </a:t>
            </a:r>
            <a:r>
              <a:rPr lang="en-US" dirty="0" err="1"/>
              <a:t>comportamiento</a:t>
            </a:r>
            <a:r>
              <a:rPr lang="en-US" dirty="0"/>
              <a:t> de </a:t>
            </a:r>
            <a:r>
              <a:rPr lang="en-US" dirty="0" err="1"/>
              <a:t>ventas</a:t>
            </a:r>
            <a:r>
              <a:rPr lang="en-US" dirty="0"/>
              <a:t>, se </a:t>
            </a:r>
            <a:r>
              <a:rPr lang="en-US" dirty="0" err="1"/>
              <a:t>identificaron</a:t>
            </a:r>
            <a:r>
              <a:rPr lang="en-US" dirty="0"/>
              <a:t> </a:t>
            </a:r>
            <a:r>
              <a:rPr lang="en-US" dirty="0" err="1"/>
              <a:t>picos</a:t>
            </a:r>
            <a:r>
              <a:rPr lang="en-US" dirty="0"/>
              <a:t> </a:t>
            </a:r>
            <a:r>
              <a:rPr lang="en-US" dirty="0" err="1"/>
              <a:t>significativos</a:t>
            </a:r>
            <a:r>
              <a:rPr lang="en-US" dirty="0"/>
              <a:t> y </a:t>
            </a:r>
            <a:r>
              <a:rPr lang="en-US" dirty="0" err="1"/>
              <a:t>periodos</a:t>
            </a:r>
            <a:r>
              <a:rPr lang="en-US" dirty="0"/>
              <a:t> de baja </a:t>
            </a:r>
            <a:r>
              <a:rPr lang="en-US" dirty="0" err="1"/>
              <a:t>actividad</a:t>
            </a:r>
            <a:r>
              <a:rPr lang="en-US" dirty="0"/>
              <a:t> a lo largo del </a:t>
            </a:r>
            <a:r>
              <a:rPr lang="en-US" dirty="0" err="1"/>
              <a:t>año</a:t>
            </a:r>
            <a:r>
              <a:rPr lang="en-US" dirty="0"/>
              <a:t>, lo que </a:t>
            </a:r>
            <a:r>
              <a:rPr lang="en-US" dirty="0" err="1"/>
              <a:t>sugiere</a:t>
            </a:r>
            <a:r>
              <a:rPr lang="en-US" dirty="0"/>
              <a:t> </a:t>
            </a:r>
            <a:r>
              <a:rPr lang="en-US" dirty="0" err="1"/>
              <a:t>una</a:t>
            </a:r>
            <a:r>
              <a:rPr lang="en-US" dirty="0"/>
              <a:t> </a:t>
            </a:r>
            <a:r>
              <a:rPr lang="en-US" dirty="0" err="1"/>
              <a:t>fuerte</a:t>
            </a:r>
            <a:r>
              <a:rPr lang="en-US" dirty="0"/>
              <a:t> </a:t>
            </a:r>
            <a:r>
              <a:rPr lang="en-US" dirty="0" err="1"/>
              <a:t>dependencia</a:t>
            </a:r>
            <a:r>
              <a:rPr lang="en-US" dirty="0"/>
              <a:t> de </a:t>
            </a:r>
            <a:r>
              <a:rPr lang="en-US" dirty="0" err="1"/>
              <a:t>ciertos</a:t>
            </a:r>
            <a:r>
              <a:rPr lang="en-US" dirty="0"/>
              <a:t> </a:t>
            </a:r>
            <a:r>
              <a:rPr lang="en-US" dirty="0" err="1"/>
              <a:t>eventos</a:t>
            </a:r>
            <a:r>
              <a:rPr lang="en-US" dirty="0"/>
              <a:t> o </a:t>
            </a:r>
            <a:r>
              <a:rPr lang="en-US" dirty="0" err="1"/>
              <a:t>fechas</a:t>
            </a:r>
            <a:r>
              <a:rPr lang="en-US" dirty="0"/>
              <a:t> </a:t>
            </a:r>
            <a:r>
              <a:rPr lang="en-US" dirty="0" err="1"/>
              <a:t>específicas</a:t>
            </a:r>
            <a:r>
              <a:rPr lang="en-US" dirty="0"/>
              <a:t> para </a:t>
            </a:r>
            <a:r>
              <a:rPr lang="en-US" dirty="0" err="1"/>
              <a:t>lograr</a:t>
            </a:r>
            <a:r>
              <a:rPr lang="en-US" dirty="0"/>
              <a:t> altos </a:t>
            </a:r>
            <a:r>
              <a:rPr lang="en-US" dirty="0" err="1"/>
              <a:t>niveles</a:t>
            </a:r>
            <a:r>
              <a:rPr lang="en-US" dirty="0"/>
              <a:t> de </a:t>
            </a:r>
            <a:r>
              <a:rPr lang="en-US" dirty="0" err="1"/>
              <a:t>facturación</a:t>
            </a:r>
            <a:r>
              <a:rPr lang="en-US" dirty="0"/>
              <a:t>.</a:t>
            </a:r>
          </a:p>
          <a:p>
            <a:pPr>
              <a:lnSpc>
                <a:spcPct val="120000"/>
              </a:lnSpc>
              <a:spcAft>
                <a:spcPts val="600"/>
              </a:spcAft>
              <a:buSzPct val="87000"/>
              <a:buFont typeface="Arial" panose="020B0604020202020204" pitchFamily="34" charset="0"/>
              <a:buChar char="•"/>
            </a:pPr>
            <a:endParaRPr lang="en-US" dirty="0"/>
          </a:p>
        </p:txBody>
      </p:sp>
    </p:spTree>
    <p:extLst>
      <p:ext uri="{BB962C8B-B14F-4D97-AF65-F5344CB8AC3E}">
        <p14:creationId xmlns:p14="http://schemas.microsoft.com/office/powerpoint/2010/main" val="47273674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50</TotalTime>
  <Words>870</Words>
  <Application>Microsoft Office PowerPoint</Application>
  <PresentationFormat>Panorámica</PresentationFormat>
  <Paragraphs>29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Grandview Display</vt:lpstr>
      <vt:lpstr>Neue Haas Grotesk Text Pro</vt:lpstr>
      <vt:lpstr>DashVTI</vt:lpstr>
      <vt:lpstr>Análisis de ventas de Retail</vt:lpstr>
      <vt:lpstr>Introducción y objetivos</vt:lpstr>
      <vt:lpstr>Transaction ID: Un identificador único para cada transacción, que permite su seguimiento y referencia. Date:La fecha en la que ocurrió la transacción, brindando información sobre las tendencias de ventas a lo largo del tiempo. Customer ID&gt; Un identificador único para cada cliente, que permite realizar análisis centrados en el cliente. Gender: El género del cliente (Masculino/Femenino), ofreciendo información sobre los patrones de compra según el género. Age: La edad del cliente, facilitando la segmentación y el análisis de influencias relacionadas con la edad. Product Category:La categoría del producto comprado (por ejemplo, Electrónica, Ropa, Belleza), ayudando a entender las preferencias de productos. Quantity: El número de unidades del producto compradas, lo que contribuye al análisis de volúmenes de compra. Price per Unit: El precio de una unidad del producto, útil para los cálculos relacionados con el gasto total. Total Amount:El valor monetario total de la transacción, que muestra el impacto financiero de cada compra. </vt:lpstr>
      <vt:lpstr> Análisis distribución de Edad de Clientes: Se observan picos principales alrededor de los 20, 30-40 y 50-60 años, ausencia casi completa de clientes menores de 20 años.  Análisis distribución de Precio por Unidad: El análisis de precios revela que el 95% de los productos se concentran en el rango de 1.5-3.5, con un precio modal alrededor de 2.5 que representa la opción más popular entre los clientes.  Análisis de Cantidad por transacción: La distribución de compras muestra que la mayoría adquiere 1-3 unidades (pico en 1), con pocos pedidos grandes (&gt;10 unidades).  Análisis de Distribución por Monto Total: El análisis revela que el 70-80% de las transacciones son pequeñas (0- 1500, siendo estas últimas clave para los ingresos.  </vt:lpstr>
      <vt:lpstr> La tendencia muestra fluctuaciones estacionales con picos en marzo y noviembre (posiblemente por eventos comerciales) y valles en enero y julio. Las ventas presentan una ligera tendencia ascendente a lo largo del año.</vt:lpstr>
      <vt:lpstr> El gráfico muestra que los clientes entre 30-50 años generan los mayores montos, con diferencias por género (hombres gastan más en edades altas, mujeres en medias). Se observa una curva en forma de campana con pico alrededor de los 40 años.</vt:lpstr>
      <vt:lpstr> La distribución de ventas revela que el 75% de las transacciones son menores a $500 (con pico en $250-$300), mientras que solo el 5-10% supera los $1000, generando desproporcionados ingresos.</vt:lpstr>
      <vt:lpstr>La tendencia mensual es inestable, con fuertes subidas y bajadas a lo largo del año. Enero 2024 destaca por una caída abrupta, posiblemente por estacionalidad.</vt:lpstr>
      <vt:lpstr>Conclusiones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MILIMAR DEL VALLE RAMOS CARBALLO</dc:creator>
  <cp:lastModifiedBy>MILIMAR DEL VALLE RAMOS CARBALLO</cp:lastModifiedBy>
  <cp:revision>1</cp:revision>
  <dcterms:created xsi:type="dcterms:W3CDTF">2025-06-23T03:50:38Z</dcterms:created>
  <dcterms:modified xsi:type="dcterms:W3CDTF">2025-06-23T04:40:42Z</dcterms:modified>
</cp:coreProperties>
</file>