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747775"/>
          </p15:clr>
        </p15:guide>
        <p15:guide id="2" pos="2880">
          <p15:clr>
            <a:srgbClr val="747775"/>
          </p15:clr>
        </p15:guide>
        <p15:guide id="3" pos="381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880"/>
        <p:guide pos="38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22" Type="http://schemas.openxmlformats.org/officeDocument/2006/relationships/font" Target="fonts/LatoLight-italic.fntdata"/><Relationship Id="rId10" Type="http://schemas.openxmlformats.org/officeDocument/2006/relationships/slide" Target="slides/slide5.xml"/><Relationship Id="rId21" Type="http://schemas.openxmlformats.org/officeDocument/2006/relationships/font" Target="fonts/LatoLight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cd6893cd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cd6893cd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r>
              <a:rPr lang="en"/>
              <a:t> per product type -&gt; The highest percentage in whole: Dress, Vase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cd6893cd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cd6893cd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r>
              <a:rPr lang="en"/>
              <a:t> per business unit -&gt; The highest percentage in whole: Clothes, Home decor, Fashion accessories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cd6893c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cd6893c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t</a:t>
            </a:r>
            <a:r>
              <a:rPr lang="en"/>
              <a:t>otal damage </a:t>
            </a:r>
            <a:r>
              <a:rPr lang="en"/>
              <a:t>to assets </a:t>
            </a:r>
            <a:r>
              <a:rPr lang="en"/>
              <a:t>(€) -&gt; Since the most damage is caused by product type Other, further investigation of this type should be next step, in order to suppress these damages as a consequence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Next highest percentage in whole have type Dress and T shirt for women. Steps for prevention should be discussed and steps for suppressing, investigatigation and verification </a:t>
            </a:r>
            <a:r>
              <a:rPr lang="en">
                <a:solidFill>
                  <a:schemeClr val="dk1"/>
                </a:solidFill>
              </a:rPr>
              <a:t>should be put into work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cd6893cd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cd6893cd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r>
              <a:rPr lang="en"/>
              <a:t>s per regions -&gt; The highest percentage in whole: Europe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d6893cd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d6893c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957750" y="561575"/>
            <a:ext cx="1071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Lato Light"/>
                <a:ea typeface="Lato Light"/>
                <a:cs typeface="Lato Light"/>
                <a:sym typeface="Lato Light"/>
              </a:rPr>
              <a:t>Zarra</a:t>
            </a:r>
            <a:endParaRPr b="0"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279600" y="2288550"/>
            <a:ext cx="25848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Report for July 2023</a:t>
            </a:r>
            <a:endParaRPr sz="2000"/>
          </a:p>
        </p:txBody>
      </p:sp>
      <p:sp>
        <p:nvSpPr>
          <p:cNvPr id="88" name="Google Shape;88;p13"/>
          <p:cNvSpPr txBox="1"/>
          <p:nvPr/>
        </p:nvSpPr>
        <p:spPr>
          <a:xfrm>
            <a:off x="751150" y="908775"/>
            <a:ext cx="20088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8/5/2023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957750" y="561575"/>
            <a:ext cx="1071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Lato Light"/>
                <a:ea typeface="Lato Light"/>
                <a:cs typeface="Lato Light"/>
                <a:sym typeface="Lato Light"/>
              </a:rPr>
              <a:t>Zarra</a:t>
            </a:r>
            <a:endParaRPr b="0"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81802" y="619325"/>
            <a:ext cx="21975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for July 2023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88" y="1185725"/>
            <a:ext cx="5378821" cy="332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7957750" y="561575"/>
            <a:ext cx="1071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Lato Light"/>
                <a:ea typeface="Lato Light"/>
                <a:cs typeface="Lato Light"/>
                <a:sym typeface="Lato Light"/>
              </a:rPr>
              <a:t>Zarra</a:t>
            </a:r>
            <a:endParaRPr b="0"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81802" y="619325"/>
            <a:ext cx="21975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for July 2023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175" y="1185725"/>
            <a:ext cx="5696576" cy="35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957750" y="561575"/>
            <a:ext cx="1071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Lato Light"/>
                <a:ea typeface="Lato Light"/>
                <a:cs typeface="Lato Light"/>
                <a:sym typeface="Lato Light"/>
              </a:rPr>
              <a:t>Zarra</a:t>
            </a:r>
            <a:endParaRPr b="0"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181802" y="619325"/>
            <a:ext cx="21975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for July 2023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42425" y="3526200"/>
            <a:ext cx="1461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reports: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100</a:t>
            </a:r>
            <a:endParaRPr sz="1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damage: </a:t>
            </a:r>
            <a:r>
              <a:rPr lang="en" sz="1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$363,000.00</a:t>
            </a:r>
            <a:endParaRPr sz="1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075" y="118572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7957750" y="561575"/>
            <a:ext cx="1071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Lato Light"/>
                <a:ea typeface="Lato Light"/>
                <a:cs typeface="Lato Light"/>
                <a:sym typeface="Lato Light"/>
              </a:rPr>
              <a:t>Zarra</a:t>
            </a:r>
            <a:endParaRPr b="0"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181802" y="619325"/>
            <a:ext cx="21975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for July 2023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50" y="944750"/>
            <a:ext cx="4686875" cy="39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7957750" y="561575"/>
            <a:ext cx="1071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Lato Light"/>
                <a:ea typeface="Lato Light"/>
                <a:cs typeface="Lato Light"/>
                <a:sym typeface="Lato Light"/>
              </a:rPr>
              <a:t>Zarra</a:t>
            </a:r>
            <a:endParaRPr b="0"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181802" y="619325"/>
            <a:ext cx="21975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for July 2023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2761200" y="2460950"/>
            <a:ext cx="3666000" cy="50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</a:rPr>
              <a:t>Thank you for your attention</a:t>
            </a:r>
            <a:endParaRPr b="1"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