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Umereni stil 2 – Naglašav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 slaj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FA0BADC-704A-A1BA-B9D9-E7472AACC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r-Latn-RS"/>
              <a:t>Kliknite i uredite naslov mastera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FCD28D8E-84A6-3DE6-AB8F-0BE2AA1E6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r-Latn-RS"/>
              <a:t>Kliknite da biste uredili stil podnaslova mastera</a:t>
            </a:r>
          </a:p>
        </p:txBody>
      </p:sp>
      <p:sp>
        <p:nvSpPr>
          <p:cNvPr id="4" name="Čuvar mesta za datum 3">
            <a:extLst>
              <a:ext uri="{FF2B5EF4-FFF2-40B4-BE49-F238E27FC236}">
                <a16:creationId xmlns:a16="http://schemas.microsoft.com/office/drawing/2014/main" id="{DBC285EE-6480-55D0-4BB6-11925E95C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39A3-3BFC-4DA0-BAFF-DC2FCDAA5F8F}" type="datetimeFigureOut">
              <a:rPr lang="sr-Latn-RS" smtClean="0"/>
              <a:t>24.1.2023.</a:t>
            </a:fld>
            <a:endParaRPr lang="sr-Latn-RS"/>
          </a:p>
        </p:txBody>
      </p:sp>
      <p:sp>
        <p:nvSpPr>
          <p:cNvPr id="5" name="Čuvar mesta za podnožje 4">
            <a:extLst>
              <a:ext uri="{FF2B5EF4-FFF2-40B4-BE49-F238E27FC236}">
                <a16:creationId xmlns:a16="http://schemas.microsoft.com/office/drawing/2014/main" id="{DAC4C69E-3DAD-C65E-7305-759048431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Čuvar mesta za broj slajda 5">
            <a:extLst>
              <a:ext uri="{FF2B5EF4-FFF2-40B4-BE49-F238E27FC236}">
                <a16:creationId xmlns:a16="http://schemas.microsoft.com/office/drawing/2014/main" id="{CF86C63A-572C-487E-09E5-2D79E180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4B82-BBAE-4313-A350-7793B43AF2C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7470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vertikaln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390AEE9-3087-0BC6-C59B-83510822D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vertikalni tekst 2">
            <a:extLst>
              <a:ext uri="{FF2B5EF4-FFF2-40B4-BE49-F238E27FC236}">
                <a16:creationId xmlns:a16="http://schemas.microsoft.com/office/drawing/2014/main" id="{54B1F375-9A79-1CD6-1551-3022AFCA0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r-Latn-RS"/>
              <a:t>Kliknite da biste uredili stilove teksta mastera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4" name="Čuvar mesta za datum 3">
            <a:extLst>
              <a:ext uri="{FF2B5EF4-FFF2-40B4-BE49-F238E27FC236}">
                <a16:creationId xmlns:a16="http://schemas.microsoft.com/office/drawing/2014/main" id="{5A206746-7541-3CF7-A2A4-93ED8263C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39A3-3BFC-4DA0-BAFF-DC2FCDAA5F8F}" type="datetimeFigureOut">
              <a:rPr lang="sr-Latn-RS" smtClean="0"/>
              <a:t>24.1.2023.</a:t>
            </a:fld>
            <a:endParaRPr lang="sr-Latn-RS"/>
          </a:p>
        </p:txBody>
      </p:sp>
      <p:sp>
        <p:nvSpPr>
          <p:cNvPr id="5" name="Čuvar mesta za podnožje 4">
            <a:extLst>
              <a:ext uri="{FF2B5EF4-FFF2-40B4-BE49-F238E27FC236}">
                <a16:creationId xmlns:a16="http://schemas.microsoft.com/office/drawing/2014/main" id="{682A04E8-49E3-1EDB-4A23-401488A4E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Čuvar mesta za broj slajda 5">
            <a:extLst>
              <a:ext uri="{FF2B5EF4-FFF2-40B4-BE49-F238E27FC236}">
                <a16:creationId xmlns:a16="http://schemas.microsoft.com/office/drawing/2014/main" id="{DF63C198-1895-01D5-D381-9906F609B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4B82-BBAE-4313-A350-7793B43AF2C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67851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n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ni naslov 1">
            <a:extLst>
              <a:ext uri="{FF2B5EF4-FFF2-40B4-BE49-F238E27FC236}">
                <a16:creationId xmlns:a16="http://schemas.microsoft.com/office/drawing/2014/main" id="{585B3DF4-8A69-D4C1-B413-CEEEBA139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vertikalni tekst 2">
            <a:extLst>
              <a:ext uri="{FF2B5EF4-FFF2-40B4-BE49-F238E27FC236}">
                <a16:creationId xmlns:a16="http://schemas.microsoft.com/office/drawing/2014/main" id="{37800928-C491-1D01-6984-4CD1CC664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r-Latn-RS"/>
              <a:t>Kliknite da biste uredili stilove teksta mastera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4" name="Čuvar mesta za datum 3">
            <a:extLst>
              <a:ext uri="{FF2B5EF4-FFF2-40B4-BE49-F238E27FC236}">
                <a16:creationId xmlns:a16="http://schemas.microsoft.com/office/drawing/2014/main" id="{6441F427-1A8F-FEF2-B133-BEBA0D7C7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39A3-3BFC-4DA0-BAFF-DC2FCDAA5F8F}" type="datetimeFigureOut">
              <a:rPr lang="sr-Latn-RS" smtClean="0"/>
              <a:t>24.1.2023.</a:t>
            </a:fld>
            <a:endParaRPr lang="sr-Latn-RS"/>
          </a:p>
        </p:txBody>
      </p:sp>
      <p:sp>
        <p:nvSpPr>
          <p:cNvPr id="5" name="Čuvar mesta za podnožje 4">
            <a:extLst>
              <a:ext uri="{FF2B5EF4-FFF2-40B4-BE49-F238E27FC236}">
                <a16:creationId xmlns:a16="http://schemas.microsoft.com/office/drawing/2014/main" id="{4F93FCA2-9634-819F-AB1A-0EF3BFF6E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Čuvar mesta za broj slajda 5">
            <a:extLst>
              <a:ext uri="{FF2B5EF4-FFF2-40B4-BE49-F238E27FC236}">
                <a16:creationId xmlns:a16="http://schemas.microsoft.com/office/drawing/2014/main" id="{2BD9C8C4-4233-CC1B-969B-D6E34081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4B82-BBAE-4313-A350-7793B43AF2C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13435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1E91FE2-48D1-D574-E38D-792ACA40B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7B98E0F9-9A96-C925-0B58-6855515A8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r-Latn-RS"/>
              <a:t>Kliknite da biste uredili stilove teksta mastera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4" name="Čuvar mesta za datum 3">
            <a:extLst>
              <a:ext uri="{FF2B5EF4-FFF2-40B4-BE49-F238E27FC236}">
                <a16:creationId xmlns:a16="http://schemas.microsoft.com/office/drawing/2014/main" id="{5625AAA1-7C6C-0F8F-7561-4727AD631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39A3-3BFC-4DA0-BAFF-DC2FCDAA5F8F}" type="datetimeFigureOut">
              <a:rPr lang="sr-Latn-RS" smtClean="0"/>
              <a:t>24.1.2023.</a:t>
            </a:fld>
            <a:endParaRPr lang="sr-Latn-RS"/>
          </a:p>
        </p:txBody>
      </p:sp>
      <p:sp>
        <p:nvSpPr>
          <p:cNvPr id="5" name="Čuvar mesta za podnožje 4">
            <a:extLst>
              <a:ext uri="{FF2B5EF4-FFF2-40B4-BE49-F238E27FC236}">
                <a16:creationId xmlns:a16="http://schemas.microsoft.com/office/drawing/2014/main" id="{731D8633-CD20-4F5D-6E49-DB76DF90E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Čuvar mesta za broj slajda 5">
            <a:extLst>
              <a:ext uri="{FF2B5EF4-FFF2-40B4-BE49-F238E27FC236}">
                <a16:creationId xmlns:a16="http://schemas.microsoft.com/office/drawing/2014/main" id="{92A52E29-B1F3-DDB7-7812-F29ED249F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4B82-BBAE-4313-A350-7793B43AF2C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18306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D18BBEA-8C10-532C-A29E-CF82FDEEB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tekst 2">
            <a:extLst>
              <a:ext uri="{FF2B5EF4-FFF2-40B4-BE49-F238E27FC236}">
                <a16:creationId xmlns:a16="http://schemas.microsoft.com/office/drawing/2014/main" id="{90616A13-5DA0-3801-3D71-A49A67A7C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sp>
        <p:nvSpPr>
          <p:cNvPr id="4" name="Čuvar mesta za datum 3">
            <a:extLst>
              <a:ext uri="{FF2B5EF4-FFF2-40B4-BE49-F238E27FC236}">
                <a16:creationId xmlns:a16="http://schemas.microsoft.com/office/drawing/2014/main" id="{0243A1CB-C6FD-5F23-5EAD-AC93482D5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39A3-3BFC-4DA0-BAFF-DC2FCDAA5F8F}" type="datetimeFigureOut">
              <a:rPr lang="sr-Latn-RS" smtClean="0"/>
              <a:t>24.1.2023.</a:t>
            </a:fld>
            <a:endParaRPr lang="sr-Latn-RS"/>
          </a:p>
        </p:txBody>
      </p:sp>
      <p:sp>
        <p:nvSpPr>
          <p:cNvPr id="5" name="Čuvar mesta za podnožje 4">
            <a:extLst>
              <a:ext uri="{FF2B5EF4-FFF2-40B4-BE49-F238E27FC236}">
                <a16:creationId xmlns:a16="http://schemas.microsoft.com/office/drawing/2014/main" id="{A15F154B-7791-9DE9-D226-F074EF34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Čuvar mesta za broj slajda 5">
            <a:extLst>
              <a:ext uri="{FF2B5EF4-FFF2-40B4-BE49-F238E27FC236}">
                <a16:creationId xmlns:a16="http://schemas.microsoft.com/office/drawing/2014/main" id="{AD08CF80-B9CF-4A81-88B9-9FF19C68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4B82-BBAE-4313-A350-7793B43AF2C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49447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E76A4A5-A457-F71C-5BEF-802988D41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AB709573-841C-DBF7-2931-FBCDA032A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r-Latn-RS"/>
              <a:t>Kliknite da biste uredili stilove teksta mastera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4" name="Čuvar mesta za sadržaj 3">
            <a:extLst>
              <a:ext uri="{FF2B5EF4-FFF2-40B4-BE49-F238E27FC236}">
                <a16:creationId xmlns:a16="http://schemas.microsoft.com/office/drawing/2014/main" id="{E467F530-5994-F0F9-A6E8-CDC110791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r-Latn-RS"/>
              <a:t>Kliknite da biste uredili stilove teksta mastera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5" name="Čuvar mesta za datum 4">
            <a:extLst>
              <a:ext uri="{FF2B5EF4-FFF2-40B4-BE49-F238E27FC236}">
                <a16:creationId xmlns:a16="http://schemas.microsoft.com/office/drawing/2014/main" id="{517D05E3-D211-FB4C-BBC4-FC1A306EE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39A3-3BFC-4DA0-BAFF-DC2FCDAA5F8F}" type="datetimeFigureOut">
              <a:rPr lang="sr-Latn-RS" smtClean="0"/>
              <a:t>24.1.2023.</a:t>
            </a:fld>
            <a:endParaRPr lang="sr-Latn-RS"/>
          </a:p>
        </p:txBody>
      </p:sp>
      <p:sp>
        <p:nvSpPr>
          <p:cNvPr id="6" name="Čuvar mesta za podnožje 5">
            <a:extLst>
              <a:ext uri="{FF2B5EF4-FFF2-40B4-BE49-F238E27FC236}">
                <a16:creationId xmlns:a16="http://schemas.microsoft.com/office/drawing/2014/main" id="{8D0E2E6B-9419-2CBB-16DF-8F1EEA911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Čuvar mesta za broj slajda 6">
            <a:extLst>
              <a:ext uri="{FF2B5EF4-FFF2-40B4-BE49-F238E27FC236}">
                <a16:creationId xmlns:a16="http://schemas.microsoft.com/office/drawing/2014/main" id="{40853B1B-2894-4EC2-52E8-8FE1CBA35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4B82-BBAE-4313-A350-7793B43AF2C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83973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eđe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474ACBF-21A8-3DBA-3EEE-E00EF688C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tekst 2">
            <a:extLst>
              <a:ext uri="{FF2B5EF4-FFF2-40B4-BE49-F238E27FC236}">
                <a16:creationId xmlns:a16="http://schemas.microsoft.com/office/drawing/2014/main" id="{D2353423-9991-DCAD-371B-A477E89AC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sp>
        <p:nvSpPr>
          <p:cNvPr id="4" name="Čuvar mesta za sadržaj 3">
            <a:extLst>
              <a:ext uri="{FF2B5EF4-FFF2-40B4-BE49-F238E27FC236}">
                <a16:creationId xmlns:a16="http://schemas.microsoft.com/office/drawing/2014/main" id="{E40E5E36-C489-38E4-E452-7785E1A33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r-Latn-RS"/>
              <a:t>Kliknite da biste uredili stilove teksta mastera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5" name="Čuvar mesta za tekst 4">
            <a:extLst>
              <a:ext uri="{FF2B5EF4-FFF2-40B4-BE49-F238E27FC236}">
                <a16:creationId xmlns:a16="http://schemas.microsoft.com/office/drawing/2014/main" id="{C639A5F3-EDF2-1702-FCDA-A7BF1BF1B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sp>
        <p:nvSpPr>
          <p:cNvPr id="6" name="Čuvar mesta za sadržaj 5">
            <a:extLst>
              <a:ext uri="{FF2B5EF4-FFF2-40B4-BE49-F238E27FC236}">
                <a16:creationId xmlns:a16="http://schemas.microsoft.com/office/drawing/2014/main" id="{55DB369E-55DC-5B1E-98D8-7A6576B6D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r-Latn-RS"/>
              <a:t>Kliknite da biste uredili stilove teksta mastera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7" name="Čuvar mesta za datum 6">
            <a:extLst>
              <a:ext uri="{FF2B5EF4-FFF2-40B4-BE49-F238E27FC236}">
                <a16:creationId xmlns:a16="http://schemas.microsoft.com/office/drawing/2014/main" id="{700118B6-20BC-9B9A-5FCE-7FB7AAE67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39A3-3BFC-4DA0-BAFF-DC2FCDAA5F8F}" type="datetimeFigureOut">
              <a:rPr lang="sr-Latn-RS" smtClean="0"/>
              <a:t>24.1.2023.</a:t>
            </a:fld>
            <a:endParaRPr lang="sr-Latn-RS"/>
          </a:p>
        </p:txBody>
      </p:sp>
      <p:sp>
        <p:nvSpPr>
          <p:cNvPr id="8" name="Čuvar mesta za podnožje 7">
            <a:extLst>
              <a:ext uri="{FF2B5EF4-FFF2-40B4-BE49-F238E27FC236}">
                <a16:creationId xmlns:a16="http://schemas.microsoft.com/office/drawing/2014/main" id="{B774B519-0E83-8692-06A5-F51869EB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Čuvar mesta za broj slajda 8">
            <a:extLst>
              <a:ext uri="{FF2B5EF4-FFF2-40B4-BE49-F238E27FC236}">
                <a16:creationId xmlns:a16="http://schemas.microsoft.com/office/drawing/2014/main" id="{26EF9C25-66D8-7DB6-5C83-6D065F18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4B82-BBAE-4313-A350-7793B43AF2C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09107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EADF034-7A88-8573-498D-A63E49179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datum 2">
            <a:extLst>
              <a:ext uri="{FF2B5EF4-FFF2-40B4-BE49-F238E27FC236}">
                <a16:creationId xmlns:a16="http://schemas.microsoft.com/office/drawing/2014/main" id="{7AE20119-0524-8C69-5AAA-31FA4FA3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39A3-3BFC-4DA0-BAFF-DC2FCDAA5F8F}" type="datetimeFigureOut">
              <a:rPr lang="sr-Latn-RS" smtClean="0"/>
              <a:t>24.1.2023.</a:t>
            </a:fld>
            <a:endParaRPr lang="sr-Latn-RS"/>
          </a:p>
        </p:txBody>
      </p:sp>
      <p:sp>
        <p:nvSpPr>
          <p:cNvPr id="4" name="Čuvar mesta za podnožje 3">
            <a:extLst>
              <a:ext uri="{FF2B5EF4-FFF2-40B4-BE49-F238E27FC236}">
                <a16:creationId xmlns:a16="http://schemas.microsoft.com/office/drawing/2014/main" id="{A5BC838B-3B9B-3AEA-E727-45858EA79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Čuvar mesta za broj slajda 4">
            <a:extLst>
              <a:ext uri="{FF2B5EF4-FFF2-40B4-BE49-F238E27FC236}">
                <a16:creationId xmlns:a16="http://schemas.microsoft.com/office/drawing/2014/main" id="{82DBA02D-B559-13A8-C03E-D4E45B7C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4B82-BBAE-4313-A350-7793B43AF2C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34053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datum 1">
            <a:extLst>
              <a:ext uri="{FF2B5EF4-FFF2-40B4-BE49-F238E27FC236}">
                <a16:creationId xmlns:a16="http://schemas.microsoft.com/office/drawing/2014/main" id="{0ED326A9-91ED-FF9B-ECA3-FA1BFE66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39A3-3BFC-4DA0-BAFF-DC2FCDAA5F8F}" type="datetimeFigureOut">
              <a:rPr lang="sr-Latn-RS" smtClean="0"/>
              <a:t>24.1.2023.</a:t>
            </a:fld>
            <a:endParaRPr lang="sr-Latn-RS"/>
          </a:p>
        </p:txBody>
      </p:sp>
      <p:sp>
        <p:nvSpPr>
          <p:cNvPr id="3" name="Čuvar mesta za podnožje 2">
            <a:extLst>
              <a:ext uri="{FF2B5EF4-FFF2-40B4-BE49-F238E27FC236}">
                <a16:creationId xmlns:a16="http://schemas.microsoft.com/office/drawing/2014/main" id="{FF6EC755-A9DC-D5E9-C164-D46F724E7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Čuvar mesta za broj slajda 3">
            <a:extLst>
              <a:ext uri="{FF2B5EF4-FFF2-40B4-BE49-F238E27FC236}">
                <a16:creationId xmlns:a16="http://schemas.microsoft.com/office/drawing/2014/main" id="{94AD75BB-D20E-88A1-19C3-579D518D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4B82-BBAE-4313-A350-7793B43AF2C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62953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a nat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2916418-F5D3-2A80-3EC6-827EAE060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1E1B9675-70AA-575A-3E5F-3935AB600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r-Latn-RS"/>
              <a:t>Kliknite da biste uredili stilove teksta mastera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4" name="Čuvar mesta za tekst 3">
            <a:extLst>
              <a:ext uri="{FF2B5EF4-FFF2-40B4-BE49-F238E27FC236}">
                <a16:creationId xmlns:a16="http://schemas.microsoft.com/office/drawing/2014/main" id="{774D4B61-8111-6A38-D6F0-BB57AA0B3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sp>
        <p:nvSpPr>
          <p:cNvPr id="5" name="Čuvar mesta za datum 4">
            <a:extLst>
              <a:ext uri="{FF2B5EF4-FFF2-40B4-BE49-F238E27FC236}">
                <a16:creationId xmlns:a16="http://schemas.microsoft.com/office/drawing/2014/main" id="{ADDD66FF-A2F7-D8F4-D337-F27AFF7B4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39A3-3BFC-4DA0-BAFF-DC2FCDAA5F8F}" type="datetimeFigureOut">
              <a:rPr lang="sr-Latn-RS" smtClean="0"/>
              <a:t>24.1.2023.</a:t>
            </a:fld>
            <a:endParaRPr lang="sr-Latn-RS"/>
          </a:p>
        </p:txBody>
      </p:sp>
      <p:sp>
        <p:nvSpPr>
          <p:cNvPr id="6" name="Čuvar mesta za podnožje 5">
            <a:extLst>
              <a:ext uri="{FF2B5EF4-FFF2-40B4-BE49-F238E27FC236}">
                <a16:creationId xmlns:a16="http://schemas.microsoft.com/office/drawing/2014/main" id="{EC22FDBC-F24B-5900-CF62-76D616F9D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Čuvar mesta za broj slajda 6">
            <a:extLst>
              <a:ext uri="{FF2B5EF4-FFF2-40B4-BE49-F238E27FC236}">
                <a16:creationId xmlns:a16="http://schemas.microsoft.com/office/drawing/2014/main" id="{8BA9A8E5-C8F2-5F2E-ACCA-0D348F158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4B82-BBAE-4313-A350-7793B43AF2C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6826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a nat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221B502-7A5C-CE96-C5B1-5772F48CD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sliku 2">
            <a:extLst>
              <a:ext uri="{FF2B5EF4-FFF2-40B4-BE49-F238E27FC236}">
                <a16:creationId xmlns:a16="http://schemas.microsoft.com/office/drawing/2014/main" id="{6666C0A1-AFDB-83C9-2A10-04504AF99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Čuvar mesta za tekst 3">
            <a:extLst>
              <a:ext uri="{FF2B5EF4-FFF2-40B4-BE49-F238E27FC236}">
                <a16:creationId xmlns:a16="http://schemas.microsoft.com/office/drawing/2014/main" id="{67381C42-9B0D-4253-8FFF-F8F438530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sp>
        <p:nvSpPr>
          <p:cNvPr id="5" name="Čuvar mesta za datum 4">
            <a:extLst>
              <a:ext uri="{FF2B5EF4-FFF2-40B4-BE49-F238E27FC236}">
                <a16:creationId xmlns:a16="http://schemas.microsoft.com/office/drawing/2014/main" id="{4D2DBF6E-1D6D-7F1B-3427-591E0A6BD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39A3-3BFC-4DA0-BAFF-DC2FCDAA5F8F}" type="datetimeFigureOut">
              <a:rPr lang="sr-Latn-RS" smtClean="0"/>
              <a:t>24.1.2023.</a:t>
            </a:fld>
            <a:endParaRPr lang="sr-Latn-RS"/>
          </a:p>
        </p:txBody>
      </p:sp>
      <p:sp>
        <p:nvSpPr>
          <p:cNvPr id="6" name="Čuvar mesta za podnožje 5">
            <a:extLst>
              <a:ext uri="{FF2B5EF4-FFF2-40B4-BE49-F238E27FC236}">
                <a16:creationId xmlns:a16="http://schemas.microsoft.com/office/drawing/2014/main" id="{2D080256-5F16-6A54-3BB9-12BE130DB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Čuvar mesta za broj slajda 6">
            <a:extLst>
              <a:ext uri="{FF2B5EF4-FFF2-40B4-BE49-F238E27FC236}">
                <a16:creationId xmlns:a16="http://schemas.microsoft.com/office/drawing/2014/main" id="{8FEF6DA4-8339-15B5-0B0B-7E0A82CB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4B82-BBAE-4313-A350-7793B43AF2C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910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naslov 1">
            <a:extLst>
              <a:ext uri="{FF2B5EF4-FFF2-40B4-BE49-F238E27FC236}">
                <a16:creationId xmlns:a16="http://schemas.microsoft.com/office/drawing/2014/main" id="{7EC129EC-9A77-67C2-48FB-5C37ED289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tekst 2">
            <a:extLst>
              <a:ext uri="{FF2B5EF4-FFF2-40B4-BE49-F238E27FC236}">
                <a16:creationId xmlns:a16="http://schemas.microsoft.com/office/drawing/2014/main" id="{260FC6E3-4D2C-E735-BE2E-AE486C421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r-Latn-RS"/>
              <a:t>Kliknite da biste uredili stilove teksta mastera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4" name="Čuvar mesta za datum 3">
            <a:extLst>
              <a:ext uri="{FF2B5EF4-FFF2-40B4-BE49-F238E27FC236}">
                <a16:creationId xmlns:a16="http://schemas.microsoft.com/office/drawing/2014/main" id="{38FB663F-654A-0018-7E69-F0AEC42900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939A3-3BFC-4DA0-BAFF-DC2FCDAA5F8F}" type="datetimeFigureOut">
              <a:rPr lang="sr-Latn-RS" smtClean="0"/>
              <a:t>24.1.2023.</a:t>
            </a:fld>
            <a:endParaRPr lang="sr-Latn-RS"/>
          </a:p>
        </p:txBody>
      </p:sp>
      <p:sp>
        <p:nvSpPr>
          <p:cNvPr id="5" name="Čuvar mesta za podnožje 4">
            <a:extLst>
              <a:ext uri="{FF2B5EF4-FFF2-40B4-BE49-F238E27FC236}">
                <a16:creationId xmlns:a16="http://schemas.microsoft.com/office/drawing/2014/main" id="{094D99FA-6173-555F-D556-53516AC1D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Čuvar mesta za broj slajda 5">
            <a:extLst>
              <a:ext uri="{FF2B5EF4-FFF2-40B4-BE49-F238E27FC236}">
                <a16:creationId xmlns:a16="http://schemas.microsoft.com/office/drawing/2014/main" id="{B1C646B4-2EC1-818C-2A72-FF443320C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4B82-BBAE-4313-A350-7793B43AF2C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69829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65F7BF2-713A-819F-47A6-A0B5A15CA7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r-Latn-RS" sz="44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Sloan Digital Sky Survey Classification</a:t>
            </a:r>
            <a:endParaRPr lang="sr-Latn-RS" sz="4400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E817A646-936A-83B2-BF4B-0F356799E8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Klasifikacija galaksija, zvezda i kvazara na osnovu DR14 iz SDSS-a</a:t>
            </a:r>
          </a:p>
          <a:p>
            <a:r>
              <a:rPr lang="sr-Latn-RS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Student: Milica Petrović 2022/3267</a:t>
            </a:r>
            <a:endParaRPr lang="sr-Latn-R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987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255159E-C3D8-2F6C-FB6C-7F3BCFCAF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200" dirty="0"/>
              <a:t>Analiza obeležja i izdvajanje obeležja - </a:t>
            </a:r>
            <a:r>
              <a:rPr lang="sr-Latn-RS" sz="4200" dirty="0" err="1"/>
              <a:t>ra</a:t>
            </a:r>
            <a:endParaRPr lang="sr-Latn-RS" sz="4200" dirty="0"/>
          </a:p>
        </p:txBody>
      </p:sp>
      <p:pic>
        <p:nvPicPr>
          <p:cNvPr id="5" name="Čuvar mesta za sadržaj 4">
            <a:extLst>
              <a:ext uri="{FF2B5EF4-FFF2-40B4-BE49-F238E27FC236}">
                <a16:creationId xmlns:a16="http://schemas.microsoft.com/office/drawing/2014/main" id="{16337934-5C5D-FD30-3B4E-697B9408B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4" r="7586"/>
          <a:stretch/>
        </p:blipFill>
        <p:spPr>
          <a:xfrm>
            <a:off x="37274" y="1929156"/>
            <a:ext cx="12117451" cy="3608044"/>
          </a:xfrm>
        </p:spPr>
      </p:pic>
    </p:spTree>
    <p:extLst>
      <p:ext uri="{BB962C8B-B14F-4D97-AF65-F5344CB8AC3E}">
        <p14:creationId xmlns:p14="http://schemas.microsoft.com/office/powerpoint/2010/main" val="2002609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94DC642-3969-4C37-D8FC-6939EB2E2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200" dirty="0"/>
              <a:t>Analiza obeležja i izdvajanje obeležja – </a:t>
            </a:r>
            <a:r>
              <a:rPr lang="sr-Latn-RS" sz="4200" dirty="0" err="1"/>
              <a:t>ra</a:t>
            </a:r>
            <a:r>
              <a:rPr lang="sr-Latn-RS" sz="4200" dirty="0"/>
              <a:t> i dec</a:t>
            </a:r>
          </a:p>
        </p:txBody>
      </p:sp>
      <p:pic>
        <p:nvPicPr>
          <p:cNvPr id="5" name="Čuvar mesta za sadržaj 4">
            <a:extLst>
              <a:ext uri="{FF2B5EF4-FFF2-40B4-BE49-F238E27FC236}">
                <a16:creationId xmlns:a16="http://schemas.microsoft.com/office/drawing/2014/main" id="{A631F007-570C-F4E0-1B4F-5D46C4F60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690688"/>
            <a:ext cx="11009129" cy="4980004"/>
          </a:xfrm>
        </p:spPr>
      </p:pic>
    </p:spTree>
    <p:extLst>
      <p:ext uri="{BB962C8B-B14F-4D97-AF65-F5344CB8AC3E}">
        <p14:creationId xmlns:p14="http://schemas.microsoft.com/office/powerpoint/2010/main" val="513461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2B04D19-4930-0ED2-1AD8-5DFA09963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200" dirty="0"/>
              <a:t>Analiza obeležja i izdvajanje obeležja - plate</a:t>
            </a:r>
          </a:p>
        </p:txBody>
      </p:sp>
      <p:pic>
        <p:nvPicPr>
          <p:cNvPr id="5" name="Čuvar mesta za sadržaj 4">
            <a:extLst>
              <a:ext uri="{FF2B5EF4-FFF2-40B4-BE49-F238E27FC236}">
                <a16:creationId xmlns:a16="http://schemas.microsoft.com/office/drawing/2014/main" id="{D2B05325-BDD4-C73C-CB1A-137B88C79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1" r="7874"/>
          <a:stretch/>
        </p:blipFill>
        <p:spPr>
          <a:xfrm>
            <a:off x="80927" y="2178844"/>
            <a:ext cx="12030145" cy="3561556"/>
          </a:xfrm>
        </p:spPr>
      </p:pic>
    </p:spTree>
    <p:extLst>
      <p:ext uri="{BB962C8B-B14F-4D97-AF65-F5344CB8AC3E}">
        <p14:creationId xmlns:p14="http://schemas.microsoft.com/office/powerpoint/2010/main" val="1805854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64AF875-9BC3-DFE4-CEC5-E042AE08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200" dirty="0"/>
              <a:t>Analiza obeležja i izdvajanje obeležja - </a:t>
            </a:r>
            <a:r>
              <a:rPr lang="sr-Latn-RS" sz="4200" dirty="0" err="1"/>
              <a:t>fiberid</a:t>
            </a:r>
            <a:endParaRPr lang="sr-Latn-RS" sz="4200" dirty="0"/>
          </a:p>
        </p:txBody>
      </p:sp>
      <p:pic>
        <p:nvPicPr>
          <p:cNvPr id="5" name="Čuvar mesta za sadržaj 4">
            <a:extLst>
              <a:ext uri="{FF2B5EF4-FFF2-40B4-BE49-F238E27FC236}">
                <a16:creationId xmlns:a16="http://schemas.microsoft.com/office/drawing/2014/main" id="{EF39E627-5039-AE75-7745-12B545D68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1" r="7681"/>
          <a:stretch/>
        </p:blipFill>
        <p:spPr>
          <a:xfrm>
            <a:off x="26973" y="2158524"/>
            <a:ext cx="12138054" cy="3622516"/>
          </a:xfrm>
        </p:spPr>
      </p:pic>
    </p:spTree>
    <p:extLst>
      <p:ext uri="{BB962C8B-B14F-4D97-AF65-F5344CB8AC3E}">
        <p14:creationId xmlns:p14="http://schemas.microsoft.com/office/powerpoint/2010/main" val="4198963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7D82036-86A5-1AAC-6B4F-72461F9FC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200" dirty="0"/>
              <a:t>Analiza obeležja i izdvajanje obeležja - </a:t>
            </a:r>
            <a:r>
              <a:rPr lang="sr-Latn-RS" sz="4200" dirty="0" err="1"/>
              <a:t>mjd</a:t>
            </a:r>
            <a:endParaRPr lang="sr-Latn-RS" sz="4200" dirty="0"/>
          </a:p>
        </p:txBody>
      </p:sp>
      <p:pic>
        <p:nvPicPr>
          <p:cNvPr id="5" name="Čuvar mesta za sadržaj 4">
            <a:extLst>
              <a:ext uri="{FF2B5EF4-FFF2-40B4-BE49-F238E27FC236}">
                <a16:creationId xmlns:a16="http://schemas.microsoft.com/office/drawing/2014/main" id="{B8055688-70B8-A10D-1C31-169F33E0F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1" r="7102"/>
          <a:stretch/>
        </p:blipFill>
        <p:spPr>
          <a:xfrm>
            <a:off x="60502" y="2087404"/>
            <a:ext cx="12070995" cy="3541236"/>
          </a:xfrm>
        </p:spPr>
      </p:pic>
    </p:spTree>
    <p:extLst>
      <p:ext uri="{BB962C8B-B14F-4D97-AF65-F5344CB8AC3E}">
        <p14:creationId xmlns:p14="http://schemas.microsoft.com/office/powerpoint/2010/main" val="616836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169861E-5541-AF52-5C0B-D83C32C25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200" dirty="0"/>
              <a:t>Analiza obeležja i izdvajanje obeležja – u, g, r, i, z</a:t>
            </a:r>
          </a:p>
        </p:txBody>
      </p:sp>
      <p:pic>
        <p:nvPicPr>
          <p:cNvPr id="5" name="Čuvar mesta za sadržaj 4" descr="Slika na kojoj se nalazi trg&#10;&#10;Opis je automatski generisan">
            <a:extLst>
              <a:ext uri="{FF2B5EF4-FFF2-40B4-BE49-F238E27FC236}">
                <a16:creationId xmlns:a16="http://schemas.microsoft.com/office/drawing/2014/main" id="{0B4B180C-9415-481C-1531-C8C795AC7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7" r="5690"/>
          <a:stretch/>
        </p:blipFill>
        <p:spPr>
          <a:xfrm>
            <a:off x="262118" y="2010844"/>
            <a:ext cx="11929882" cy="3485716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Okvir za tekst 5">
                <a:extLst>
                  <a:ext uri="{FF2B5EF4-FFF2-40B4-BE49-F238E27FC236}">
                    <a16:creationId xmlns:a16="http://schemas.microsoft.com/office/drawing/2014/main" id="{2814A6C3-2B14-42EF-4BCA-6A9D442CA3DE}"/>
                  </a:ext>
                </a:extLst>
              </p:cNvPr>
              <p:cNvSpPr txBox="1"/>
              <p:nvPr/>
            </p:nvSpPr>
            <p:spPr>
              <a:xfrm>
                <a:off x="447040" y="5740400"/>
                <a:ext cx="11501120" cy="513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r-Latn-R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𝑃𝐶𝐴</m:t>
                      </m:r>
                      <m:d>
                        <m:dPr>
                          <m:ctrlPr>
                            <a:rPr lang="sr-Latn-R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sr-Latn-R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sSup>
                            <m:sSupPr>
                              <m:ctrlPr>
                                <a:rPr lang="sr-Latn-R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sr-Latn-R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u</m:t>
                              </m:r>
                            </m:e>
                            <m:sup>
                              <m:r>
                                <a:rPr lang="sr-Latn-R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sr-Latn-R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sr-Latn-R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sr-Latn-R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  <m:r>
                                <m:rPr>
                                  <m:sty m:val="p"/>
                                </m:rPr>
                                <a:rPr lang="sr-Latn-R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g</m:t>
                              </m:r>
                            </m:e>
                            <m:sup>
                              <m:r>
                                <a:rPr lang="sr-Latn-R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sr-Latn-R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sr-Latn-R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sr-Latn-R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  <m:r>
                                <m:rPr>
                                  <m:sty m:val="p"/>
                                </m:rPr>
                                <a:rPr lang="sr-Latn-R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r</m:t>
                              </m:r>
                            </m:e>
                            <m:sup>
                              <m:r>
                                <a:rPr lang="sr-Latn-R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sr-Latn-R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sr-Latn-R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sr-Latn-R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  <m:r>
                                <m:rPr>
                                  <m:sty m:val="p"/>
                                </m:rPr>
                                <a:rPr lang="sr-Latn-R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e>
                            <m:sup>
                              <m:r>
                                <a:rPr lang="sr-Latn-R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sr-Latn-R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sr-Latn-R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sr-Latn-R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  <m:r>
                                <m:rPr>
                                  <m:sty m:val="p"/>
                                </m:rPr>
                                <a:rPr lang="sr-Latn-R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z</m:t>
                              </m:r>
                            </m:e>
                            <m:sup>
                              <m:r>
                                <a:rPr lang="sr-Latn-R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sr-Latn-R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sr-Latn-R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→</m:t>
                          </m:r>
                        </m:e>
                        <m:sup>
                          <m:r>
                            <a:rPr lang="sr-Latn-R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sr-Latn-R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𝑃𝐶</m:t>
                      </m:r>
                      <m:sSubSup>
                        <m:sSubSupPr>
                          <m:ctrlPr>
                            <a:rPr lang="sr-Latn-R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sr-Latn-R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sr-Latn-R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sr-Latn-R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sSup>
                        <m:sSupPr>
                          <m:ctrlPr>
                            <a:rPr lang="sr-Latn-R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sr-Latn-R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</m:e>
                        <m:sup>
                          <m:r>
                            <a:rPr lang="sr-Latn-R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sr-Latn-R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𝑃𝐶</m:t>
                      </m:r>
                      <m:sSubSup>
                        <m:sSubSupPr>
                          <m:ctrlPr>
                            <a:rPr lang="sr-Latn-R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sr-Latn-R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sr-Latn-R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sr-Latn-R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sSup>
                        <m:sSupPr>
                          <m:ctrlPr>
                            <a:rPr lang="sr-Latn-R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sr-Latn-R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</m:e>
                        <m:sup>
                          <m:r>
                            <a:rPr lang="sr-Latn-R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sr-Latn-R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𝑃𝐶</m:t>
                      </m:r>
                      <m:sSub>
                        <m:sSubPr>
                          <m:ctrlPr>
                            <a:rPr lang="sr-Latn-R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sr-Latn-R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sr-Latn-R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sr-Latn-R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′</m:t>
                      </m:r>
                    </m:oMath>
                  </m:oMathPara>
                </a14:m>
                <a:endParaRPr lang="sr-Latn-RS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Okvir za tekst 5">
                <a:extLst>
                  <a:ext uri="{FF2B5EF4-FFF2-40B4-BE49-F238E27FC236}">
                    <a16:creationId xmlns:a16="http://schemas.microsoft.com/office/drawing/2014/main" id="{2814A6C3-2B14-42EF-4BCA-6A9D442CA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40" y="5740400"/>
                <a:ext cx="11501120" cy="5134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3117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2EBCCB5-EAC5-3749-775A-9A70D0A9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200" dirty="0"/>
              <a:t>Kreiranje i testiranje modela za klasifikaciju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43B635BD-6E72-3490-096B-8DE59AE88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Naivni </a:t>
            </a:r>
            <a:r>
              <a:rPr lang="sr-Latn-RS" dirty="0" err="1"/>
              <a:t>Bajes</a:t>
            </a:r>
            <a:endParaRPr lang="sr-Latn-RS" dirty="0"/>
          </a:p>
          <a:p>
            <a:r>
              <a:rPr lang="sr-Latn-RS" dirty="0"/>
              <a:t>Metod nosećih vektora ( c = 350, </a:t>
            </a:r>
            <a:r>
              <a:rPr lang="sr-Latn-RS" dirty="0" err="1"/>
              <a:t>polinomijalni</a:t>
            </a:r>
            <a:r>
              <a:rPr lang="sr-Latn-RS" dirty="0"/>
              <a:t> </a:t>
            </a:r>
            <a:r>
              <a:rPr lang="sr-Latn-RS" dirty="0" err="1"/>
              <a:t>kernel</a:t>
            </a:r>
            <a:r>
              <a:rPr lang="sr-Latn-RS" dirty="0"/>
              <a:t>)</a:t>
            </a:r>
          </a:p>
          <a:p>
            <a:r>
              <a:rPr lang="sr-Latn-RS" dirty="0"/>
              <a:t>Slučajna šuma (broj stabala 50)</a:t>
            </a:r>
          </a:p>
          <a:p>
            <a:r>
              <a:rPr lang="sr-Latn-RS" dirty="0" err="1"/>
              <a:t>XGBoost</a:t>
            </a:r>
            <a:r>
              <a:rPr lang="sr-Latn-RS" dirty="0"/>
              <a:t> (broj stabala 40)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141D4DD2-D807-AFEA-A29C-C70826D8C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622239"/>
              </p:ext>
            </p:extLst>
          </p:nvPr>
        </p:nvGraphicFramePr>
        <p:xfrm>
          <a:off x="1136650" y="4001294"/>
          <a:ext cx="62738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6900">
                  <a:extLst>
                    <a:ext uri="{9D8B030D-6E8A-4147-A177-3AD203B41FA5}">
                      <a16:colId xmlns:a16="http://schemas.microsoft.com/office/drawing/2014/main" val="1664847796"/>
                    </a:ext>
                  </a:extLst>
                </a:gridCol>
                <a:gridCol w="3136900">
                  <a:extLst>
                    <a:ext uri="{9D8B030D-6E8A-4147-A177-3AD203B41FA5}">
                      <a16:colId xmlns:a16="http://schemas.microsoft.com/office/drawing/2014/main" val="1696585441"/>
                    </a:ext>
                  </a:extLst>
                </a:gridCol>
              </a:tblGrid>
              <a:tr h="369411">
                <a:tc>
                  <a:txBody>
                    <a:bodyPr/>
                    <a:lstStyle/>
                    <a:p>
                      <a:pPr algn="ctr"/>
                      <a:r>
                        <a:rPr lang="sr-Latn-RS" sz="2000" dirty="0"/>
                        <a:t>Klasifikator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2000" dirty="0"/>
                        <a:t>Tačnost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5944974"/>
                  </a:ext>
                </a:extLst>
              </a:tr>
              <a:tr h="369411">
                <a:tc>
                  <a:txBody>
                    <a:bodyPr/>
                    <a:lstStyle/>
                    <a:p>
                      <a:pPr algn="ctr"/>
                      <a:r>
                        <a:rPr lang="sr-Latn-R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Naivni </a:t>
                      </a:r>
                      <a:r>
                        <a:rPr lang="sr-Latn-R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Bajes</a:t>
                      </a:r>
                      <a:endParaRPr lang="sr-Latn-R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97.7375 %</a:t>
                      </a:r>
                      <a:endParaRPr lang="sr-Latn-R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7103099"/>
                  </a:ext>
                </a:extLst>
              </a:tr>
              <a:tr h="369411">
                <a:tc>
                  <a:txBody>
                    <a:bodyPr/>
                    <a:lstStyle/>
                    <a:p>
                      <a:pPr algn="ctr"/>
                      <a:r>
                        <a:rPr lang="sr-Latn-R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Metod nosećih vektora</a:t>
                      </a:r>
                      <a:endParaRPr lang="sr-Latn-R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98.9625 %</a:t>
                      </a:r>
                      <a:endParaRPr lang="sr-Latn-R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511758"/>
                  </a:ext>
                </a:extLst>
              </a:tr>
              <a:tr h="369411">
                <a:tc>
                  <a:txBody>
                    <a:bodyPr/>
                    <a:lstStyle/>
                    <a:p>
                      <a:pPr algn="ctr"/>
                      <a:r>
                        <a:rPr lang="sr-Latn-R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Slučajna šuma</a:t>
                      </a:r>
                      <a:endParaRPr lang="sr-Latn-R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99.1875 %</a:t>
                      </a:r>
                      <a:endParaRPr lang="sr-Latn-R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9976846"/>
                  </a:ext>
                </a:extLst>
              </a:tr>
              <a:tr h="369411">
                <a:tc>
                  <a:txBody>
                    <a:bodyPr/>
                    <a:lstStyle/>
                    <a:p>
                      <a:pPr algn="ctr"/>
                      <a:r>
                        <a:rPr lang="sr-Latn-R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endParaRPr lang="sr-Latn-R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99.35 %</a:t>
                      </a:r>
                      <a:endParaRPr lang="sr-Latn-R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2172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4416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52D0822-CB54-2A03-0F65-D0D379523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200" dirty="0"/>
              <a:t>Kreiranje i testiranje modela za klasifikaciju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822B4F83-3A82-F045-C07D-3716DAC91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Značaj klasifikatora dobijen pomoću slučajne šume</a:t>
            </a:r>
          </a:p>
          <a:p>
            <a:pPr marL="0" indent="0">
              <a:buNone/>
            </a:pPr>
            <a:endParaRPr lang="sr-Latn-RS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25E8C5BF-183D-A513-E9CB-E2CF4DB32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396352"/>
              </p:ext>
            </p:extLst>
          </p:nvPr>
        </p:nvGraphicFramePr>
        <p:xfrm>
          <a:off x="1152207" y="2540000"/>
          <a:ext cx="3226753" cy="3881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3899">
                  <a:extLst>
                    <a:ext uri="{9D8B030D-6E8A-4147-A177-3AD203B41FA5}">
                      <a16:colId xmlns:a16="http://schemas.microsoft.com/office/drawing/2014/main" val="4159754885"/>
                    </a:ext>
                  </a:extLst>
                </a:gridCol>
                <a:gridCol w="1612854">
                  <a:extLst>
                    <a:ext uri="{9D8B030D-6E8A-4147-A177-3AD203B41FA5}">
                      <a16:colId xmlns:a16="http://schemas.microsoft.com/office/drawing/2014/main" val="1776483299"/>
                    </a:ext>
                  </a:extLst>
                </a:gridCol>
              </a:tblGrid>
              <a:tr h="3881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r-Latn-RS" sz="2000" dirty="0">
                          <a:effectLst/>
                        </a:rPr>
                        <a:t>Obeležje</a:t>
                      </a:r>
                      <a:endParaRPr lang="sr-Latn-R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r-Latn-RS" sz="2000" dirty="0">
                          <a:effectLst/>
                        </a:rPr>
                        <a:t>Značaj</a:t>
                      </a:r>
                      <a:endParaRPr lang="sr-Latn-R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27032226"/>
                  </a:ext>
                </a:extLst>
              </a:tr>
              <a:tr h="3881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r-Latn-RS" sz="2000">
                          <a:effectLst/>
                        </a:rPr>
                        <a:t>redshift</a:t>
                      </a:r>
                      <a:endParaRPr lang="sr-Latn-R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r-Latn-RS" sz="2000">
                          <a:effectLst/>
                        </a:rPr>
                        <a:t>0.523582</a:t>
                      </a:r>
                      <a:endParaRPr lang="sr-Latn-R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1620921"/>
                  </a:ext>
                </a:extLst>
              </a:tr>
              <a:tr h="3881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r-Latn-RS" sz="2000">
                          <a:effectLst/>
                        </a:rPr>
                        <a:t>plate</a:t>
                      </a:r>
                      <a:endParaRPr lang="sr-Latn-R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r-Latn-RS" sz="2000" dirty="0">
                          <a:effectLst/>
                        </a:rPr>
                        <a:t>0.168906</a:t>
                      </a:r>
                      <a:endParaRPr lang="sr-Latn-R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552017"/>
                  </a:ext>
                </a:extLst>
              </a:tr>
              <a:tr h="3881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r-Latn-RS" sz="2000">
                          <a:effectLst/>
                        </a:rPr>
                        <a:t>PCA_1</a:t>
                      </a:r>
                      <a:endParaRPr lang="sr-Latn-R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r-Latn-RS" sz="2000">
                          <a:effectLst/>
                        </a:rPr>
                        <a:t>0.088709</a:t>
                      </a:r>
                      <a:endParaRPr lang="sr-Latn-R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2809901"/>
                  </a:ext>
                </a:extLst>
              </a:tr>
              <a:tr h="3881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r-Latn-RS" sz="2000">
                          <a:effectLst/>
                        </a:rPr>
                        <a:t>mjd</a:t>
                      </a:r>
                      <a:endParaRPr lang="sr-Latn-R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r-Latn-RS" sz="2000" dirty="0">
                          <a:effectLst/>
                        </a:rPr>
                        <a:t>0.081678</a:t>
                      </a:r>
                      <a:endParaRPr lang="sr-Latn-R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6615350"/>
                  </a:ext>
                </a:extLst>
              </a:tr>
              <a:tr h="3881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r-Latn-RS" sz="2000">
                          <a:effectLst/>
                        </a:rPr>
                        <a:t>PCA_3</a:t>
                      </a:r>
                      <a:endParaRPr lang="sr-Latn-R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r-Latn-RS" sz="2000">
                          <a:effectLst/>
                        </a:rPr>
                        <a:t>0.069768</a:t>
                      </a:r>
                      <a:endParaRPr lang="sr-Latn-R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5227060"/>
                  </a:ext>
                </a:extLst>
              </a:tr>
              <a:tr h="3881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r-Latn-RS" sz="2000">
                          <a:effectLst/>
                        </a:rPr>
                        <a:t>PCA_2</a:t>
                      </a:r>
                      <a:endParaRPr lang="sr-Latn-R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r-Latn-RS" sz="2000">
                          <a:effectLst/>
                        </a:rPr>
                        <a:t>0.056933</a:t>
                      </a:r>
                      <a:endParaRPr lang="sr-Latn-R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51967081"/>
                  </a:ext>
                </a:extLst>
              </a:tr>
              <a:tr h="3881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r-Latn-RS" sz="2000">
                          <a:effectLst/>
                        </a:rPr>
                        <a:t>ra</a:t>
                      </a:r>
                      <a:endParaRPr lang="sr-Latn-R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r-Latn-RS" sz="2000">
                          <a:effectLst/>
                        </a:rPr>
                        <a:t>0.003759</a:t>
                      </a:r>
                      <a:endParaRPr lang="sr-Latn-R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159269"/>
                  </a:ext>
                </a:extLst>
              </a:tr>
              <a:tr h="3881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r-Latn-RS" sz="2000">
                          <a:effectLst/>
                        </a:rPr>
                        <a:t>fiberid</a:t>
                      </a:r>
                      <a:endParaRPr lang="sr-Latn-R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r-Latn-RS" sz="2000" dirty="0">
                          <a:effectLst/>
                        </a:rPr>
                        <a:t>0.003536</a:t>
                      </a:r>
                      <a:endParaRPr lang="sr-Latn-R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7455399"/>
                  </a:ext>
                </a:extLst>
              </a:tr>
              <a:tr h="3881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r-Latn-RS" sz="2000">
                          <a:effectLst/>
                        </a:rPr>
                        <a:t>dec</a:t>
                      </a:r>
                      <a:endParaRPr lang="sr-Latn-R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r-Latn-RS" sz="2000" dirty="0">
                          <a:effectLst/>
                        </a:rPr>
                        <a:t>0.003129</a:t>
                      </a:r>
                      <a:endParaRPr lang="sr-Latn-R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74841150"/>
                  </a:ext>
                </a:extLst>
              </a:tr>
            </a:tbl>
          </a:graphicData>
        </a:graphic>
      </p:graphicFrame>
      <p:pic>
        <p:nvPicPr>
          <p:cNvPr id="9" name="Slika 8">
            <a:extLst>
              <a:ext uri="{FF2B5EF4-FFF2-40B4-BE49-F238E27FC236}">
                <a16:creationId xmlns:a16="http://schemas.microsoft.com/office/drawing/2014/main" id="{4BDDD385-9DB8-E11F-BEA9-45390DC310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2" t="10104" r="6700"/>
          <a:stretch/>
        </p:blipFill>
        <p:spPr>
          <a:xfrm>
            <a:off x="5100576" y="2245994"/>
            <a:ext cx="5647604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588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A7ABCB7-39DF-8D7C-40FE-A6B43EC33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200" dirty="0"/>
              <a:t>Kreiranje i testiranje modela za klasifikaciju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152C4418-BCF5-C524-C3D7-AE031B771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Tačnost klasifikacije nakon izbacivanja obeležja ’</a:t>
            </a:r>
            <a:r>
              <a:rPr lang="sr-Latn-RS" dirty="0" err="1"/>
              <a:t>ra</a:t>
            </a:r>
            <a:r>
              <a:rPr lang="sr-Latn-RS" dirty="0"/>
              <a:t>’, ’dec’ i ’</a:t>
            </a:r>
            <a:r>
              <a:rPr lang="sr-Latn-RS" dirty="0" err="1"/>
              <a:t>fiberid</a:t>
            </a:r>
            <a:r>
              <a:rPr lang="sr-Latn-RS" dirty="0"/>
              <a:t>’</a:t>
            </a:r>
          </a:p>
          <a:p>
            <a:endParaRPr lang="sr-Latn-RS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8E7CEC56-7874-7397-1DC4-BC3E86327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104138"/>
              </p:ext>
            </p:extLst>
          </p:nvPr>
        </p:nvGraphicFramePr>
        <p:xfrm>
          <a:off x="2406014" y="2779553"/>
          <a:ext cx="4380866" cy="31778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0433">
                  <a:extLst>
                    <a:ext uri="{9D8B030D-6E8A-4147-A177-3AD203B41FA5}">
                      <a16:colId xmlns:a16="http://schemas.microsoft.com/office/drawing/2014/main" val="4205606792"/>
                    </a:ext>
                  </a:extLst>
                </a:gridCol>
                <a:gridCol w="2190433">
                  <a:extLst>
                    <a:ext uri="{9D8B030D-6E8A-4147-A177-3AD203B41FA5}">
                      <a16:colId xmlns:a16="http://schemas.microsoft.com/office/drawing/2014/main" val="1899722802"/>
                    </a:ext>
                  </a:extLst>
                </a:gridCol>
              </a:tblGrid>
              <a:tr h="6334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r-Latn-RS" sz="2000" dirty="0">
                          <a:effectLst/>
                        </a:rPr>
                        <a:t>Klasifikator</a:t>
                      </a:r>
                      <a:endParaRPr lang="sr-Latn-R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r-Latn-RS" sz="2000" dirty="0">
                          <a:effectLst/>
                        </a:rPr>
                        <a:t>Tačnost</a:t>
                      </a:r>
                      <a:endParaRPr lang="sr-Latn-R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0957838"/>
                  </a:ext>
                </a:extLst>
              </a:tr>
              <a:tr h="6152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r-Latn-RS" sz="2000">
                          <a:effectLst/>
                        </a:rPr>
                        <a:t>Naivni Bajes</a:t>
                      </a:r>
                      <a:endParaRPr lang="sr-Latn-R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r-Latn-RS" sz="2000">
                          <a:effectLst/>
                        </a:rPr>
                        <a:t>97.7625 %</a:t>
                      </a:r>
                      <a:endParaRPr lang="sr-Latn-R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37730162"/>
                  </a:ext>
                </a:extLst>
              </a:tr>
              <a:tr h="6469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r-Latn-RS" sz="2000">
                          <a:effectLst/>
                        </a:rPr>
                        <a:t>Metod nosećih vektora</a:t>
                      </a:r>
                      <a:endParaRPr lang="sr-Latn-R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r-Latn-RS" sz="2000">
                          <a:effectLst/>
                        </a:rPr>
                        <a:t>98.96245 %</a:t>
                      </a:r>
                      <a:endParaRPr lang="sr-Latn-R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6503623"/>
                  </a:ext>
                </a:extLst>
              </a:tr>
              <a:tr h="6334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r-Latn-RS" sz="2000">
                          <a:effectLst/>
                        </a:rPr>
                        <a:t>Slučajna šuma</a:t>
                      </a:r>
                      <a:endParaRPr lang="sr-Latn-R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r-Latn-RS" sz="2000">
                          <a:effectLst/>
                        </a:rPr>
                        <a:t>99.2125 %</a:t>
                      </a:r>
                      <a:endParaRPr lang="sr-Latn-R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2589627"/>
                  </a:ext>
                </a:extLst>
              </a:tr>
              <a:tr h="6152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r-Latn-RS" sz="2000">
                          <a:effectLst/>
                        </a:rPr>
                        <a:t>XGBoost</a:t>
                      </a:r>
                      <a:endParaRPr lang="sr-Latn-R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r-Latn-RS" sz="2000" dirty="0">
                          <a:effectLst/>
                        </a:rPr>
                        <a:t>99.375 %</a:t>
                      </a:r>
                      <a:endParaRPr lang="sr-Latn-R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641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219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EFC6FAD-AB19-9069-B6C3-F7D43D206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Zaključak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0CBFA94-C61C-E399-3859-A25CE32EB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Dostupna obeležja su dobri </a:t>
            </a:r>
            <a:r>
              <a:rPr lang="sr-Latn-RS" dirty="0" err="1"/>
              <a:t>deskriptori</a:t>
            </a:r>
            <a:r>
              <a:rPr lang="sr-Latn-RS" dirty="0"/>
              <a:t> klasa</a:t>
            </a:r>
          </a:p>
          <a:p>
            <a:r>
              <a:rPr lang="sr-Latn-RS" dirty="0"/>
              <a:t>Najbolji rezultat klasifikacije daje </a:t>
            </a:r>
            <a:r>
              <a:rPr lang="sr-Latn-RS" dirty="0" err="1"/>
              <a:t>XGBoost</a:t>
            </a:r>
            <a:r>
              <a:rPr lang="sr-Latn-RS" dirty="0"/>
              <a:t> algoritam </a:t>
            </a:r>
          </a:p>
          <a:p>
            <a:r>
              <a:rPr lang="sr-Latn-RS" dirty="0"/>
              <a:t>Smanjivati broj obeležja prema značaju sve dok se tačnost klasifikacije </a:t>
            </a:r>
            <a:r>
              <a:rPr lang="sr-Latn-RS"/>
              <a:t>ne pogorša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11838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59077FC-1601-1B7B-FD5D-395DFC91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200" dirty="0"/>
              <a:t>Sadržaj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DBE1EAA3-6AA6-C3EB-0424-20C5D0DB2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Baza podataka</a:t>
            </a:r>
          </a:p>
          <a:p>
            <a:r>
              <a:rPr lang="sr-Latn-RS" dirty="0"/>
              <a:t>Opis obeležja</a:t>
            </a:r>
          </a:p>
          <a:p>
            <a:r>
              <a:rPr lang="sr-Latn-RS" dirty="0"/>
              <a:t>Analiza obeležja i izdvajanje obeležja</a:t>
            </a:r>
          </a:p>
          <a:p>
            <a:r>
              <a:rPr lang="sr-Latn-RS" dirty="0"/>
              <a:t>Kreiranje i testiranje modela za klasifikaciju</a:t>
            </a:r>
          </a:p>
          <a:p>
            <a:r>
              <a:rPr lang="sr-Latn-RS" dirty="0"/>
              <a:t>Zaključak</a:t>
            </a:r>
          </a:p>
        </p:txBody>
      </p:sp>
    </p:spTree>
    <p:extLst>
      <p:ext uri="{BB962C8B-B14F-4D97-AF65-F5344CB8AC3E}">
        <p14:creationId xmlns:p14="http://schemas.microsoft.com/office/powerpoint/2010/main" val="393509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DA8A791-F6A3-CA29-2E30-965F5FE50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9845"/>
            <a:ext cx="10515600" cy="1325563"/>
          </a:xfrm>
        </p:spPr>
        <p:txBody>
          <a:bodyPr/>
          <a:lstStyle/>
          <a:p>
            <a:pPr algn="ctr"/>
            <a:r>
              <a:rPr lang="sr-Latn-RS" dirty="0"/>
              <a:t>Hvala na pažnji! </a:t>
            </a:r>
            <a:r>
              <a:rPr lang="sr-Latn-RS" dirty="0">
                <a:sym typeface="Wingdings" panose="05000000000000000000" pitchFamily="2" charset="2"/>
              </a:rPr>
              <a:t>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32604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52FF16F-A62D-A27C-729F-FC978104B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200" dirty="0"/>
              <a:t>Baza podataka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35E7E2F2-0902-113B-3E67-023A1657E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Sloan Digital Sky Survey je projekat koji pruža javne podatke o opservacijama svemira. Ova merenja se vrše od 1988 i dostupna su svima</a:t>
            </a:r>
          </a:p>
          <a:p>
            <a:r>
              <a:rPr lang="sr-Latn-RS"/>
              <a:t>10 000 opservacija</a:t>
            </a:r>
          </a:p>
          <a:p>
            <a:r>
              <a:rPr lang="sr-Latn-RS"/>
              <a:t>17 obeležja (prediktora)</a:t>
            </a:r>
          </a:p>
          <a:p>
            <a:r>
              <a:rPr lang="sr-Latn-RS"/>
              <a:t>3 klase: zvezde, galaksije, kvazari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117005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D703E06-0886-F316-4AFB-26EB3AF2F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200" dirty="0"/>
              <a:t>Opis obeležja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1A022DA2-3E87-7B8E-CCEA-603CB8A38C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r-Latn-RS"/>
              <a:t>’</a:t>
            </a:r>
            <a:r>
              <a:rPr lang="sr-Latn-RS" i="1"/>
              <a:t>PhotoObj</a:t>
            </a:r>
            <a:r>
              <a:rPr lang="sr-Latn-RS"/>
              <a:t>’</a:t>
            </a:r>
          </a:p>
          <a:p>
            <a:r>
              <a:rPr lang="sr-Latn-RS" sz="2400" b="1"/>
              <a:t>objid</a:t>
            </a:r>
            <a:r>
              <a:rPr lang="sr-Latn-RS" sz="2400"/>
              <a:t> = Identifikator objekta</a:t>
            </a:r>
          </a:p>
          <a:p>
            <a:r>
              <a:rPr lang="sr-Latn-RS" sz="2400" b="1"/>
              <a:t>ra</a:t>
            </a:r>
            <a:r>
              <a:rPr lang="sr-Latn-RS" sz="2400"/>
              <a:t> = J2000 Right Ascension (r-band)</a:t>
            </a:r>
          </a:p>
          <a:p>
            <a:r>
              <a:rPr lang="sr-Latn-RS" sz="2400" b="1"/>
              <a:t>dec</a:t>
            </a:r>
            <a:r>
              <a:rPr lang="sr-Latn-RS" sz="2400"/>
              <a:t> = J2000 deklinacija (eng. Declination) (r-band)</a:t>
            </a:r>
          </a:p>
          <a:p>
            <a:r>
              <a:rPr lang="sr-Latn-RS" sz="2400" b="1"/>
              <a:t>u, g, r, i, z </a:t>
            </a:r>
            <a:r>
              <a:rPr lang="sr-Latn-RS" sz="2400"/>
              <a:t>predstavljaju odziv 5 opsega (filtera) teleskopa</a:t>
            </a:r>
          </a:p>
          <a:p>
            <a:r>
              <a:rPr lang="sr-Latn-RS" sz="2400" b="1"/>
              <a:t>run</a:t>
            </a:r>
            <a:r>
              <a:rPr lang="sr-Latn-RS" sz="2400"/>
              <a:t> = broj pokretanja (eng. run number)</a:t>
            </a:r>
          </a:p>
          <a:p>
            <a:r>
              <a:rPr lang="sr-Latn-RS" sz="2400" b="1"/>
              <a:t>rerun</a:t>
            </a:r>
            <a:r>
              <a:rPr lang="sr-Latn-RS" sz="2400"/>
              <a:t> = dodatni broj (eng. rerun number)</a:t>
            </a:r>
          </a:p>
          <a:p>
            <a:r>
              <a:rPr lang="sr-Latn-RS" sz="2400" b="1"/>
              <a:t>camco</a:t>
            </a:r>
            <a:r>
              <a:rPr lang="sr-Latn-RS" sz="2400"/>
              <a:t>l = broj kolone (eng. camera column)</a:t>
            </a:r>
          </a:p>
          <a:p>
            <a:r>
              <a:rPr lang="sr-Latn-RS" sz="2400" b="1"/>
              <a:t>field</a:t>
            </a:r>
            <a:r>
              <a:rPr lang="sr-Latn-RS" sz="2400"/>
              <a:t> = broj polja (eng. field number)</a:t>
            </a:r>
          </a:p>
          <a:p>
            <a:endParaRPr lang="sr-Latn-RS" sz="2000"/>
          </a:p>
          <a:p>
            <a:endParaRPr lang="sr-Latn-RS" dirty="0"/>
          </a:p>
        </p:txBody>
      </p:sp>
      <p:sp>
        <p:nvSpPr>
          <p:cNvPr id="4" name="Čuvar mesta za sadržaj 3">
            <a:extLst>
              <a:ext uri="{FF2B5EF4-FFF2-40B4-BE49-F238E27FC236}">
                <a16:creationId xmlns:a16="http://schemas.microsoft.com/office/drawing/2014/main" id="{646EB2BF-CA5E-05C0-8FD5-AE79843F1A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r-Latn-RS"/>
              <a:t>’</a:t>
            </a:r>
            <a:r>
              <a:rPr lang="sr-Latn-RS" i="1"/>
              <a:t>SpecObj</a:t>
            </a:r>
            <a:r>
              <a:rPr lang="sr-Latn-RS"/>
              <a:t>’</a:t>
            </a:r>
          </a:p>
          <a:p>
            <a:r>
              <a:rPr lang="sr-Latn-RS" sz="2400" b="1"/>
              <a:t>specobjid</a:t>
            </a:r>
            <a:r>
              <a:rPr lang="sr-Latn-RS" sz="2400"/>
              <a:t> = Identifikator objekta</a:t>
            </a:r>
          </a:p>
          <a:p>
            <a:r>
              <a:rPr lang="sr-Latn-RS" sz="2400" b="1"/>
              <a:t>class</a:t>
            </a:r>
            <a:r>
              <a:rPr lang="sr-Latn-RS" sz="2400"/>
              <a:t> = klasa objekta (galaksija, zvezda ili kvazar)</a:t>
            </a:r>
          </a:p>
          <a:p>
            <a:r>
              <a:rPr lang="sr-Latn-RS" sz="2400" b="1"/>
              <a:t>redshift</a:t>
            </a:r>
            <a:r>
              <a:rPr lang="sr-Latn-RS" sz="2400"/>
              <a:t> = crveni pomak </a:t>
            </a:r>
          </a:p>
          <a:p>
            <a:r>
              <a:rPr lang="sr-Latn-RS" sz="2400" b="1"/>
              <a:t>plate</a:t>
            </a:r>
            <a:r>
              <a:rPr lang="sr-Latn-RS" sz="2400"/>
              <a:t> = plate number</a:t>
            </a:r>
          </a:p>
          <a:p>
            <a:r>
              <a:rPr lang="sr-Latn-RS" sz="2400" b="1"/>
              <a:t>mjd</a:t>
            </a:r>
            <a:r>
              <a:rPr lang="sr-Latn-RS" sz="2400"/>
              <a:t> = MJD opservacije</a:t>
            </a:r>
          </a:p>
          <a:p>
            <a:r>
              <a:rPr lang="sr-Latn-RS" sz="2400" b="1"/>
              <a:t>fiberid</a:t>
            </a:r>
            <a:r>
              <a:rPr lang="sr-Latn-RS" sz="2400"/>
              <a:t> = fiber ID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633640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C132097-2983-1550-4492-75322A422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200" dirty="0"/>
              <a:t>Analiza obeležja i izdvajanje obeležja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2CAA9BA7-D8BE-3B08-ABDF-D8D9F3D8AC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1494961"/>
              </p:ext>
            </p:extLst>
          </p:nvPr>
        </p:nvGraphicFramePr>
        <p:xfrm>
          <a:off x="838200" y="1825625"/>
          <a:ext cx="1050608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3260">
                  <a:extLst>
                    <a:ext uri="{9D8B030D-6E8A-4147-A177-3AD203B41FA5}">
                      <a16:colId xmlns:a16="http://schemas.microsoft.com/office/drawing/2014/main" val="1850653163"/>
                    </a:ext>
                  </a:extLst>
                </a:gridCol>
                <a:gridCol w="1313260">
                  <a:extLst>
                    <a:ext uri="{9D8B030D-6E8A-4147-A177-3AD203B41FA5}">
                      <a16:colId xmlns:a16="http://schemas.microsoft.com/office/drawing/2014/main" val="2440401464"/>
                    </a:ext>
                  </a:extLst>
                </a:gridCol>
                <a:gridCol w="1313260">
                  <a:extLst>
                    <a:ext uri="{9D8B030D-6E8A-4147-A177-3AD203B41FA5}">
                      <a16:colId xmlns:a16="http://schemas.microsoft.com/office/drawing/2014/main" val="2901639966"/>
                    </a:ext>
                  </a:extLst>
                </a:gridCol>
                <a:gridCol w="1313260">
                  <a:extLst>
                    <a:ext uri="{9D8B030D-6E8A-4147-A177-3AD203B41FA5}">
                      <a16:colId xmlns:a16="http://schemas.microsoft.com/office/drawing/2014/main" val="3513909169"/>
                    </a:ext>
                  </a:extLst>
                </a:gridCol>
                <a:gridCol w="1313260">
                  <a:extLst>
                    <a:ext uri="{9D8B030D-6E8A-4147-A177-3AD203B41FA5}">
                      <a16:colId xmlns:a16="http://schemas.microsoft.com/office/drawing/2014/main" val="2320404146"/>
                    </a:ext>
                  </a:extLst>
                </a:gridCol>
                <a:gridCol w="1313260">
                  <a:extLst>
                    <a:ext uri="{9D8B030D-6E8A-4147-A177-3AD203B41FA5}">
                      <a16:colId xmlns:a16="http://schemas.microsoft.com/office/drawing/2014/main" val="3669091150"/>
                    </a:ext>
                  </a:extLst>
                </a:gridCol>
                <a:gridCol w="1313260">
                  <a:extLst>
                    <a:ext uri="{9D8B030D-6E8A-4147-A177-3AD203B41FA5}">
                      <a16:colId xmlns:a16="http://schemas.microsoft.com/office/drawing/2014/main" val="916848940"/>
                    </a:ext>
                  </a:extLst>
                </a:gridCol>
                <a:gridCol w="1313260">
                  <a:extLst>
                    <a:ext uri="{9D8B030D-6E8A-4147-A177-3AD203B41FA5}">
                      <a16:colId xmlns:a16="http://schemas.microsoft.com/office/drawing/2014/main" val="154393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Obeležje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Ukupan broj obeležja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Srednja vrednost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Standardna devijacija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Obeležje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/>
                        <a:t>Ukupan broj obeležja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/>
                        <a:t>Srednja vrednost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/>
                        <a:t>Standardna devijacija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883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 err="1"/>
                        <a:t>objid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10 000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1.237650e+18</a:t>
                      </a:r>
                      <a:endParaRPr lang="sr-Latn-R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0.000000e+00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specobjid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10 000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1.645022e+18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2.013998e+18</a:t>
                      </a:r>
                      <a:endParaRPr lang="sr-Latn-R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068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 err="1"/>
                        <a:t>ra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/>
                        <a:t>10 000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175.529987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47.783439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rerun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10 000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301.0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2358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dec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/>
                        <a:t>10 000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14.836148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25.212207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camcol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10 000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3.648700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1.666183</a:t>
                      </a:r>
                      <a:endParaRPr lang="sr-Latn-R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689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/>
                        <a:t>10 000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18.619355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0.828656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10 000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302.380100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162.577763</a:t>
                      </a:r>
                      <a:endParaRPr lang="sr-Latn-R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9533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/>
                        <a:t>10 000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r-Latn-R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17.371931</a:t>
                      </a:r>
                      <a:endParaRPr lang="sr-Latn-R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0.945457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redshift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10 000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0.143726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0.388774</a:t>
                      </a:r>
                      <a:endParaRPr lang="sr-Latn-R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5385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/>
                        <a:t>10 000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16.840963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1.067764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plate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10 000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1460.98640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1788.77837</a:t>
                      </a:r>
                      <a:endParaRPr lang="sr-Latn-R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93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/>
                        <a:t>10 000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16.583579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1.141805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mjd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10 000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52943.5333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1511.15065</a:t>
                      </a:r>
                      <a:endParaRPr lang="sr-Latn-R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9629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/>
                        <a:t>10 000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16.422833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1.203188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fiberid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10 000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353.069400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206.298149</a:t>
                      </a:r>
                      <a:endParaRPr lang="sr-Latn-R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863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/>
                        <a:t>10 000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981.034800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273.305024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r-Latn-R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5801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405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50BF234-7F55-3CA8-02F4-F0CE54ECB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200" dirty="0"/>
              <a:t>Analiza obeležja i izdvajanje obeležja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E312DEE8-1CDF-D52E-62BC-66C676752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Baza podataka je potpuna – nema nedostajućih vrednosti</a:t>
            </a:r>
          </a:p>
          <a:p>
            <a:r>
              <a:rPr lang="sr-Latn-RS" dirty="0"/>
              <a:t>Nema kategoričkih prediktora</a:t>
            </a:r>
          </a:p>
          <a:p>
            <a:r>
              <a:rPr lang="sr-Latn-RS" dirty="0"/>
              <a:t>Broj opservacija po klasama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r>
              <a:rPr lang="sr-Latn-RS" dirty="0" err="1"/>
              <a:t>Nebalansiran</a:t>
            </a:r>
            <a:r>
              <a:rPr lang="sr-Latn-RS" dirty="0"/>
              <a:t> skup podataka!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D0F1EE54-6C99-C0F5-51B2-3E56D892D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330998"/>
              </p:ext>
            </p:extLst>
          </p:nvPr>
        </p:nvGraphicFramePr>
        <p:xfrm>
          <a:off x="1307465" y="3320415"/>
          <a:ext cx="5418666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2532766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34085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z="2000"/>
                        <a:t>Klasa</a:t>
                      </a:r>
                      <a:endParaRPr lang="sr-Latn-R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2000" dirty="0"/>
                        <a:t>Broj opservacija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0424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z="2000"/>
                        <a:t>Galaksija</a:t>
                      </a:r>
                      <a:endParaRPr lang="sr-Latn-R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4998</a:t>
                      </a:r>
                      <a:endParaRPr lang="sr-Latn-R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894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z="2000"/>
                        <a:t>Zvezda</a:t>
                      </a:r>
                      <a:endParaRPr lang="sr-Latn-R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4152</a:t>
                      </a:r>
                      <a:endParaRPr lang="sr-Latn-R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7801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z="2000"/>
                        <a:t>Kvazar</a:t>
                      </a:r>
                      <a:endParaRPr lang="sr-Latn-R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850</a:t>
                      </a:r>
                      <a:endParaRPr lang="sr-Latn-R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9935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522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36FB91D-959A-79FF-8DB1-9013BD2FE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200" dirty="0"/>
              <a:t>Analiza obeležja i izdvajanje obeležja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C749246F-5C38-3490-45C4-C56DD094E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U datom skupu prediktora pojedini prediktori nisu toliko povezani sa ciljnom promenljivom 'class' i iz tog razloga takva obeležja će biti izbačena iz originalnog skupa obeležja i neće se koristiti za klasifikaciju.</a:t>
            </a:r>
          </a:p>
          <a:p>
            <a:r>
              <a:rPr lang="sr-Latn-RS"/>
              <a:t>Obeležja koja se izbacuju i ne koriste za klasifikaciju: objid, specobjid,</a:t>
            </a:r>
          </a:p>
          <a:p>
            <a:pPr marL="0" indent="0">
              <a:buNone/>
            </a:pPr>
            <a:r>
              <a:rPr lang="sr-Latn-RS"/>
              <a:t>   run, rerun, camcol, field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058823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EAE1E55-E1BF-C106-4401-FAAD47543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200" dirty="0"/>
              <a:t>Analiza obeležja i izdvajanje obeležja - </a:t>
            </a:r>
            <a:r>
              <a:rPr lang="sr-Latn-RS" sz="4200" dirty="0" err="1"/>
              <a:t>redshift</a:t>
            </a:r>
            <a:endParaRPr lang="sr-Latn-RS" sz="4200" dirty="0"/>
          </a:p>
        </p:txBody>
      </p:sp>
      <p:pic>
        <p:nvPicPr>
          <p:cNvPr id="5" name="Čuvar mesta za sadržaj 4">
            <a:extLst>
              <a:ext uri="{FF2B5EF4-FFF2-40B4-BE49-F238E27FC236}">
                <a16:creationId xmlns:a16="http://schemas.microsoft.com/office/drawing/2014/main" id="{EC42B3A9-8549-E095-4B09-13D147CE7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1" r="7778"/>
          <a:stretch/>
        </p:blipFill>
        <p:spPr>
          <a:xfrm>
            <a:off x="152399" y="2056923"/>
            <a:ext cx="12015993" cy="3553301"/>
          </a:xfrm>
        </p:spPr>
      </p:pic>
    </p:spTree>
    <p:extLst>
      <p:ext uri="{BB962C8B-B14F-4D97-AF65-F5344CB8AC3E}">
        <p14:creationId xmlns:p14="http://schemas.microsoft.com/office/powerpoint/2010/main" val="2929231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404B88D-7D48-5679-A4BD-FFE0A732E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200" dirty="0"/>
              <a:t>Analiza obeležja i izdvajanje obeležja - dec</a:t>
            </a:r>
          </a:p>
        </p:txBody>
      </p:sp>
      <p:pic>
        <p:nvPicPr>
          <p:cNvPr id="5" name="Čuvar mesta za sadržaj 4">
            <a:extLst>
              <a:ext uri="{FF2B5EF4-FFF2-40B4-BE49-F238E27FC236}">
                <a16:creationId xmlns:a16="http://schemas.microsoft.com/office/drawing/2014/main" id="{EAC06A9D-6429-FAFE-B685-ADF4055E6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8" r="7381"/>
          <a:stretch/>
        </p:blipFill>
        <p:spPr>
          <a:xfrm>
            <a:off x="0" y="2027396"/>
            <a:ext cx="12046762" cy="3530124"/>
          </a:xfrm>
        </p:spPr>
      </p:pic>
    </p:spTree>
    <p:extLst>
      <p:ext uri="{BB962C8B-B14F-4D97-AF65-F5344CB8AC3E}">
        <p14:creationId xmlns:p14="http://schemas.microsoft.com/office/powerpoint/2010/main" val="21107100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638</Words>
  <Application>Microsoft Office PowerPoint</Application>
  <PresentationFormat>Široki ekran</PresentationFormat>
  <Paragraphs>191</Paragraphs>
  <Slides>20</Slides>
  <Notes>0</Notes>
  <HiddenSlides>0</HiddenSlides>
  <MMClips>0</MMClips>
  <ScaleCrop>false</ScaleCrop>
  <HeadingPairs>
    <vt:vector size="6" baseType="variant">
      <vt:variant>
        <vt:lpstr>Korišćeni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Tema Office</vt:lpstr>
      <vt:lpstr>Sloan Digital Sky Survey Classification</vt:lpstr>
      <vt:lpstr>Sadržaj</vt:lpstr>
      <vt:lpstr>Baza podataka</vt:lpstr>
      <vt:lpstr>Opis obeležja</vt:lpstr>
      <vt:lpstr>Analiza obeležja i izdvajanje obeležja</vt:lpstr>
      <vt:lpstr>Analiza obeležja i izdvajanje obeležja</vt:lpstr>
      <vt:lpstr>Analiza obeležja i izdvajanje obeležja</vt:lpstr>
      <vt:lpstr>Analiza obeležja i izdvajanje obeležja - redshift</vt:lpstr>
      <vt:lpstr>Analiza obeležja i izdvajanje obeležja - dec</vt:lpstr>
      <vt:lpstr>Analiza obeležja i izdvajanje obeležja - ra</vt:lpstr>
      <vt:lpstr>Analiza obeležja i izdvajanje obeležja – ra i dec</vt:lpstr>
      <vt:lpstr>Analiza obeležja i izdvajanje obeležja - plate</vt:lpstr>
      <vt:lpstr>Analiza obeležja i izdvajanje obeležja - fiberid</vt:lpstr>
      <vt:lpstr>Analiza obeležja i izdvajanje obeležja - mjd</vt:lpstr>
      <vt:lpstr>Analiza obeležja i izdvajanje obeležja – u, g, r, i, z</vt:lpstr>
      <vt:lpstr>Kreiranje i testiranje modela za klasifikaciju</vt:lpstr>
      <vt:lpstr>Kreiranje i testiranje modela za klasifikaciju</vt:lpstr>
      <vt:lpstr>Kreiranje i testiranje modela za klasifikaciju</vt:lpstr>
      <vt:lpstr>Zaključak</vt:lpstr>
      <vt:lpstr>Hvala na pažnji!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Sloan Digital Sky Survey Classification</dc:title>
  <dc:creator>Milica Petrovic</dc:creator>
  <cp:lastModifiedBy>Milica Petrovic</cp:lastModifiedBy>
  <cp:revision>10</cp:revision>
  <dcterms:created xsi:type="dcterms:W3CDTF">2023-01-24T21:17:52Z</dcterms:created>
  <dcterms:modified xsi:type="dcterms:W3CDTF">2023-01-24T22:40:21Z</dcterms:modified>
</cp:coreProperties>
</file>