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2.jpg" ContentType="image/p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50" r:id="rId1"/>
  </p:sldMasterIdLst>
  <p:notesMasterIdLst>
    <p:notesMasterId r:id="rId23"/>
  </p:notesMasterIdLst>
  <p:sldIdLst>
    <p:sldId id="256" r:id="rId2"/>
    <p:sldId id="305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4" r:id="rId20"/>
    <p:sldId id="313" r:id="rId21"/>
    <p:sldId id="316" r:id="rId2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Fira Sans Extra Condensed SemiBold" panose="020B0604020202020204" charset="0"/>
      <p:regular r:id="rId28"/>
      <p:bold r:id="rId29"/>
      <p:italic r:id="rId30"/>
      <p:boldItalic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F9F1"/>
    <a:srgbClr val="5B5491"/>
    <a:srgbClr val="37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DA803C-0820-4E74-BC78-34CABBB18FF3}">
  <a:tblStyle styleId="{4CDA803C-0820-4E74-BC78-34CABBB18F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13" autoAdjust="0"/>
  </p:normalViewPr>
  <p:slideViewPr>
    <p:cSldViewPr snapToGrid="0">
      <p:cViewPr varScale="1">
        <p:scale>
          <a:sx n="95" d="100"/>
          <a:sy n="95" d="100"/>
        </p:scale>
        <p:origin x="1619" y="8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55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31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5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61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07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21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sr-Latn-R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23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64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55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1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2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9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7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0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9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3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6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1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121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21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013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698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016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83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3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384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668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37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970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86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96098" y="616740"/>
            <a:ext cx="6433910" cy="1514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7945" marR="246380">
              <a:lnSpc>
                <a:spcPct val="107000"/>
              </a:lnSpc>
              <a:spcBef>
                <a:spcPts val="1210"/>
              </a:spcBef>
              <a:spcAft>
                <a:spcPts val="800"/>
              </a:spcAft>
            </a:pPr>
            <a:r>
              <a:rPr lang="en-US" sz="3200" kern="100">
                <a:effectLst/>
                <a:latin typeface="Fira Sans Extra Condensed Semi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Interna struktura i organizacija skladi</a:t>
            </a:r>
            <a:r>
              <a:rPr lang="sr-Latn-RS" sz="3200" kern="100">
                <a:effectLst/>
                <a:latin typeface="Fira Sans Extra Condensed Semi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štenja kod Apache Cassandra baze podataka</a:t>
            </a:r>
            <a:endParaRPr lang="en-US" sz="3200" kern="100">
              <a:effectLst/>
              <a:latin typeface="Fira Sans Extra Condensed SemiBol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65327" y="4349433"/>
            <a:ext cx="1848665" cy="35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/>
                </a:solidFill>
              </a:rPr>
              <a:t>Milica Sokolov, 1655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2B28A-1618-7C04-5151-0C3AB9771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54"/>
          <a:stretch/>
        </p:blipFill>
        <p:spPr>
          <a:xfrm>
            <a:off x="5678130" y="616740"/>
            <a:ext cx="3391902" cy="17077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51ABC1AC-7061-A149-ECF4-A0A9430D9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1368" y="547913"/>
            <a:ext cx="2487356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600" b="1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endParaRPr lang="en-US" sz="3600" kern="100">
              <a:effectLst/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A222D-798A-F8D7-C3C4-EE68A4497CC4}"/>
              </a:ext>
            </a:extLst>
          </p:cNvPr>
          <p:cNvCxnSpPr>
            <a:cxnSpLocks/>
          </p:cNvCxnSpPr>
          <p:nvPr/>
        </p:nvCxnSpPr>
        <p:spPr>
          <a:xfrm>
            <a:off x="4275046" y="1562957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2288E9-BDCE-3A9A-3E62-E0EB33551684}"/>
              </a:ext>
            </a:extLst>
          </p:cNvPr>
          <p:cNvSpPr txBox="1"/>
          <p:nvPr/>
        </p:nvSpPr>
        <p:spPr>
          <a:xfrm>
            <a:off x="422697" y="1932540"/>
            <a:ext cx="3852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</a:t>
            </a: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ćava otpornost na greške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Strategije replikacije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 replikacije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ivo konzistentnosti (CL) definiše koliko replika mora odgovoriti da bi se operacija smatrala uspešnom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eći nivo konzistentnosti obično rezultuje sporijim operacijama, ali istovremeno obezbeđuje veću pouzdanost i doslednost sistema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A45B1-F419-FF15-0E18-C4809CA77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2"/>
          <a:stretch/>
        </p:blipFill>
        <p:spPr>
          <a:xfrm>
            <a:off x="4572000" y="1671116"/>
            <a:ext cx="4105628" cy="27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51ABC1AC-7061-A149-ECF4-A0A9430D9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9630" y="538993"/>
            <a:ext cx="4604738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sr-Latn-RS" sz="2800" b="1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nivoi konzistnetnosti</a:t>
            </a:r>
            <a:endParaRPr lang="en-US" sz="2800" u="sng" kern="100">
              <a:effectLst/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BBE92-0BDA-4FF7-BED6-FF260D1A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81" y="1507406"/>
            <a:ext cx="7491437" cy="33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2800" b="1" u="sng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R + W &gt; N</a:t>
            </a:r>
            <a:endParaRPr lang="en-US" sz="3600" b="1" u="sng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3043B-924A-A1DC-FAF8-44CE42B32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4" t="4446" r="2231" b="3229"/>
          <a:stretch/>
        </p:blipFill>
        <p:spPr>
          <a:xfrm>
            <a:off x="4418073" y="1970879"/>
            <a:ext cx="4413070" cy="23641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3F304A-3EF2-B935-4CD4-7F11EB60BFB5}"/>
              </a:ext>
            </a:extLst>
          </p:cNvPr>
          <p:cNvCxnSpPr>
            <a:cxnSpLocks/>
          </p:cNvCxnSpPr>
          <p:nvPr/>
        </p:nvCxnSpPr>
        <p:spPr>
          <a:xfrm>
            <a:off x="4324766" y="1630670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CA64E1-9F24-4795-0A34-B04100C73672}"/>
              </a:ext>
            </a:extLst>
          </p:cNvPr>
          <p:cNvSpPr txBox="1"/>
          <p:nvPr/>
        </p:nvSpPr>
        <p:spPr>
          <a:xfrm>
            <a:off x="379111" y="1785589"/>
            <a:ext cx="38523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Kako bismo osigurali da podaci ostanu konzistentni i da se izbegnu konflikti u distribuiranom okruženju, veoma je važno da pravilno postavimo vrednosti R i W u skladu sa uslovom "R + W &gt; N" kako bismo osigurali stabilnost i konzistentnost sistema.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sr-Latn-R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 se piše na W čvorova i čita sa R čvorova tako da je R+W &gt; N, mora postojati barem jedan čvor koji je zajednički za čitanje i pisanje. I to će osigurati da imate najnovije podatke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2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600" b="1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Commit log</a:t>
            </a:r>
            <a:endParaRPr lang="en-US" sz="4400" b="1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3F304A-3EF2-B935-4CD4-7F11EB60BFB5}"/>
              </a:ext>
            </a:extLst>
          </p:cNvPr>
          <p:cNvCxnSpPr>
            <a:cxnSpLocks/>
          </p:cNvCxnSpPr>
          <p:nvPr/>
        </p:nvCxnSpPr>
        <p:spPr>
          <a:xfrm>
            <a:off x="4474053" y="1592538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CA64E1-9F24-4795-0A34-B04100C73672}"/>
              </a:ext>
            </a:extLst>
          </p:cNvPr>
          <p:cNvSpPr txBox="1"/>
          <p:nvPr/>
        </p:nvSpPr>
        <p:spPr>
          <a:xfrm>
            <a:off x="171654" y="1877362"/>
            <a:ext cx="4400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Cassandra garantuje trajnost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nformacije o transakcijama se zapisuju u commit log pre nego što se potvrdi da je upis uspešan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org.apache.cassandra.db.commitlog.CommitLog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 može ponovo reprodukovati commit log kako bi rekonstruisao izgubljene podatke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org.apache.cassandra.db.commitlog. Singleton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ICommitLogExecutorService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CommitLogSegment 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6678D-57BC-475A-B294-60DF925FA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0" t="2108" r="2649" b="5084"/>
          <a:stretch/>
        </p:blipFill>
        <p:spPr>
          <a:xfrm>
            <a:off x="4898572" y="1950098"/>
            <a:ext cx="3738408" cy="217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5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600" b="1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MemTable</a:t>
            </a:r>
            <a:endParaRPr lang="en-US" sz="4400" b="1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A64E1-9F24-4795-0A34-B04100C73672}"/>
              </a:ext>
            </a:extLst>
          </p:cNvPr>
          <p:cNvSpPr txBox="1"/>
          <p:nvPr/>
        </p:nvSpPr>
        <p:spPr>
          <a:xfrm>
            <a:off x="270589" y="1534091"/>
            <a:ext cx="84721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Struktura podataka koja postoji u radnoj memoriji računara i koristi se za brzo čuvanje i pristupanje podacima </a:t>
            </a: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Mogu se  zamisliti kao keširani podaci koji su organizovani po ključu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Svaki unos u MemTable je sortiran po ključu reda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dozvoljava duplicirane unose - Ako se novi zapis sa istim ključem upiše u MemTable, on će zameniti stari zapis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D1D80-3AA8-93CB-0FBB-ED4FF0A9F921}"/>
              </a:ext>
            </a:extLst>
          </p:cNvPr>
          <p:cNvSpPr txBox="1"/>
          <p:nvPr/>
        </p:nvSpPr>
        <p:spPr>
          <a:xfrm>
            <a:off x="382558" y="2801243"/>
            <a:ext cx="2486629" cy="1264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Upis 1: </a:t>
            </a:r>
            <a:endParaRPr lang="en-US" sz="12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{k1: [{c1, v1}, {c2, v2}, {c3, v3}]}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CommitLog-u 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{k1: [{c1, v1}, {c2, v2}, {c3, v3}]}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MemTable-u: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{k1: [{c1, v1}, {c2, v2}, {c3, v3}]}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D3BE8-03AE-EC52-1279-8AA9879BFAEA}"/>
              </a:ext>
            </a:extLst>
          </p:cNvPr>
          <p:cNvSpPr txBox="1"/>
          <p:nvPr/>
        </p:nvSpPr>
        <p:spPr>
          <a:xfrm>
            <a:off x="5829361" y="2801243"/>
            <a:ext cx="3202664" cy="185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Upis 3:</a:t>
            </a: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{k1: [{c1, v5}, {c6, v6}]}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CommitLog-u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{k1: [{c1, v1}, {c2, v2}, {c3, v3}]}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{k2: [{c4, v4}]}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{k1: [{c1, v5}, {c6, v6}]}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MemTable-u: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{k1: [{c1, v5}, {c2, v2}, {c3, v3}, {c6, v6}]}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{k2: [{c4, v4}]}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24D1F-48C6-86C9-F951-BF66C5F4C519}"/>
              </a:ext>
            </a:extLst>
          </p:cNvPr>
          <p:cNvSpPr txBox="1"/>
          <p:nvPr/>
        </p:nvSpPr>
        <p:spPr>
          <a:xfrm>
            <a:off x="3098949" y="2801243"/>
            <a:ext cx="2486630" cy="165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Upis 2:</a:t>
            </a: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{k2: [{c4, v4}]}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CommitLog-u 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{k1: [{c1, v1}, {c2, v2}, {c3, v3}]}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{k2: [{c4, v4}]}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MemTable-u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{k1: [{c1, v1}, {c2, v2}, {c3, v3}]}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{k2: [{c4, v4}]}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F2D47F-7B86-DCD9-4E20-9BA910644FD7}"/>
              </a:ext>
            </a:extLst>
          </p:cNvPr>
          <p:cNvCxnSpPr>
            <a:cxnSpLocks/>
          </p:cNvCxnSpPr>
          <p:nvPr/>
        </p:nvCxnSpPr>
        <p:spPr>
          <a:xfrm>
            <a:off x="2897180" y="2715207"/>
            <a:ext cx="0" cy="192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06B4D0-22E5-9FC7-896F-25B970554405}"/>
              </a:ext>
            </a:extLst>
          </p:cNvPr>
          <p:cNvCxnSpPr>
            <a:cxnSpLocks/>
          </p:cNvCxnSpPr>
          <p:nvPr/>
        </p:nvCxnSpPr>
        <p:spPr>
          <a:xfrm>
            <a:off x="5613572" y="2715208"/>
            <a:ext cx="0" cy="192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9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600" b="1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SSTable</a:t>
            </a:r>
            <a:endParaRPr lang="en-US" sz="4400" b="1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A64E1-9F24-4795-0A34-B04100C73672}"/>
              </a:ext>
            </a:extLst>
          </p:cNvPr>
          <p:cNvSpPr txBox="1"/>
          <p:nvPr/>
        </p:nvSpPr>
        <p:spPr>
          <a:xfrm>
            <a:off x="335902" y="1491923"/>
            <a:ext cx="8472196" cy="27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SSTable je način čuvanja podataka na disku.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Podaci iz MemTablea se smeštaju u pojedinačne SSTable datoteke, a sve operacije upisa se izvršavaju jedna za drugom, što čini proces brzim.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Kasnije, SSTable datoteke se spajaju u procesu kompaktiranja, pri čemu se podaci organizuju u jednu datoteku. Ovaj dodatni korak kompaktiranja ima koristi prilikom čitanja podataka.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SSTable datoteke se sastoje od tri osnovne komponente: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bloom filtera,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ndex files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files</a:t>
            </a:r>
            <a:endParaRPr lang="en-US" sz="1400" kern="1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9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2800" u="sng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Bloom filter</a:t>
            </a:r>
            <a:endParaRPr lang="en-US" sz="3600" u="sng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A64E1-9F24-4795-0A34-B04100C73672}"/>
              </a:ext>
            </a:extLst>
          </p:cNvPr>
          <p:cNvSpPr txBox="1"/>
          <p:nvPr/>
        </p:nvSpPr>
        <p:spPr>
          <a:xfrm>
            <a:off x="335902" y="1595392"/>
            <a:ext cx="8472196" cy="97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 koji se koristi da bi se proverila dostupnost određenih podataka u skladištu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že 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rezultirati lažno pozitivnim rezultatima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Cassandra ga koristi da proveri da li su podaci prisutni u odre</a:t>
            </a:r>
            <a:r>
              <a:rPr lang="sr-Latn-RS" sz="1400" kern="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đenoj SSTable datoteci</a:t>
            </a:r>
            <a:endParaRPr lang="en-US" sz="1400" kern="1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7649F-19AC-D893-7808-33FC0372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57" y="2814817"/>
            <a:ext cx="5909418" cy="20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2800" u="sng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Index files</a:t>
            </a:r>
            <a:endParaRPr lang="en-US" sz="3600" u="sng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A64E1-9F24-4795-0A34-B04100C73672}"/>
              </a:ext>
            </a:extLst>
          </p:cNvPr>
          <p:cNvSpPr txBox="1"/>
          <p:nvPr/>
        </p:nvSpPr>
        <p:spPr>
          <a:xfrm>
            <a:off x="335902" y="1650544"/>
            <a:ext cx="8472196" cy="1206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stoji jed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index 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fajl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 SSTabeli.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 sadrži sve ključeve redova u SSTabeli, a nje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ofset je tačka gde počinje red u data fajlu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Cassandra čita samo određeni broj ključeva (npr. svaki 128. ključ) i čuva ih u memoriji kao uzorak ili "sampled index"</a:t>
            </a:r>
            <a:endParaRPr lang="en-US" sz="1400" kern="1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EAD96-CA50-3B7E-E55A-23EA857E0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2" y="2939143"/>
            <a:ext cx="8532598" cy="19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sr-Latn-RS" sz="2800" u="sng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Data</a:t>
            </a:r>
            <a:r>
              <a:rPr lang="en-US" sz="2800" u="sng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 files</a:t>
            </a:r>
            <a:endParaRPr lang="en-US" sz="3600" u="sng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A64E1-9F24-4795-0A34-B04100C73672}"/>
              </a:ext>
            </a:extLst>
          </p:cNvPr>
          <p:cNvSpPr txBox="1"/>
          <p:nvPr/>
        </p:nvSpPr>
        <p:spPr>
          <a:xfrm>
            <a:off x="335902" y="1692054"/>
            <a:ext cx="8472196" cy="120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datoteke su zapravo podaci</a:t>
            </a:r>
            <a:endParaRPr lang="sr-Latn-RS" sz="1400" kern="1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 sadrže redne ključeve, metapodatke i kolone (delimične ili potpune)</a:t>
            </a:r>
            <a:endParaRPr lang="sr-Latn-RS" sz="1400" kern="1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Čitanje podataka iz data datoteka zahteva samo jedno traženje na disku, nakon čega sledi sekvencijalno čitanje, jer je ofset ka rednom ključu već dobijen iz pripadajuće index datoteke.</a:t>
            </a:r>
          </a:p>
        </p:txBody>
      </p:sp>
    </p:spTree>
    <p:extLst>
      <p:ext uri="{BB962C8B-B14F-4D97-AF65-F5344CB8AC3E}">
        <p14:creationId xmlns:p14="http://schemas.microsoft.com/office/powerpoint/2010/main" val="79519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sr-Latn-RS" sz="2800" u="sng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Compaction</a:t>
            </a:r>
            <a:endParaRPr lang="en-US" sz="3600" u="sng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A64E1-9F24-4795-0A34-B04100C73672}"/>
              </a:ext>
            </a:extLst>
          </p:cNvPr>
          <p:cNvSpPr txBox="1"/>
          <p:nvPr/>
        </p:nvSpPr>
        <p:spPr>
          <a:xfrm>
            <a:off x="320939" y="1859731"/>
            <a:ext cx="4450702" cy="318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Zahtev za čitanjem može zahtevati od Cassandre da čita preko više SSTabela kako bi dobila rezultat.  Ovo je neefikasno, košta više (diskovnih) traženja, može zahtevati rešavanje konflikata, i ako ima previše SSTabela, može usporiti čitanje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Kompaktiranje spaja više SSTabela u jednu.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Cassandra započinje proces spajanja kada broj SSTabela dostigne ovaj prag kompaktiranja. Kada se to dogodi, Cassandra uzima odgovaraju</a:t>
            </a:r>
            <a:r>
              <a:rPr lang="sr-Latn-R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ći broj</a:t>
            </a: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SSTabele koje su jednake veličine i spaja ih u jednu veću SSTabelu – manje kompaktiranje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3E592-6D83-11E0-F8A8-4D107A7D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0" y="2003220"/>
            <a:ext cx="3881654" cy="20742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85F65-6ED7-F4B6-045A-EFA9D2C44284}"/>
              </a:ext>
            </a:extLst>
          </p:cNvPr>
          <p:cNvCxnSpPr>
            <a:cxnSpLocks/>
          </p:cNvCxnSpPr>
          <p:nvPr/>
        </p:nvCxnSpPr>
        <p:spPr>
          <a:xfrm>
            <a:off x="4851920" y="1621338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5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7F14DB8B-E55D-58A2-4DE3-B6CF072AAF22}"/>
              </a:ext>
            </a:extLst>
          </p:cNvPr>
          <p:cNvSpPr/>
          <p:nvPr/>
        </p:nvSpPr>
        <p:spPr>
          <a:xfrm>
            <a:off x="2694033" y="1276928"/>
            <a:ext cx="3474081" cy="2751109"/>
          </a:xfrm>
          <a:prstGeom prst="ellipse">
            <a:avLst/>
          </a:prstGeom>
          <a:solidFill>
            <a:schemeClr val="bg1"/>
          </a:solidFill>
          <a:ln w="57150">
            <a:solidFill>
              <a:srgbClr val="5B54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A308757-F705-76E6-DC39-170B55BD1651}"/>
              </a:ext>
            </a:extLst>
          </p:cNvPr>
          <p:cNvSpPr/>
          <p:nvPr/>
        </p:nvSpPr>
        <p:spPr>
          <a:xfrm>
            <a:off x="2695457" y="1280227"/>
            <a:ext cx="3474081" cy="27511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A0F9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Google Shape;190;p16"/>
          <p:cNvSpPr txBox="1">
            <a:spLocks/>
          </p:cNvSpPr>
          <p:nvPr/>
        </p:nvSpPr>
        <p:spPr>
          <a:xfrm>
            <a:off x="2631073" y="1928899"/>
            <a:ext cx="3600000" cy="259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GB" i="1">
                <a:solidFill>
                  <a:srgbClr val="373535"/>
                </a:solidFill>
              </a:rPr>
              <a:t>Osnovne karakteristike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4D264-DD1C-CEF4-8A10-6185FED9FF59}"/>
              </a:ext>
            </a:extLst>
          </p:cNvPr>
          <p:cNvSpPr txBox="1"/>
          <p:nvPr/>
        </p:nvSpPr>
        <p:spPr>
          <a:xfrm>
            <a:off x="3832143" y="527868"/>
            <a:ext cx="12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Besplatna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E28920-703B-FC78-F596-80E47D41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28" y="2169970"/>
            <a:ext cx="2172809" cy="14557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5457E6-0D68-34E9-9091-C077BC8B358F}"/>
              </a:ext>
            </a:extLst>
          </p:cNvPr>
          <p:cNvCxnSpPr>
            <a:cxnSpLocks/>
          </p:cNvCxnSpPr>
          <p:nvPr/>
        </p:nvCxnSpPr>
        <p:spPr>
          <a:xfrm>
            <a:off x="4431073" y="945828"/>
            <a:ext cx="0" cy="33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D28261-3E47-16CE-311F-39CBF6E86333}"/>
              </a:ext>
            </a:extLst>
          </p:cNvPr>
          <p:cNvSpPr txBox="1"/>
          <p:nvPr/>
        </p:nvSpPr>
        <p:spPr>
          <a:xfrm>
            <a:off x="712193" y="1281169"/>
            <a:ext cx="160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Open-source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8D2CA-108A-73A6-DB12-7B902AC6B8CE}"/>
              </a:ext>
            </a:extLst>
          </p:cNvPr>
          <p:cNvSpPr txBox="1"/>
          <p:nvPr/>
        </p:nvSpPr>
        <p:spPr>
          <a:xfrm>
            <a:off x="1315481" y="2700286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Java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863A44-4727-3757-0F42-E2864203E84A}"/>
              </a:ext>
            </a:extLst>
          </p:cNvPr>
          <p:cNvSpPr txBox="1"/>
          <p:nvPr/>
        </p:nvSpPr>
        <p:spPr>
          <a:xfrm>
            <a:off x="715518" y="3774069"/>
            <a:ext cx="283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b="1"/>
              <a:t>Skladištenje velike količina podataka</a:t>
            </a:r>
            <a:endParaRPr lang="en-US" sz="18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753734-0560-78EE-9EC7-891BFB2DFFE0}"/>
              </a:ext>
            </a:extLst>
          </p:cNvPr>
          <p:cNvSpPr txBox="1"/>
          <p:nvPr/>
        </p:nvSpPr>
        <p:spPr>
          <a:xfrm>
            <a:off x="6004629" y="4059559"/>
            <a:ext cx="34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b="1"/>
              <a:t>Neprekidna</a:t>
            </a:r>
            <a:r>
              <a:rPr lang="en-US" sz="1800" b="1"/>
              <a:t> </a:t>
            </a:r>
            <a:r>
              <a:rPr lang="sr-Latn-RS" sz="1800" b="1"/>
              <a:t>dostupnost</a:t>
            </a:r>
            <a:endParaRPr lang="en-US" sz="18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63E9A4-611D-6B1A-04D2-79A7BA9F7B41}"/>
              </a:ext>
            </a:extLst>
          </p:cNvPr>
          <p:cNvSpPr txBox="1"/>
          <p:nvPr/>
        </p:nvSpPr>
        <p:spPr>
          <a:xfrm>
            <a:off x="6653208" y="2092397"/>
            <a:ext cx="263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b="1"/>
              <a:t>Aplikacije koje intenzivno koriste pisanje podataka</a:t>
            </a:r>
            <a:endParaRPr lang="en-US" sz="18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07C66-A131-A38E-551E-2102058F146A}"/>
              </a:ext>
            </a:extLst>
          </p:cNvPr>
          <p:cNvSpPr txBox="1"/>
          <p:nvPr/>
        </p:nvSpPr>
        <p:spPr>
          <a:xfrm>
            <a:off x="6434028" y="1004170"/>
            <a:ext cx="236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b="1"/>
              <a:t>Geografska distribuiranost</a:t>
            </a:r>
            <a:endParaRPr lang="en-US" sz="1800" b="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79D52D-330E-8543-0F83-30FDEA03258A}"/>
              </a:ext>
            </a:extLst>
          </p:cNvPr>
          <p:cNvCxnSpPr>
            <a:cxnSpLocks/>
          </p:cNvCxnSpPr>
          <p:nvPr/>
        </p:nvCxnSpPr>
        <p:spPr>
          <a:xfrm>
            <a:off x="2290596" y="1640311"/>
            <a:ext cx="582628" cy="42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6234A2-8119-B5CD-7552-D40774ABA517}"/>
              </a:ext>
            </a:extLst>
          </p:cNvPr>
          <p:cNvCxnSpPr>
            <a:cxnSpLocks/>
          </p:cNvCxnSpPr>
          <p:nvPr/>
        </p:nvCxnSpPr>
        <p:spPr>
          <a:xfrm flipV="1">
            <a:off x="2078054" y="2904279"/>
            <a:ext cx="625850" cy="15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2FD55-54DF-0666-78A0-76B4A4D28945}"/>
              </a:ext>
            </a:extLst>
          </p:cNvPr>
          <p:cNvCxnSpPr>
            <a:cxnSpLocks/>
          </p:cNvCxnSpPr>
          <p:nvPr/>
        </p:nvCxnSpPr>
        <p:spPr>
          <a:xfrm flipV="1">
            <a:off x="2960612" y="3897209"/>
            <a:ext cx="718405" cy="53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0DD078-F0B1-1375-EBB8-866814C33BFD}"/>
              </a:ext>
            </a:extLst>
          </p:cNvPr>
          <p:cNvCxnSpPr>
            <a:cxnSpLocks/>
          </p:cNvCxnSpPr>
          <p:nvPr/>
        </p:nvCxnSpPr>
        <p:spPr>
          <a:xfrm flipH="1" flipV="1">
            <a:off x="5336875" y="3838932"/>
            <a:ext cx="682026" cy="58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D59BEB-2BAA-0A8B-DD4C-298A381A71AE}"/>
              </a:ext>
            </a:extLst>
          </p:cNvPr>
          <p:cNvCxnSpPr>
            <a:cxnSpLocks/>
          </p:cNvCxnSpPr>
          <p:nvPr/>
        </p:nvCxnSpPr>
        <p:spPr>
          <a:xfrm>
            <a:off x="6179652" y="2880639"/>
            <a:ext cx="443968" cy="158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D824D5-3483-F735-978B-7571752630B6}"/>
              </a:ext>
            </a:extLst>
          </p:cNvPr>
          <p:cNvCxnSpPr>
            <a:cxnSpLocks/>
          </p:cNvCxnSpPr>
          <p:nvPr/>
        </p:nvCxnSpPr>
        <p:spPr>
          <a:xfrm flipV="1">
            <a:off x="5843715" y="1639930"/>
            <a:ext cx="636824" cy="21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35C162D-18B2-47CB-8C11-5C59AF29A980}"/>
              </a:ext>
            </a:extLst>
          </p:cNvPr>
          <p:cNvCxnSpPr>
            <a:cxnSpLocks/>
          </p:cNvCxnSpPr>
          <p:nvPr/>
        </p:nvCxnSpPr>
        <p:spPr>
          <a:xfrm flipV="1">
            <a:off x="759563" y="1640311"/>
            <a:ext cx="1531033" cy="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272B19-6EC4-932D-56E6-685AA07C9F84}"/>
              </a:ext>
            </a:extLst>
          </p:cNvPr>
          <p:cNvCxnSpPr>
            <a:cxnSpLocks/>
          </p:cNvCxnSpPr>
          <p:nvPr/>
        </p:nvCxnSpPr>
        <p:spPr>
          <a:xfrm>
            <a:off x="1315481" y="3051438"/>
            <a:ext cx="774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1FA6B8-D629-B72C-CEA1-8AF72557EC83}"/>
              </a:ext>
            </a:extLst>
          </p:cNvPr>
          <p:cNvCxnSpPr>
            <a:cxnSpLocks/>
          </p:cNvCxnSpPr>
          <p:nvPr/>
        </p:nvCxnSpPr>
        <p:spPr>
          <a:xfrm>
            <a:off x="712193" y="4428891"/>
            <a:ext cx="224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4CFD174-DEDA-E5CF-38EE-82F3EC676A4B}"/>
              </a:ext>
            </a:extLst>
          </p:cNvPr>
          <p:cNvCxnSpPr>
            <a:cxnSpLocks/>
          </p:cNvCxnSpPr>
          <p:nvPr/>
        </p:nvCxnSpPr>
        <p:spPr>
          <a:xfrm>
            <a:off x="6018901" y="4428891"/>
            <a:ext cx="2613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2409E19-B788-9ADF-880E-71029060C54C}"/>
              </a:ext>
            </a:extLst>
          </p:cNvPr>
          <p:cNvCxnSpPr>
            <a:cxnSpLocks/>
          </p:cNvCxnSpPr>
          <p:nvPr/>
        </p:nvCxnSpPr>
        <p:spPr>
          <a:xfrm>
            <a:off x="6623620" y="3043873"/>
            <a:ext cx="2118199" cy="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8347AA9-E89F-E0B4-BA6C-13DF6F4FBF81}"/>
              </a:ext>
            </a:extLst>
          </p:cNvPr>
          <p:cNvCxnSpPr>
            <a:cxnSpLocks/>
          </p:cNvCxnSpPr>
          <p:nvPr/>
        </p:nvCxnSpPr>
        <p:spPr>
          <a:xfrm>
            <a:off x="6480539" y="1639931"/>
            <a:ext cx="1690529" cy="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20D1460-4691-11DB-AFAE-9709D5C81CBE}"/>
              </a:ext>
            </a:extLst>
          </p:cNvPr>
          <p:cNvCxnSpPr>
            <a:cxnSpLocks/>
          </p:cNvCxnSpPr>
          <p:nvPr/>
        </p:nvCxnSpPr>
        <p:spPr>
          <a:xfrm flipV="1">
            <a:off x="3710392" y="932345"/>
            <a:ext cx="1531033" cy="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875768-CBE5-BCD7-E483-35A0D5ECE714}"/>
              </a:ext>
            </a:extLst>
          </p:cNvPr>
          <p:cNvSpPr txBox="1"/>
          <p:nvPr/>
        </p:nvSpPr>
        <p:spPr>
          <a:xfrm>
            <a:off x="3474491" y="4393686"/>
            <a:ext cx="2030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Column Family 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5BA431-2A4E-4C67-137B-D0E52BF735A0}"/>
              </a:ext>
            </a:extLst>
          </p:cNvPr>
          <p:cNvCxnSpPr>
            <a:cxnSpLocks/>
          </p:cNvCxnSpPr>
          <p:nvPr/>
        </p:nvCxnSpPr>
        <p:spPr>
          <a:xfrm>
            <a:off x="4442546" y="4059559"/>
            <a:ext cx="0" cy="33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F2392-A66C-84B5-ABAC-05B5C707F9F2}"/>
              </a:ext>
            </a:extLst>
          </p:cNvPr>
          <p:cNvCxnSpPr>
            <a:cxnSpLocks/>
          </p:cNvCxnSpPr>
          <p:nvPr/>
        </p:nvCxnSpPr>
        <p:spPr>
          <a:xfrm flipV="1">
            <a:off x="3612587" y="4415570"/>
            <a:ext cx="1531033" cy="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2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600" b="1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Hinted handoff</a:t>
            </a:r>
            <a:endParaRPr lang="en-US" sz="4400" b="1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A64E1-9F24-4795-0A34-B04100C73672}"/>
              </a:ext>
            </a:extLst>
          </p:cNvPr>
          <p:cNvSpPr txBox="1"/>
          <p:nvPr/>
        </p:nvSpPr>
        <p:spPr>
          <a:xfrm>
            <a:off x="312576" y="2090057"/>
            <a:ext cx="4478694" cy="202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ehanizam koji se koristi kako bi se osiguralo da podaci ne budu izgubljeni čak i ako je neki čvor privremeno nedostupan ili nedostupan zbog mrežnog particionisanja</a:t>
            </a:r>
            <a:endParaRPr lang="sr-Latn-RS" sz="1400" b="0" i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Kada se zapis kreira za pisanje na čvoru, ali taj čvor nije dostupan, ostali čvorovi u klasteru mogu zadržati kopiju zapisa (hint) i kasnije ga proslediti ciljnom čvoru kada postane dostupan</a:t>
            </a:r>
            <a:endParaRPr lang="en-US" sz="1400" kern="1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5ED51-589E-598A-B2EF-878C702D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21" y="2090057"/>
            <a:ext cx="3745973" cy="225382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48635A-1716-357C-87B1-0094B6071C0A}"/>
              </a:ext>
            </a:extLst>
          </p:cNvPr>
          <p:cNvCxnSpPr>
            <a:cxnSpLocks/>
          </p:cNvCxnSpPr>
          <p:nvPr/>
        </p:nvCxnSpPr>
        <p:spPr>
          <a:xfrm>
            <a:off x="4851920" y="1621338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2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6">
            <a:extLst>
              <a:ext uri="{FF2B5EF4-FFF2-40B4-BE49-F238E27FC236}">
                <a16:creationId xmlns:a16="http://schemas.microsoft.com/office/drawing/2014/main" id="{6BAA7202-0741-BECF-FD96-DE85FB7FBFC0}"/>
              </a:ext>
            </a:extLst>
          </p:cNvPr>
          <p:cNvSpPr txBox="1">
            <a:spLocks/>
          </p:cNvSpPr>
          <p:nvPr/>
        </p:nvSpPr>
        <p:spPr>
          <a:xfrm>
            <a:off x="2372295" y="610664"/>
            <a:ext cx="390494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600" b="1">
                <a:solidFill>
                  <a:schemeClr val="bg1"/>
                </a:solidFill>
                <a:latin typeface="Fira Sans Extra Condensed SemiBold" panose="020B0604020202020204" charset="0"/>
                <a:ea typeface="Calibri" panose="020F0502020204030204" pitchFamily="34" charset="0"/>
              </a:rPr>
              <a:t>Hinted handoff</a:t>
            </a:r>
            <a:endParaRPr lang="en-US" sz="4400" b="1" kern="100">
              <a:solidFill>
                <a:schemeClr val="bg1"/>
              </a:solidFill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D1BC6-144F-F257-E9D0-CC7BA992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4" y="765324"/>
            <a:ext cx="8378890" cy="125008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8000">
                <a:latin typeface="Fira Sans Extra Condensed SemiBold" panose="020B0604020202020204" charset="0"/>
              </a:rPr>
              <a:t>HVALA NA PAŽNJI!</a:t>
            </a:r>
            <a:endParaRPr lang="en-US" sz="8000">
              <a:latin typeface="Fira Sans Extra Condensed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51ABC1AC-7061-A149-ECF4-A0A9430D9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6745" y="613638"/>
            <a:ext cx="6489522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Kompoente Cassandre</a:t>
            </a:r>
            <a:endParaRPr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FCF4C-5A54-82B4-06D8-490AE595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37" y="1517618"/>
            <a:ext cx="3961904" cy="33354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613BE-5DF4-180C-7D90-60AAC5C7598D}"/>
              </a:ext>
            </a:extLst>
          </p:cNvPr>
          <p:cNvSpPr txBox="1"/>
          <p:nvPr/>
        </p:nvSpPr>
        <p:spPr>
          <a:xfrm>
            <a:off x="216568" y="1606717"/>
            <a:ext cx="43554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Čvor specifična instanca Cassandra softvera koja obavlja određene funkcije u okviru klastera</a:t>
            </a:r>
            <a:r>
              <a:rPr lang="sr-Latn-RS" sz="140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 </a:t>
            </a:r>
            <a:r>
              <a:rPr lang="en-US" sz="14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koja </a:t>
            </a:r>
            <a:r>
              <a:rPr lang="sr-Latn-RS" sz="140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čuva podatke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Virtualni čvorovi su sloj za skladištenje podataka unutar svakog fizičkog servera</a:t>
            </a:r>
            <a:r>
              <a:rPr lang="sr-Latn-RS" sz="1400">
                <a:solidFill>
                  <a:srgbClr val="0D0D0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en-US" sz="1400">
              <a:solidFill>
                <a:srgbClr val="0D0D0D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erver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je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mašin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 instaliranim Cassandra softverom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1400" kern="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ack predstavlja logičku grupu čvorova ili servera unutar klastera</a:t>
            </a:r>
            <a:r>
              <a:rPr lang="sr-Latn-R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en-US" sz="1400" kern="1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centar se koristi za organizaciju i grupisanje rackova koji se često nalaze u istoj zgradi ili geografskoj lokaciji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Klaster je komponenta koja sadrži jedan ili više data centara.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7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51ABC1AC-7061-A149-ECF4-A0A9430D9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4955" y="646924"/>
            <a:ext cx="5554088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/>
              <a:t>Struktura prstena</a:t>
            </a:r>
            <a:endParaRPr sz="3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692A9-89EA-3EB6-367E-1DA50077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307" y="1879550"/>
            <a:ext cx="4385545" cy="244837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EC0EE6-4577-9BBE-7A95-088529FD3102}"/>
              </a:ext>
            </a:extLst>
          </p:cNvPr>
          <p:cNvCxnSpPr>
            <a:cxnSpLocks/>
          </p:cNvCxnSpPr>
          <p:nvPr/>
        </p:nvCxnSpPr>
        <p:spPr>
          <a:xfrm>
            <a:off x="4299204" y="1623037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0D0662-EC65-A120-FEDF-7D72D3E10E79}"/>
              </a:ext>
            </a:extLst>
          </p:cNvPr>
          <p:cNvSpPr txBox="1"/>
          <p:nvPr/>
        </p:nvSpPr>
        <p:spPr>
          <a:xfrm>
            <a:off x="376148" y="2208843"/>
            <a:ext cx="383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Klaster Cassandre je organizovan u obliku prstena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solidFill>
                  <a:srgbClr val="0D0D0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eer-to-peer arhitektur</a:t>
            </a:r>
            <a:r>
              <a:rPr lang="sr-Latn-R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što znači da su svi čvorovi u klasteru jednako važni i ne postoji centralni čvor ili kontroler.</a:t>
            </a:r>
            <a:endParaRPr lang="sr-Latn-RS" sz="1400" b="0" i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Svaki čvor ima svoj token, koji je u suštini heširana vrednost ključa reda. 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9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51ABC1AC-7061-A149-ECF4-A0A9430D9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344" y="576315"/>
            <a:ext cx="4931309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/>
              <a:t>Gossip protokol</a:t>
            </a:r>
            <a:endParaRPr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486EF-B096-F838-1C59-E4FB23E0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38" y="3497236"/>
            <a:ext cx="6202695" cy="1495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CCCA66-E61C-F744-E8B0-8E2BF7234526}"/>
              </a:ext>
            </a:extLst>
          </p:cNvPr>
          <p:cNvSpPr txBox="1"/>
          <p:nvPr/>
        </p:nvSpPr>
        <p:spPr>
          <a:xfrm>
            <a:off x="578498" y="1651518"/>
            <a:ext cx="7912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Cassandra koristi gosip protokol za komunikaciju između čvorova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kako bi 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sazna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stanje i lokaciju drugih čvorova u prstenu (klasteru)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 gosipovanja se izvršava svake sekunde i razmenjuje informacije sa, najviše, tri druga čvora u klasteru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Zadatak gosipovanja se rukuje putem klase org.apache.cassandra.gms.Gossiper. Klasa Gossiper održava listu živih i mrtvih endpointa</a:t>
            </a:r>
            <a:endParaRPr lang="sr-Latn-R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Čvor X šalje syn poruku čvoru Y da inicira gosipovanje. Y, po prijemu ove syn poruke, šalje ack poruku nazad X-u. Da bi odgovorio na ovu ack poruku, X šalje ack2 poruku Y-u, završavajući tako celo kolo poruka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51ABC1AC-7061-A149-ECF4-A0A9430D9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2788" y="650960"/>
            <a:ext cx="2618423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600" b="0" kern="100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Partitioner</a:t>
            </a:r>
            <a:endParaRPr lang="en-US" sz="3600" b="1" kern="100">
              <a:effectLst/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D8D38-DB9F-4E57-E495-32770679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421" y="2019871"/>
            <a:ext cx="4623942" cy="210619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811D7-FE67-6393-9B5D-255FE4EB6FC5}"/>
              </a:ext>
            </a:extLst>
          </p:cNvPr>
          <p:cNvCxnSpPr>
            <a:cxnSpLocks/>
          </p:cNvCxnSpPr>
          <p:nvPr/>
        </p:nvCxnSpPr>
        <p:spPr>
          <a:xfrm>
            <a:off x="4299204" y="1623037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77E731-1D1E-B3A9-A940-CAB70A7152A3}"/>
              </a:ext>
            </a:extLst>
          </p:cNvPr>
          <p:cNvSpPr txBox="1"/>
          <p:nvPr/>
        </p:nvSpPr>
        <p:spPr>
          <a:xfrm>
            <a:off x="434232" y="2033660"/>
            <a:ext cx="3839189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Partitionerima u Cassandri je mehanizam koji određuje kako se podaci raspoređuju unutar klastera. 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Partitioner generiše heš vrednost za ključ reda. </a:t>
            </a:r>
            <a:endParaRPr lang="sr-Latn-RS" sz="1400" kern="1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Ova heš vrednost se koristi kako bi se odredilo u koj čvor u klasteru će se taj red smestiti. </a:t>
            </a:r>
            <a:endParaRPr lang="sr-Latn-RS" sz="1400" kern="1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Ovo je bitno jer omogućava efikasno raspoređivanje podataka širom klastera.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8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51ABC1AC-7061-A149-ECF4-A0A9430D9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778" y="495934"/>
            <a:ext cx="3326444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28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sr-Latn-RS" sz="28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Partitioner</a:t>
            </a:r>
            <a:endParaRPr lang="en-US" sz="2800" kern="100">
              <a:effectLst/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6A9DD-F567-2B5C-E819-3C739BA71246}"/>
              </a:ext>
            </a:extLst>
          </p:cNvPr>
          <p:cNvSpPr txBox="1"/>
          <p:nvPr/>
        </p:nvSpPr>
        <p:spPr>
          <a:xfrm>
            <a:off x="4398195" y="1907992"/>
            <a:ext cx="4317151" cy="263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čvorovi = 8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print("\n".join(["Čvor #" + str(i+1) + ": " + str((2**127)*i/čvorovi)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for i in xrange(čvorovi)]))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Čvor #1: 0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Čvor #2: 21267647932558653966460912964485513216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Čvor #3: 42535295865117307932921825928971026432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Čvor #4: 63802943797675961899382738893456539648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Čvor #5: 85070591730234615865843651857942052864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Čvor #6: 106338239662793269832304564822427566080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Čvor #7: 127605887595351923798765477786913079296 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Čvor #8: 148873535527910577765226390751398592512</a:t>
            </a:r>
            <a:endParaRPr lang="en-US" sz="1200" kern="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58E4B1-2800-7F57-707F-E436ABA5FC95}"/>
              </a:ext>
            </a:extLst>
          </p:cNvPr>
          <p:cNvCxnSpPr>
            <a:cxnSpLocks/>
          </p:cNvCxnSpPr>
          <p:nvPr/>
        </p:nvCxnSpPr>
        <p:spPr>
          <a:xfrm>
            <a:off x="4299204" y="1623037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D2AD25-C83C-C3E4-B8B4-B538C9CAD9C2}"/>
              </a:ext>
            </a:extLst>
          </p:cNvPr>
          <p:cNvSpPr txBox="1"/>
          <p:nvPr/>
        </p:nvSpPr>
        <p:spPr>
          <a:xfrm>
            <a:off x="361025" y="2316565"/>
            <a:ext cx="38391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odrazumevani mehanizam particionisanja pre verzije 1.2 u Cassandri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Koristi MD5 heširanje </a:t>
            </a:r>
            <a:endParaRPr lang="sr-Latn-R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Budući da se heševi generišu na nasumičan način, ne garantuje se nikakav određeni redosled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ogod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ravnomernu distribuciju ključeva među čvorovima.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51ABC1AC-7061-A149-ECF4-A0A9430D9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2115" y="517089"/>
            <a:ext cx="4359769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2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sr-Latn-RS" sz="32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sr-Latn-RS" sz="32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Partitioner</a:t>
            </a:r>
            <a:endParaRPr lang="en-US" sz="3200" kern="100">
              <a:effectLst/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EE1C-2ACC-0508-8A0F-DF09A718644B}"/>
              </a:ext>
            </a:extLst>
          </p:cNvPr>
          <p:cNvSpPr txBox="1"/>
          <p:nvPr/>
        </p:nvSpPr>
        <p:spPr>
          <a:xfrm>
            <a:off x="4439364" y="1596601"/>
            <a:ext cx="4429293" cy="32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 start = int("00000".encode('hex'), 16)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 end = int("zzzzz".encode('hex'), 16)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 range = end - start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 nodes = 8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 print("\n".join(["Node #" + str(i+1) + ": %032x" % (start + range*i/nodes) for i in xrange(nodes)]))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 #1: 00000000000000000000003030303030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 #2: 00000000000000000000003979797979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 #3: 000000000000000000000042c2c2c2c2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 #4: 00000000000000000000004c0c0c0c0b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 #5: 00000000000000000000005555555555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 #6: 00000000000000000000005e9e9e9e9e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 #7: 000000000000000000000067e7e7e7e7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 #8: 00000000000000000000007131313130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A222D-798A-F8D7-C3C4-EE68A4497CC4}"/>
              </a:ext>
            </a:extLst>
          </p:cNvPr>
          <p:cNvCxnSpPr>
            <a:cxnSpLocks/>
          </p:cNvCxnSpPr>
          <p:nvPr/>
        </p:nvCxnSpPr>
        <p:spPr>
          <a:xfrm>
            <a:off x="4292567" y="1638076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2288E9-BDCE-3A9A-3E62-E0EB33551684}"/>
              </a:ext>
            </a:extLst>
          </p:cNvPr>
          <p:cNvSpPr txBox="1"/>
          <p:nvPr/>
        </p:nvSpPr>
        <p:spPr>
          <a:xfrm>
            <a:off x="358632" y="1911710"/>
            <a:ext cx="38605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Ključevi redova se prvo konvertuju u heksadecimalni format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zatim se ti heksadecimalni ključevi sortiraju i na osnovu njih se generišu particioni tokeni koji određuju raspodelu podataka po čvorovima u klasteru.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edovi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će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biti sortirani po ključevima kada se iterira kroz njih</a:t>
            </a: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lavnim nedostat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 je 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hotspots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zbog 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neujednače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distribucij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podataka preko klastera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2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51ABC1AC-7061-A149-ECF4-A0A9430D9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5825" y="528520"/>
            <a:ext cx="3852349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28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Murmur3</a:t>
            </a:r>
            <a:r>
              <a:rPr lang="sr-Latn-RS" sz="28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>
                <a:effectLst/>
                <a:latin typeface="Fira Sans Extra Condensed Semi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Partitioner</a:t>
            </a:r>
            <a:endParaRPr lang="en-US" sz="2800" kern="100">
              <a:effectLst/>
              <a:latin typeface="Fira Sans Extra Condensed SemiBold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EE1C-2ACC-0508-8A0F-DF09A718644B}"/>
              </a:ext>
            </a:extLst>
          </p:cNvPr>
          <p:cNvSpPr txBox="1"/>
          <p:nvPr/>
        </p:nvSpPr>
        <p:spPr>
          <a:xfrm>
            <a:off x="4489714" y="1929898"/>
            <a:ext cx="4308524" cy="24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 čvorovi = 8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 print("\n".join(["Čvor #" + str(i+1) + ": " + str(-(2**63) + (2**64)*i/čvorovi) for i in range(čvorovi)]))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Čvor #1: -9223372036854775808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Čvor #2: -6917529027641081856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Čvor #3: -4611686018427387904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Čvor #4: -2305843009213693952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Čvor #5: 0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Čvor #6: 2305843009213693952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Čvor #7: 4611686018427387904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Čvor #8: 6917529027641081856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A222D-798A-F8D7-C3C4-EE68A4497CC4}"/>
              </a:ext>
            </a:extLst>
          </p:cNvPr>
          <p:cNvCxnSpPr>
            <a:cxnSpLocks/>
          </p:cNvCxnSpPr>
          <p:nvPr/>
        </p:nvCxnSpPr>
        <p:spPr>
          <a:xfrm>
            <a:off x="4265715" y="1649332"/>
            <a:ext cx="0" cy="32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2288E9-BDCE-3A9A-3E62-E0EB33551684}"/>
              </a:ext>
            </a:extLst>
          </p:cNvPr>
          <p:cNvSpPr txBox="1"/>
          <p:nvPr/>
        </p:nvSpPr>
        <p:spPr>
          <a:xfrm>
            <a:off x="345762" y="1911973"/>
            <a:ext cx="3852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odrazumevani alat za raspodelu podataka u Cassandra sistemu verzije 1.2 ili novije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sr-Latn-R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oristi MurmurHash 3 algoritam za generisanje 128-bitnih tokena koji se koriste za particionisanje podataka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ruža uniformnu raspodelu tokena širom klastera, što dovodi do ravnomerne raspodele podataka među čvorovima u klasteru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Efikasan i brz u generisanju tokena</a:t>
            </a:r>
            <a:b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sr-Latn-R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64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1269</TotalTime>
  <Words>1623</Words>
  <Application>Microsoft Office PowerPoint</Application>
  <PresentationFormat>On-screen Show (16:9)</PresentationFormat>
  <Paragraphs>158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Roboto</vt:lpstr>
      <vt:lpstr>Gill Sans MT</vt:lpstr>
      <vt:lpstr>Wingdings 2</vt:lpstr>
      <vt:lpstr>Fira Sans Extra Condensed SemiBold</vt:lpstr>
      <vt:lpstr>Times New Roman</vt:lpstr>
      <vt:lpstr>Consolas</vt:lpstr>
      <vt:lpstr>Arial</vt:lpstr>
      <vt:lpstr>Dividend</vt:lpstr>
      <vt:lpstr>Interna struktura i organizacija skladištenja kod Apache Cassandra baze podataka</vt:lpstr>
      <vt:lpstr>PowerPoint Presentation</vt:lpstr>
      <vt:lpstr>Kompoente Cassandre</vt:lpstr>
      <vt:lpstr>Struktura prstena</vt:lpstr>
      <vt:lpstr>Gossip protokol</vt:lpstr>
      <vt:lpstr>Partitioner</vt:lpstr>
      <vt:lpstr>Random Partitioner</vt:lpstr>
      <vt:lpstr>Byte Order Partitioner</vt:lpstr>
      <vt:lpstr>Murmur3 Partitioner</vt:lpstr>
      <vt:lpstr>Replikacija</vt:lpstr>
      <vt:lpstr>nivoi konzistnetnosti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skladištenja kod Apache Cassandra baze podataka</dc:title>
  <cp:lastModifiedBy>Milica Sokolov</cp:lastModifiedBy>
  <cp:revision>8</cp:revision>
  <dcterms:modified xsi:type="dcterms:W3CDTF">2024-04-21T15:20:53Z</dcterms:modified>
</cp:coreProperties>
</file>