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3">
  <p:sldMasterIdLst>
    <p:sldMasterId id="2147483673" r:id="rId1"/>
  </p:sldMasterIdLst>
  <p:notesMasterIdLst>
    <p:notesMasterId r:id="rId23"/>
  </p:notesMasterIdLst>
  <p:sldIdLst>
    <p:sldId id="256" r:id="rId2"/>
    <p:sldId id="297" r:id="rId3"/>
    <p:sldId id="296" r:id="rId4"/>
    <p:sldId id="299" r:id="rId5"/>
    <p:sldId id="302" r:id="rId6"/>
    <p:sldId id="300" r:id="rId7"/>
    <p:sldId id="322" r:id="rId8"/>
    <p:sldId id="307" r:id="rId9"/>
    <p:sldId id="309" r:id="rId10"/>
    <p:sldId id="310" r:id="rId11"/>
    <p:sldId id="311" r:id="rId12"/>
    <p:sldId id="312" r:id="rId13"/>
    <p:sldId id="313" r:id="rId14"/>
    <p:sldId id="323" r:id="rId15"/>
    <p:sldId id="315" r:id="rId16"/>
    <p:sldId id="316" r:id="rId17"/>
    <p:sldId id="317" r:id="rId18"/>
    <p:sldId id="318" r:id="rId19"/>
    <p:sldId id="319" r:id="rId20"/>
    <p:sldId id="320" r:id="rId21"/>
    <p:sldId id="304" r:id="rId22"/>
  </p:sldIdLst>
  <p:sldSz cx="9144000" cy="5143500" type="screen16x9"/>
  <p:notesSz cx="6858000" cy="9144000"/>
  <p:embeddedFontLst>
    <p:embeddedFont>
      <p:font typeface="Albert Sans" panose="020B0604020202020204" charset="0"/>
      <p:regular r:id="rId24"/>
      <p:bold r:id="rId25"/>
      <p:italic r:id="rId26"/>
      <p:boldItalic r:id="rId27"/>
    </p:embeddedFont>
    <p:embeddedFont>
      <p:font typeface="Archivo" panose="020B060402020202020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Nunito Light" pitchFamily="2" charset="0"/>
      <p:regular r:id="rId36"/>
      <p:italic r:id="rId37"/>
    </p:embeddedFont>
    <p:embeddedFont>
      <p:font typeface="Open Sans" panose="020B0606030504020204" pitchFamily="34" charset="0"/>
      <p:regular r:id="rId38"/>
      <p:bold r:id="rId39"/>
      <p:italic r:id="rId40"/>
      <p:boldItalic r:id="rId41"/>
    </p:embeddedFont>
    <p:embeddedFont>
      <p:font typeface="Raleway"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E88"/>
    <a:srgbClr val="E5E8EF"/>
    <a:srgbClr val="FFFFFF"/>
    <a:srgbClr val="FCA604"/>
    <a:srgbClr val="293966"/>
    <a:srgbClr val="C1C1B3"/>
    <a:srgbClr val="EDEDE9"/>
    <a:srgbClr val="F5989D"/>
    <a:srgbClr val="FFFFAF"/>
    <a:srgbClr val="FAC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62EE04-5F26-4361-8BA9-3310E555120B}">
  <a:tblStyle styleId="{5A62EE04-5F26-4361-8BA9-3310E55512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D2FE1A5-848D-4A3A-BEC6-18398EC6D25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33" d="100"/>
          <a:sy n="133" d="100"/>
        </p:scale>
        <p:origin x="1122"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77a62897e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77a62897e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198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382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550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19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011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516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881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301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667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21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78dfac31a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78dfac31a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95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923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78dfac31ac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78dfac31ac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983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54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65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78dfac31ac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78dfac31a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88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042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691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11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172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5658650" y="75"/>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10;p2"/>
          <p:cNvSpPr txBox="1">
            <a:spLocks noGrp="1"/>
          </p:cNvSpPr>
          <p:nvPr>
            <p:ph type="ctrTitle"/>
          </p:nvPr>
        </p:nvSpPr>
        <p:spPr>
          <a:xfrm>
            <a:off x="0" y="906650"/>
            <a:ext cx="7084800" cy="2066700"/>
          </a:xfrm>
          <a:prstGeom prst="rect">
            <a:avLst/>
          </a:prstGeom>
          <a:solidFill>
            <a:srgbClr val="D6CCC2"/>
          </a:solidFill>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000" b="1">
                <a:latin typeface="Archivo"/>
                <a:ea typeface="Archivo"/>
                <a:cs typeface="Archivo"/>
                <a:sym typeface="Archiv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95675"/>
            <a:ext cx="2721300" cy="732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
        <p:cNvGrpSpPr/>
        <p:nvPr/>
      </p:nvGrpSpPr>
      <p:grpSpPr>
        <a:xfrm>
          <a:off x="0" y="0"/>
          <a:ext cx="0" cy="0"/>
          <a:chOff x="0" y="0"/>
          <a:chExt cx="0" cy="0"/>
        </a:xfrm>
      </p:grpSpPr>
      <p:sp>
        <p:nvSpPr>
          <p:cNvPr id="82" name="Google Shape;82;p18"/>
          <p:cNvSpPr/>
          <p:nvPr/>
        </p:nvSpPr>
        <p:spPr>
          <a:xfrm>
            <a:off x="5242425" y="-150"/>
            <a:ext cx="3901500" cy="16404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3" name="Google Shape;83;p18"/>
          <p:cNvSpPr txBox="1">
            <a:spLocks noGrp="1"/>
          </p:cNvSpPr>
          <p:nvPr>
            <p:ph type="subTitle" idx="1"/>
          </p:nvPr>
        </p:nvSpPr>
        <p:spPr>
          <a:xfrm>
            <a:off x="720000" y="2798600"/>
            <a:ext cx="2236500" cy="18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18"/>
          <p:cNvSpPr txBox="1">
            <a:spLocks noGrp="1"/>
          </p:cNvSpPr>
          <p:nvPr>
            <p:ph type="subTitle" idx="2"/>
          </p:nvPr>
        </p:nvSpPr>
        <p:spPr>
          <a:xfrm>
            <a:off x="3338423" y="2798600"/>
            <a:ext cx="2236500" cy="18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8"/>
          <p:cNvSpPr txBox="1">
            <a:spLocks noGrp="1"/>
          </p:cNvSpPr>
          <p:nvPr>
            <p:ph type="subTitle" idx="3"/>
          </p:nvPr>
        </p:nvSpPr>
        <p:spPr>
          <a:xfrm>
            <a:off x="5956847" y="2798600"/>
            <a:ext cx="2236500" cy="18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18"/>
          <p:cNvSpPr txBox="1">
            <a:spLocks noGrp="1"/>
          </p:cNvSpPr>
          <p:nvPr>
            <p:ph type="subTitle" idx="4"/>
          </p:nvPr>
        </p:nvSpPr>
        <p:spPr>
          <a:xfrm>
            <a:off x="720000" y="2103375"/>
            <a:ext cx="2236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8"/>
          <p:cNvSpPr txBox="1">
            <a:spLocks noGrp="1"/>
          </p:cNvSpPr>
          <p:nvPr>
            <p:ph type="subTitle" idx="5"/>
          </p:nvPr>
        </p:nvSpPr>
        <p:spPr>
          <a:xfrm>
            <a:off x="3338419" y="2103375"/>
            <a:ext cx="2236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8"/>
          <p:cNvSpPr txBox="1">
            <a:spLocks noGrp="1"/>
          </p:cNvSpPr>
          <p:nvPr>
            <p:ph type="subTitle" idx="6"/>
          </p:nvPr>
        </p:nvSpPr>
        <p:spPr>
          <a:xfrm>
            <a:off x="5956838" y="2103375"/>
            <a:ext cx="22365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8"/>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0"/>
        <p:cNvGrpSpPr/>
        <p:nvPr/>
      </p:nvGrpSpPr>
      <p:grpSpPr>
        <a:xfrm>
          <a:off x="0" y="0"/>
          <a:ext cx="0" cy="0"/>
          <a:chOff x="0" y="0"/>
          <a:chExt cx="0" cy="0"/>
        </a:xfrm>
      </p:grpSpPr>
      <p:sp>
        <p:nvSpPr>
          <p:cNvPr id="91" name="Google Shape;91;p19"/>
          <p:cNvSpPr/>
          <p:nvPr/>
        </p:nvSpPr>
        <p:spPr>
          <a:xfrm>
            <a:off x="0" y="-150"/>
            <a:ext cx="16266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2" name="Google Shape;92;p19"/>
          <p:cNvSpPr txBox="1">
            <a:spLocks noGrp="1"/>
          </p:cNvSpPr>
          <p:nvPr>
            <p:ph type="subTitle" idx="1"/>
          </p:nvPr>
        </p:nvSpPr>
        <p:spPr>
          <a:xfrm>
            <a:off x="1800525" y="1735625"/>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9"/>
          <p:cNvSpPr txBox="1">
            <a:spLocks noGrp="1"/>
          </p:cNvSpPr>
          <p:nvPr>
            <p:ph type="subTitle" idx="2"/>
          </p:nvPr>
        </p:nvSpPr>
        <p:spPr>
          <a:xfrm>
            <a:off x="5314500" y="1735625"/>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9"/>
          <p:cNvSpPr txBox="1">
            <a:spLocks noGrp="1"/>
          </p:cNvSpPr>
          <p:nvPr>
            <p:ph type="subTitle" idx="3"/>
          </p:nvPr>
        </p:nvSpPr>
        <p:spPr>
          <a:xfrm>
            <a:off x="1800525" y="3396200"/>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9"/>
          <p:cNvSpPr txBox="1">
            <a:spLocks noGrp="1"/>
          </p:cNvSpPr>
          <p:nvPr>
            <p:ph type="subTitle" idx="4"/>
          </p:nvPr>
        </p:nvSpPr>
        <p:spPr>
          <a:xfrm>
            <a:off x="5314500" y="3396200"/>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subTitle" idx="5"/>
          </p:nvPr>
        </p:nvSpPr>
        <p:spPr>
          <a:xfrm>
            <a:off x="1800526" y="12858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7" name="Google Shape;97;p19"/>
          <p:cNvSpPr txBox="1">
            <a:spLocks noGrp="1"/>
          </p:cNvSpPr>
          <p:nvPr>
            <p:ph type="subTitle" idx="6"/>
          </p:nvPr>
        </p:nvSpPr>
        <p:spPr>
          <a:xfrm>
            <a:off x="1800526" y="29466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8" name="Google Shape;98;p19"/>
          <p:cNvSpPr txBox="1">
            <a:spLocks noGrp="1"/>
          </p:cNvSpPr>
          <p:nvPr>
            <p:ph type="subTitle" idx="7"/>
          </p:nvPr>
        </p:nvSpPr>
        <p:spPr>
          <a:xfrm>
            <a:off x="5314475" y="12858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9"/>
          <p:cNvSpPr txBox="1">
            <a:spLocks noGrp="1"/>
          </p:cNvSpPr>
          <p:nvPr>
            <p:ph type="subTitle" idx="8"/>
          </p:nvPr>
        </p:nvSpPr>
        <p:spPr>
          <a:xfrm>
            <a:off x="5314475" y="29466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9"/>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dk2"/>
        </a:solidFill>
        <a:effectLst/>
      </p:bgPr>
    </p:bg>
    <p:spTree>
      <p:nvGrpSpPr>
        <p:cNvPr id="1" name="Shape 124"/>
        <p:cNvGrpSpPr/>
        <p:nvPr/>
      </p:nvGrpSpPr>
      <p:grpSpPr>
        <a:xfrm>
          <a:off x="0" y="0"/>
          <a:ext cx="0" cy="0"/>
          <a:chOff x="0" y="0"/>
          <a:chExt cx="0" cy="0"/>
        </a:xfrm>
      </p:grpSpPr>
      <p:sp>
        <p:nvSpPr>
          <p:cNvPr id="125" name="Google Shape;125;p22"/>
          <p:cNvSpPr txBox="1"/>
          <p:nvPr/>
        </p:nvSpPr>
        <p:spPr>
          <a:xfrm>
            <a:off x="713225" y="3678562"/>
            <a:ext cx="3257700" cy="6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lang="en" sz="1000" b="1" u="sng">
                <a:solidFill>
                  <a:schemeClr val="dk1"/>
                </a:solid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&amp; images by </a:t>
            </a:r>
            <a:r>
              <a:rPr lang="en" sz="10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Archivo"/>
                <a:ea typeface="Archivo"/>
                <a:cs typeface="Archivo"/>
                <a:sym typeface="Archivo"/>
              </a:rPr>
              <a:t> </a:t>
            </a:r>
            <a:endParaRPr sz="1000" b="1" u="sng">
              <a:solidFill>
                <a:schemeClr val="dk1"/>
              </a:solidFill>
              <a:latin typeface="Archivo"/>
              <a:ea typeface="Archivo"/>
              <a:cs typeface="Archivo"/>
              <a:sym typeface="Archivo"/>
            </a:endParaRPr>
          </a:p>
        </p:txBody>
      </p:sp>
      <p:sp>
        <p:nvSpPr>
          <p:cNvPr id="126" name="Google Shape;126;p22"/>
          <p:cNvSpPr/>
          <p:nvPr/>
        </p:nvSpPr>
        <p:spPr>
          <a:xfrm>
            <a:off x="5209450" y="75"/>
            <a:ext cx="3934500" cy="3899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7" name="Google Shape;127;p22"/>
          <p:cNvSpPr txBox="1">
            <a:spLocks noGrp="1"/>
          </p:cNvSpPr>
          <p:nvPr>
            <p:ph type="subTitle" idx="1"/>
          </p:nvPr>
        </p:nvSpPr>
        <p:spPr>
          <a:xfrm>
            <a:off x="713225" y="2360475"/>
            <a:ext cx="3257700" cy="1137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2"/>
          <p:cNvSpPr txBox="1">
            <a:spLocks noGrp="1"/>
          </p:cNvSpPr>
          <p:nvPr>
            <p:ph type="title"/>
          </p:nvPr>
        </p:nvSpPr>
        <p:spPr>
          <a:xfrm>
            <a:off x="713225" y="863650"/>
            <a:ext cx="8430900" cy="13476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
        <p:cNvGrpSpPr/>
        <p:nvPr/>
      </p:nvGrpSpPr>
      <p:grpSpPr>
        <a:xfrm>
          <a:off x="0" y="0"/>
          <a:ext cx="0" cy="0"/>
          <a:chOff x="0" y="0"/>
          <a:chExt cx="0" cy="0"/>
        </a:xfrm>
      </p:grpSpPr>
      <p:sp>
        <p:nvSpPr>
          <p:cNvPr id="130" name="Google Shape;130;p23"/>
          <p:cNvSpPr/>
          <p:nvPr/>
        </p:nvSpPr>
        <p:spPr>
          <a:xfrm>
            <a:off x="0" y="75"/>
            <a:ext cx="50031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1"/>
        <p:cNvGrpSpPr/>
        <p:nvPr/>
      </p:nvGrpSpPr>
      <p:grpSpPr>
        <a:xfrm>
          <a:off x="0" y="0"/>
          <a:ext cx="0" cy="0"/>
          <a:chOff x="0" y="0"/>
          <a:chExt cx="0" cy="0"/>
        </a:xfrm>
      </p:grpSpPr>
      <p:sp>
        <p:nvSpPr>
          <p:cNvPr id="132" name="Google Shape;132;p24"/>
          <p:cNvSpPr/>
          <p:nvPr/>
        </p:nvSpPr>
        <p:spPr>
          <a:xfrm>
            <a:off x="0" y="915000"/>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p:nvPr/>
        </p:nvSpPr>
        <p:spPr>
          <a:xfrm>
            <a:off x="6951825" y="-150"/>
            <a:ext cx="21921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5"/>
          <p:cNvSpPr txBox="1">
            <a:spLocks noGrp="1"/>
          </p:cNvSpPr>
          <p:nvPr>
            <p:ph type="subTitle" idx="1"/>
          </p:nvPr>
        </p:nvSpPr>
        <p:spPr>
          <a:xfrm>
            <a:off x="3699274" y="2650350"/>
            <a:ext cx="2505600" cy="14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subTitle" idx="2"/>
          </p:nvPr>
        </p:nvSpPr>
        <p:spPr>
          <a:xfrm>
            <a:off x="720000" y="2650350"/>
            <a:ext cx="2505600" cy="14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3"/>
          </p:nvPr>
        </p:nvSpPr>
        <p:spPr>
          <a:xfrm>
            <a:off x="720000" y="2113902"/>
            <a:ext cx="25056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 name="Google Shape;25;p5"/>
          <p:cNvSpPr txBox="1">
            <a:spLocks noGrp="1"/>
          </p:cNvSpPr>
          <p:nvPr>
            <p:ph type="subTitle" idx="4"/>
          </p:nvPr>
        </p:nvSpPr>
        <p:spPr>
          <a:xfrm>
            <a:off x="3699275" y="2113902"/>
            <a:ext cx="25056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5165625" y="2225550"/>
            <a:ext cx="3978300" cy="29178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 name="Google Shape;32;p7"/>
          <p:cNvSpPr txBox="1">
            <a:spLocks noGrp="1"/>
          </p:cNvSpPr>
          <p:nvPr>
            <p:ph type="subTitle" idx="1"/>
          </p:nvPr>
        </p:nvSpPr>
        <p:spPr>
          <a:xfrm>
            <a:off x="720000" y="1366450"/>
            <a:ext cx="3978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33" name="Google Shape;33;p7"/>
          <p:cNvSpPr>
            <a:spLocks noGrp="1"/>
          </p:cNvSpPr>
          <p:nvPr>
            <p:ph type="pic" idx="2"/>
          </p:nvPr>
        </p:nvSpPr>
        <p:spPr>
          <a:xfrm>
            <a:off x="5643775" y="1100050"/>
            <a:ext cx="2787000" cy="3504000"/>
          </a:xfrm>
          <a:prstGeom prst="rect">
            <a:avLst/>
          </a:prstGeom>
          <a:noFill/>
          <a:ln>
            <a:noFill/>
          </a:ln>
        </p:spPr>
      </p:sp>
      <p:sp>
        <p:nvSpPr>
          <p:cNvPr id="34" name="Google Shape;34;p7"/>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7088800" y="539500"/>
            <a:ext cx="2055300" cy="4604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7" name="Google Shape;37;p8"/>
          <p:cNvSpPr txBox="1">
            <a:spLocks noGrp="1"/>
          </p:cNvSpPr>
          <p:nvPr>
            <p:ph type="title"/>
          </p:nvPr>
        </p:nvSpPr>
        <p:spPr>
          <a:xfrm>
            <a:off x="2217300" y="1838150"/>
            <a:ext cx="6926700" cy="1467300"/>
          </a:xfrm>
          <a:prstGeom prst="rect">
            <a:avLst/>
          </a:prstGeom>
          <a:solidFill>
            <a:schemeClr val="lt2"/>
          </a:solidFill>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2473500" y="1189100"/>
            <a:ext cx="6670500" cy="1964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2473500" y="3153500"/>
            <a:ext cx="36756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1" name="Google Shape;41;p9"/>
          <p:cNvSpPr/>
          <p:nvPr/>
        </p:nvSpPr>
        <p:spPr>
          <a:xfrm>
            <a:off x="0" y="100"/>
            <a:ext cx="2055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7"/>
        <p:cNvGrpSpPr/>
        <p:nvPr/>
      </p:nvGrpSpPr>
      <p:grpSpPr>
        <a:xfrm>
          <a:off x="0" y="0"/>
          <a:ext cx="0" cy="0"/>
          <a:chOff x="0" y="0"/>
          <a:chExt cx="0" cy="0"/>
        </a:xfrm>
      </p:grpSpPr>
      <p:sp>
        <p:nvSpPr>
          <p:cNvPr id="68" name="Google Shape;68;p15"/>
          <p:cNvSpPr/>
          <p:nvPr/>
        </p:nvSpPr>
        <p:spPr>
          <a:xfrm>
            <a:off x="0" y="-150"/>
            <a:ext cx="16266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15"/>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0" r:id="rId8"/>
    <p:sldLayoutId id="2147483661" r:id="rId9"/>
    <p:sldLayoutId id="2147483664" r:id="rId10"/>
    <p:sldLayoutId id="2147483665"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microsoft.com/office/2007/relationships/hdphoto" Target="../media/hdphoto1.wdp"/><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0" y="891410"/>
            <a:ext cx="7084800" cy="2066700"/>
          </a:xfrm>
          <a:prstGeom prst="rect">
            <a:avLst/>
          </a:prstGeom>
          <a:solidFill>
            <a:schemeClr val="lt2"/>
          </a:solidFill>
        </p:spPr>
        <p:txBody>
          <a:bodyPr spcFirstLastPara="1" wrap="square" lIns="822950" tIns="91425" rIns="91425" bIns="91425" anchor="ctr" anchorCtr="0">
            <a:noAutofit/>
          </a:bodyPr>
          <a:lstStyle/>
          <a:p>
            <a:pPr marL="0" lvl="0" indent="0" algn="l" rtl="0">
              <a:spcBef>
                <a:spcPts val="0"/>
              </a:spcBef>
              <a:spcAft>
                <a:spcPts val="0"/>
              </a:spcAft>
              <a:buNone/>
            </a:pPr>
            <a:r>
              <a:rPr lang="sr-Latn-RS"/>
              <a:t>Cluster rešenja kod MAriaDB baze podataka</a:t>
            </a:r>
          </a:p>
        </p:txBody>
      </p:sp>
      <p:sp>
        <p:nvSpPr>
          <p:cNvPr id="144" name="Google Shape;144;p28"/>
          <p:cNvSpPr txBox="1">
            <a:spLocks noGrp="1"/>
          </p:cNvSpPr>
          <p:nvPr>
            <p:ph type="subTitle" idx="1"/>
          </p:nvPr>
        </p:nvSpPr>
        <p:spPr>
          <a:xfrm>
            <a:off x="7031012" y="4758125"/>
            <a:ext cx="2483575" cy="399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r-Latn-RS">
                <a:solidFill>
                  <a:srgbClr val="293966"/>
                </a:solidFill>
              </a:rPr>
              <a:t>Milica Sokolov, 1655</a:t>
            </a:r>
            <a:endParaRPr>
              <a:solidFill>
                <a:srgbClr val="293966"/>
              </a:solidFill>
            </a:endParaRPr>
          </a:p>
        </p:txBody>
      </p:sp>
      <p:pic>
        <p:nvPicPr>
          <p:cNvPr id="3" name="Picture 2">
            <a:extLst>
              <a:ext uri="{FF2B5EF4-FFF2-40B4-BE49-F238E27FC236}">
                <a16:creationId xmlns:a16="http://schemas.microsoft.com/office/drawing/2014/main" id="{CDF50475-A3C1-3E0A-AA12-395449612890}"/>
              </a:ext>
            </a:extLst>
          </p:cNvPr>
          <p:cNvPicPr>
            <a:picLocks noChangeAspect="1"/>
          </p:cNvPicPr>
          <p:nvPr/>
        </p:nvPicPr>
        <p:blipFill>
          <a:blip r:embed="rId3"/>
          <a:stretch>
            <a:fillRect/>
          </a:stretch>
        </p:blipFill>
        <p:spPr>
          <a:xfrm>
            <a:off x="64800" y="4340300"/>
            <a:ext cx="2832220" cy="803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47052" y="1434572"/>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64800" y="-81867"/>
            <a:ext cx="9208800" cy="5333949"/>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D43107D-7D6B-CB53-8B63-7FED3D8C80E8}"/>
              </a:ext>
            </a:extLst>
          </p:cNvPr>
          <p:cNvPicPr>
            <a:picLocks noChangeAspect="1"/>
          </p:cNvPicPr>
          <p:nvPr/>
        </p:nvPicPr>
        <p:blipFill>
          <a:blip r:embed="rId3"/>
          <a:stretch>
            <a:fillRect/>
          </a:stretch>
        </p:blipFill>
        <p:spPr>
          <a:xfrm>
            <a:off x="-24948" y="207270"/>
            <a:ext cx="9144000" cy="4755674"/>
          </a:xfrm>
          <a:prstGeom prst="rect">
            <a:avLst/>
          </a:prstGeom>
        </p:spPr>
      </p:pic>
    </p:spTree>
    <p:extLst>
      <p:ext uri="{BB962C8B-B14F-4D97-AF65-F5344CB8AC3E}">
        <p14:creationId xmlns:p14="http://schemas.microsoft.com/office/powerpoint/2010/main" val="1134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8" name="TextBox 7">
            <a:extLst>
              <a:ext uri="{FF2B5EF4-FFF2-40B4-BE49-F238E27FC236}">
                <a16:creationId xmlns:a16="http://schemas.microsoft.com/office/drawing/2014/main" id="{CF1098C7-6C9A-54ED-2607-FF2337123DB8}"/>
              </a:ext>
            </a:extLst>
          </p:cNvPr>
          <p:cNvSpPr txBox="1"/>
          <p:nvPr/>
        </p:nvSpPr>
        <p:spPr>
          <a:xfrm>
            <a:off x="824348" y="3584422"/>
            <a:ext cx="5868000" cy="646331"/>
          </a:xfrm>
          <a:prstGeom prst="rect">
            <a:avLst/>
          </a:prstGeom>
          <a:noFill/>
        </p:spPr>
        <p:txBody>
          <a:bodyPr wrap="square" rtlCol="0">
            <a:spAutoFit/>
          </a:bodyPr>
          <a:lstStyle/>
          <a:p>
            <a:r>
              <a:rPr lang="en-US" sz="1200">
                <a:solidFill>
                  <a:srgbClr val="E66E14"/>
                </a:solidFill>
                <a:latin typeface="Consolas" panose="020B0609020204030204" pitchFamily="49" charset="0"/>
              </a:rPr>
              <a:t>GRANT ALL PRIVILEGES ON . TO 'username'@'localhost' IDENTIFIED BY 'password'; SELECT user FROM mysql.user GROUP BY user;</a:t>
            </a:r>
          </a:p>
          <a:p>
            <a:endParaRPr lang="en-US" sz="1200">
              <a:solidFill>
                <a:srgbClr val="E66E14"/>
              </a:solidFill>
              <a:latin typeface="Consolas" panose="020B0609020204030204" pitchFamily="49" charset="0"/>
            </a:endParaRP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24348" y="1765050"/>
            <a:ext cx="2236500" cy="69377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800" b="1">
                <a:latin typeface="Archivo" panose="020B0604020202020204" charset="0"/>
                <a:ea typeface="Calibri" panose="020F0502020204030204" pitchFamily="34" charset="0"/>
                <a:cs typeface="Archivo" panose="020B0604020202020204" charset="0"/>
              </a:rPr>
              <a:t>Podešavanje dozvola</a:t>
            </a:r>
            <a:endParaRPr lang="en-US">
              <a:latin typeface="Archivo" panose="020B0604020202020204" charset="0"/>
              <a:cs typeface="Archivo" panose="020B0604020202020204" charset="0"/>
            </a:endParaRPr>
          </a:p>
        </p:txBody>
      </p:sp>
      <p:sp>
        <p:nvSpPr>
          <p:cNvPr id="19" name="Google Shape;207;p34">
            <a:extLst>
              <a:ext uri="{FF2B5EF4-FFF2-40B4-BE49-F238E27FC236}">
                <a16:creationId xmlns:a16="http://schemas.microsoft.com/office/drawing/2014/main" id="{BEB4F1AA-6B75-44A2-6477-CB975EF46E65}"/>
              </a:ext>
            </a:extLst>
          </p:cNvPr>
          <p:cNvSpPr txBox="1">
            <a:spLocks/>
          </p:cNvSpPr>
          <p:nvPr/>
        </p:nvSpPr>
        <p:spPr>
          <a:xfrm>
            <a:off x="824348" y="2564734"/>
            <a:ext cx="6135007" cy="807116"/>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200">
                <a:effectLst/>
                <a:latin typeface="Archivo" panose="020B0604020202020204" charset="0"/>
                <a:ea typeface="Calibri" panose="020F0502020204030204" pitchFamily="34" charset="0"/>
                <a:cs typeface="Archivo" panose="020B0604020202020204" charset="0"/>
              </a:rPr>
              <a:t>Nakon što se čvor pokrene, potrebno je podesiti određene dozvole. Svaki čvor u klasteru mora dozvoliti da se drugi čvorovi mogu povezati kao root kako bi kreirali kopije baza podataka po potrebi. </a:t>
            </a:r>
            <a:endParaRPr lang="en-US" sz="400" kern="100">
              <a:effectLst/>
              <a:latin typeface="Archivo" panose="020B0604020202020204" charset="0"/>
              <a:ea typeface="Calibri" panose="020F0502020204030204" pitchFamily="34" charset="0"/>
              <a:cs typeface="Archivo" panose="020B0604020202020204" charset="0"/>
            </a:endParaRPr>
          </a:p>
        </p:txBody>
      </p:sp>
      <p:sp>
        <p:nvSpPr>
          <p:cNvPr id="20" name="Google Shape;210;p34">
            <a:extLst>
              <a:ext uri="{FF2B5EF4-FFF2-40B4-BE49-F238E27FC236}">
                <a16:creationId xmlns:a16="http://schemas.microsoft.com/office/drawing/2014/main" id="{59093256-4A24-AA5C-2FDE-79C28B7E8C36}"/>
              </a:ext>
            </a:extLst>
          </p:cNvPr>
          <p:cNvSpPr/>
          <p:nvPr/>
        </p:nvSpPr>
        <p:spPr>
          <a:xfrm>
            <a:off x="226902" y="183752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55698" y="182312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a:t>
            </a:r>
            <a:r>
              <a:rPr lang="en-US" sz="2000">
                <a:solidFill>
                  <a:schemeClr val="bg1"/>
                </a:solidFill>
              </a:rPr>
              <a:t>8</a:t>
            </a:r>
            <a:endParaRPr lang="en" sz="2000">
              <a:solidFill>
                <a:schemeClr val="bg1"/>
              </a:solidFill>
            </a:endParaRPr>
          </a:p>
        </p:txBody>
      </p:sp>
      <p:grpSp>
        <p:nvGrpSpPr>
          <p:cNvPr id="2" name="Group 1">
            <a:extLst>
              <a:ext uri="{FF2B5EF4-FFF2-40B4-BE49-F238E27FC236}">
                <a16:creationId xmlns:a16="http://schemas.microsoft.com/office/drawing/2014/main" id="{E8FAA9AC-B07C-E317-5AF5-AFCE9724C092}"/>
              </a:ext>
            </a:extLst>
          </p:cNvPr>
          <p:cNvGrpSpPr/>
          <p:nvPr/>
        </p:nvGrpSpPr>
        <p:grpSpPr>
          <a:xfrm>
            <a:off x="8143343" y="295522"/>
            <a:ext cx="943058" cy="986989"/>
            <a:chOff x="8143343" y="295522"/>
            <a:chExt cx="943058" cy="986989"/>
          </a:xfrm>
        </p:grpSpPr>
        <p:grpSp>
          <p:nvGrpSpPr>
            <p:cNvPr id="3" name="Group 2">
              <a:extLst>
                <a:ext uri="{FF2B5EF4-FFF2-40B4-BE49-F238E27FC236}">
                  <a16:creationId xmlns:a16="http://schemas.microsoft.com/office/drawing/2014/main" id="{9E6890B0-0839-0630-090E-3E5D78F010F9}"/>
                </a:ext>
              </a:extLst>
            </p:cNvPr>
            <p:cNvGrpSpPr/>
            <p:nvPr/>
          </p:nvGrpSpPr>
          <p:grpSpPr>
            <a:xfrm>
              <a:off x="8143343" y="295522"/>
              <a:ext cx="943058" cy="943058"/>
              <a:chOff x="8143343" y="295522"/>
              <a:chExt cx="943058" cy="943058"/>
            </a:xfrm>
          </p:grpSpPr>
          <p:pic>
            <p:nvPicPr>
              <p:cNvPr id="6" name="Picture 5">
                <a:extLst>
                  <a:ext uri="{FF2B5EF4-FFF2-40B4-BE49-F238E27FC236}">
                    <a16:creationId xmlns:a16="http://schemas.microsoft.com/office/drawing/2014/main" id="{9D3D89BC-4F6F-04B2-0EB2-708B78E23C30}"/>
                  </a:ext>
                </a:extLst>
              </p:cNvPr>
              <p:cNvPicPr>
                <a:picLocks noChangeAspect="1"/>
              </p:cNvPicPr>
              <p:nvPr/>
            </p:nvPicPr>
            <p:blipFill>
              <a:blip r:embed="rId3"/>
              <a:stretch>
                <a:fillRect/>
              </a:stretch>
            </p:blipFill>
            <p:spPr>
              <a:xfrm>
                <a:off x="8143343" y="295522"/>
                <a:ext cx="943058" cy="943058"/>
              </a:xfrm>
              <a:prstGeom prst="rect">
                <a:avLst/>
              </a:prstGeom>
            </p:spPr>
          </p:pic>
          <p:sp>
            <p:nvSpPr>
              <p:cNvPr id="7" name="Oval 6">
                <a:extLst>
                  <a:ext uri="{FF2B5EF4-FFF2-40B4-BE49-F238E27FC236}">
                    <a16:creationId xmlns:a16="http://schemas.microsoft.com/office/drawing/2014/main" id="{08801098-FFEF-B5E5-B101-0011F8CC7323}"/>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393DD6FD-9EF4-7E86-C433-12AB6604C3F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20223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subTitle" idx="4"/>
          </p:nvPr>
        </p:nvSpPr>
        <p:spPr>
          <a:xfrm>
            <a:off x="3699275" y="1702422"/>
            <a:ext cx="2505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a:t>Inkrementalni transfer stanja (IST)</a:t>
            </a:r>
            <a:endParaRPr/>
          </a:p>
        </p:txBody>
      </p:sp>
      <p:sp>
        <p:nvSpPr>
          <p:cNvPr id="189" name="Google Shape;189;p33"/>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Prenos stanja </a:t>
            </a:r>
            <a:r>
              <a:rPr lang="sr-Latn-RS"/>
              <a:t>čvora</a:t>
            </a:r>
            <a:endParaRPr/>
          </a:p>
        </p:txBody>
      </p:sp>
      <p:sp>
        <p:nvSpPr>
          <p:cNvPr id="190" name="Google Shape;190;p33"/>
          <p:cNvSpPr txBox="1">
            <a:spLocks noGrp="1"/>
          </p:cNvSpPr>
          <p:nvPr>
            <p:ph type="subTitle" idx="1"/>
          </p:nvPr>
        </p:nvSpPr>
        <p:spPr>
          <a:xfrm>
            <a:off x="3699274" y="2238870"/>
            <a:ext cx="2505600" cy="1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Svi potvrđeni skupovi zapisa se upisuju u Galera keš (GCache) radi ubrzanja operacija ulazno/izlaznih podataka.</a:t>
            </a:r>
          </a:p>
          <a:p>
            <a:pPr marL="0" lvl="0" indent="0" algn="l" rtl="0">
              <a:spcBef>
                <a:spcPts val="0"/>
              </a:spcBef>
              <a:spcAft>
                <a:spcPts val="0"/>
              </a:spcAft>
              <a:buNone/>
            </a:pPr>
            <a:endParaRPr lang="en"/>
          </a:p>
          <a:p>
            <a:pPr marL="0" lvl="0" indent="0" algn="l" rtl="0">
              <a:spcBef>
                <a:spcPts val="0"/>
              </a:spcBef>
              <a:spcAft>
                <a:spcPts val="0"/>
              </a:spcAft>
              <a:buNone/>
            </a:pPr>
            <a:r>
              <a:rPr lang="en-US"/>
              <a:t>Kada čvor izgubi vezu i ponovo se poveže, koristi se Incremental State Transfer (IST) ako su potrebni skupovi zapisa prisutni u GCache-u barem jednog čvora.</a:t>
            </a:r>
            <a:endParaRPr lang="en"/>
          </a:p>
        </p:txBody>
      </p:sp>
      <p:sp>
        <p:nvSpPr>
          <p:cNvPr id="191" name="Google Shape;191;p33"/>
          <p:cNvSpPr txBox="1">
            <a:spLocks noGrp="1"/>
          </p:cNvSpPr>
          <p:nvPr>
            <p:ph type="subTitle" idx="2"/>
          </p:nvPr>
        </p:nvSpPr>
        <p:spPr>
          <a:xfrm>
            <a:off x="720000" y="2238870"/>
            <a:ext cx="2655660" cy="1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Metod prenosa stanja čvora koji se koristi kada novi čvor pristupa klasteru jer ne sadrži podatke. </a:t>
            </a:r>
            <a:endParaRPr lang="sr-Latn-RS"/>
          </a:p>
          <a:p>
            <a:pPr marL="0" lvl="0" indent="0" algn="l" rtl="0">
              <a:spcBef>
                <a:spcPts val="0"/>
              </a:spcBef>
              <a:spcAft>
                <a:spcPts val="0"/>
              </a:spcAft>
              <a:buNone/>
            </a:pPr>
            <a:endParaRPr lang="sr-Latn-RS"/>
          </a:p>
          <a:p>
            <a:pPr marL="0" lvl="0" indent="0" algn="l" rtl="0">
              <a:spcBef>
                <a:spcPts val="0"/>
              </a:spcBef>
              <a:spcAft>
                <a:spcPts val="0"/>
              </a:spcAft>
              <a:buNone/>
            </a:pPr>
            <a:r>
              <a:rPr lang="en-US"/>
              <a:t>Postoje dva načina izvršenja SST-a:</a:t>
            </a:r>
            <a:endParaRPr lang="sr-Latn-RS"/>
          </a:p>
          <a:p>
            <a:pPr marL="171450" lvl="0" indent="-171450" algn="l" rtl="0">
              <a:spcBef>
                <a:spcPts val="0"/>
              </a:spcBef>
              <a:spcAft>
                <a:spcPts val="0"/>
              </a:spcAft>
              <a:buFont typeface="Arial" panose="020B0604020202020204" pitchFamily="34" charset="0"/>
              <a:buChar char="•"/>
            </a:pPr>
            <a:r>
              <a:rPr lang="sr-Latn-RS" b="1"/>
              <a:t>m</a:t>
            </a:r>
            <a:r>
              <a:rPr lang="en-US" b="1"/>
              <a:t>ysqldump</a:t>
            </a:r>
            <a:endParaRPr lang="sr-Latn-RS" b="1"/>
          </a:p>
          <a:p>
            <a:pPr marL="171450" lvl="0" indent="-171450" algn="l" rtl="0">
              <a:spcBef>
                <a:spcPts val="0"/>
              </a:spcBef>
              <a:spcAft>
                <a:spcPts val="0"/>
              </a:spcAft>
              <a:buFont typeface="Arial" panose="020B0604020202020204" pitchFamily="34" charset="0"/>
              <a:buChar char="•"/>
            </a:pPr>
            <a:r>
              <a:rPr lang="en-US" b="1"/>
              <a:t>rsync, rsync_wan, i xtrabackup</a:t>
            </a:r>
          </a:p>
        </p:txBody>
      </p:sp>
      <p:sp>
        <p:nvSpPr>
          <p:cNvPr id="192" name="Google Shape;192;p33"/>
          <p:cNvSpPr txBox="1">
            <a:spLocks noGrp="1"/>
          </p:cNvSpPr>
          <p:nvPr>
            <p:ph type="subTitle" idx="3"/>
          </p:nvPr>
        </p:nvSpPr>
        <p:spPr>
          <a:xfrm>
            <a:off x="720000" y="1702422"/>
            <a:ext cx="2505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a:t>State Snapshot Transfer (SST)</a:t>
            </a:r>
            <a:endParaRPr/>
          </a:p>
        </p:txBody>
      </p:sp>
      <p:grpSp>
        <p:nvGrpSpPr>
          <p:cNvPr id="25" name="Group 24">
            <a:extLst>
              <a:ext uri="{FF2B5EF4-FFF2-40B4-BE49-F238E27FC236}">
                <a16:creationId xmlns:a16="http://schemas.microsoft.com/office/drawing/2014/main" id="{27194CAE-219A-0A00-7D3D-075A8697C53B}"/>
              </a:ext>
            </a:extLst>
          </p:cNvPr>
          <p:cNvGrpSpPr/>
          <p:nvPr/>
        </p:nvGrpSpPr>
        <p:grpSpPr>
          <a:xfrm>
            <a:off x="7510924" y="293054"/>
            <a:ext cx="894951" cy="911992"/>
            <a:chOff x="7407274" y="269668"/>
            <a:chExt cx="1170332" cy="1163132"/>
          </a:xfrm>
        </p:grpSpPr>
        <p:pic>
          <p:nvPicPr>
            <p:cNvPr id="3" name="Picture 2">
              <a:extLst>
                <a:ext uri="{FF2B5EF4-FFF2-40B4-BE49-F238E27FC236}">
                  <a16:creationId xmlns:a16="http://schemas.microsoft.com/office/drawing/2014/main" id="{A41C66DB-8767-6F1B-A2DE-9781719FE7D9}"/>
                </a:ext>
              </a:extLst>
            </p:cNvPr>
            <p:cNvPicPr>
              <a:picLocks noChangeAspect="1"/>
            </p:cNvPicPr>
            <p:nvPr/>
          </p:nvPicPr>
          <p:blipFill>
            <a:blip r:embed="rId3"/>
            <a:stretch>
              <a:fillRect/>
            </a:stretch>
          </p:blipFill>
          <p:spPr>
            <a:xfrm>
              <a:off x="7414474" y="276868"/>
              <a:ext cx="1155932" cy="1155932"/>
            </a:xfrm>
            <a:prstGeom prst="rect">
              <a:avLst/>
            </a:prstGeom>
          </p:spPr>
        </p:pic>
        <p:sp>
          <p:nvSpPr>
            <p:cNvPr id="4" name="Rectangle: Rounded Corners 3">
              <a:extLst>
                <a:ext uri="{FF2B5EF4-FFF2-40B4-BE49-F238E27FC236}">
                  <a16:creationId xmlns:a16="http://schemas.microsoft.com/office/drawing/2014/main" id="{0BA18D24-2C19-CE69-244F-658E5EC8A041}"/>
                </a:ext>
              </a:extLst>
            </p:cNvPr>
            <p:cNvSpPr/>
            <p:nvPr/>
          </p:nvSpPr>
          <p:spPr>
            <a:xfrm>
              <a:off x="7407274" y="269668"/>
              <a:ext cx="295200" cy="479132"/>
            </a:xfrm>
            <a:prstGeom prst="roundRect">
              <a:avLst/>
            </a:prstGeom>
            <a:solidFill>
              <a:srgbClr val="FCA604"/>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98A9837-AA5A-6B18-619C-779D997C5B3A}"/>
                </a:ext>
              </a:extLst>
            </p:cNvPr>
            <p:cNvSpPr/>
            <p:nvPr/>
          </p:nvSpPr>
          <p:spPr>
            <a:xfrm>
              <a:off x="7844840" y="269668"/>
              <a:ext cx="295200" cy="479132"/>
            </a:xfrm>
            <a:prstGeom prst="roundRect">
              <a:avLst/>
            </a:prstGeom>
            <a:solidFill>
              <a:srgbClr val="FCA604"/>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DDEBC7E-CE5D-941E-8DE2-5809B823763F}"/>
                </a:ext>
              </a:extLst>
            </p:cNvPr>
            <p:cNvSpPr/>
            <p:nvPr/>
          </p:nvSpPr>
          <p:spPr>
            <a:xfrm>
              <a:off x="8282406" y="269668"/>
              <a:ext cx="295200" cy="479132"/>
            </a:xfrm>
            <a:prstGeom prst="roundRect">
              <a:avLst/>
            </a:prstGeom>
            <a:solidFill>
              <a:srgbClr val="FCA604"/>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D4B3397-2FAF-1B3C-4F8B-776C3AC2F02E}"/>
                </a:ext>
              </a:extLst>
            </p:cNvPr>
            <p:cNvSpPr/>
            <p:nvPr/>
          </p:nvSpPr>
          <p:spPr>
            <a:xfrm>
              <a:off x="7493674" y="633600"/>
              <a:ext cx="122400" cy="45719"/>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A5DE27D-4464-5D38-9D88-125BD33D09E4}"/>
                </a:ext>
              </a:extLst>
            </p:cNvPr>
            <p:cNvSpPr/>
            <p:nvPr/>
          </p:nvSpPr>
          <p:spPr>
            <a:xfrm>
              <a:off x="7951314" y="633600"/>
              <a:ext cx="122400" cy="45719"/>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76C72CC-20D3-9A75-F8A3-10EDEEE2FC5E}"/>
                </a:ext>
              </a:extLst>
            </p:cNvPr>
            <p:cNvSpPr/>
            <p:nvPr/>
          </p:nvSpPr>
          <p:spPr>
            <a:xfrm>
              <a:off x="8372074" y="633600"/>
              <a:ext cx="122400" cy="45719"/>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7D7A55A-4DF0-EBE1-C586-CAE2558751E5}"/>
                </a:ext>
              </a:extLst>
            </p:cNvPr>
            <p:cNvSpPr/>
            <p:nvPr/>
          </p:nvSpPr>
          <p:spPr>
            <a:xfrm>
              <a:off x="7532014" y="365650"/>
              <a:ext cx="45719" cy="457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9FD55F5-A9ED-52DA-EE6C-7B201E1EB30E}"/>
                </a:ext>
              </a:extLst>
            </p:cNvPr>
            <p:cNvSpPr/>
            <p:nvPr/>
          </p:nvSpPr>
          <p:spPr>
            <a:xfrm>
              <a:off x="7969580" y="358990"/>
              <a:ext cx="45719" cy="457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7B860EF-A5E3-B128-B596-A5AD4848605B}"/>
                </a:ext>
              </a:extLst>
            </p:cNvPr>
            <p:cNvSpPr/>
            <p:nvPr/>
          </p:nvSpPr>
          <p:spPr>
            <a:xfrm>
              <a:off x="8401140" y="358990"/>
              <a:ext cx="45719" cy="457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34981FD-1F93-1C90-8B1B-FD76640B4AFF}"/>
                </a:ext>
              </a:extLst>
            </p:cNvPr>
            <p:cNvSpPr/>
            <p:nvPr/>
          </p:nvSpPr>
          <p:spPr>
            <a:xfrm>
              <a:off x="7757650" y="936362"/>
              <a:ext cx="469577" cy="479132"/>
            </a:xfrm>
            <a:prstGeom prst="ellipse">
              <a:avLst/>
            </a:prstGeom>
            <a:solidFill>
              <a:srgbClr val="E5E8E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cxnSp>
          <p:nvCxnSpPr>
            <p:cNvPr id="21" name="Straight Connector 20">
              <a:extLst>
                <a:ext uri="{FF2B5EF4-FFF2-40B4-BE49-F238E27FC236}">
                  <a16:creationId xmlns:a16="http://schemas.microsoft.com/office/drawing/2014/main" id="{45D5CCDE-2F76-CA58-06ED-DF6945D97DA2}"/>
                </a:ext>
              </a:extLst>
            </p:cNvPr>
            <p:cNvCxnSpPr>
              <a:cxnSpLocks/>
            </p:cNvCxnSpPr>
            <p:nvPr/>
          </p:nvCxnSpPr>
          <p:spPr>
            <a:xfrm>
              <a:off x="7855697" y="1114350"/>
              <a:ext cx="274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2EABA4F-3682-56EB-4821-9AA7F8AAA3F3}"/>
                </a:ext>
              </a:extLst>
            </p:cNvPr>
            <p:cNvCxnSpPr>
              <a:cxnSpLocks/>
            </p:cNvCxnSpPr>
            <p:nvPr/>
          </p:nvCxnSpPr>
          <p:spPr>
            <a:xfrm>
              <a:off x="7855697" y="1182678"/>
              <a:ext cx="274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14D65B-1392-A4EF-CDED-98C305046565}"/>
                </a:ext>
              </a:extLst>
            </p:cNvPr>
            <p:cNvCxnSpPr>
              <a:cxnSpLocks/>
            </p:cNvCxnSpPr>
            <p:nvPr/>
          </p:nvCxnSpPr>
          <p:spPr>
            <a:xfrm>
              <a:off x="7855698" y="1247352"/>
              <a:ext cx="2743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823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6412" name="Rectangle 16411">
            <a:extLst>
              <a:ext uri="{FF2B5EF4-FFF2-40B4-BE49-F238E27FC236}">
                <a16:creationId xmlns:a16="http://schemas.microsoft.com/office/drawing/2014/main" id="{3ABE92E9-D8E2-37A9-74E0-2F2832F1A10A}"/>
              </a:ext>
            </a:extLst>
          </p:cNvPr>
          <p:cNvSpPr/>
          <p:nvPr/>
        </p:nvSpPr>
        <p:spPr>
          <a:xfrm>
            <a:off x="4515157" y="1414667"/>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5" name="Cloud 16414">
            <a:extLst>
              <a:ext uri="{FF2B5EF4-FFF2-40B4-BE49-F238E27FC236}">
                <a16:creationId xmlns:a16="http://schemas.microsoft.com/office/drawing/2014/main" id="{3259FD56-DB1B-E716-9582-8B382D4C1BB2}"/>
              </a:ext>
            </a:extLst>
          </p:cNvPr>
          <p:cNvSpPr/>
          <p:nvPr/>
        </p:nvSpPr>
        <p:spPr>
          <a:xfrm>
            <a:off x="5066951" y="1648625"/>
            <a:ext cx="3886549" cy="2911669"/>
          </a:xfrm>
          <a:prstGeom prst="cloud">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Google Shape;175;p31"/>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split brain-a</a:t>
            </a:r>
            <a:endParaRPr/>
          </a:p>
        </p:txBody>
      </p:sp>
      <p:sp>
        <p:nvSpPr>
          <p:cNvPr id="176" name="Google Shape;176;p31"/>
          <p:cNvSpPr txBox="1">
            <a:spLocks noGrp="1"/>
          </p:cNvSpPr>
          <p:nvPr>
            <p:ph type="subTitle" idx="1"/>
          </p:nvPr>
        </p:nvSpPr>
        <p:spPr>
          <a:xfrm>
            <a:off x="720000" y="1366449"/>
            <a:ext cx="3978300" cy="372089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a:t>Split brain se javlja kada se klaster baza podataka podeli na dve particije, pri čemu obe nastavljaju da modifikuju podatke, što može dovesti do konflikata kada se veza ponovo uspostavi.</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Galera koristi pesimistički pristup rešavanju split brain problema putem kvoruma sa težinama, čime se osigurava da samo jedna particija ostaje primarna.</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Čvorovi u klasteru koriste algoritam kvoruma za određivanje primarne particije, gde je više od polovine čvorova potrebno za nastavak normalnog rada.</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Algoritam garantuje da uvek postoji samo jedna primarna particija koja može modifikovati podatke, sprečavajući multiple particije od istovremenih modifikacija.</a:t>
            </a:r>
            <a:endParaRPr/>
          </a:p>
        </p:txBody>
      </p:sp>
      <p:pic>
        <p:nvPicPr>
          <p:cNvPr id="58" name="Picture 57">
            <a:extLst>
              <a:ext uri="{FF2B5EF4-FFF2-40B4-BE49-F238E27FC236}">
                <a16:creationId xmlns:a16="http://schemas.microsoft.com/office/drawing/2014/main" id="{8D0CB0BD-A860-54E6-F493-725A28BBBD3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693" b="89835" l="10000" r="90000">
                        <a14:foregroundMark x1="33600" y1="73995" x2="32267" y2="28842"/>
                        <a14:foregroundMark x1="48667" y1="51064" x2="48667" y2="51064"/>
                        <a14:foregroundMark x1="50533" y1="39007" x2="50533" y2="39007"/>
                        <a14:foregroundMark x1="48533" y1="35461" x2="48533" y2="35461"/>
                        <a14:foregroundMark x1="48667" y1="27660" x2="48667" y2="27660"/>
                        <a14:foregroundMark x1="48933" y1="19149" x2="48933" y2="19149"/>
                        <a14:foregroundMark x1="48667" y1="9693" x2="48667" y2="9693"/>
                        <a14:foregroundMark x1="48667" y1="65721" x2="48667" y2="65721"/>
                        <a14:foregroundMark x1="48667" y1="72577" x2="48667" y2="72577"/>
                        <a14:foregroundMark x1="48667" y1="80378" x2="48667" y2="80378"/>
                        <a14:foregroundMark x1="48533" y1="89598" x2="48533" y2="89598"/>
                      </a14:backgroundRemoval>
                    </a14:imgEffect>
                  </a14:imgLayer>
                </a14:imgProps>
              </a:ext>
            </a:extLst>
          </a:blip>
          <a:stretch>
            <a:fillRect/>
          </a:stretch>
        </p:blipFill>
        <p:spPr>
          <a:xfrm>
            <a:off x="7239257" y="313212"/>
            <a:ext cx="1482036" cy="835869"/>
          </a:xfrm>
          <a:prstGeom prst="rect">
            <a:avLst/>
          </a:prstGeom>
        </p:spPr>
      </p:pic>
      <p:grpSp>
        <p:nvGrpSpPr>
          <p:cNvPr id="16420" name="Group 16419">
            <a:extLst>
              <a:ext uri="{FF2B5EF4-FFF2-40B4-BE49-F238E27FC236}">
                <a16:creationId xmlns:a16="http://schemas.microsoft.com/office/drawing/2014/main" id="{08D4E809-EBD3-CD66-8EE5-C38F8BFD8AC0}"/>
              </a:ext>
            </a:extLst>
          </p:cNvPr>
          <p:cNvGrpSpPr/>
          <p:nvPr/>
        </p:nvGrpSpPr>
        <p:grpSpPr>
          <a:xfrm>
            <a:off x="5422275" y="1125394"/>
            <a:ext cx="3370376" cy="3878058"/>
            <a:chOff x="5439317" y="1120086"/>
            <a:chExt cx="3370376" cy="3878058"/>
          </a:xfrm>
        </p:grpSpPr>
        <p:sp>
          <p:nvSpPr>
            <p:cNvPr id="16419" name="Lightning Bolt 16418">
              <a:extLst>
                <a:ext uri="{FF2B5EF4-FFF2-40B4-BE49-F238E27FC236}">
                  <a16:creationId xmlns:a16="http://schemas.microsoft.com/office/drawing/2014/main" id="{9EF36B1D-398A-3C0E-9E37-7D946FC77C0B}"/>
                </a:ext>
              </a:extLst>
            </p:cNvPr>
            <p:cNvSpPr/>
            <p:nvPr/>
          </p:nvSpPr>
          <p:spPr>
            <a:xfrm rot="650033">
              <a:off x="6381442" y="1120086"/>
              <a:ext cx="1260438" cy="3878058"/>
            </a:xfrm>
            <a:prstGeom prst="lightningBol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11" name="Group 16410">
              <a:extLst>
                <a:ext uri="{FF2B5EF4-FFF2-40B4-BE49-F238E27FC236}">
                  <a16:creationId xmlns:a16="http://schemas.microsoft.com/office/drawing/2014/main" id="{3099DB79-C6A8-5967-8481-0055F682BB9E}"/>
                </a:ext>
              </a:extLst>
            </p:cNvPr>
            <p:cNvGrpSpPr/>
            <p:nvPr/>
          </p:nvGrpSpPr>
          <p:grpSpPr>
            <a:xfrm>
              <a:off x="5439317" y="1868675"/>
              <a:ext cx="3370376" cy="2258076"/>
              <a:chOff x="5387171" y="2465555"/>
              <a:chExt cx="3370376" cy="2258076"/>
            </a:xfrm>
          </p:grpSpPr>
          <p:sp>
            <p:nvSpPr>
              <p:cNvPr id="10" name="Flowchart: Magnetic Disk 9">
                <a:extLst>
                  <a:ext uri="{FF2B5EF4-FFF2-40B4-BE49-F238E27FC236}">
                    <a16:creationId xmlns:a16="http://schemas.microsoft.com/office/drawing/2014/main" id="{DE36DCDF-5170-DAC4-7F40-9ECA61E29BAF}"/>
                  </a:ext>
                </a:extLst>
              </p:cNvPr>
              <p:cNvSpPr/>
              <p:nvPr/>
            </p:nvSpPr>
            <p:spPr>
              <a:xfrm>
                <a:off x="5809559" y="2638144"/>
                <a:ext cx="419877" cy="447201"/>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a:extLst>
                  <a:ext uri="{FF2B5EF4-FFF2-40B4-BE49-F238E27FC236}">
                    <a16:creationId xmlns:a16="http://schemas.microsoft.com/office/drawing/2014/main" id="{84538A48-479B-25C9-123A-1E4D920CF177}"/>
                  </a:ext>
                </a:extLst>
              </p:cNvPr>
              <p:cNvSpPr/>
              <p:nvPr/>
            </p:nvSpPr>
            <p:spPr>
              <a:xfrm>
                <a:off x="5387171" y="3441149"/>
                <a:ext cx="419877" cy="447201"/>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a:extLst>
                  <a:ext uri="{FF2B5EF4-FFF2-40B4-BE49-F238E27FC236}">
                    <a16:creationId xmlns:a16="http://schemas.microsoft.com/office/drawing/2014/main" id="{9AF11D59-F182-D95E-0AE7-675227E6294C}"/>
                  </a:ext>
                </a:extLst>
              </p:cNvPr>
              <p:cNvSpPr/>
              <p:nvPr/>
            </p:nvSpPr>
            <p:spPr>
              <a:xfrm>
                <a:off x="6118110" y="4276430"/>
                <a:ext cx="419877" cy="447201"/>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a:extLst>
                  <a:ext uri="{FF2B5EF4-FFF2-40B4-BE49-F238E27FC236}">
                    <a16:creationId xmlns:a16="http://schemas.microsoft.com/office/drawing/2014/main" id="{69A0F8F2-7A4E-0134-4A30-AD41306945FB}"/>
                  </a:ext>
                </a:extLst>
              </p:cNvPr>
              <p:cNvSpPr/>
              <p:nvPr/>
            </p:nvSpPr>
            <p:spPr>
              <a:xfrm>
                <a:off x="7555570" y="2465555"/>
                <a:ext cx="419877" cy="454348"/>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8AAA7B28-0675-93DE-67A2-D39176FC397A}"/>
                  </a:ext>
                </a:extLst>
              </p:cNvPr>
              <p:cNvSpPr/>
              <p:nvPr/>
            </p:nvSpPr>
            <p:spPr>
              <a:xfrm>
                <a:off x="8337670" y="3120261"/>
                <a:ext cx="419877" cy="454348"/>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5E87D583-E8D5-58AF-B24B-E56B2DC230AB}"/>
                  </a:ext>
                </a:extLst>
              </p:cNvPr>
              <p:cNvSpPr/>
              <p:nvPr/>
            </p:nvSpPr>
            <p:spPr>
              <a:xfrm>
                <a:off x="8115882" y="3916856"/>
                <a:ext cx="419877" cy="454348"/>
              </a:xfrm>
              <a:prstGeom prst="flowChartMagneticDisk">
                <a:avLst/>
              </a:prstGeom>
              <a:solidFill>
                <a:srgbClr val="F5989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C679704-D6F3-2453-C8B7-51982F68B50D}"/>
                  </a:ext>
                </a:extLst>
              </p:cNvPr>
              <p:cNvCxnSpPr>
                <a:cxnSpLocks/>
                <a:stCxn id="11" idx="1"/>
                <a:endCxn id="10" idx="3"/>
              </p:cNvCxnSpPr>
              <p:nvPr/>
            </p:nvCxnSpPr>
            <p:spPr>
              <a:xfrm flipV="1">
                <a:off x="5597110" y="3085345"/>
                <a:ext cx="422388" cy="355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68B7A5-DC5F-C4F8-7B93-18B46DB7210A}"/>
                  </a:ext>
                </a:extLst>
              </p:cNvPr>
              <p:cNvCxnSpPr>
                <a:cxnSpLocks/>
                <a:stCxn id="11" idx="3"/>
                <a:endCxn id="12" idx="1"/>
              </p:cNvCxnSpPr>
              <p:nvPr/>
            </p:nvCxnSpPr>
            <p:spPr>
              <a:xfrm>
                <a:off x="5597110" y="3888350"/>
                <a:ext cx="730939" cy="3880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3FB978-958C-F7E8-246F-8CE6065A6E63}"/>
                  </a:ext>
                </a:extLst>
              </p:cNvPr>
              <p:cNvCxnSpPr>
                <a:cxnSpLocks/>
                <a:stCxn id="10" idx="3"/>
                <a:endCxn id="12" idx="1"/>
              </p:cNvCxnSpPr>
              <p:nvPr/>
            </p:nvCxnSpPr>
            <p:spPr>
              <a:xfrm>
                <a:off x="6019498" y="3085345"/>
                <a:ext cx="308551" cy="11910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D1A318-9DD8-787E-1C74-A0B8F484F32A}"/>
                  </a:ext>
                </a:extLst>
              </p:cNvPr>
              <p:cNvCxnSpPr>
                <a:cxnSpLocks/>
                <a:stCxn id="13" idx="3"/>
                <a:endCxn id="14" idx="1"/>
              </p:cNvCxnSpPr>
              <p:nvPr/>
            </p:nvCxnSpPr>
            <p:spPr>
              <a:xfrm>
                <a:off x="7765509" y="2919903"/>
                <a:ext cx="782100" cy="200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8AF09B7-DA53-18CE-F947-36D04F53BC34}"/>
                  </a:ext>
                </a:extLst>
              </p:cNvPr>
              <p:cNvCxnSpPr>
                <a:cxnSpLocks/>
                <a:stCxn id="13" idx="3"/>
                <a:endCxn id="15" idx="1"/>
              </p:cNvCxnSpPr>
              <p:nvPr/>
            </p:nvCxnSpPr>
            <p:spPr>
              <a:xfrm>
                <a:off x="7765509" y="2919903"/>
                <a:ext cx="560312" cy="996953"/>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FFFE69FE-B1B5-8633-E26D-19E61D391177}"/>
                  </a:ext>
                </a:extLst>
              </p:cNvPr>
              <p:cNvCxnSpPr>
                <a:cxnSpLocks/>
                <a:stCxn id="14" idx="3"/>
                <a:endCxn id="15" idx="1"/>
              </p:cNvCxnSpPr>
              <p:nvPr/>
            </p:nvCxnSpPr>
            <p:spPr>
              <a:xfrm flipH="1">
                <a:off x="8325821" y="3574609"/>
                <a:ext cx="221788" cy="3422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406" name="Rectangle 16405">
                <a:extLst>
                  <a:ext uri="{FF2B5EF4-FFF2-40B4-BE49-F238E27FC236}">
                    <a16:creationId xmlns:a16="http://schemas.microsoft.com/office/drawing/2014/main" id="{1D52FD0D-C022-E075-72F9-8B95EE4A752B}"/>
                  </a:ext>
                </a:extLst>
              </p:cNvPr>
              <p:cNvSpPr/>
              <p:nvPr/>
            </p:nvSpPr>
            <p:spPr>
              <a:xfrm>
                <a:off x="6766053" y="3432199"/>
                <a:ext cx="697031" cy="5461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0" name="Explosion: 14 Points 16409">
                <a:extLst>
                  <a:ext uri="{FF2B5EF4-FFF2-40B4-BE49-F238E27FC236}">
                    <a16:creationId xmlns:a16="http://schemas.microsoft.com/office/drawing/2014/main" id="{714E4E69-FA94-CA2F-C448-C4505BC25245}"/>
                  </a:ext>
                </a:extLst>
              </p:cNvPr>
              <p:cNvSpPr/>
              <p:nvPr/>
            </p:nvSpPr>
            <p:spPr>
              <a:xfrm>
                <a:off x="6168106" y="3140444"/>
                <a:ext cx="1877200" cy="909967"/>
              </a:xfrm>
              <a:prstGeom prst="irregularSeal2">
                <a:avLst/>
              </a:prstGeom>
              <a:solidFill>
                <a:srgbClr val="FFFF66"/>
              </a:solidFill>
              <a:ln>
                <a:solidFill>
                  <a:srgbClr val="FF99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Archivo" panose="020B0604020202020204" charset="0"/>
                    <a:cs typeface="Archivo" panose="020B0604020202020204" charset="0"/>
                  </a:rPr>
                  <a:t>SPLIT-BRAIN</a:t>
                </a:r>
              </a:p>
            </p:txBody>
          </p:sp>
        </p:grpSp>
      </p:grpSp>
      <p:sp>
        <p:nvSpPr>
          <p:cNvPr id="16421" name="Rectangle 16420">
            <a:extLst>
              <a:ext uri="{FF2B5EF4-FFF2-40B4-BE49-F238E27FC236}">
                <a16:creationId xmlns:a16="http://schemas.microsoft.com/office/drawing/2014/main" id="{726BD750-F257-CC92-CF2F-C5F179A5AEB4}"/>
              </a:ext>
            </a:extLst>
          </p:cNvPr>
          <p:cNvSpPr/>
          <p:nvPr/>
        </p:nvSpPr>
        <p:spPr>
          <a:xfrm rot="21154943">
            <a:off x="6481393" y="1175195"/>
            <a:ext cx="848379" cy="466259"/>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2" name="Rectangle 16421">
            <a:extLst>
              <a:ext uri="{FF2B5EF4-FFF2-40B4-BE49-F238E27FC236}">
                <a16:creationId xmlns:a16="http://schemas.microsoft.com/office/drawing/2014/main" id="{F68FEE48-BBAE-BCF6-C56C-5F5F6E15839E}"/>
              </a:ext>
            </a:extLst>
          </p:cNvPr>
          <p:cNvSpPr/>
          <p:nvPr/>
        </p:nvSpPr>
        <p:spPr>
          <a:xfrm rot="21154943">
            <a:off x="7056356" y="4597908"/>
            <a:ext cx="256045" cy="48380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3" name="Rectangle 16422">
            <a:extLst>
              <a:ext uri="{FF2B5EF4-FFF2-40B4-BE49-F238E27FC236}">
                <a16:creationId xmlns:a16="http://schemas.microsoft.com/office/drawing/2014/main" id="{58E583A6-5951-74B6-7729-B1504CE947A7}"/>
              </a:ext>
            </a:extLst>
          </p:cNvPr>
          <p:cNvSpPr/>
          <p:nvPr/>
        </p:nvSpPr>
        <p:spPr>
          <a:xfrm rot="21283272">
            <a:off x="6560389" y="1214030"/>
            <a:ext cx="681754" cy="487219"/>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B846BC1D-8A97-CE16-866F-662B865224A1}"/>
              </a:ext>
            </a:extLst>
          </p:cNvPr>
          <p:cNvSpPr/>
          <p:nvPr/>
        </p:nvSpPr>
        <p:spPr>
          <a:xfrm>
            <a:off x="6462046" y="4520140"/>
            <a:ext cx="1375646" cy="597584"/>
          </a:xfrm>
          <a:prstGeom prst="triangl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87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6412" name="Rectangle 16411">
            <a:extLst>
              <a:ext uri="{FF2B5EF4-FFF2-40B4-BE49-F238E27FC236}">
                <a16:creationId xmlns:a16="http://schemas.microsoft.com/office/drawing/2014/main" id="{3ABE92E9-D8E2-37A9-74E0-2F2832F1A10A}"/>
              </a:ext>
            </a:extLst>
          </p:cNvPr>
          <p:cNvSpPr/>
          <p:nvPr/>
        </p:nvSpPr>
        <p:spPr>
          <a:xfrm>
            <a:off x="4515157" y="1414667"/>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Google Shape;175;p31"/>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Arbitrator u Galeri</a:t>
            </a:r>
            <a:endParaRPr/>
          </a:p>
        </p:txBody>
      </p:sp>
      <p:sp>
        <p:nvSpPr>
          <p:cNvPr id="176" name="Google Shape;176;p31"/>
          <p:cNvSpPr txBox="1">
            <a:spLocks noGrp="1"/>
          </p:cNvSpPr>
          <p:nvPr>
            <p:ph type="subTitle" idx="1"/>
          </p:nvPr>
        </p:nvSpPr>
        <p:spPr>
          <a:xfrm>
            <a:off x="720000" y="1366449"/>
            <a:ext cx="3978300" cy="372089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a:t>Arbitrator je specijalan čvor u Galeri koji pomaže u rešavanju split brain problema, komunicira sa klasterom ali ne replicira podatke.</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Arbitrator povećava veličinu particije sa kojom može komunicirati, potencijalno je čineći primarnom i omogućavajući klasteru da nastavi sa radom.</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U klasteru sa dva čvora, arbitrator omogućava preživljavanje jednog čvora kao primarne particije kada drugi čvor postane nedostupan.</a:t>
            </a:r>
          </a:p>
          <a:p>
            <a:pPr marL="171450" lvl="0" indent="-171450" algn="l" rtl="0">
              <a:spcBef>
                <a:spcPts val="0"/>
              </a:spcBef>
              <a:spcAft>
                <a:spcPts val="0"/>
              </a:spcAft>
              <a:buClr>
                <a:schemeClr val="dk1"/>
              </a:buClr>
              <a:buSzPts val="1100"/>
              <a:buFont typeface="Arial" panose="020B0604020202020204" pitchFamily="34" charset="0"/>
              <a:buChar char="•"/>
            </a:pPr>
            <a:endParaRPr lang="en-US"/>
          </a:p>
          <a:p>
            <a:pPr marL="171450" lvl="0" indent="-171450" algn="l" rtl="0">
              <a:spcBef>
                <a:spcPts val="0"/>
              </a:spcBef>
              <a:spcAft>
                <a:spcPts val="0"/>
              </a:spcAft>
              <a:buClr>
                <a:schemeClr val="dk1"/>
              </a:buClr>
              <a:buSzPts val="1100"/>
              <a:buFont typeface="Arial" panose="020B0604020202020204" pitchFamily="34" charset="0"/>
              <a:buChar char="•"/>
            </a:pPr>
            <a:r>
              <a:rPr lang="en-US"/>
              <a:t>U klasteru sa dva jednaka data centra, arbitrator smešten van oba centra omogućava preživljavanje jednog centra kao primarne particije ako drugi centar izgubi vezu.</a:t>
            </a:r>
          </a:p>
        </p:txBody>
      </p:sp>
      <p:sp>
        <p:nvSpPr>
          <p:cNvPr id="16421" name="Rectangle 16420">
            <a:extLst>
              <a:ext uri="{FF2B5EF4-FFF2-40B4-BE49-F238E27FC236}">
                <a16:creationId xmlns:a16="http://schemas.microsoft.com/office/drawing/2014/main" id="{726BD750-F257-CC92-CF2F-C5F179A5AEB4}"/>
              </a:ext>
            </a:extLst>
          </p:cNvPr>
          <p:cNvSpPr/>
          <p:nvPr/>
        </p:nvSpPr>
        <p:spPr>
          <a:xfrm rot="21154943">
            <a:off x="6481393" y="1175195"/>
            <a:ext cx="848379" cy="466259"/>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2" name="Rectangle 16421">
            <a:extLst>
              <a:ext uri="{FF2B5EF4-FFF2-40B4-BE49-F238E27FC236}">
                <a16:creationId xmlns:a16="http://schemas.microsoft.com/office/drawing/2014/main" id="{F68FEE48-BBAE-BCF6-C56C-5F5F6E15839E}"/>
              </a:ext>
            </a:extLst>
          </p:cNvPr>
          <p:cNvSpPr/>
          <p:nvPr/>
        </p:nvSpPr>
        <p:spPr>
          <a:xfrm rot="21154943">
            <a:off x="7056356" y="4597908"/>
            <a:ext cx="256045" cy="48380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3" name="Rectangle 16422">
            <a:extLst>
              <a:ext uri="{FF2B5EF4-FFF2-40B4-BE49-F238E27FC236}">
                <a16:creationId xmlns:a16="http://schemas.microsoft.com/office/drawing/2014/main" id="{58E583A6-5951-74B6-7729-B1504CE947A7}"/>
              </a:ext>
            </a:extLst>
          </p:cNvPr>
          <p:cNvSpPr/>
          <p:nvPr/>
        </p:nvSpPr>
        <p:spPr>
          <a:xfrm rot="21283272">
            <a:off x="6560389" y="1214030"/>
            <a:ext cx="681754" cy="487219"/>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Isosceles Triangle 1">
            <a:extLst>
              <a:ext uri="{FF2B5EF4-FFF2-40B4-BE49-F238E27FC236}">
                <a16:creationId xmlns:a16="http://schemas.microsoft.com/office/drawing/2014/main" id="{B846BC1D-8A97-CE16-866F-662B865224A1}"/>
              </a:ext>
            </a:extLst>
          </p:cNvPr>
          <p:cNvSpPr/>
          <p:nvPr/>
        </p:nvSpPr>
        <p:spPr>
          <a:xfrm>
            <a:off x="6462046" y="4520140"/>
            <a:ext cx="1375646" cy="597584"/>
          </a:xfrm>
          <a:prstGeom prst="triangl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277E49C-FD4A-67F4-6D66-45CB6F3AD43A}"/>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40C1725-7148-B4B3-4E0D-4C42B9D718FF}"/>
              </a:ext>
            </a:extLst>
          </p:cNvPr>
          <p:cNvGrpSpPr/>
          <p:nvPr/>
        </p:nvGrpSpPr>
        <p:grpSpPr>
          <a:xfrm>
            <a:off x="4783343" y="1480200"/>
            <a:ext cx="3640657" cy="2834640"/>
            <a:chOff x="4852799" y="1422600"/>
            <a:chExt cx="3640657" cy="2834640"/>
          </a:xfrm>
        </p:grpSpPr>
        <p:sp>
          <p:nvSpPr>
            <p:cNvPr id="4" name="Rectangle 3">
              <a:extLst>
                <a:ext uri="{FF2B5EF4-FFF2-40B4-BE49-F238E27FC236}">
                  <a16:creationId xmlns:a16="http://schemas.microsoft.com/office/drawing/2014/main" id="{1EDAC192-5066-DEE1-EC45-210D9BC05A10}"/>
                </a:ext>
              </a:extLst>
            </p:cNvPr>
            <p:cNvSpPr/>
            <p:nvPr/>
          </p:nvSpPr>
          <p:spPr>
            <a:xfrm>
              <a:off x="4852799" y="1422600"/>
              <a:ext cx="3640657" cy="2834640"/>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DB29EB0-371A-2A2F-4525-A049A6C99D20}"/>
                </a:ext>
              </a:extLst>
            </p:cNvPr>
            <p:cNvPicPr>
              <a:picLocks noChangeAspect="1"/>
            </p:cNvPicPr>
            <p:nvPr/>
          </p:nvPicPr>
          <p:blipFill>
            <a:blip r:embed="rId3"/>
            <a:stretch>
              <a:fillRect/>
            </a:stretch>
          </p:blipFill>
          <p:spPr>
            <a:xfrm>
              <a:off x="4899082" y="1468320"/>
              <a:ext cx="3548091" cy="2743200"/>
            </a:xfrm>
            <a:prstGeom prst="rect">
              <a:avLst/>
            </a:prstGeom>
          </p:spPr>
        </p:pic>
      </p:grpSp>
      <p:pic>
        <p:nvPicPr>
          <p:cNvPr id="8" name="Picture 7">
            <a:extLst>
              <a:ext uri="{FF2B5EF4-FFF2-40B4-BE49-F238E27FC236}">
                <a16:creationId xmlns:a16="http://schemas.microsoft.com/office/drawing/2014/main" id="{5BEB30A0-227D-59E9-C18F-F3C8A9A6D004}"/>
              </a:ext>
            </a:extLst>
          </p:cNvPr>
          <p:cNvPicPr>
            <a:picLocks noChangeAspect="1"/>
          </p:cNvPicPr>
          <p:nvPr/>
        </p:nvPicPr>
        <p:blipFill>
          <a:blip r:embed="rId4"/>
          <a:stretch>
            <a:fillRect/>
          </a:stretch>
        </p:blipFill>
        <p:spPr>
          <a:xfrm flipH="1">
            <a:off x="7683914" y="414556"/>
            <a:ext cx="1057129" cy="702000"/>
          </a:xfrm>
          <a:prstGeom prst="rect">
            <a:avLst/>
          </a:prstGeom>
        </p:spPr>
      </p:pic>
    </p:spTree>
    <p:extLst>
      <p:ext uri="{BB962C8B-B14F-4D97-AF65-F5344CB8AC3E}">
        <p14:creationId xmlns:p14="http://schemas.microsoft.com/office/powerpoint/2010/main" val="425539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7964424"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Konfiguracuija klastera – op</a:t>
            </a:r>
            <a:r>
              <a:rPr lang="sr-Latn-RS"/>
              <a:t>šta podešavanja</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692000" y="161159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wsrep_provider:</a:t>
            </a:r>
            <a:r>
              <a:rPr lang="en-US" kern="100">
                <a:effectLst/>
                <a:latin typeface="Archivo" panose="020B0604020202020204" charset="0"/>
                <a:ea typeface="Calibri" panose="020F0502020204030204" pitchFamily="34" charset="0"/>
                <a:cs typeface="Archivo" panose="020B0604020202020204" charset="0"/>
              </a:rPr>
              <a:t> Ovo je putanja do wsrep biblioteke.</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wsrep_cluster_address: </a:t>
            </a:r>
            <a:r>
              <a:rPr lang="en-US" kern="100">
                <a:effectLst/>
                <a:latin typeface="Archivo" panose="020B0604020202020204" charset="0"/>
                <a:ea typeface="Calibri" panose="020F0502020204030204" pitchFamily="34" charset="0"/>
                <a:cs typeface="Archivo" panose="020B0604020202020204" charset="0"/>
              </a:rPr>
              <a:t>Ovo je adresa jednog ili više čvorova klastera. Kako je već objašnjeno, postavljanje ove vrednosti je neophodno za dodavanje čvora u klaster. Ova promenljiva nije dinamička.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wsrep_cluster_name: </a:t>
            </a:r>
            <a:r>
              <a:rPr lang="en-US" kern="100">
                <a:effectLst/>
                <a:latin typeface="Archivo" panose="020B0604020202020204" charset="0"/>
                <a:ea typeface="Calibri" panose="020F0502020204030204" pitchFamily="34" charset="0"/>
                <a:cs typeface="Archivo" panose="020B0604020202020204" charset="0"/>
              </a:rPr>
              <a:t>Ovo je ime klastera. Čvorovi odbijaju da se povežu sa drugim čvorovima ako ne pripadaju istom klasteru. Ova promenljiva je dinamička i može se koristiti za deljenje klastera.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wsrep_node_address:</a:t>
            </a:r>
            <a:r>
              <a:rPr lang="en-US" kern="100">
                <a:effectLst/>
                <a:latin typeface="Archivo" panose="020B0604020202020204" charset="0"/>
                <a:ea typeface="Calibri" panose="020F0502020204030204" pitchFamily="34" charset="0"/>
                <a:cs typeface="Archivo" panose="020B0604020202020204" charset="0"/>
              </a:rPr>
              <a:t> Ovo može biti korišćeno da se eksplicitno postavi adresa trenutnog čvora. Ova promenljiva nije dinamička.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wsrep_node_name:</a:t>
            </a:r>
            <a:r>
              <a:rPr lang="en-US" kern="100">
                <a:effectLst/>
                <a:latin typeface="Archivo" panose="020B0604020202020204" charset="0"/>
                <a:ea typeface="Calibri" panose="020F0502020204030204" pitchFamily="34" charset="0"/>
                <a:cs typeface="Archivo" panose="020B0604020202020204" charset="0"/>
              </a:rPr>
              <a:t> Ovo postavlja ime čvora. Podrazumevano se koristi ime hosta.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wsrep_on: </a:t>
            </a:r>
            <a:r>
              <a:rPr lang="en-US" kern="100">
                <a:effectLst/>
                <a:latin typeface="Archivo" panose="020B0604020202020204" charset="0"/>
                <a:ea typeface="Calibri" panose="020F0502020204030204" pitchFamily="34" charset="0"/>
                <a:cs typeface="Archivo" panose="020B0604020202020204" charset="0"/>
              </a:rPr>
              <a:t>Ovo određuje da li čvor replikuje podatke. Može se koristiti da privremeno zaustavi rad čvora.</a:t>
            </a:r>
          </a:p>
          <a:p>
            <a:pPr marL="457200" marR="0" algn="just">
              <a:lnSpc>
                <a:spcPct val="107000"/>
              </a:lnSpc>
              <a:spcBef>
                <a:spcPts val="0"/>
              </a:spcBef>
              <a:spcAft>
                <a:spcPts val="800"/>
              </a:spcAft>
            </a:pPr>
            <a:r>
              <a:rPr lang="en-US" kern="100">
                <a:effectLst/>
                <a:latin typeface="Archivo" panose="020B0604020202020204" charset="0"/>
                <a:ea typeface="Calibri" panose="020F0502020204030204" pitchFamily="34" charset="0"/>
                <a:cs typeface="Archivo" panose="020B0604020202020204" charset="0"/>
              </a:rPr>
              <a:t> </a:t>
            </a:r>
          </a:p>
          <a:p>
            <a:pPr marL="0" indent="0"/>
            <a:br>
              <a:rPr lang="en-US">
                <a:latin typeface="Archivo" panose="020B0604020202020204" charset="0"/>
                <a:cs typeface="Archivo" panose="020B0604020202020204" charset="0"/>
              </a:rPr>
            </a:br>
            <a:endParaRPr lang="en-US">
              <a:latin typeface="Archivo" panose="020B0604020202020204" charset="0"/>
              <a:cs typeface="Archivo" panose="020B0604020202020204" charset="0"/>
            </a:endParaRPr>
          </a:p>
        </p:txBody>
      </p:sp>
      <p:grpSp>
        <p:nvGrpSpPr>
          <p:cNvPr id="2" name="Group 1">
            <a:extLst>
              <a:ext uri="{FF2B5EF4-FFF2-40B4-BE49-F238E27FC236}">
                <a16:creationId xmlns:a16="http://schemas.microsoft.com/office/drawing/2014/main" id="{AB057C75-5B15-B6DA-8DCB-DCBE17179DCB}"/>
              </a:ext>
            </a:extLst>
          </p:cNvPr>
          <p:cNvGrpSpPr/>
          <p:nvPr/>
        </p:nvGrpSpPr>
        <p:grpSpPr>
          <a:xfrm>
            <a:off x="7952471" y="4001476"/>
            <a:ext cx="943058" cy="986989"/>
            <a:chOff x="8143343" y="295522"/>
            <a:chExt cx="943058" cy="986989"/>
          </a:xfrm>
        </p:grpSpPr>
        <p:grpSp>
          <p:nvGrpSpPr>
            <p:cNvPr id="3" name="Group 2">
              <a:extLst>
                <a:ext uri="{FF2B5EF4-FFF2-40B4-BE49-F238E27FC236}">
                  <a16:creationId xmlns:a16="http://schemas.microsoft.com/office/drawing/2014/main" id="{C2A1EAC1-28B8-6F3B-1E06-ADB0B7D1E600}"/>
                </a:ext>
              </a:extLst>
            </p:cNvPr>
            <p:cNvGrpSpPr/>
            <p:nvPr/>
          </p:nvGrpSpPr>
          <p:grpSpPr>
            <a:xfrm>
              <a:off x="8143343" y="295522"/>
              <a:ext cx="943058" cy="943058"/>
              <a:chOff x="8143343" y="295522"/>
              <a:chExt cx="943058" cy="943058"/>
            </a:xfrm>
          </p:grpSpPr>
          <p:pic>
            <p:nvPicPr>
              <p:cNvPr id="5" name="Picture 4">
                <a:extLst>
                  <a:ext uri="{FF2B5EF4-FFF2-40B4-BE49-F238E27FC236}">
                    <a16:creationId xmlns:a16="http://schemas.microsoft.com/office/drawing/2014/main" id="{7D753D98-C49E-A7D2-625F-D32A6645643C}"/>
                  </a:ext>
                </a:extLst>
              </p:cNvPr>
              <p:cNvPicPr>
                <a:picLocks noChangeAspect="1"/>
              </p:cNvPicPr>
              <p:nvPr/>
            </p:nvPicPr>
            <p:blipFill>
              <a:blip r:embed="rId3"/>
              <a:stretch>
                <a:fillRect/>
              </a:stretch>
            </p:blipFill>
            <p:spPr>
              <a:xfrm>
                <a:off x="8143343" y="295522"/>
                <a:ext cx="943058" cy="943058"/>
              </a:xfrm>
              <a:prstGeom prst="rect">
                <a:avLst/>
              </a:prstGeom>
            </p:spPr>
          </p:pic>
          <p:sp>
            <p:nvSpPr>
              <p:cNvPr id="6" name="Oval 5">
                <a:extLst>
                  <a:ext uri="{FF2B5EF4-FFF2-40B4-BE49-F238E27FC236}">
                    <a16:creationId xmlns:a16="http://schemas.microsoft.com/office/drawing/2014/main" id="{5E3E52D9-6523-9502-5D42-AB61C226BB77}"/>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D6FC23F-50E4-FABD-660E-694EF459A62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538005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79668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Konfiguracuija klastera – </a:t>
            </a:r>
            <a:r>
              <a:rPr lang="sr-Latn-RS"/>
              <a:t>performanse i pou</a:t>
            </a:r>
            <a:r>
              <a:rPr lang="en-US"/>
              <a:t>z</a:t>
            </a:r>
            <a:r>
              <a:rPr lang="sr-Latn-RS"/>
              <a:t>danost</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672950" y="139394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wsrep_data_home_dir: </a:t>
            </a:r>
            <a:r>
              <a:rPr lang="en-US" kern="100">
                <a:effectLst/>
                <a:latin typeface="Archivo" panose="020B0604020202020204" charset="0"/>
                <a:ea typeface="Calibri" panose="020F0502020204030204" pitchFamily="34" charset="0"/>
                <a:cs typeface="Archivo" panose="020B0604020202020204" charset="0"/>
              </a:rPr>
              <a:t>Postavlja direktorijum podataka za trenutni čvor.</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wsrep_slave_threads: </a:t>
            </a:r>
            <a:r>
              <a:rPr lang="en-US" kern="100">
                <a:effectLst/>
                <a:latin typeface="Archivo" panose="020B0604020202020204" charset="0"/>
                <a:ea typeface="Calibri" panose="020F0502020204030204" pitchFamily="34" charset="0"/>
                <a:cs typeface="Archivo" panose="020B0604020202020204" charset="0"/>
              </a:rPr>
              <a:t>Određuje broj niti za replikaciju, preporučeno je 4 puta više od broja CPU jezgara; nije dinamička.</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wsrep_causal_reads: </a:t>
            </a:r>
            <a:r>
              <a:rPr lang="en-US" kern="100">
                <a:effectLst/>
                <a:latin typeface="Archivo" panose="020B0604020202020204" charset="0"/>
                <a:ea typeface="Calibri" panose="020F0502020204030204" pitchFamily="34" charset="0"/>
                <a:cs typeface="Archivo" panose="020B0604020202020204" charset="0"/>
              </a:rPr>
              <a:t>: Ako je ova promenljiva postavljena na OFF, uzrokuje da brži čvorovi primene skup za pisanje i započnu izvršenje novih instrukcija bez čekanja sporijih čvorova. Ovo je podrazumevana vrednost, ali može uzrokovati male neusaglašenosti u kratkom periodu. Postavljanje ove promenljive na ON sprečava ove neusaglašenosti, ali povećava latenciju. </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wsrep_max_ws_size: </a:t>
            </a:r>
            <a:r>
              <a:rPr lang="en-US" kern="100">
                <a:effectLst/>
                <a:latin typeface="Archivo" panose="020B0604020202020204" charset="0"/>
                <a:ea typeface="Calibri" panose="020F0502020204030204" pitchFamily="34" charset="0"/>
                <a:cs typeface="Archivo" panose="020B0604020202020204" charset="0"/>
              </a:rPr>
              <a:t>Maksimalna veličina skupa za pisanje u bajtovima; nije dinamička.</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wsrep_max_ws_rows: </a:t>
            </a:r>
            <a:r>
              <a:rPr lang="en-US" kern="100">
                <a:effectLst/>
                <a:latin typeface="Archivo" panose="020B0604020202020204" charset="0"/>
                <a:ea typeface="Calibri" panose="020F0502020204030204" pitchFamily="34" charset="0"/>
                <a:cs typeface="Archivo" panose="020B0604020202020204" charset="0"/>
              </a:rPr>
              <a:t>Maksimalan broj redova u jednom skupu za pisanje; nije dinamička.</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wsrep_retry_autocommit: </a:t>
            </a:r>
            <a:r>
              <a:rPr lang="en-US" kern="100">
                <a:effectLst/>
                <a:latin typeface="Archivo" panose="020B0604020202020204" charset="0"/>
                <a:ea typeface="Calibri" panose="020F0502020204030204" pitchFamily="34" charset="0"/>
                <a:cs typeface="Archivo" panose="020B0604020202020204" charset="0"/>
              </a:rPr>
              <a:t>Postavlja maksimalan broj pokušaja za neuspešne transakcije zbog sukoba; nije dinamička.</a:t>
            </a:r>
            <a:endParaRPr lang="sr-Latn-RS" kern="100">
              <a:effectLst/>
              <a:latin typeface="Archivo" panose="020B0604020202020204" charset="0"/>
              <a:ea typeface="Calibri" panose="020F0502020204030204" pitchFamily="34" charset="0"/>
              <a:cs typeface="Archivo" panose="020B0604020202020204" charset="0"/>
            </a:endParaRP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wsrep_load_data_splitting: </a:t>
            </a:r>
            <a:r>
              <a:rPr lang="en-US" kern="100">
                <a:effectLst/>
                <a:latin typeface="Archivo" panose="020B0604020202020204" charset="0"/>
                <a:ea typeface="Calibri" panose="020F0502020204030204" pitchFamily="34" charset="0"/>
                <a:cs typeface="Archivo" panose="020B0604020202020204" charset="0"/>
              </a:rPr>
              <a:t>Deli LOAD DATA INFILE instrukcije na više transakcija, ubrzava ali smanjuje pouzdanost.</a:t>
            </a:r>
          </a:p>
        </p:txBody>
      </p:sp>
      <p:grpSp>
        <p:nvGrpSpPr>
          <p:cNvPr id="12" name="Group 11">
            <a:extLst>
              <a:ext uri="{FF2B5EF4-FFF2-40B4-BE49-F238E27FC236}">
                <a16:creationId xmlns:a16="http://schemas.microsoft.com/office/drawing/2014/main" id="{B56D0B0C-DE7D-29AA-EBF8-0B7D47A082A2}"/>
              </a:ext>
            </a:extLst>
          </p:cNvPr>
          <p:cNvGrpSpPr/>
          <p:nvPr/>
        </p:nvGrpSpPr>
        <p:grpSpPr>
          <a:xfrm>
            <a:off x="7952471" y="4001476"/>
            <a:ext cx="943058" cy="986989"/>
            <a:chOff x="8143343" y="295522"/>
            <a:chExt cx="943058" cy="986989"/>
          </a:xfrm>
        </p:grpSpPr>
        <p:grpSp>
          <p:nvGrpSpPr>
            <p:cNvPr id="13" name="Group 12">
              <a:extLst>
                <a:ext uri="{FF2B5EF4-FFF2-40B4-BE49-F238E27FC236}">
                  <a16:creationId xmlns:a16="http://schemas.microsoft.com/office/drawing/2014/main" id="{E684EA8D-82B0-B8FB-971F-4FB802396717}"/>
                </a:ext>
              </a:extLst>
            </p:cNvPr>
            <p:cNvGrpSpPr/>
            <p:nvPr/>
          </p:nvGrpSpPr>
          <p:grpSpPr>
            <a:xfrm>
              <a:off x="8143343" y="295522"/>
              <a:ext cx="943058" cy="943058"/>
              <a:chOff x="8143343" y="295522"/>
              <a:chExt cx="943058" cy="943058"/>
            </a:xfrm>
          </p:grpSpPr>
          <p:pic>
            <p:nvPicPr>
              <p:cNvPr id="16" name="Picture 15">
                <a:extLst>
                  <a:ext uri="{FF2B5EF4-FFF2-40B4-BE49-F238E27FC236}">
                    <a16:creationId xmlns:a16="http://schemas.microsoft.com/office/drawing/2014/main" id="{ECD55576-B3E7-E27A-6365-0BEEC3B369E3}"/>
                  </a:ext>
                </a:extLst>
              </p:cNvPr>
              <p:cNvPicPr>
                <a:picLocks noChangeAspect="1"/>
              </p:cNvPicPr>
              <p:nvPr/>
            </p:nvPicPr>
            <p:blipFill>
              <a:blip r:embed="rId3"/>
              <a:stretch>
                <a:fillRect/>
              </a:stretch>
            </p:blipFill>
            <p:spPr>
              <a:xfrm>
                <a:off x="8143343" y="295522"/>
                <a:ext cx="943058" cy="943058"/>
              </a:xfrm>
              <a:prstGeom prst="rect">
                <a:avLst/>
              </a:prstGeom>
            </p:spPr>
          </p:pic>
          <p:sp>
            <p:nvSpPr>
              <p:cNvPr id="17" name="Oval 16">
                <a:extLst>
                  <a:ext uri="{FF2B5EF4-FFF2-40B4-BE49-F238E27FC236}">
                    <a16:creationId xmlns:a16="http://schemas.microsoft.com/office/drawing/2014/main" id="{AE82C1E3-472E-2877-95A4-17047A912074}"/>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3D334875-E108-9F90-BBA1-4E32383EFBE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70548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807348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Konfiguracuija klastera – </a:t>
            </a:r>
            <a:r>
              <a:rPr lang="sr-Latn-RS"/>
              <a:t>postavke koje utiču na SST</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672950" y="151634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wsrep_sst_donor: </a:t>
            </a:r>
            <a:r>
              <a:rPr lang="en-US" kern="100">
                <a:effectLst/>
                <a:latin typeface="Archivo" panose="020B0604020202020204" charset="0"/>
                <a:ea typeface="Calibri" panose="020F0502020204030204" pitchFamily="34" charset="0"/>
                <a:cs typeface="Archivo" panose="020B0604020202020204" charset="0"/>
              </a:rPr>
              <a:t>Ovo je lista čvorova odvojenih zarezom koji mogu biti korišćeni kao donor. Ovde se koriste imena čvorova umesto njihovih adresa.</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wsrep_sst_donor_rejects_queries: </a:t>
            </a:r>
            <a:r>
              <a:rPr lang="en-US" kern="100">
                <a:effectLst/>
                <a:latin typeface="Archivo" panose="020B0604020202020204" charset="0"/>
                <a:ea typeface="Calibri" panose="020F0502020204030204" pitchFamily="34" charset="0"/>
                <a:cs typeface="Archivo" panose="020B0604020202020204" charset="0"/>
              </a:rPr>
              <a:t>Ovo određuje da li trenutni čvor odbija da deluje kao donor za druge čvorove. Podrazumevana vrednost je OFF, što znači da može delovati kao donor.</a:t>
            </a:r>
          </a:p>
          <a:p>
            <a:pPr marL="342900" marR="0" lvl="0" indent="-342900" algn="just">
              <a:lnSpc>
                <a:spcPct val="107000"/>
              </a:lnSpc>
              <a:spcBef>
                <a:spcPts val="0"/>
              </a:spcBef>
              <a:spcAft>
                <a:spcPts val="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wsrep_sst_method: </a:t>
            </a:r>
            <a:r>
              <a:rPr lang="en-US" kern="100">
                <a:effectLst/>
                <a:latin typeface="Archivo" panose="020B0604020202020204" charset="0"/>
                <a:ea typeface="Calibri" panose="020F0502020204030204" pitchFamily="34" charset="0"/>
                <a:cs typeface="Archivo" panose="020B0604020202020204" charset="0"/>
              </a:rPr>
              <a:t>Ovo određuje metod koji će se koristiti za SST, kako je objašnjeno u delu o Prenosu stanja snimka (SST).</a:t>
            </a:r>
          </a:p>
          <a:p>
            <a:pPr marL="342900" marR="0" lvl="0" indent="-342900" algn="just">
              <a:lnSpc>
                <a:spcPct val="107000"/>
              </a:lnSpc>
              <a:spcBef>
                <a:spcPts val="0"/>
              </a:spcBef>
              <a:spcAft>
                <a:spcPts val="800"/>
              </a:spcAft>
              <a:buFont typeface="Symbol" panose="05050102010706020507" pitchFamily="18" charset="2"/>
              <a:buChar char=""/>
            </a:pPr>
            <a:r>
              <a:rPr lang="en-US" b="1" kern="100">
                <a:effectLst/>
                <a:latin typeface="Archivo" panose="020B0604020202020204" charset="0"/>
                <a:ea typeface="Calibri" panose="020F0502020204030204" pitchFamily="34" charset="0"/>
                <a:cs typeface="Archivo" panose="020B0604020202020204" charset="0"/>
              </a:rPr>
              <a:t>wsrep_sst_auth:</a:t>
            </a:r>
            <a:r>
              <a:rPr lang="en-US" kern="100">
                <a:effectLst/>
                <a:latin typeface="Archivo" panose="020B0604020202020204" charset="0"/>
                <a:ea typeface="Calibri" panose="020F0502020204030204" pitchFamily="34" charset="0"/>
                <a:cs typeface="Archivo" panose="020B0604020202020204" charset="0"/>
              </a:rPr>
              <a:t> Ovo je relevantno samo za SST metode koje podrazumevaju vezu sa pokrenutim serverom, kao što su xtrabackup ili mysqldump. Ova promenljiva sadrži korisničko ime i lozinku za autentifikaciju, razdvojene dvotačkom, na primer, root</a:t>
            </a:r>
          </a:p>
        </p:txBody>
      </p:sp>
      <p:grpSp>
        <p:nvGrpSpPr>
          <p:cNvPr id="7" name="Group 6">
            <a:extLst>
              <a:ext uri="{FF2B5EF4-FFF2-40B4-BE49-F238E27FC236}">
                <a16:creationId xmlns:a16="http://schemas.microsoft.com/office/drawing/2014/main" id="{D20471ED-6297-42EA-3390-61C934C49962}"/>
              </a:ext>
            </a:extLst>
          </p:cNvPr>
          <p:cNvGrpSpPr/>
          <p:nvPr/>
        </p:nvGrpSpPr>
        <p:grpSpPr>
          <a:xfrm>
            <a:off x="7952471" y="4001476"/>
            <a:ext cx="943058" cy="986989"/>
            <a:chOff x="8143343" y="295522"/>
            <a:chExt cx="943058" cy="986989"/>
          </a:xfrm>
        </p:grpSpPr>
        <p:grpSp>
          <p:nvGrpSpPr>
            <p:cNvPr id="8" name="Group 7">
              <a:extLst>
                <a:ext uri="{FF2B5EF4-FFF2-40B4-BE49-F238E27FC236}">
                  <a16:creationId xmlns:a16="http://schemas.microsoft.com/office/drawing/2014/main" id="{13A2AD09-371D-5BEB-C155-E84A067F2133}"/>
                </a:ext>
              </a:extLst>
            </p:cNvPr>
            <p:cNvGrpSpPr/>
            <p:nvPr/>
          </p:nvGrpSpPr>
          <p:grpSpPr>
            <a:xfrm>
              <a:off x="8143343" y="295522"/>
              <a:ext cx="943058" cy="943058"/>
              <a:chOff x="8143343" y="295522"/>
              <a:chExt cx="943058" cy="943058"/>
            </a:xfrm>
          </p:grpSpPr>
          <p:pic>
            <p:nvPicPr>
              <p:cNvPr id="10" name="Picture 9">
                <a:extLst>
                  <a:ext uri="{FF2B5EF4-FFF2-40B4-BE49-F238E27FC236}">
                    <a16:creationId xmlns:a16="http://schemas.microsoft.com/office/drawing/2014/main" id="{C4E41EAC-ADB6-A178-848D-9195D50F0AE1}"/>
                  </a:ext>
                </a:extLst>
              </p:cNvPr>
              <p:cNvPicPr>
                <a:picLocks noChangeAspect="1"/>
              </p:cNvPicPr>
              <p:nvPr/>
            </p:nvPicPr>
            <p:blipFill>
              <a:blip r:embed="rId3"/>
              <a:stretch>
                <a:fillRect/>
              </a:stretch>
            </p:blipFill>
            <p:spPr>
              <a:xfrm>
                <a:off x="8143343" y="295522"/>
                <a:ext cx="943058" cy="943058"/>
              </a:xfrm>
              <a:prstGeom prst="rect">
                <a:avLst/>
              </a:prstGeom>
            </p:spPr>
          </p:pic>
          <p:sp>
            <p:nvSpPr>
              <p:cNvPr id="11" name="Oval 10">
                <a:extLst>
                  <a:ext uri="{FF2B5EF4-FFF2-40B4-BE49-F238E27FC236}">
                    <a16:creationId xmlns:a16="http://schemas.microsoft.com/office/drawing/2014/main" id="{A6C61E1D-3CE8-594E-1074-3DF861F24A70}"/>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54A9E1CB-F2F4-AF29-ECD8-7D21282757F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277019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807348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Konfiguracuija klastera – </a:t>
            </a:r>
            <a:r>
              <a:rPr lang="sr-Latn-RS"/>
              <a:t>postavljanje wsrep parametara</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711050" y="144998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kern="100">
                <a:effectLst/>
                <a:latin typeface="Archivo" panose="020B0604020202020204" charset="0"/>
                <a:ea typeface="Calibri" panose="020F0502020204030204" pitchFamily="34" charset="0"/>
                <a:cs typeface="Archivo" panose="020B0604020202020204" charset="0"/>
              </a:rPr>
              <a:t>Wsrep opcije se specificiraju u okviru promenljive wsrep_provider_options, koristeći sintaksu u kojoj su opcije i njihove vrednosti odvojene tačka-zarezom.</a:t>
            </a:r>
          </a:p>
          <a:p>
            <a:pPr marL="342900" marR="0" lvl="0" indent="-342900" algn="just">
              <a:lnSpc>
                <a:spcPct val="107000"/>
              </a:lnSpc>
              <a:spcBef>
                <a:spcPts val="0"/>
              </a:spcBef>
              <a:spcAft>
                <a:spcPts val="0"/>
              </a:spcAft>
              <a:buFont typeface="Symbol" panose="05050102010706020507" pitchFamily="18" charset="2"/>
              <a:buChar char=""/>
            </a:pPr>
            <a:endParaRPr lang="en-US"/>
          </a:p>
          <a:p>
            <a:pPr marL="323850" indent="-171450">
              <a:buFont typeface="Arial" panose="020B0604020202020204" pitchFamily="34" charset="0"/>
              <a:buChar char="•"/>
            </a:pPr>
            <a:r>
              <a:rPr lang="en-US" b="1"/>
              <a:t>base_host</a:t>
            </a:r>
            <a:r>
              <a:rPr lang="en-US"/>
              <a:t>: IP adresu ili ime čvora koji učestvuje u Galera klasteru</a:t>
            </a:r>
          </a:p>
          <a:p>
            <a:pPr marL="323850" indent="-171450">
              <a:buFont typeface="Arial" panose="020B0604020202020204" pitchFamily="34" charset="0"/>
              <a:buChar char="•"/>
            </a:pPr>
            <a:r>
              <a:rPr lang="en-US" b="1"/>
              <a:t>base_port</a:t>
            </a:r>
            <a:r>
              <a:rPr lang="en-US"/>
              <a:t>: Port kori</a:t>
            </a:r>
            <a:r>
              <a:rPr lang="sr-Latn-RS"/>
              <a:t>šćen za replikaciju</a:t>
            </a:r>
            <a:endParaRPr lang="en-US"/>
          </a:p>
          <a:p>
            <a:pPr marL="323850" indent="-171450">
              <a:buFont typeface="Arial" panose="020B0604020202020204" pitchFamily="34" charset="0"/>
              <a:buChar char="•"/>
            </a:pPr>
            <a:r>
              <a:rPr lang="en-US" b="1"/>
              <a:t>evs.inactive_timeout</a:t>
            </a:r>
            <a:r>
              <a:rPr lang="en-US"/>
              <a:t>: Ova opcija određuje koliko vremena čvor može biti nedostupan pre nego što se pokrene težinski kvorum algoritam. </a:t>
            </a:r>
          </a:p>
          <a:p>
            <a:pPr marL="323850" indent="-171450">
              <a:buFont typeface="Arial" panose="020B0604020202020204" pitchFamily="34" charset="0"/>
              <a:buChar char="•"/>
            </a:pPr>
            <a:r>
              <a:rPr lang="en-US" b="1"/>
              <a:t>evs.user_send_window</a:t>
            </a:r>
            <a:r>
              <a:rPr lang="en-US"/>
              <a:t>: Broj paketa koji se mogu replicirati zajedno je važan za optimizaciju performansi replikacije, posebno u uslovima sporije mreže. Podešavanje ove vrednosti može značajno uticati na brzinu i efikasnost replikacije podataka.</a:t>
            </a:r>
          </a:p>
          <a:p>
            <a:pPr marL="323850" indent="-171450">
              <a:buFont typeface="Arial" panose="020B0604020202020204" pitchFamily="34" charset="0"/>
              <a:buChar char="•"/>
            </a:pPr>
            <a:r>
              <a:rPr lang="en-US" b="1"/>
              <a:t>gcs.max_throttle</a:t>
            </a:r>
            <a:r>
              <a:rPr lang="en-US"/>
              <a:t>: Ova opcija određuje koliko se može usporiti normalna replikacija kako bi se ubrzao prenos stanja čvora. Pravilno podešavanje ove vrednosti može biti ključno u situacijama kada je potrebno brzo obnoviti funkcionalnost klastera nakon gubitka čvora ili mrežne veze.</a:t>
            </a:r>
          </a:p>
          <a:p>
            <a:pPr marL="342900" marR="0" lvl="0" indent="-342900" algn="just">
              <a:lnSpc>
                <a:spcPct val="107000"/>
              </a:lnSpc>
              <a:spcBef>
                <a:spcPts val="0"/>
              </a:spcBef>
              <a:spcAft>
                <a:spcPts val="0"/>
              </a:spcAft>
              <a:buFont typeface="Symbol" panose="05050102010706020507" pitchFamily="18" charset="2"/>
              <a:buChar char=""/>
            </a:pPr>
            <a:endParaRPr lang="en-US" kern="100">
              <a:effectLst/>
              <a:latin typeface="Archivo" panose="020B0604020202020204" charset="0"/>
              <a:ea typeface="Calibri" panose="020F0502020204030204" pitchFamily="34" charset="0"/>
              <a:cs typeface="Archivo" panose="020B0604020202020204" charset="0"/>
            </a:endParaRPr>
          </a:p>
        </p:txBody>
      </p:sp>
      <p:grpSp>
        <p:nvGrpSpPr>
          <p:cNvPr id="2" name="Group 1">
            <a:extLst>
              <a:ext uri="{FF2B5EF4-FFF2-40B4-BE49-F238E27FC236}">
                <a16:creationId xmlns:a16="http://schemas.microsoft.com/office/drawing/2014/main" id="{297D43CF-19E4-CC87-9888-5A53A59F8766}"/>
              </a:ext>
            </a:extLst>
          </p:cNvPr>
          <p:cNvGrpSpPr/>
          <p:nvPr/>
        </p:nvGrpSpPr>
        <p:grpSpPr>
          <a:xfrm>
            <a:off x="7952471" y="4001476"/>
            <a:ext cx="943058" cy="986989"/>
            <a:chOff x="8143343" y="295522"/>
            <a:chExt cx="943058" cy="986989"/>
          </a:xfrm>
        </p:grpSpPr>
        <p:grpSp>
          <p:nvGrpSpPr>
            <p:cNvPr id="3" name="Group 2">
              <a:extLst>
                <a:ext uri="{FF2B5EF4-FFF2-40B4-BE49-F238E27FC236}">
                  <a16:creationId xmlns:a16="http://schemas.microsoft.com/office/drawing/2014/main" id="{EE6D7ED1-7A03-A730-714B-F7E40C7E45EA}"/>
                </a:ext>
              </a:extLst>
            </p:cNvPr>
            <p:cNvGrpSpPr/>
            <p:nvPr/>
          </p:nvGrpSpPr>
          <p:grpSpPr>
            <a:xfrm>
              <a:off x="8143343" y="295522"/>
              <a:ext cx="943058" cy="943058"/>
              <a:chOff x="8143343" y="295522"/>
              <a:chExt cx="943058" cy="943058"/>
            </a:xfrm>
          </p:grpSpPr>
          <p:pic>
            <p:nvPicPr>
              <p:cNvPr id="5" name="Picture 4">
                <a:extLst>
                  <a:ext uri="{FF2B5EF4-FFF2-40B4-BE49-F238E27FC236}">
                    <a16:creationId xmlns:a16="http://schemas.microsoft.com/office/drawing/2014/main" id="{5A5951DE-D4EE-B180-FC55-766AAAA4B5E5}"/>
                  </a:ext>
                </a:extLst>
              </p:cNvPr>
              <p:cNvPicPr>
                <a:picLocks noChangeAspect="1"/>
              </p:cNvPicPr>
              <p:nvPr/>
            </p:nvPicPr>
            <p:blipFill>
              <a:blip r:embed="rId3"/>
              <a:stretch>
                <a:fillRect/>
              </a:stretch>
            </p:blipFill>
            <p:spPr>
              <a:xfrm>
                <a:off x="8143343" y="295522"/>
                <a:ext cx="943058" cy="943058"/>
              </a:xfrm>
              <a:prstGeom prst="rect">
                <a:avLst/>
              </a:prstGeom>
            </p:spPr>
          </p:pic>
          <p:sp>
            <p:nvSpPr>
              <p:cNvPr id="6" name="Oval 5">
                <a:extLst>
                  <a:ext uri="{FF2B5EF4-FFF2-40B4-BE49-F238E27FC236}">
                    <a16:creationId xmlns:a16="http://schemas.microsoft.com/office/drawing/2014/main" id="{697A2CCD-7425-7E81-1CEE-80F22B967C57}"/>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1F1A56A4-C9A6-4844-236E-6EF97ACBAA0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154518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subTitle" idx="4"/>
          </p:nvPr>
        </p:nvSpPr>
        <p:spPr>
          <a:xfrm>
            <a:off x="3699275" y="1522422"/>
            <a:ext cx="2505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a:t>Provera statusnih promenljivih</a:t>
            </a:r>
            <a:endParaRPr/>
          </a:p>
        </p:txBody>
      </p:sp>
      <p:sp>
        <p:nvSpPr>
          <p:cNvPr id="189" name="Google Shape;189;p33"/>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a:t>Monitoring i otkrivanje porblema</a:t>
            </a:r>
            <a:endParaRPr/>
          </a:p>
        </p:txBody>
      </p:sp>
      <p:sp>
        <p:nvSpPr>
          <p:cNvPr id="190" name="Google Shape;190;p33"/>
          <p:cNvSpPr txBox="1">
            <a:spLocks noGrp="1"/>
          </p:cNvSpPr>
          <p:nvPr>
            <p:ph type="subTitle" idx="1"/>
          </p:nvPr>
        </p:nvSpPr>
        <p:spPr>
          <a:xfrm>
            <a:off x="3699274" y="2058870"/>
            <a:ext cx="2505600" cy="1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Periodično se može vršiti nekoliko provera kako bi se verifikovala celovitost klastera. Ove provere spadaju u četiri kategorije</a:t>
            </a:r>
          </a:p>
          <a:p>
            <a:pPr marL="171450" lvl="0" indent="-171450" algn="l" rtl="0">
              <a:spcBef>
                <a:spcPts val="0"/>
              </a:spcBef>
              <a:spcAft>
                <a:spcPts val="0"/>
              </a:spcAft>
              <a:buFont typeface="Arial" panose="020B0604020202020204" pitchFamily="34" charset="0"/>
              <a:buChar char="•"/>
            </a:pPr>
            <a:r>
              <a:rPr lang="en-US"/>
              <a:t>Zdravlje klastera</a:t>
            </a:r>
            <a:endParaRPr lang="sr-Latn-RS"/>
          </a:p>
          <a:p>
            <a:pPr marL="171450" lvl="0" indent="-171450" algn="l" rtl="0">
              <a:spcBef>
                <a:spcPts val="0"/>
              </a:spcBef>
              <a:spcAft>
                <a:spcPts val="0"/>
              </a:spcAft>
              <a:buFont typeface="Arial" panose="020B0604020202020204" pitchFamily="34" charset="0"/>
              <a:buChar char="•"/>
            </a:pPr>
            <a:r>
              <a:rPr lang="en-US"/>
              <a:t>Zdravlje pojedinačnog čvora</a:t>
            </a:r>
            <a:endParaRPr lang="sr-Latn-RS"/>
          </a:p>
          <a:p>
            <a:pPr marL="171450" lvl="0" indent="-171450" algn="l" rtl="0">
              <a:spcBef>
                <a:spcPts val="0"/>
              </a:spcBef>
              <a:spcAft>
                <a:spcPts val="0"/>
              </a:spcAft>
              <a:buFont typeface="Arial" panose="020B0604020202020204" pitchFamily="34" charset="0"/>
              <a:buChar char="•"/>
            </a:pPr>
            <a:r>
              <a:rPr lang="en-US"/>
              <a:t>Zdravlje replikacije</a:t>
            </a:r>
            <a:endParaRPr lang="sr-Latn-RS"/>
          </a:p>
          <a:p>
            <a:pPr marL="171450" lvl="0" indent="-171450" algn="l" rtl="0">
              <a:spcBef>
                <a:spcPts val="0"/>
              </a:spcBef>
              <a:spcAft>
                <a:spcPts val="0"/>
              </a:spcAft>
              <a:buFont typeface="Arial" panose="020B0604020202020204" pitchFamily="34" charset="0"/>
              <a:buChar char="•"/>
            </a:pPr>
            <a:r>
              <a:rPr lang="en-US"/>
              <a:t>Performanse mreže</a:t>
            </a:r>
            <a:endParaRPr lang="en"/>
          </a:p>
        </p:txBody>
      </p:sp>
      <p:sp>
        <p:nvSpPr>
          <p:cNvPr id="191" name="Google Shape;191;p33"/>
          <p:cNvSpPr txBox="1">
            <a:spLocks noGrp="1"/>
          </p:cNvSpPr>
          <p:nvPr>
            <p:ph type="subTitle" idx="2"/>
          </p:nvPr>
        </p:nvSpPr>
        <p:spPr>
          <a:xfrm>
            <a:off x="720000" y="2058870"/>
            <a:ext cx="2655660" cy="14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Promenljiva servera </a:t>
            </a:r>
            <a:r>
              <a:rPr lang="en-US" b="1"/>
              <a:t>wsrep_notify_cmd</a:t>
            </a:r>
            <a:r>
              <a:rPr lang="en-US"/>
              <a:t> može se postaviti na shell komandu ili skriptu koja će automatski biti pozvana kada čvor promeni svoj status. Skripta će dobiti parametre sa svim potrebnim informacijama, kao što su novi status, UUID stanja, primarnost klastera, lista članova, i indeks čvora</a:t>
            </a:r>
            <a:r>
              <a:rPr lang="sr-Latn-RS"/>
              <a:t>.</a:t>
            </a:r>
          </a:p>
          <a:p>
            <a:pPr marL="0" lvl="0" indent="0" algn="l" rtl="0">
              <a:spcBef>
                <a:spcPts val="0"/>
              </a:spcBef>
              <a:spcAft>
                <a:spcPts val="0"/>
              </a:spcAft>
              <a:buNone/>
            </a:pPr>
            <a:endParaRPr lang="en-US" b="1"/>
          </a:p>
        </p:txBody>
      </p:sp>
      <p:sp>
        <p:nvSpPr>
          <p:cNvPr id="192" name="Google Shape;192;p33"/>
          <p:cNvSpPr txBox="1">
            <a:spLocks noGrp="1"/>
          </p:cNvSpPr>
          <p:nvPr>
            <p:ph type="subTitle" idx="3"/>
          </p:nvPr>
        </p:nvSpPr>
        <p:spPr>
          <a:xfrm>
            <a:off x="720000" y="1522422"/>
            <a:ext cx="2505600" cy="48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a:t>Skripte za obavečtavanje</a:t>
            </a:r>
            <a:endParaRPr/>
          </a:p>
        </p:txBody>
      </p:sp>
      <p:sp>
        <p:nvSpPr>
          <p:cNvPr id="2" name="TextBox 1">
            <a:extLst>
              <a:ext uri="{FF2B5EF4-FFF2-40B4-BE49-F238E27FC236}">
                <a16:creationId xmlns:a16="http://schemas.microsoft.com/office/drawing/2014/main" id="{99D7E642-9B4A-6833-6B52-A86C2227DB99}"/>
              </a:ext>
            </a:extLst>
          </p:cNvPr>
          <p:cNvSpPr txBox="1"/>
          <p:nvPr/>
        </p:nvSpPr>
        <p:spPr>
          <a:xfrm>
            <a:off x="720000" y="3947837"/>
            <a:ext cx="4795200" cy="830997"/>
          </a:xfrm>
          <a:prstGeom prst="rect">
            <a:avLst/>
          </a:prstGeom>
          <a:noFill/>
        </p:spPr>
        <p:txBody>
          <a:bodyPr wrap="square" rtlCol="0">
            <a:spAutoFit/>
          </a:bodyPr>
          <a:lstStyle/>
          <a:p>
            <a:endParaRPr lang="sr-Latn-RS" sz="1200">
              <a:solidFill>
                <a:srgbClr val="E66E14"/>
              </a:solidFill>
              <a:latin typeface="Consolas" panose="020B0609020204030204" pitchFamily="49" charset="0"/>
            </a:endParaRPr>
          </a:p>
          <a:p>
            <a:r>
              <a:rPr lang="en-US" sz="1200">
                <a:solidFill>
                  <a:srgbClr val="E66E14"/>
                </a:solidFill>
                <a:latin typeface="Consolas" panose="020B0609020204030204" pitchFamily="49" charset="0"/>
              </a:rPr>
              <a:t>&lt;komanda&gt; --status &lt;novi_status&gt; --uuid &lt;stanje_UUID&gt; --primary [yes|no] --members &lt;lista_članova&gt; --index &lt;indeks_čvora&gt;</a:t>
            </a:r>
          </a:p>
        </p:txBody>
      </p:sp>
      <p:grpSp>
        <p:nvGrpSpPr>
          <p:cNvPr id="8" name="Group 7">
            <a:extLst>
              <a:ext uri="{FF2B5EF4-FFF2-40B4-BE49-F238E27FC236}">
                <a16:creationId xmlns:a16="http://schemas.microsoft.com/office/drawing/2014/main" id="{47E6AA3C-29E7-3700-0EAC-0A4297240F6D}"/>
              </a:ext>
            </a:extLst>
          </p:cNvPr>
          <p:cNvGrpSpPr/>
          <p:nvPr/>
        </p:nvGrpSpPr>
        <p:grpSpPr>
          <a:xfrm>
            <a:off x="8118071" y="199876"/>
            <a:ext cx="943058" cy="943058"/>
            <a:chOff x="8143343" y="295522"/>
            <a:chExt cx="943058" cy="943058"/>
          </a:xfrm>
        </p:grpSpPr>
        <p:pic>
          <p:nvPicPr>
            <p:cNvPr id="9" name="Picture 8">
              <a:extLst>
                <a:ext uri="{FF2B5EF4-FFF2-40B4-BE49-F238E27FC236}">
                  <a16:creationId xmlns:a16="http://schemas.microsoft.com/office/drawing/2014/main" id="{1213B13E-8104-905A-4A03-B95643CE03E0}"/>
                </a:ext>
              </a:extLst>
            </p:cNvPr>
            <p:cNvPicPr>
              <a:picLocks noChangeAspect="1"/>
            </p:cNvPicPr>
            <p:nvPr/>
          </p:nvPicPr>
          <p:blipFill>
            <a:blip r:embed="rId3"/>
            <a:stretch>
              <a:fillRect/>
            </a:stretch>
          </p:blipFill>
          <p:spPr>
            <a:xfrm>
              <a:off x="8143343" y="295522"/>
              <a:ext cx="943058" cy="943058"/>
            </a:xfrm>
            <a:prstGeom prst="rect">
              <a:avLst/>
            </a:prstGeom>
          </p:spPr>
        </p:pic>
        <p:sp>
          <p:nvSpPr>
            <p:cNvPr id="10" name="Oval 9">
              <a:extLst>
                <a:ext uri="{FF2B5EF4-FFF2-40B4-BE49-F238E27FC236}">
                  <a16:creationId xmlns:a16="http://schemas.microsoft.com/office/drawing/2014/main" id="{8E1551FF-6840-BD3B-5602-561F6D3C87BA}"/>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28F6CB3B-A9A2-7920-9EB0-700FF619639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5918" y1="42551" x2="45918" y2="42551"/>
                        <a14:foregroundMark x1="42959" y1="41531" x2="45408" y2="45102"/>
                        <a14:foregroundMark x1="70000" y1="55612" x2="76224" y2="46429"/>
                        <a14:foregroundMark x1="76224" y1="46429" x2="72857" y2="47755"/>
                        <a14:foregroundMark x1="31224" y1="59082" x2="31735" y2="43265"/>
                        <a14:foregroundMark x1="31735" y1="43265" x2="26122" y2="51531"/>
                        <a14:foregroundMark x1="26122" y1="51531" x2="27449" y2="52041"/>
                      </a14:backgroundRemoval>
                    </a14:imgEffect>
                  </a14:imgLayer>
                </a14:imgProps>
              </a:ext>
            </a:extLst>
          </a:blip>
          <a:srcRect l="11375" t="26418" r="12187" b="29655"/>
          <a:stretch/>
        </p:blipFill>
        <p:spPr>
          <a:xfrm>
            <a:off x="8424000" y="654844"/>
            <a:ext cx="708570" cy="407193"/>
          </a:xfrm>
          <a:prstGeom prst="rect">
            <a:avLst/>
          </a:prstGeom>
        </p:spPr>
      </p:pic>
    </p:spTree>
    <p:extLst>
      <p:ext uri="{BB962C8B-B14F-4D97-AF65-F5344CB8AC3E}">
        <p14:creationId xmlns:p14="http://schemas.microsoft.com/office/powerpoint/2010/main" val="1015724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a:t>Pregled Galera Clustera</a:t>
            </a:r>
            <a:endParaRPr/>
          </a:p>
        </p:txBody>
      </p:sp>
      <p:grpSp>
        <p:nvGrpSpPr>
          <p:cNvPr id="23" name="Group 22">
            <a:extLst>
              <a:ext uri="{FF2B5EF4-FFF2-40B4-BE49-F238E27FC236}">
                <a16:creationId xmlns:a16="http://schemas.microsoft.com/office/drawing/2014/main" id="{77EBA76D-E7A8-F9BA-AFB1-05D7F316AD65}"/>
              </a:ext>
            </a:extLst>
          </p:cNvPr>
          <p:cNvGrpSpPr/>
          <p:nvPr/>
        </p:nvGrpSpPr>
        <p:grpSpPr>
          <a:xfrm>
            <a:off x="3475649" y="2004371"/>
            <a:ext cx="2002087" cy="1909133"/>
            <a:chOff x="2914500" y="1588162"/>
            <a:chExt cx="2667000" cy="2543175"/>
          </a:xfrm>
        </p:grpSpPr>
        <p:grpSp>
          <p:nvGrpSpPr>
            <p:cNvPr id="22" name="Group 21">
              <a:extLst>
                <a:ext uri="{FF2B5EF4-FFF2-40B4-BE49-F238E27FC236}">
                  <a16:creationId xmlns:a16="http://schemas.microsoft.com/office/drawing/2014/main" id="{92A1004D-723A-0D58-5702-C28126F3E310}"/>
                </a:ext>
              </a:extLst>
            </p:cNvPr>
            <p:cNvGrpSpPr/>
            <p:nvPr/>
          </p:nvGrpSpPr>
          <p:grpSpPr>
            <a:xfrm>
              <a:off x="2914500" y="1588162"/>
              <a:ext cx="2667000" cy="2543175"/>
              <a:chOff x="2914500" y="1588162"/>
              <a:chExt cx="2667000" cy="2543175"/>
            </a:xfrm>
          </p:grpSpPr>
          <p:pic>
            <p:nvPicPr>
              <p:cNvPr id="7" name="Picture 6">
                <a:extLst>
                  <a:ext uri="{FF2B5EF4-FFF2-40B4-BE49-F238E27FC236}">
                    <a16:creationId xmlns:a16="http://schemas.microsoft.com/office/drawing/2014/main" id="{134538B0-052C-79E9-631F-1EA012BB35DB}"/>
                  </a:ext>
                </a:extLst>
              </p:cNvPr>
              <p:cNvPicPr>
                <a:picLocks noChangeAspect="1"/>
              </p:cNvPicPr>
              <p:nvPr/>
            </p:nvPicPr>
            <p:blipFill>
              <a:blip r:embed="rId3"/>
              <a:stretch>
                <a:fillRect/>
              </a:stretch>
            </p:blipFill>
            <p:spPr>
              <a:xfrm>
                <a:off x="2914500" y="1588162"/>
                <a:ext cx="2667000" cy="2543175"/>
              </a:xfrm>
              <a:prstGeom prst="rect">
                <a:avLst/>
              </a:prstGeom>
            </p:spPr>
          </p:pic>
          <p:grpSp>
            <p:nvGrpSpPr>
              <p:cNvPr id="21" name="Group 20">
                <a:extLst>
                  <a:ext uri="{FF2B5EF4-FFF2-40B4-BE49-F238E27FC236}">
                    <a16:creationId xmlns:a16="http://schemas.microsoft.com/office/drawing/2014/main" id="{F5578C6E-4BAF-5656-A803-0A328CB5D93A}"/>
                  </a:ext>
                </a:extLst>
              </p:cNvPr>
              <p:cNvGrpSpPr/>
              <p:nvPr/>
            </p:nvGrpSpPr>
            <p:grpSpPr>
              <a:xfrm>
                <a:off x="3002400" y="1873200"/>
                <a:ext cx="2485200" cy="1855218"/>
                <a:chOff x="3002400" y="1873200"/>
                <a:chExt cx="2485200" cy="1855218"/>
              </a:xfrm>
            </p:grpSpPr>
            <p:sp>
              <p:nvSpPr>
                <p:cNvPr id="10" name="Rectangle 9">
                  <a:extLst>
                    <a:ext uri="{FF2B5EF4-FFF2-40B4-BE49-F238E27FC236}">
                      <a16:creationId xmlns:a16="http://schemas.microsoft.com/office/drawing/2014/main" id="{B3AD4A83-50A2-CC9D-EED2-5E38B7153374}"/>
                    </a:ext>
                  </a:extLst>
                </p:cNvPr>
                <p:cNvSpPr/>
                <p:nvPr/>
              </p:nvSpPr>
              <p:spPr>
                <a:xfrm>
                  <a:off x="3009600" y="3340800"/>
                  <a:ext cx="576000" cy="367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078BC9-B502-04BE-B0F0-0BF2ABC4BBF9}"/>
                    </a:ext>
                  </a:extLst>
                </p:cNvPr>
                <p:cNvSpPr/>
                <p:nvPr/>
              </p:nvSpPr>
              <p:spPr>
                <a:xfrm>
                  <a:off x="3960000" y="1873200"/>
                  <a:ext cx="576000" cy="367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B813AB-076D-5CB6-2006-F90CF6F90DBE}"/>
                    </a:ext>
                  </a:extLst>
                </p:cNvPr>
                <p:cNvSpPr/>
                <p:nvPr/>
              </p:nvSpPr>
              <p:spPr>
                <a:xfrm>
                  <a:off x="4911600" y="3340800"/>
                  <a:ext cx="576000" cy="3672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AC5FAAF-D168-7E4B-A477-4F77FAC9001C}"/>
                    </a:ext>
                  </a:extLst>
                </p:cNvPr>
                <p:cNvPicPr>
                  <a:picLocks noChangeAspect="1"/>
                </p:cNvPicPr>
                <p:nvPr/>
              </p:nvPicPr>
              <p:blipFill>
                <a:blip r:embed="rId4"/>
                <a:stretch>
                  <a:fillRect/>
                </a:stretch>
              </p:blipFill>
              <p:spPr>
                <a:xfrm>
                  <a:off x="3002400" y="3345918"/>
                  <a:ext cx="576000" cy="382500"/>
                </a:xfrm>
                <a:prstGeom prst="rect">
                  <a:avLst/>
                </a:prstGeom>
              </p:spPr>
            </p:pic>
            <p:pic>
              <p:nvPicPr>
                <p:cNvPr id="13" name="Picture 12">
                  <a:extLst>
                    <a:ext uri="{FF2B5EF4-FFF2-40B4-BE49-F238E27FC236}">
                      <a16:creationId xmlns:a16="http://schemas.microsoft.com/office/drawing/2014/main" id="{698FAA9C-0691-6D7A-8234-174819524E87}"/>
                    </a:ext>
                  </a:extLst>
                </p:cNvPr>
                <p:cNvPicPr>
                  <a:picLocks noChangeAspect="1"/>
                </p:cNvPicPr>
                <p:nvPr/>
              </p:nvPicPr>
              <p:blipFill>
                <a:blip r:embed="rId4"/>
                <a:stretch>
                  <a:fillRect/>
                </a:stretch>
              </p:blipFill>
              <p:spPr>
                <a:xfrm>
                  <a:off x="4904400" y="3325500"/>
                  <a:ext cx="576000" cy="382500"/>
                </a:xfrm>
                <a:prstGeom prst="rect">
                  <a:avLst/>
                </a:prstGeom>
              </p:spPr>
            </p:pic>
          </p:grpSp>
        </p:grpSp>
        <p:pic>
          <p:nvPicPr>
            <p:cNvPr id="14" name="Picture 13">
              <a:extLst>
                <a:ext uri="{FF2B5EF4-FFF2-40B4-BE49-F238E27FC236}">
                  <a16:creationId xmlns:a16="http://schemas.microsoft.com/office/drawing/2014/main" id="{384E9673-8395-8412-F8C9-0987D467E739}"/>
                </a:ext>
              </a:extLst>
            </p:cNvPr>
            <p:cNvPicPr>
              <a:picLocks noChangeAspect="1"/>
            </p:cNvPicPr>
            <p:nvPr/>
          </p:nvPicPr>
          <p:blipFill>
            <a:blip r:embed="rId4"/>
            <a:stretch>
              <a:fillRect/>
            </a:stretch>
          </p:blipFill>
          <p:spPr>
            <a:xfrm>
              <a:off x="3960000" y="1873200"/>
              <a:ext cx="576000" cy="382500"/>
            </a:xfrm>
            <a:prstGeom prst="rect">
              <a:avLst/>
            </a:prstGeom>
          </p:spPr>
        </p:pic>
      </p:grpSp>
      <p:sp>
        <p:nvSpPr>
          <p:cNvPr id="15" name="Google Shape;232;p35">
            <a:extLst>
              <a:ext uri="{FF2B5EF4-FFF2-40B4-BE49-F238E27FC236}">
                <a16:creationId xmlns:a16="http://schemas.microsoft.com/office/drawing/2014/main" id="{0278168B-B7C5-A2F7-7164-CD9E0A9CA209}"/>
              </a:ext>
            </a:extLst>
          </p:cNvPr>
          <p:cNvSpPr txBox="1">
            <a:spLocks/>
          </p:cNvSpPr>
          <p:nvPr/>
        </p:nvSpPr>
        <p:spPr>
          <a:xfrm>
            <a:off x="646950" y="2638553"/>
            <a:ext cx="3109500" cy="86426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600"/>
              <a:t>Broj čvororva u klasteru je neograničen, prepručuje se minimalno tri</a:t>
            </a:r>
          </a:p>
        </p:txBody>
      </p:sp>
      <p:sp>
        <p:nvSpPr>
          <p:cNvPr id="16" name="Google Shape;238;p35">
            <a:extLst>
              <a:ext uri="{FF2B5EF4-FFF2-40B4-BE49-F238E27FC236}">
                <a16:creationId xmlns:a16="http://schemas.microsoft.com/office/drawing/2014/main" id="{50BD0708-9CDB-1F82-A3AE-30D2F6F49D63}"/>
              </a:ext>
            </a:extLst>
          </p:cNvPr>
          <p:cNvSpPr txBox="1">
            <a:spLocks/>
          </p:cNvSpPr>
          <p:nvPr/>
        </p:nvSpPr>
        <p:spPr>
          <a:xfrm>
            <a:off x="646950" y="1555113"/>
            <a:ext cx="3109500" cy="86426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600"/>
              <a:t>Omogućava sinhronu replikaciju podataka između servera u klasteru</a:t>
            </a:r>
          </a:p>
        </p:txBody>
      </p:sp>
      <p:sp>
        <p:nvSpPr>
          <p:cNvPr id="17" name="Google Shape;239;p35">
            <a:extLst>
              <a:ext uri="{FF2B5EF4-FFF2-40B4-BE49-F238E27FC236}">
                <a16:creationId xmlns:a16="http://schemas.microsoft.com/office/drawing/2014/main" id="{DF294C23-2977-CECD-3678-C1DAC887D673}"/>
              </a:ext>
            </a:extLst>
          </p:cNvPr>
          <p:cNvSpPr txBox="1">
            <a:spLocks/>
          </p:cNvSpPr>
          <p:nvPr/>
        </p:nvSpPr>
        <p:spPr>
          <a:xfrm>
            <a:off x="646950" y="3875597"/>
            <a:ext cx="31095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600"/>
              <a:t>Visok nivo konzistentnosti</a:t>
            </a:r>
          </a:p>
        </p:txBody>
      </p:sp>
      <p:sp>
        <p:nvSpPr>
          <p:cNvPr id="18" name="Google Shape;232;p35">
            <a:extLst>
              <a:ext uri="{FF2B5EF4-FFF2-40B4-BE49-F238E27FC236}">
                <a16:creationId xmlns:a16="http://schemas.microsoft.com/office/drawing/2014/main" id="{BED3CA34-1486-B103-7AED-E4F9CC1E5352}"/>
              </a:ext>
            </a:extLst>
          </p:cNvPr>
          <p:cNvSpPr txBox="1">
            <a:spLocks/>
          </p:cNvSpPr>
          <p:nvPr/>
        </p:nvSpPr>
        <p:spPr>
          <a:xfrm>
            <a:off x="5343600" y="2769207"/>
            <a:ext cx="31095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sr-Latn-RS" sz="1600"/>
              <a:t>Može se korisitit za backup</a:t>
            </a:r>
          </a:p>
        </p:txBody>
      </p:sp>
      <p:sp>
        <p:nvSpPr>
          <p:cNvPr id="19" name="Google Shape;238;p35">
            <a:extLst>
              <a:ext uri="{FF2B5EF4-FFF2-40B4-BE49-F238E27FC236}">
                <a16:creationId xmlns:a16="http://schemas.microsoft.com/office/drawing/2014/main" id="{012DCE2B-9950-0F3C-E7D8-526543EBF76E}"/>
              </a:ext>
            </a:extLst>
          </p:cNvPr>
          <p:cNvSpPr txBox="1">
            <a:spLocks/>
          </p:cNvSpPr>
          <p:nvPr/>
        </p:nvSpPr>
        <p:spPr>
          <a:xfrm>
            <a:off x="5343600" y="1555113"/>
            <a:ext cx="3109500" cy="67101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sr-Latn-RS" sz="1600"/>
              <a:t>Može se koristiti za balansiranje opterećenja</a:t>
            </a:r>
          </a:p>
        </p:txBody>
      </p:sp>
      <p:sp>
        <p:nvSpPr>
          <p:cNvPr id="20" name="Google Shape;239;p35">
            <a:extLst>
              <a:ext uri="{FF2B5EF4-FFF2-40B4-BE49-F238E27FC236}">
                <a16:creationId xmlns:a16="http://schemas.microsoft.com/office/drawing/2014/main" id="{4DA2EC3F-0910-9198-99B3-C230B5952E6A}"/>
              </a:ext>
            </a:extLst>
          </p:cNvPr>
          <p:cNvSpPr txBox="1">
            <a:spLocks/>
          </p:cNvSpPr>
          <p:nvPr/>
        </p:nvSpPr>
        <p:spPr>
          <a:xfrm>
            <a:off x="5343600" y="3875597"/>
            <a:ext cx="3109500" cy="457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sr-Latn-RS" sz="1600"/>
              <a:t>Može se koristiti kao tradicionalni replikacioni sistem</a:t>
            </a:r>
          </a:p>
        </p:txBody>
      </p:sp>
    </p:spTree>
    <p:extLst>
      <p:ext uri="{BB962C8B-B14F-4D97-AF65-F5344CB8AC3E}">
        <p14:creationId xmlns:p14="http://schemas.microsoft.com/office/powerpoint/2010/main" val="3448529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807348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a:t>Balansiranje opterećenja</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703430" y="1661129"/>
            <a:ext cx="6732000" cy="2887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marR="0" lvl="0" indent="-342900" algn="just">
              <a:lnSpc>
                <a:spcPct val="107000"/>
              </a:lnSpc>
              <a:spcBef>
                <a:spcPts val="0"/>
              </a:spcBef>
              <a:spcAft>
                <a:spcPts val="0"/>
              </a:spcAft>
              <a:buFont typeface="Symbol" panose="05050102010706020507" pitchFamily="18" charset="2"/>
              <a:buChar char=""/>
            </a:pPr>
            <a:r>
              <a:rPr lang="en-US"/>
              <a:t>Balansiranje opterećenja u klasterima optimizuje raspodelu zahteva među čvorovima kako bi svi imali sličan nivo posla.</a:t>
            </a:r>
            <a:endParaRPr lang="sr-Latn-RS"/>
          </a:p>
          <a:p>
            <a:pPr marL="342900" marR="0" lvl="0" indent="-342900" algn="just">
              <a:lnSpc>
                <a:spcPct val="107000"/>
              </a:lnSpc>
              <a:spcBef>
                <a:spcPts val="0"/>
              </a:spcBef>
              <a:spcAft>
                <a:spcPts val="0"/>
              </a:spcAft>
              <a:buFont typeface="Symbol" panose="05050102010706020507" pitchFamily="18" charset="2"/>
              <a:buChar char=""/>
            </a:pPr>
            <a:r>
              <a:rPr lang="en-US"/>
              <a:t>Klijenti se povezuju sa balanserom opterećenja koji deluje kao proxy i ravnomerno preusmerava komunikaciju.</a:t>
            </a:r>
            <a:endParaRPr lang="sr-Latn-RS"/>
          </a:p>
          <a:p>
            <a:pPr marL="342900" marR="0" lvl="0" indent="-342900" algn="just">
              <a:lnSpc>
                <a:spcPct val="107000"/>
              </a:lnSpc>
              <a:spcBef>
                <a:spcPts val="0"/>
              </a:spcBef>
              <a:spcAft>
                <a:spcPts val="0"/>
              </a:spcAft>
              <a:buFont typeface="Symbol" panose="05050102010706020507" pitchFamily="18" charset="2"/>
              <a:buChar char=""/>
            </a:pPr>
            <a:r>
              <a:rPr lang="en-US" b="1"/>
              <a:t>Galera Load Balancer</a:t>
            </a:r>
            <a:r>
              <a:rPr lang="en-US"/>
              <a:t> je specifično dizajniran za Galera klister</a:t>
            </a:r>
          </a:p>
          <a:p>
            <a:pPr marL="342900" marR="0" lvl="0" indent="-342900" algn="just">
              <a:lnSpc>
                <a:spcPct val="107000"/>
              </a:lnSpc>
              <a:spcBef>
                <a:spcPts val="0"/>
              </a:spcBef>
              <a:spcAft>
                <a:spcPts val="0"/>
              </a:spcAft>
              <a:buFont typeface="Symbol" panose="05050102010706020507" pitchFamily="18" charset="2"/>
              <a:buChar char=""/>
            </a:pPr>
            <a:r>
              <a:rPr lang="sv-SE"/>
              <a:t>Ne postoji klijentska aplikacija za upravljanje GLB-om, koristi se generički alat nc za slanje administrativnih komandi.</a:t>
            </a:r>
            <a:endParaRPr lang="sr-Latn-RS"/>
          </a:p>
          <a:p>
            <a:pPr marL="342900" marR="0" lvl="0" indent="-342900" algn="just">
              <a:lnSpc>
                <a:spcPct val="107000"/>
              </a:lnSpc>
              <a:spcBef>
                <a:spcPts val="0"/>
              </a:spcBef>
              <a:spcAft>
                <a:spcPts val="0"/>
              </a:spcAft>
              <a:buFont typeface="Symbol" panose="05050102010706020507" pitchFamily="18" charset="2"/>
              <a:buChar char=""/>
            </a:pPr>
            <a:r>
              <a:rPr lang="en-US" b="1"/>
              <a:t>Pokretanje glbd-a</a:t>
            </a:r>
            <a:r>
              <a:rPr lang="en-US"/>
              <a:t>:</a:t>
            </a:r>
            <a:r>
              <a:rPr lang="sr-Latn-RS"/>
              <a:t> </a:t>
            </a:r>
            <a:endParaRPr lang="en-US"/>
          </a:p>
          <a:p>
            <a:pPr marL="0" marR="0" lvl="0" indent="0" algn="just">
              <a:lnSpc>
                <a:spcPct val="107000"/>
              </a:lnSpc>
              <a:spcBef>
                <a:spcPts val="0"/>
              </a:spcBef>
              <a:spcAft>
                <a:spcPts val="0"/>
              </a:spcAft>
            </a:pPr>
            <a:r>
              <a:rPr lang="en-US">
                <a:latin typeface="Consolas" panose="020B0609020204030204" pitchFamily="49" charset="0"/>
              </a:rPr>
              <a:t>    </a:t>
            </a:r>
            <a:r>
              <a:rPr lang="sr-Latn-RS">
                <a:latin typeface="Consolas" panose="020B0609020204030204" pitchFamily="49" charset="0"/>
              </a:rPr>
              <a:t>glbd [OPCIJE] &lt;port&gt; &lt;lista čvorova&gt;</a:t>
            </a:r>
          </a:p>
          <a:p>
            <a:pPr marL="342900" marR="0" lvl="0" indent="-342900" algn="just">
              <a:lnSpc>
                <a:spcPct val="107000"/>
              </a:lnSpc>
              <a:spcBef>
                <a:spcPts val="0"/>
              </a:spcBef>
              <a:spcAft>
                <a:spcPts val="0"/>
              </a:spcAft>
              <a:buFont typeface="Symbol" panose="05050102010706020507" pitchFamily="18" charset="2"/>
              <a:buChar char=""/>
            </a:pPr>
            <a:endParaRPr lang="en-US" kern="100">
              <a:effectLst/>
              <a:latin typeface="Archivo" panose="020B0604020202020204" charset="0"/>
              <a:ea typeface="Calibri" panose="020F0502020204030204" pitchFamily="34" charset="0"/>
              <a:cs typeface="Archivo" panose="020B0604020202020204" charset="0"/>
            </a:endParaRPr>
          </a:p>
        </p:txBody>
      </p:sp>
      <p:sp>
        <p:nvSpPr>
          <p:cNvPr id="10" name="Rectangle 9">
            <a:extLst>
              <a:ext uri="{FF2B5EF4-FFF2-40B4-BE49-F238E27FC236}">
                <a16:creationId xmlns:a16="http://schemas.microsoft.com/office/drawing/2014/main" id="{91191142-92C6-DA53-AB5A-2E58FC6AEBF4}"/>
              </a:ext>
            </a:extLst>
          </p:cNvPr>
          <p:cNvSpPr/>
          <p:nvPr/>
        </p:nvSpPr>
        <p:spPr>
          <a:xfrm>
            <a:off x="8646352" y="1105609"/>
            <a:ext cx="311977" cy="565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66D1E0F-B5CC-8DE5-1EEA-90FDCA12687C}"/>
              </a:ext>
            </a:extLst>
          </p:cNvPr>
          <p:cNvPicPr>
            <a:picLocks noChangeAspect="1"/>
          </p:cNvPicPr>
          <p:nvPr/>
        </p:nvPicPr>
        <p:blipFill>
          <a:blip r:embed="rId3"/>
          <a:stretch>
            <a:fillRect/>
          </a:stretch>
        </p:blipFill>
        <p:spPr>
          <a:xfrm>
            <a:off x="8003116" y="288762"/>
            <a:ext cx="834148" cy="834148"/>
          </a:xfrm>
          <a:prstGeom prst="rect">
            <a:avLst/>
          </a:prstGeom>
        </p:spPr>
      </p:pic>
      <p:pic>
        <p:nvPicPr>
          <p:cNvPr id="3" name="Picture 2">
            <a:extLst>
              <a:ext uri="{FF2B5EF4-FFF2-40B4-BE49-F238E27FC236}">
                <a16:creationId xmlns:a16="http://schemas.microsoft.com/office/drawing/2014/main" id="{571A7723-EF77-AB12-2565-6B633F668B6E}"/>
              </a:ext>
            </a:extLst>
          </p:cNvPr>
          <p:cNvPicPr>
            <a:picLocks noChangeAspect="1"/>
          </p:cNvPicPr>
          <p:nvPr/>
        </p:nvPicPr>
        <p:blipFill>
          <a:blip r:embed="rId4"/>
          <a:stretch>
            <a:fillRect/>
          </a:stretch>
        </p:blipFill>
        <p:spPr>
          <a:xfrm>
            <a:off x="8061960" y="647494"/>
            <a:ext cx="236220" cy="156865"/>
          </a:xfrm>
          <a:prstGeom prst="rect">
            <a:avLst/>
          </a:prstGeom>
        </p:spPr>
      </p:pic>
      <p:pic>
        <p:nvPicPr>
          <p:cNvPr id="4" name="Picture 3">
            <a:extLst>
              <a:ext uri="{FF2B5EF4-FFF2-40B4-BE49-F238E27FC236}">
                <a16:creationId xmlns:a16="http://schemas.microsoft.com/office/drawing/2014/main" id="{AF7A313F-3F82-F749-F141-1BF511DCF153}"/>
              </a:ext>
            </a:extLst>
          </p:cNvPr>
          <p:cNvPicPr>
            <a:picLocks noChangeAspect="1"/>
          </p:cNvPicPr>
          <p:nvPr/>
        </p:nvPicPr>
        <p:blipFill>
          <a:blip r:embed="rId4"/>
          <a:stretch>
            <a:fillRect/>
          </a:stretch>
        </p:blipFill>
        <p:spPr>
          <a:xfrm flipH="1">
            <a:off x="8557260" y="627403"/>
            <a:ext cx="236220" cy="156865"/>
          </a:xfrm>
          <a:prstGeom prst="rect">
            <a:avLst/>
          </a:prstGeom>
        </p:spPr>
      </p:pic>
    </p:spTree>
    <p:extLst>
      <p:ext uri="{BB962C8B-B14F-4D97-AF65-F5344CB8AC3E}">
        <p14:creationId xmlns:p14="http://schemas.microsoft.com/office/powerpoint/2010/main" val="61062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7"/>
          <p:cNvSpPr txBox="1">
            <a:spLocks noGrp="1"/>
          </p:cNvSpPr>
          <p:nvPr>
            <p:ph type="title"/>
          </p:nvPr>
        </p:nvSpPr>
        <p:spPr>
          <a:xfrm>
            <a:off x="713225" y="863650"/>
            <a:ext cx="8430900" cy="1347600"/>
          </a:xfrm>
          <a:prstGeom prst="rect">
            <a:avLst/>
          </a:prstGeom>
        </p:spPr>
        <p:txBody>
          <a:bodyPr spcFirstLastPara="1" wrap="square" lIns="91425" tIns="91425" rIns="731500" bIns="91425" anchor="ctr" anchorCtr="0">
            <a:noAutofit/>
          </a:bodyPr>
          <a:lstStyle/>
          <a:p>
            <a:pPr marL="0" lvl="0" indent="0" algn="l" rtl="0">
              <a:spcBef>
                <a:spcPts val="0"/>
              </a:spcBef>
              <a:spcAft>
                <a:spcPts val="0"/>
              </a:spcAft>
              <a:buNone/>
            </a:pPr>
            <a:r>
              <a:rPr lang="en"/>
              <a:t>Hvala na pa</a:t>
            </a:r>
            <a:r>
              <a:rPr lang="sr-Latn-RS"/>
              <a:t>žnji!</a:t>
            </a:r>
            <a:endParaRPr/>
          </a:p>
        </p:txBody>
      </p:sp>
      <p:sp>
        <p:nvSpPr>
          <p:cNvPr id="2" name="Rectangle 1">
            <a:extLst>
              <a:ext uri="{FF2B5EF4-FFF2-40B4-BE49-F238E27FC236}">
                <a16:creationId xmlns:a16="http://schemas.microsoft.com/office/drawing/2014/main" id="{0134ECCA-81BC-472A-2251-787E066E87B5}"/>
              </a:ext>
            </a:extLst>
          </p:cNvPr>
          <p:cNvSpPr/>
          <p:nvPr/>
        </p:nvSpPr>
        <p:spPr>
          <a:xfrm>
            <a:off x="0" y="3330801"/>
            <a:ext cx="4795200" cy="1658348"/>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861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5"/>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Sinhrona replikacija</a:t>
            </a:r>
            <a:endParaRPr/>
          </a:p>
        </p:txBody>
      </p:sp>
      <p:sp>
        <p:nvSpPr>
          <p:cNvPr id="14" name="Google Shape;191;p33">
            <a:extLst>
              <a:ext uri="{FF2B5EF4-FFF2-40B4-BE49-F238E27FC236}">
                <a16:creationId xmlns:a16="http://schemas.microsoft.com/office/drawing/2014/main" id="{36D37862-254C-38E3-B572-E2A6B873ECCD}"/>
              </a:ext>
            </a:extLst>
          </p:cNvPr>
          <p:cNvSpPr txBox="1">
            <a:spLocks/>
          </p:cNvSpPr>
          <p:nvPr/>
        </p:nvSpPr>
        <p:spPr>
          <a:xfrm>
            <a:off x="1622231" y="1348874"/>
            <a:ext cx="6732000" cy="3575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a:t>Sinhrona replikacija je metod replikacije podataka koji osigurava da se sve operacije pisanja sinhronizuju između svih čvorova u klasteru u realnom vremenu. </a:t>
            </a:r>
          </a:p>
          <a:p>
            <a:pPr marL="0" indent="0"/>
            <a:endParaRPr lang="en-US"/>
          </a:p>
          <a:p>
            <a:pPr marL="171450" indent="-171450">
              <a:buFont typeface="Arial" panose="020B0604020202020204" pitchFamily="34" charset="0"/>
              <a:buChar char="•"/>
            </a:pPr>
            <a:r>
              <a:rPr lang="en-US"/>
              <a:t>Za razliku od asinhrone replikacije, gde ne postoji garancija kada će se promene sa glavnog čvora preneti na slavove, sinhrona replikacija zahteva trenutno repliciranje svih promena, što omogućava da master i slavovi budu uvek sinhronizovani.</a:t>
            </a:r>
          </a:p>
          <a:p>
            <a:pPr marL="0" indent="0"/>
            <a:endParaRPr lang="en-US">
              <a:latin typeface="Archivo" panose="020B0604020202020204" charset="0"/>
              <a:cs typeface="Archivo" panose="020B0604020202020204" charset="0"/>
            </a:endParaRPr>
          </a:p>
          <a:p>
            <a:pPr marL="171450" indent="-171450">
              <a:buFont typeface="Arial" panose="020B0604020202020204" pitchFamily="34" charset="0"/>
              <a:buChar char="•"/>
            </a:pPr>
            <a:r>
              <a:rPr lang="en-US"/>
              <a:t>Galera klaster koristi model zasnovan na sertifikaciji transakcija</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Sinhrona replikacija u MariaDB i MySQL omogućena je pomoću wsrep API-ja (Write Set Replication API)</a:t>
            </a:r>
            <a:endParaRPr lang="en-US">
              <a:latin typeface="Archivo" panose="020B0604020202020204" charset="0"/>
              <a:cs typeface="Archivo" panose="020B0604020202020204" charset="0"/>
            </a:endParaRPr>
          </a:p>
          <a:p>
            <a:pPr marL="0" indent="0"/>
            <a:br>
              <a:rPr lang="en-US"/>
            </a:br>
            <a:endParaRPr lang="en-US"/>
          </a:p>
        </p:txBody>
      </p:sp>
      <p:pic>
        <p:nvPicPr>
          <p:cNvPr id="1026" name="Picture 2" descr="Synchronous (vs) Asynchronous Replication - vembu.com">
            <a:extLst>
              <a:ext uri="{FF2B5EF4-FFF2-40B4-BE49-F238E27FC236}">
                <a16:creationId xmlns:a16="http://schemas.microsoft.com/office/drawing/2014/main" id="{D7CD679D-ACFA-6268-8051-F0F1A3EB3C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657"/>
          <a:stretch/>
        </p:blipFill>
        <p:spPr bwMode="auto">
          <a:xfrm>
            <a:off x="3172049" y="3483929"/>
            <a:ext cx="3632365" cy="15272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ED52045-BFE5-E71E-89CA-1A8D2FB46995}"/>
              </a:ext>
            </a:extLst>
          </p:cNvPr>
          <p:cNvSpPr/>
          <p:nvPr/>
        </p:nvSpPr>
        <p:spPr>
          <a:xfrm>
            <a:off x="3172049" y="3326400"/>
            <a:ext cx="550351" cy="4464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145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2"/>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Zahtevi za MariaDB Galera klaster</a:t>
            </a:r>
            <a:endParaRPr/>
          </a:p>
        </p:txBody>
      </p:sp>
      <p:sp>
        <p:nvSpPr>
          <p:cNvPr id="305" name="Google Shape;305;p42"/>
          <p:cNvSpPr txBox="1"/>
          <p:nvPr/>
        </p:nvSpPr>
        <p:spPr>
          <a:xfrm flipH="1">
            <a:off x="2513750" y="1405375"/>
            <a:ext cx="2194200"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Operativni sistem</a:t>
            </a:r>
            <a:r>
              <a:rPr lang="en-US" sz="1200"/>
              <a:t>: </a:t>
            </a:r>
          </a:p>
          <a:p>
            <a:pPr marL="0" lvl="0" indent="0" algn="l" rtl="0">
              <a:spcBef>
                <a:spcPts val="0"/>
              </a:spcBef>
              <a:spcAft>
                <a:spcPts val="0"/>
              </a:spcAft>
              <a:buNone/>
            </a:pPr>
            <a:r>
              <a:rPr lang="en-US" sz="1200" b="0"/>
              <a:t>Svi čvorovi klastera moraju raditi na Linux sistemima.</a:t>
            </a:r>
          </a:p>
        </p:txBody>
      </p:sp>
      <p:sp>
        <p:nvSpPr>
          <p:cNvPr id="306" name="Google Shape;306;p42"/>
          <p:cNvSpPr txBox="1"/>
          <p:nvPr/>
        </p:nvSpPr>
        <p:spPr>
          <a:xfrm flipH="1">
            <a:off x="2513750" y="2398800"/>
            <a:ext cx="2194200"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Hardverski zahtevi</a:t>
            </a:r>
            <a:r>
              <a:rPr lang="en-US" sz="1200"/>
              <a:t>: </a:t>
            </a:r>
          </a:p>
          <a:p>
            <a:pPr marL="0" lvl="0" indent="0" algn="l" rtl="0">
              <a:spcBef>
                <a:spcPts val="0"/>
              </a:spcBef>
              <a:spcAft>
                <a:spcPts val="0"/>
              </a:spcAft>
              <a:buNone/>
            </a:pPr>
            <a:r>
              <a:rPr lang="en-US" sz="1200" b="0"/>
              <a:t>Nema posebnih zahteva za hardverom, osim dodatne memorije pri kopiranju baze između čvorova.</a:t>
            </a:r>
          </a:p>
        </p:txBody>
      </p:sp>
      <p:sp>
        <p:nvSpPr>
          <p:cNvPr id="307" name="Google Shape;307;p42"/>
          <p:cNvSpPr txBox="1"/>
          <p:nvPr/>
        </p:nvSpPr>
        <p:spPr>
          <a:xfrm flipH="1">
            <a:off x="5624324" y="3392225"/>
            <a:ext cx="2630075"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Mrežna veza</a:t>
            </a:r>
            <a:r>
              <a:rPr lang="en-US" sz="1200"/>
              <a:t>:</a:t>
            </a:r>
            <a:r>
              <a:rPr lang="en-US" sz="1200" b="0"/>
              <a:t> </a:t>
            </a:r>
          </a:p>
          <a:p>
            <a:pPr marL="0" lvl="0" indent="0" algn="l" rtl="0">
              <a:spcBef>
                <a:spcPts val="0"/>
              </a:spcBef>
              <a:spcAft>
                <a:spcPts val="0"/>
              </a:spcAft>
              <a:buNone/>
            </a:pPr>
            <a:r>
              <a:rPr lang="en-US" sz="1200" b="0"/>
              <a:t>Brza mrežna veza između čvorova je ključna za optimalno opterećenje. </a:t>
            </a:r>
          </a:p>
        </p:txBody>
      </p:sp>
      <p:sp>
        <p:nvSpPr>
          <p:cNvPr id="308" name="Google Shape;308;p42"/>
          <p:cNvSpPr txBox="1"/>
          <p:nvPr/>
        </p:nvSpPr>
        <p:spPr>
          <a:xfrm flipH="1">
            <a:off x="5624325" y="2398800"/>
            <a:ext cx="2547524"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Memorijski zahtevi za klijentske konekcije</a:t>
            </a:r>
            <a:r>
              <a:rPr lang="en-US" sz="1200"/>
              <a:t>: </a:t>
            </a:r>
            <a:r>
              <a:rPr lang="en-US" sz="1200" b="0"/>
              <a:t>Čvorovi koji prihvataju klijentske konekcije trebaju više memorije za izvršavanje upita.</a:t>
            </a:r>
          </a:p>
        </p:txBody>
      </p:sp>
      <p:sp>
        <p:nvSpPr>
          <p:cNvPr id="309" name="Google Shape;309;p42"/>
          <p:cNvSpPr txBox="1"/>
          <p:nvPr/>
        </p:nvSpPr>
        <p:spPr>
          <a:xfrm flipH="1">
            <a:off x="2513750" y="3392225"/>
            <a:ext cx="2194200"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Performanse klastera</a:t>
            </a:r>
            <a:r>
              <a:rPr lang="en-US" sz="1200"/>
              <a:t>: </a:t>
            </a:r>
            <a:r>
              <a:rPr lang="en-US" sz="1200" b="0"/>
              <a:t>Klaster će raditi brzinom najsporijeg čvora.</a:t>
            </a:r>
          </a:p>
        </p:txBody>
      </p:sp>
      <p:sp>
        <p:nvSpPr>
          <p:cNvPr id="310" name="Google Shape;310;p42"/>
          <p:cNvSpPr txBox="1"/>
          <p:nvPr/>
        </p:nvSpPr>
        <p:spPr>
          <a:xfrm flipH="1">
            <a:off x="5624324" y="1475225"/>
            <a:ext cx="2547525" cy="85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t>Balanser opterećenja</a:t>
            </a:r>
            <a:r>
              <a:rPr lang="en-US" sz="1200"/>
              <a:t>: </a:t>
            </a:r>
          </a:p>
          <a:p>
            <a:pPr marL="0" lvl="0" indent="0" algn="l" rtl="0">
              <a:spcBef>
                <a:spcPts val="0"/>
              </a:spcBef>
              <a:spcAft>
                <a:spcPts val="0"/>
              </a:spcAft>
              <a:buNone/>
            </a:pPr>
            <a:r>
              <a:rPr lang="en-US" sz="1200" b="0"/>
              <a:t>Korišćenje balansera opterećenja može optimizovati distribuciju upita preko čvorova.</a:t>
            </a:r>
          </a:p>
        </p:txBody>
      </p:sp>
      <p:sp>
        <p:nvSpPr>
          <p:cNvPr id="311" name="Google Shape;311;p42"/>
          <p:cNvSpPr/>
          <p:nvPr/>
        </p:nvSpPr>
        <p:spPr>
          <a:xfrm>
            <a:off x="2056722" y="1670125"/>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2" name="Google Shape;312;p42"/>
          <p:cNvSpPr/>
          <p:nvPr/>
        </p:nvSpPr>
        <p:spPr>
          <a:xfrm>
            <a:off x="5167222" y="1670125"/>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3" name="Google Shape;313;p42"/>
          <p:cNvSpPr/>
          <p:nvPr/>
        </p:nvSpPr>
        <p:spPr>
          <a:xfrm>
            <a:off x="2056722" y="2663550"/>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4" name="Google Shape;314;p42"/>
          <p:cNvSpPr/>
          <p:nvPr/>
        </p:nvSpPr>
        <p:spPr>
          <a:xfrm>
            <a:off x="5167222" y="2663550"/>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5" name="Google Shape;315;p42"/>
          <p:cNvSpPr/>
          <p:nvPr/>
        </p:nvSpPr>
        <p:spPr>
          <a:xfrm>
            <a:off x="2056722" y="3656975"/>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16" name="Google Shape;316;p42"/>
          <p:cNvSpPr/>
          <p:nvPr/>
        </p:nvSpPr>
        <p:spPr>
          <a:xfrm>
            <a:off x="5167222" y="3656975"/>
            <a:ext cx="322500" cy="322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317" name="Google Shape;317;p42"/>
          <p:cNvCxnSpPr>
            <a:stCxn id="311" idx="2"/>
            <a:endCxn id="313" idx="0"/>
          </p:cNvCxnSpPr>
          <p:nvPr/>
        </p:nvCxnSpPr>
        <p:spPr>
          <a:xfrm>
            <a:off x="2217972" y="1992625"/>
            <a:ext cx="0" cy="670800"/>
          </a:xfrm>
          <a:prstGeom prst="straightConnector1">
            <a:avLst/>
          </a:prstGeom>
          <a:noFill/>
          <a:ln w="19050" cap="flat" cmpd="sng">
            <a:solidFill>
              <a:schemeClr val="dk1"/>
            </a:solidFill>
            <a:prstDash val="solid"/>
            <a:round/>
            <a:headEnd type="none" w="med" len="med"/>
            <a:tailEnd type="none" w="med" len="med"/>
          </a:ln>
        </p:spPr>
      </p:cxnSp>
      <p:cxnSp>
        <p:nvCxnSpPr>
          <p:cNvPr id="318" name="Google Shape;318;p42"/>
          <p:cNvCxnSpPr>
            <a:stCxn id="313" idx="2"/>
            <a:endCxn id="315" idx="0"/>
          </p:cNvCxnSpPr>
          <p:nvPr/>
        </p:nvCxnSpPr>
        <p:spPr>
          <a:xfrm>
            <a:off x="2217972" y="2986050"/>
            <a:ext cx="0" cy="670800"/>
          </a:xfrm>
          <a:prstGeom prst="straightConnector1">
            <a:avLst/>
          </a:prstGeom>
          <a:noFill/>
          <a:ln w="19050" cap="flat" cmpd="sng">
            <a:solidFill>
              <a:schemeClr val="dk1"/>
            </a:solidFill>
            <a:prstDash val="solid"/>
            <a:round/>
            <a:headEnd type="none" w="med" len="med"/>
            <a:tailEnd type="none" w="med" len="med"/>
          </a:ln>
        </p:spPr>
      </p:cxnSp>
      <p:cxnSp>
        <p:nvCxnSpPr>
          <p:cNvPr id="319" name="Google Shape;319;p42"/>
          <p:cNvCxnSpPr>
            <a:stCxn id="315" idx="2"/>
            <a:endCxn id="316" idx="2"/>
          </p:cNvCxnSpPr>
          <p:nvPr/>
        </p:nvCxnSpPr>
        <p:spPr>
          <a:xfrm rot="-5400000" flipH="1">
            <a:off x="3772872" y="2424575"/>
            <a:ext cx="600" cy="3110400"/>
          </a:xfrm>
          <a:prstGeom prst="bentConnector3">
            <a:avLst>
              <a:gd name="adj1" fmla="val 103525000"/>
            </a:avLst>
          </a:prstGeom>
          <a:noFill/>
          <a:ln w="19050" cap="flat" cmpd="sng">
            <a:solidFill>
              <a:schemeClr val="dk1"/>
            </a:solidFill>
            <a:prstDash val="solid"/>
            <a:miter lim="8000"/>
            <a:headEnd type="none" w="med" len="med"/>
            <a:tailEnd type="none" w="med" len="med"/>
          </a:ln>
        </p:spPr>
      </p:cxnSp>
      <p:cxnSp>
        <p:nvCxnSpPr>
          <p:cNvPr id="320" name="Google Shape;320;p42"/>
          <p:cNvCxnSpPr>
            <a:stCxn id="316" idx="0"/>
            <a:endCxn id="314" idx="2"/>
          </p:cNvCxnSpPr>
          <p:nvPr/>
        </p:nvCxnSpPr>
        <p:spPr>
          <a:xfrm rot="-5400000">
            <a:off x="4993372" y="3321275"/>
            <a:ext cx="670800" cy="600"/>
          </a:xfrm>
          <a:prstGeom prst="bentConnector3">
            <a:avLst>
              <a:gd name="adj1" fmla="val 50009"/>
            </a:avLst>
          </a:prstGeom>
          <a:noFill/>
          <a:ln w="19050" cap="flat" cmpd="sng">
            <a:solidFill>
              <a:schemeClr val="dk1"/>
            </a:solidFill>
            <a:prstDash val="solid"/>
            <a:round/>
            <a:headEnd type="none" w="med" len="med"/>
            <a:tailEnd type="none" w="med" len="med"/>
          </a:ln>
        </p:spPr>
      </p:cxnSp>
      <p:cxnSp>
        <p:nvCxnSpPr>
          <p:cNvPr id="321" name="Google Shape;321;p42"/>
          <p:cNvCxnSpPr>
            <a:stCxn id="314" idx="0"/>
            <a:endCxn id="312" idx="2"/>
          </p:cNvCxnSpPr>
          <p:nvPr/>
        </p:nvCxnSpPr>
        <p:spPr>
          <a:xfrm rot="-5400000">
            <a:off x="4993372" y="2327850"/>
            <a:ext cx="670800" cy="600"/>
          </a:xfrm>
          <a:prstGeom prst="bentConnector3">
            <a:avLst>
              <a:gd name="adj1" fmla="val 50009"/>
            </a:avLst>
          </a:prstGeom>
          <a:noFill/>
          <a:ln w="19050" cap="flat" cmpd="sng">
            <a:solidFill>
              <a:schemeClr val="dk1"/>
            </a:solidFill>
            <a:prstDash val="solid"/>
            <a:round/>
            <a:headEnd type="none" w="med" len="med"/>
            <a:tailEnd type="none" w="med" len="med"/>
          </a:ln>
        </p:spPr>
      </p:cxnSp>
      <p:sp>
        <p:nvSpPr>
          <p:cNvPr id="2" name="Google Shape;159;p30">
            <a:extLst>
              <a:ext uri="{FF2B5EF4-FFF2-40B4-BE49-F238E27FC236}">
                <a16:creationId xmlns:a16="http://schemas.microsoft.com/office/drawing/2014/main" id="{86E30E25-E374-DFF9-BCC2-58A81DF2ED15}"/>
              </a:ext>
            </a:extLst>
          </p:cNvPr>
          <p:cNvSpPr txBox="1">
            <a:spLocks/>
          </p:cNvSpPr>
          <p:nvPr/>
        </p:nvSpPr>
        <p:spPr>
          <a:xfrm>
            <a:off x="2037198" y="1683150"/>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01</a:t>
            </a:r>
          </a:p>
        </p:txBody>
      </p:sp>
      <p:sp>
        <p:nvSpPr>
          <p:cNvPr id="3" name="Google Shape;161;p30">
            <a:extLst>
              <a:ext uri="{FF2B5EF4-FFF2-40B4-BE49-F238E27FC236}">
                <a16:creationId xmlns:a16="http://schemas.microsoft.com/office/drawing/2014/main" id="{73E004A5-49DC-77AA-B837-385DF7FC05C3}"/>
              </a:ext>
            </a:extLst>
          </p:cNvPr>
          <p:cNvSpPr txBox="1">
            <a:spLocks/>
          </p:cNvSpPr>
          <p:nvPr/>
        </p:nvSpPr>
        <p:spPr>
          <a:xfrm>
            <a:off x="2030848" y="2670488"/>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02</a:t>
            </a:r>
          </a:p>
        </p:txBody>
      </p:sp>
      <p:sp>
        <p:nvSpPr>
          <p:cNvPr id="4" name="Google Shape;163;p30">
            <a:extLst>
              <a:ext uri="{FF2B5EF4-FFF2-40B4-BE49-F238E27FC236}">
                <a16:creationId xmlns:a16="http://schemas.microsoft.com/office/drawing/2014/main" id="{DBBD13B8-BD35-6E90-DA87-506AC627A541}"/>
              </a:ext>
            </a:extLst>
          </p:cNvPr>
          <p:cNvSpPr txBox="1">
            <a:spLocks/>
          </p:cNvSpPr>
          <p:nvPr/>
        </p:nvSpPr>
        <p:spPr>
          <a:xfrm>
            <a:off x="2030848" y="3670263"/>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03</a:t>
            </a:r>
          </a:p>
        </p:txBody>
      </p:sp>
      <p:sp>
        <p:nvSpPr>
          <p:cNvPr id="5" name="Google Shape;165;p30">
            <a:extLst>
              <a:ext uri="{FF2B5EF4-FFF2-40B4-BE49-F238E27FC236}">
                <a16:creationId xmlns:a16="http://schemas.microsoft.com/office/drawing/2014/main" id="{1B48C7B1-BDBD-487C-5AC2-ED51AF099457}"/>
              </a:ext>
            </a:extLst>
          </p:cNvPr>
          <p:cNvSpPr txBox="1">
            <a:spLocks/>
          </p:cNvSpPr>
          <p:nvPr/>
        </p:nvSpPr>
        <p:spPr>
          <a:xfrm>
            <a:off x="5141796" y="3676613"/>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04</a:t>
            </a:r>
          </a:p>
        </p:txBody>
      </p:sp>
      <p:sp>
        <p:nvSpPr>
          <p:cNvPr id="6" name="Google Shape;167;p30">
            <a:extLst>
              <a:ext uri="{FF2B5EF4-FFF2-40B4-BE49-F238E27FC236}">
                <a16:creationId xmlns:a16="http://schemas.microsoft.com/office/drawing/2014/main" id="{DF0104E3-F925-EA61-8051-51D208B507D2}"/>
              </a:ext>
            </a:extLst>
          </p:cNvPr>
          <p:cNvSpPr txBox="1">
            <a:spLocks/>
          </p:cNvSpPr>
          <p:nvPr/>
        </p:nvSpPr>
        <p:spPr>
          <a:xfrm>
            <a:off x="5141796" y="2679413"/>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05</a:t>
            </a:r>
          </a:p>
        </p:txBody>
      </p:sp>
      <p:sp>
        <p:nvSpPr>
          <p:cNvPr id="7" name="Google Shape;169;p30">
            <a:extLst>
              <a:ext uri="{FF2B5EF4-FFF2-40B4-BE49-F238E27FC236}">
                <a16:creationId xmlns:a16="http://schemas.microsoft.com/office/drawing/2014/main" id="{55D10782-5A67-9A11-3DD7-FA5AB2124C2E}"/>
              </a:ext>
            </a:extLst>
          </p:cNvPr>
          <p:cNvSpPr txBox="1">
            <a:spLocks/>
          </p:cNvSpPr>
          <p:nvPr/>
        </p:nvSpPr>
        <p:spPr>
          <a:xfrm>
            <a:off x="5141796" y="1674281"/>
            <a:ext cx="734700" cy="344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a:solidFill>
                  <a:schemeClr val="bg1"/>
                </a:solidFill>
              </a:rPr>
              <a:t>06</a:t>
            </a:r>
          </a:p>
        </p:txBody>
      </p:sp>
      <p:pic>
        <p:nvPicPr>
          <p:cNvPr id="9" name="Picture 8">
            <a:extLst>
              <a:ext uri="{FF2B5EF4-FFF2-40B4-BE49-F238E27FC236}">
                <a16:creationId xmlns:a16="http://schemas.microsoft.com/office/drawing/2014/main" id="{34A6BF7C-8A08-3D5C-A2A3-BD8397591ABC}"/>
              </a:ext>
            </a:extLst>
          </p:cNvPr>
          <p:cNvPicPr>
            <a:picLocks noChangeAspect="1"/>
          </p:cNvPicPr>
          <p:nvPr/>
        </p:nvPicPr>
        <p:blipFill>
          <a:blip r:embed="rId3"/>
          <a:stretch>
            <a:fillRect/>
          </a:stretch>
        </p:blipFill>
        <p:spPr>
          <a:xfrm>
            <a:off x="7878448" y="283274"/>
            <a:ext cx="955951" cy="955951"/>
          </a:xfrm>
          <a:prstGeom prst="rect">
            <a:avLst/>
          </a:prstGeom>
        </p:spPr>
      </p:pic>
    </p:spTree>
    <p:extLst>
      <p:ext uri="{BB962C8B-B14F-4D97-AF65-F5344CB8AC3E}">
        <p14:creationId xmlns:p14="http://schemas.microsoft.com/office/powerpoint/2010/main" val="114475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204" name="Google Shape;204;p34"/>
          <p:cNvSpPr txBox="1">
            <a:spLocks noGrp="1"/>
          </p:cNvSpPr>
          <p:nvPr>
            <p:ph type="subTitle" idx="4"/>
          </p:nvPr>
        </p:nvSpPr>
        <p:spPr>
          <a:xfrm>
            <a:off x="720000" y="2116658"/>
            <a:ext cx="1731100" cy="6585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Instalacija Docker-a</a:t>
            </a:r>
            <a:endParaRPr/>
          </a:p>
        </p:txBody>
      </p:sp>
      <p:sp>
        <p:nvSpPr>
          <p:cNvPr id="205" name="Google Shape;205;p34"/>
          <p:cNvSpPr txBox="1">
            <a:spLocks noGrp="1"/>
          </p:cNvSpPr>
          <p:nvPr>
            <p:ph type="subTitle" idx="5"/>
          </p:nvPr>
        </p:nvSpPr>
        <p:spPr>
          <a:xfrm>
            <a:off x="4132165" y="2091258"/>
            <a:ext cx="22365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a:effectLst/>
                <a:latin typeface="Archivo" panose="020B0604020202020204" charset="0"/>
                <a:ea typeface="Calibri" panose="020F0502020204030204" pitchFamily="34" charset="0"/>
                <a:cs typeface="Archivo" panose="020B0604020202020204" charset="0"/>
              </a:rPr>
              <a:t>Preuzimanje Docker slike</a:t>
            </a:r>
            <a:endParaRPr>
              <a:latin typeface="Archivo" panose="020B0604020202020204" charset="0"/>
              <a:cs typeface="Archivo" panose="020B0604020202020204" charset="0"/>
            </a:endParaRPr>
          </a:p>
        </p:txBody>
      </p:sp>
      <p:sp>
        <p:nvSpPr>
          <p:cNvPr id="206" name="Google Shape;206;p34"/>
          <p:cNvSpPr txBox="1">
            <a:spLocks noGrp="1"/>
          </p:cNvSpPr>
          <p:nvPr>
            <p:ph type="subTitle" idx="1"/>
          </p:nvPr>
        </p:nvSpPr>
        <p:spPr>
          <a:xfrm>
            <a:off x="720000" y="2798600"/>
            <a:ext cx="2236500" cy="1805400"/>
          </a:xfrm>
          <a:prstGeom prst="rect">
            <a:avLst/>
          </a:prstGeom>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kern="100">
                <a:effectLst/>
                <a:latin typeface="Archivo" panose="020B0604020202020204" charset="0"/>
                <a:ea typeface="Calibri" panose="020F0502020204030204" pitchFamily="34" charset="0"/>
                <a:cs typeface="Archivo" panose="020B0604020202020204" charset="0"/>
              </a:rPr>
              <a:t>Pre nego što započnemo sa instalacijom Galera Clustera, potrebno je da instaliramo Docker na naš sistem.</a:t>
            </a:r>
          </a:p>
        </p:txBody>
      </p:sp>
      <p:sp>
        <p:nvSpPr>
          <p:cNvPr id="207" name="Google Shape;207;p34"/>
          <p:cNvSpPr txBox="1">
            <a:spLocks noGrp="1"/>
          </p:cNvSpPr>
          <p:nvPr>
            <p:ph type="subTitle" idx="2"/>
          </p:nvPr>
        </p:nvSpPr>
        <p:spPr>
          <a:xfrm>
            <a:off x="4132169" y="2811675"/>
            <a:ext cx="2236500" cy="18054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kern="100">
                <a:latin typeface="Archivo" panose="020B0604020202020204" charset="0"/>
                <a:ea typeface="Calibri" panose="020F0502020204030204" pitchFamily="34" charset="0"/>
                <a:cs typeface="Archivo" panose="020B0604020202020204" charset="0"/>
              </a:rPr>
              <a:t>Tako</a:t>
            </a:r>
            <a:r>
              <a:rPr lang="sr-Latn-RS" kern="100">
                <a:latin typeface="Archivo" panose="020B0604020202020204" charset="0"/>
                <a:ea typeface="Calibri" panose="020F0502020204030204" pitchFamily="34" charset="0"/>
                <a:cs typeface="Archivo" panose="020B0604020202020204" charset="0"/>
              </a:rPr>
              <a:t>đe, </a:t>
            </a:r>
            <a:r>
              <a:rPr lang="en-US" kern="100">
                <a:latin typeface="Archivo" panose="020B0604020202020204" charset="0"/>
                <a:ea typeface="Calibri" panose="020F0502020204030204" pitchFamily="34" charset="0"/>
                <a:cs typeface="Archivo" panose="020B0604020202020204" charset="0"/>
              </a:rPr>
              <a:t>potrebno je da preuzmemo MariaDB Galera Cluster Docker sliku koja već sadrži sve potrebne komponente za Galera Cluster, uključujući i Galera wsrep provajder. </a:t>
            </a:r>
          </a:p>
        </p:txBody>
      </p:sp>
      <p:sp>
        <p:nvSpPr>
          <p:cNvPr id="210" name="Google Shape;210;p34"/>
          <p:cNvSpPr/>
          <p:nvPr/>
        </p:nvSpPr>
        <p:spPr>
          <a:xfrm>
            <a:off x="796202" y="1445140"/>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217" name="Google Shape;217;p34"/>
          <p:cNvGrpSpPr/>
          <p:nvPr/>
        </p:nvGrpSpPr>
        <p:grpSpPr>
          <a:xfrm>
            <a:off x="4329035" y="1589243"/>
            <a:ext cx="286385" cy="265644"/>
            <a:chOff x="-62511900" y="4129100"/>
            <a:chExt cx="304050" cy="282000"/>
          </a:xfrm>
        </p:grpSpPr>
        <p:sp>
          <p:nvSpPr>
            <p:cNvPr id="218" name="Google Shape;218;p34"/>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8CD7446F-590A-7526-A04B-6F6DCC563CE4}"/>
              </a:ext>
            </a:extLst>
          </p:cNvPr>
          <p:cNvSpPr txBox="1"/>
          <p:nvPr/>
        </p:nvSpPr>
        <p:spPr>
          <a:xfrm>
            <a:off x="4132165" y="4629192"/>
            <a:ext cx="4533900" cy="523220"/>
          </a:xfrm>
          <a:prstGeom prst="rect">
            <a:avLst/>
          </a:prstGeom>
          <a:noFill/>
        </p:spPr>
        <p:txBody>
          <a:bodyPr wrap="square" rtlCol="0">
            <a:spAutoFit/>
          </a:bodyPr>
          <a:lstStyle/>
          <a:p>
            <a:r>
              <a:rPr lang="en-US" kern="0">
                <a:solidFill>
                  <a:srgbClr val="E66E14"/>
                </a:solidFill>
                <a:effectLst/>
                <a:latin typeface="Consolas" panose="020B0609020204030204" pitchFamily="49" charset="0"/>
                <a:ea typeface="Times New Roman" panose="02020603050405020304" pitchFamily="18" charset="0"/>
                <a:cs typeface="Times New Roman" panose="02020603050405020304" pitchFamily="18" charset="0"/>
              </a:rPr>
              <a:t>docker pull bitnami/mariadb-galera:latest </a:t>
            </a:r>
            <a:endParaRPr lang="en-US" kern="100">
              <a:solidFill>
                <a:srgbClr val="E66E14"/>
              </a:solidFill>
              <a:effectLst/>
              <a:latin typeface="Consolas" panose="020B0609020204030204" pitchFamily="49" charset="0"/>
              <a:ea typeface="Calibri" panose="020F0502020204030204" pitchFamily="34" charset="0"/>
              <a:cs typeface="Times New Roman" panose="02020603050405020304" pitchFamily="18" charset="0"/>
            </a:endParaRPr>
          </a:p>
          <a:p>
            <a:endParaRPr lang="en-US">
              <a:solidFill>
                <a:srgbClr val="EE8536"/>
              </a:solidFill>
            </a:endParaRPr>
          </a:p>
        </p:txBody>
      </p:sp>
      <p:sp>
        <p:nvSpPr>
          <p:cNvPr id="8" name="Google Shape;159;p30">
            <a:extLst>
              <a:ext uri="{FF2B5EF4-FFF2-40B4-BE49-F238E27FC236}">
                <a16:creationId xmlns:a16="http://schemas.microsoft.com/office/drawing/2014/main" id="{C4CDBB16-B74C-C272-5AF7-75572349BB18}"/>
              </a:ext>
            </a:extLst>
          </p:cNvPr>
          <p:cNvSpPr txBox="1">
            <a:spLocks/>
          </p:cNvSpPr>
          <p:nvPr/>
        </p:nvSpPr>
        <p:spPr>
          <a:xfrm>
            <a:off x="819573" y="1421716"/>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01</a:t>
            </a:r>
          </a:p>
        </p:txBody>
      </p:sp>
      <p:sp>
        <p:nvSpPr>
          <p:cNvPr id="9" name="Google Shape;210;p34">
            <a:extLst>
              <a:ext uri="{FF2B5EF4-FFF2-40B4-BE49-F238E27FC236}">
                <a16:creationId xmlns:a16="http://schemas.microsoft.com/office/drawing/2014/main" id="{B088AE33-3054-E223-A727-E7D6DF422CAA}"/>
              </a:ext>
            </a:extLst>
          </p:cNvPr>
          <p:cNvSpPr/>
          <p:nvPr/>
        </p:nvSpPr>
        <p:spPr>
          <a:xfrm>
            <a:off x="4216549" y="1493986"/>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0" name="Google Shape;159;p30">
            <a:extLst>
              <a:ext uri="{FF2B5EF4-FFF2-40B4-BE49-F238E27FC236}">
                <a16:creationId xmlns:a16="http://schemas.microsoft.com/office/drawing/2014/main" id="{F9F31FD8-A114-593D-E491-2DBE8BB1872B}"/>
              </a:ext>
            </a:extLst>
          </p:cNvPr>
          <p:cNvSpPr txBox="1">
            <a:spLocks/>
          </p:cNvSpPr>
          <p:nvPr/>
        </p:nvSpPr>
        <p:spPr>
          <a:xfrm>
            <a:off x="4239920" y="1476847"/>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02</a:t>
            </a:r>
          </a:p>
        </p:txBody>
      </p:sp>
      <p:pic>
        <p:nvPicPr>
          <p:cNvPr id="3" name="Picture 2">
            <a:extLst>
              <a:ext uri="{FF2B5EF4-FFF2-40B4-BE49-F238E27FC236}">
                <a16:creationId xmlns:a16="http://schemas.microsoft.com/office/drawing/2014/main" id="{B99E38FC-62B4-9FF8-0D24-E54245AFBC79}"/>
              </a:ext>
            </a:extLst>
          </p:cNvPr>
          <p:cNvPicPr>
            <a:picLocks noChangeAspect="1"/>
          </p:cNvPicPr>
          <p:nvPr/>
        </p:nvPicPr>
        <p:blipFill>
          <a:blip r:embed="rId3"/>
          <a:stretch>
            <a:fillRect/>
          </a:stretch>
        </p:blipFill>
        <p:spPr>
          <a:xfrm>
            <a:off x="8143343" y="295522"/>
            <a:ext cx="943058" cy="943058"/>
          </a:xfrm>
          <a:prstGeom prst="rect">
            <a:avLst/>
          </a:prstGeom>
        </p:spPr>
      </p:pic>
    </p:spTree>
    <p:extLst>
      <p:ext uri="{BB962C8B-B14F-4D97-AF65-F5344CB8AC3E}">
        <p14:creationId xmlns:p14="http://schemas.microsoft.com/office/powerpoint/2010/main" val="575524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9" name="Rectangle 8">
            <a:extLst>
              <a:ext uri="{FF2B5EF4-FFF2-40B4-BE49-F238E27FC236}">
                <a16:creationId xmlns:a16="http://schemas.microsoft.com/office/drawing/2014/main" id="{4C82B2A8-ECCB-2FF3-15C3-EA0B86618219}"/>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3276000" y="2112029"/>
            <a:ext cx="5868000" cy="2770412"/>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F1098C7-6C9A-54ED-2607-FF2337123DB8}"/>
              </a:ext>
            </a:extLst>
          </p:cNvPr>
          <p:cNvSpPr txBox="1"/>
          <p:nvPr/>
        </p:nvSpPr>
        <p:spPr>
          <a:xfrm>
            <a:off x="3405600" y="2257107"/>
            <a:ext cx="5738400" cy="2625334"/>
          </a:xfrm>
          <a:prstGeom prst="rect">
            <a:avLst/>
          </a:prstGeom>
          <a:noFill/>
        </p:spPr>
        <p:txBody>
          <a:bodyPr wrap="square" rtlCol="0">
            <a:spAutoFit/>
          </a:bodyPr>
          <a:lstStyle/>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docker run --name mariadb-galera-0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-v "C:\1. Moje datoteke\1. Master\Sistemi za upravljanje bazama   podataka - Seminarski rad I\galera:/var/lib/mysql"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MARIADB_GALERA_CLUSTER_BOOTSTRAP=yes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MARIADB_GALERA_CLUSTER_NAME=my_galera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MARIADB_GALERA_MARIABACKUP_USER=my_mariabackup_user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MARIADB_GALERA_MARIABACKUP_PASSWORD=my_mariabackup_password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MARIADB_ROOT_PASSWORD=my_root_password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MARIADB_USER=my_user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MARIADB_PASSWORD=my_password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MARIADB_DATABASE=my_database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bitnami/mariadb-galera:latest</a:t>
            </a:r>
          </a:p>
          <a:p>
            <a:endParaRPr lang="en-US" sz="1050">
              <a:latin typeface="Consolas" panose="020B0609020204030204" pitchFamily="49" charset="0"/>
            </a:endParaRP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18473" y="1633378"/>
            <a:ext cx="2236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latin typeface="Archivo" panose="020B0604020202020204" charset="0"/>
                <a:ea typeface="Calibri" panose="020F0502020204030204" pitchFamily="34" charset="0"/>
                <a:cs typeface="Archivo" panose="020B0604020202020204" charset="0"/>
              </a:rPr>
              <a:t>Bootstrap klastera</a:t>
            </a:r>
            <a:endParaRPr lang="en-US">
              <a:latin typeface="Archivo" panose="020B0604020202020204" charset="0"/>
              <a:cs typeface="Archivo" panose="020B0604020202020204" charset="0"/>
            </a:endParaRPr>
          </a:p>
        </p:txBody>
      </p:sp>
      <p:sp>
        <p:nvSpPr>
          <p:cNvPr id="19" name="Google Shape;207;p34">
            <a:extLst>
              <a:ext uri="{FF2B5EF4-FFF2-40B4-BE49-F238E27FC236}">
                <a16:creationId xmlns:a16="http://schemas.microsoft.com/office/drawing/2014/main" id="{BEB4F1AA-6B75-44A2-6477-CB975EF46E65}"/>
              </a:ext>
            </a:extLst>
          </p:cNvPr>
          <p:cNvSpPr txBox="1">
            <a:spLocks/>
          </p:cNvSpPr>
          <p:nvPr/>
        </p:nvSpPr>
        <p:spPr>
          <a:xfrm>
            <a:off x="435178" y="2389200"/>
            <a:ext cx="2236500" cy="1805400"/>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200" kern="100">
                <a:effectLst/>
                <a:latin typeface="Archivo" panose="020B0604020202020204" charset="0"/>
                <a:ea typeface="Calibri" panose="020F0502020204030204" pitchFamily="34" charset="0"/>
                <a:cs typeface="Archivo" panose="020B0604020202020204" charset="0"/>
              </a:rPr>
              <a:t>Ovaj korak podrazumeva pokretanje prvog (bootstrap) čvora klastera. </a:t>
            </a:r>
          </a:p>
          <a:p>
            <a:pPr marL="0" marR="0" algn="just">
              <a:lnSpc>
                <a:spcPct val="107000"/>
              </a:lnSpc>
              <a:spcBef>
                <a:spcPts val="0"/>
              </a:spcBef>
              <a:spcAft>
                <a:spcPts val="800"/>
              </a:spcAft>
            </a:pPr>
            <a:r>
              <a:rPr lang="en-US" sz="1200" kern="100">
                <a:effectLst/>
                <a:latin typeface="Archivo" panose="020B0604020202020204" charset="0"/>
                <a:ea typeface="Calibri" panose="020F0502020204030204" pitchFamily="34" charset="0"/>
                <a:cs typeface="Archivo" panose="020B0604020202020204" charset="0"/>
              </a:rPr>
              <a:t>Ovaj čvor će inicijalizovati klaster i omogućiti ostalim čvorovima da mu se pridruže. </a:t>
            </a:r>
          </a:p>
          <a:p>
            <a:pPr marL="0" marR="0" algn="just">
              <a:lnSpc>
                <a:spcPct val="107000"/>
              </a:lnSpc>
              <a:spcBef>
                <a:spcPts val="0"/>
              </a:spcBef>
              <a:spcAft>
                <a:spcPts val="800"/>
              </a:spcAft>
            </a:pPr>
            <a:r>
              <a:rPr lang="en-US" sz="1200" kern="100">
                <a:effectLst/>
                <a:latin typeface="Archivo" panose="020B0604020202020204" charset="0"/>
                <a:ea typeface="Calibri" panose="020F0502020204030204" pitchFamily="34" charset="0"/>
                <a:cs typeface="Archivo" panose="020B0604020202020204" charset="0"/>
              </a:rPr>
              <a:t>Pokretanje bootstrap čvora je ključno jer on kreira inicijalnu konfiguraciju klastera.</a:t>
            </a:r>
          </a:p>
        </p:txBody>
      </p:sp>
      <p:sp>
        <p:nvSpPr>
          <p:cNvPr id="20" name="Google Shape;210;p34">
            <a:extLst>
              <a:ext uri="{FF2B5EF4-FFF2-40B4-BE49-F238E27FC236}">
                <a16:creationId xmlns:a16="http://schemas.microsoft.com/office/drawing/2014/main" id="{59093256-4A24-AA5C-2FDE-79C28B7E8C36}"/>
              </a:ext>
            </a:extLst>
          </p:cNvPr>
          <p:cNvSpPr/>
          <p:nvPr/>
        </p:nvSpPr>
        <p:spPr>
          <a:xfrm>
            <a:off x="221027" y="163337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35423" y="160457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  03</a:t>
            </a:r>
          </a:p>
        </p:txBody>
      </p:sp>
      <p:grpSp>
        <p:nvGrpSpPr>
          <p:cNvPr id="13" name="Group 12">
            <a:extLst>
              <a:ext uri="{FF2B5EF4-FFF2-40B4-BE49-F238E27FC236}">
                <a16:creationId xmlns:a16="http://schemas.microsoft.com/office/drawing/2014/main" id="{4C2DCFD9-F4E4-B5D0-95B1-6E1F0D49CF20}"/>
              </a:ext>
            </a:extLst>
          </p:cNvPr>
          <p:cNvGrpSpPr/>
          <p:nvPr/>
        </p:nvGrpSpPr>
        <p:grpSpPr>
          <a:xfrm>
            <a:off x="8143343" y="295522"/>
            <a:ext cx="943058" cy="986989"/>
            <a:chOff x="8143343" y="295522"/>
            <a:chExt cx="943058" cy="986989"/>
          </a:xfrm>
        </p:grpSpPr>
        <p:grpSp>
          <p:nvGrpSpPr>
            <p:cNvPr id="12" name="Group 11">
              <a:extLst>
                <a:ext uri="{FF2B5EF4-FFF2-40B4-BE49-F238E27FC236}">
                  <a16:creationId xmlns:a16="http://schemas.microsoft.com/office/drawing/2014/main" id="{D31C30A0-47BC-A3F8-CB3C-CC2C284F5809}"/>
                </a:ext>
              </a:extLst>
            </p:cNvPr>
            <p:cNvGrpSpPr/>
            <p:nvPr/>
          </p:nvGrpSpPr>
          <p:grpSpPr>
            <a:xfrm>
              <a:off x="8143343" y="295522"/>
              <a:ext cx="943058" cy="943058"/>
              <a:chOff x="8143343" y="295522"/>
              <a:chExt cx="943058" cy="943058"/>
            </a:xfrm>
          </p:grpSpPr>
          <p:pic>
            <p:nvPicPr>
              <p:cNvPr id="2" name="Picture 1">
                <a:extLst>
                  <a:ext uri="{FF2B5EF4-FFF2-40B4-BE49-F238E27FC236}">
                    <a16:creationId xmlns:a16="http://schemas.microsoft.com/office/drawing/2014/main" id="{2BF25210-2539-E8C8-7441-F271A440F570}"/>
                  </a:ext>
                </a:extLst>
              </p:cNvPr>
              <p:cNvPicPr>
                <a:picLocks noChangeAspect="1"/>
              </p:cNvPicPr>
              <p:nvPr/>
            </p:nvPicPr>
            <p:blipFill>
              <a:blip r:embed="rId3"/>
              <a:stretch>
                <a:fillRect/>
              </a:stretch>
            </p:blipFill>
            <p:spPr>
              <a:xfrm>
                <a:off x="8143343" y="295522"/>
                <a:ext cx="943058" cy="943058"/>
              </a:xfrm>
              <a:prstGeom prst="rect">
                <a:avLst/>
              </a:prstGeom>
            </p:spPr>
          </p:pic>
          <p:sp>
            <p:nvSpPr>
              <p:cNvPr id="11" name="Oval 10">
                <a:extLst>
                  <a:ext uri="{FF2B5EF4-FFF2-40B4-BE49-F238E27FC236}">
                    <a16:creationId xmlns:a16="http://schemas.microsoft.com/office/drawing/2014/main" id="{9C98E95F-E9E2-E5D0-31AE-E2D7935F3F3F}"/>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53EA1FF-A447-7323-7499-FE3F4671CF4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331665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3276000" y="2112029"/>
            <a:ext cx="5868000" cy="2139085"/>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8" name="TextBox 7">
            <a:extLst>
              <a:ext uri="{FF2B5EF4-FFF2-40B4-BE49-F238E27FC236}">
                <a16:creationId xmlns:a16="http://schemas.microsoft.com/office/drawing/2014/main" id="{CF1098C7-6C9A-54ED-2607-FF2337123DB8}"/>
              </a:ext>
            </a:extLst>
          </p:cNvPr>
          <p:cNvSpPr txBox="1"/>
          <p:nvPr/>
        </p:nvSpPr>
        <p:spPr>
          <a:xfrm>
            <a:off x="3405600" y="2257107"/>
            <a:ext cx="5738400" cy="1994007"/>
          </a:xfrm>
          <a:prstGeom prst="rect">
            <a:avLst/>
          </a:prstGeom>
          <a:noFill/>
        </p:spPr>
        <p:txBody>
          <a:bodyPr wrap="square" rtlCol="0">
            <a:spAutoFit/>
          </a:bodyPr>
          <a:lstStyle/>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docker run --name mariadb-galera-1 --link mariadb-galera-0:mariadb-galera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MARIADB_GALERA_CLUSTER_NAME=my_galera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MARIADB_GALERA_CLUSTER_ADDRESS=gcomm://mariadb-galera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MARIADB_GALERA_MARIABACKUP_USER=my_mariabackup_user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-e MARIADB_GALERA_MARIABACKUP_PASSWORD=my_mariabackup_password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-v "C:/1. Moje datoteke/1. Master/Sistemi za upravljanje bazama podataka - Seminarski rad I/galera1:/var/lib/mysql"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bitnami/mariadb-galera:latest</a:t>
            </a:r>
          </a:p>
          <a:p>
            <a:endParaRPr lang="en-US" sz="800">
              <a:latin typeface="Consolas" panose="020B0609020204030204" pitchFamily="49" charset="0"/>
            </a:endParaRP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11273" y="1729407"/>
            <a:ext cx="22365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sr-Latn-RS" sz="1800" b="1">
                <a:latin typeface="Archivo" panose="020B0604020202020204" charset="0"/>
                <a:ea typeface="Calibri" panose="020F0502020204030204" pitchFamily="34" charset="0"/>
                <a:cs typeface="Archivo" panose="020B0604020202020204" charset="0"/>
              </a:rPr>
              <a:t>Dodavanje čvorova u</a:t>
            </a:r>
            <a:r>
              <a:rPr lang="en-US" sz="1800" b="1">
                <a:latin typeface="Archivo" panose="020B0604020202020204" charset="0"/>
                <a:ea typeface="Calibri" panose="020F0502020204030204" pitchFamily="34" charset="0"/>
                <a:cs typeface="Archivo" panose="020B0604020202020204" charset="0"/>
              </a:rPr>
              <a:t> klastera</a:t>
            </a:r>
            <a:endParaRPr lang="en-US" sz="1800">
              <a:latin typeface="Archivo" panose="020B0604020202020204" charset="0"/>
              <a:cs typeface="Archivo" panose="020B0604020202020204" charset="0"/>
            </a:endParaRPr>
          </a:p>
        </p:txBody>
      </p:sp>
      <p:sp>
        <p:nvSpPr>
          <p:cNvPr id="19" name="Google Shape;207;p34">
            <a:extLst>
              <a:ext uri="{FF2B5EF4-FFF2-40B4-BE49-F238E27FC236}">
                <a16:creationId xmlns:a16="http://schemas.microsoft.com/office/drawing/2014/main" id="{BEB4F1AA-6B75-44A2-6477-CB975EF46E65}"/>
              </a:ext>
            </a:extLst>
          </p:cNvPr>
          <p:cNvSpPr txBox="1">
            <a:spLocks/>
          </p:cNvSpPr>
          <p:nvPr/>
        </p:nvSpPr>
        <p:spPr>
          <a:xfrm>
            <a:off x="435178" y="2389200"/>
            <a:ext cx="2236500" cy="1805400"/>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200">
                <a:effectLst/>
                <a:latin typeface="Archivo" panose="020B0604020202020204" charset="0"/>
                <a:ea typeface="Calibri" panose="020F0502020204030204" pitchFamily="34" charset="0"/>
                <a:cs typeface="Archivo" panose="020B0604020202020204" charset="0"/>
              </a:rPr>
              <a:t>Svaki novi čvor će se pridružiti klasteru koji je inicijalizovan u prethodnom koraku.</a:t>
            </a:r>
            <a:endParaRPr lang="en-US" sz="1000" kern="100">
              <a:effectLst/>
              <a:latin typeface="Archivo" panose="020B0604020202020204" charset="0"/>
              <a:ea typeface="Calibri" panose="020F0502020204030204" pitchFamily="34" charset="0"/>
              <a:cs typeface="Archivo" panose="020B0604020202020204" charset="0"/>
            </a:endParaRPr>
          </a:p>
          <a:p>
            <a:pPr marL="0" marR="0" algn="just">
              <a:lnSpc>
                <a:spcPct val="107000"/>
              </a:lnSpc>
              <a:spcBef>
                <a:spcPts val="0"/>
              </a:spcBef>
              <a:spcAft>
                <a:spcPts val="800"/>
              </a:spcAft>
            </a:pPr>
            <a:r>
              <a:rPr lang="en-US" sz="1200">
                <a:effectLst/>
                <a:latin typeface="Archivo" panose="020B0604020202020204" charset="0"/>
                <a:ea typeface="Calibri" panose="020F0502020204030204" pitchFamily="34" charset="0"/>
                <a:cs typeface="Archivo" panose="020B0604020202020204" charset="0"/>
              </a:rPr>
              <a:t>Možemo dodati više čvorova na sličan način promenom imena kontejnera.</a:t>
            </a:r>
            <a:endParaRPr lang="en-US" sz="700" kern="100">
              <a:effectLst/>
              <a:latin typeface="Archivo" panose="020B0604020202020204" charset="0"/>
              <a:ea typeface="Calibri" panose="020F0502020204030204" pitchFamily="34" charset="0"/>
              <a:cs typeface="Archivo" panose="020B0604020202020204" charset="0"/>
            </a:endParaRPr>
          </a:p>
        </p:txBody>
      </p:sp>
      <p:sp>
        <p:nvSpPr>
          <p:cNvPr id="20" name="Google Shape;210;p34">
            <a:extLst>
              <a:ext uri="{FF2B5EF4-FFF2-40B4-BE49-F238E27FC236}">
                <a16:creationId xmlns:a16="http://schemas.microsoft.com/office/drawing/2014/main" id="{59093256-4A24-AA5C-2FDE-79C28B7E8C36}"/>
              </a:ext>
            </a:extLst>
          </p:cNvPr>
          <p:cNvSpPr/>
          <p:nvPr/>
        </p:nvSpPr>
        <p:spPr>
          <a:xfrm>
            <a:off x="221027" y="163337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35423" y="160457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  04</a:t>
            </a:r>
          </a:p>
        </p:txBody>
      </p:sp>
      <p:grpSp>
        <p:nvGrpSpPr>
          <p:cNvPr id="2" name="Group 1">
            <a:extLst>
              <a:ext uri="{FF2B5EF4-FFF2-40B4-BE49-F238E27FC236}">
                <a16:creationId xmlns:a16="http://schemas.microsoft.com/office/drawing/2014/main" id="{64F8C38F-6BEE-F85E-0083-D2EF4804FC1C}"/>
              </a:ext>
            </a:extLst>
          </p:cNvPr>
          <p:cNvGrpSpPr/>
          <p:nvPr/>
        </p:nvGrpSpPr>
        <p:grpSpPr>
          <a:xfrm>
            <a:off x="8143343" y="295522"/>
            <a:ext cx="943058" cy="986989"/>
            <a:chOff x="8143343" y="295522"/>
            <a:chExt cx="943058" cy="986989"/>
          </a:xfrm>
        </p:grpSpPr>
        <p:grpSp>
          <p:nvGrpSpPr>
            <p:cNvPr id="3" name="Group 2">
              <a:extLst>
                <a:ext uri="{FF2B5EF4-FFF2-40B4-BE49-F238E27FC236}">
                  <a16:creationId xmlns:a16="http://schemas.microsoft.com/office/drawing/2014/main" id="{1F8D3EFC-4D3D-A0B6-532D-66C257DFDDDC}"/>
                </a:ext>
              </a:extLst>
            </p:cNvPr>
            <p:cNvGrpSpPr/>
            <p:nvPr/>
          </p:nvGrpSpPr>
          <p:grpSpPr>
            <a:xfrm>
              <a:off x="8143343" y="295522"/>
              <a:ext cx="943058" cy="943058"/>
              <a:chOff x="8143343" y="295522"/>
              <a:chExt cx="943058" cy="943058"/>
            </a:xfrm>
          </p:grpSpPr>
          <p:pic>
            <p:nvPicPr>
              <p:cNvPr id="6" name="Picture 5">
                <a:extLst>
                  <a:ext uri="{FF2B5EF4-FFF2-40B4-BE49-F238E27FC236}">
                    <a16:creationId xmlns:a16="http://schemas.microsoft.com/office/drawing/2014/main" id="{F7C0BA81-D6CC-CB6C-3C0B-9A63AD13AAD0}"/>
                  </a:ext>
                </a:extLst>
              </p:cNvPr>
              <p:cNvPicPr>
                <a:picLocks noChangeAspect="1"/>
              </p:cNvPicPr>
              <p:nvPr/>
            </p:nvPicPr>
            <p:blipFill>
              <a:blip r:embed="rId3"/>
              <a:stretch>
                <a:fillRect/>
              </a:stretch>
            </p:blipFill>
            <p:spPr>
              <a:xfrm>
                <a:off x="8143343" y="295522"/>
                <a:ext cx="943058" cy="943058"/>
              </a:xfrm>
              <a:prstGeom prst="rect">
                <a:avLst/>
              </a:prstGeom>
            </p:spPr>
          </p:pic>
          <p:sp>
            <p:nvSpPr>
              <p:cNvPr id="10" name="Oval 9">
                <a:extLst>
                  <a:ext uri="{FF2B5EF4-FFF2-40B4-BE49-F238E27FC236}">
                    <a16:creationId xmlns:a16="http://schemas.microsoft.com/office/drawing/2014/main" id="{07BBC51A-F861-76F0-8113-A1206D4BFEFC}"/>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C48C37E-E669-B3B7-C134-72BE6CF4B15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192761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47052" y="1434572"/>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4572000" y="15651"/>
            <a:ext cx="4953600" cy="949505"/>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8" name="TextBox 7">
            <a:extLst>
              <a:ext uri="{FF2B5EF4-FFF2-40B4-BE49-F238E27FC236}">
                <a16:creationId xmlns:a16="http://schemas.microsoft.com/office/drawing/2014/main" id="{CF1098C7-6C9A-54ED-2607-FF2337123DB8}"/>
              </a:ext>
            </a:extLst>
          </p:cNvPr>
          <p:cNvSpPr txBox="1"/>
          <p:nvPr/>
        </p:nvSpPr>
        <p:spPr>
          <a:xfrm>
            <a:off x="5141952" y="2180568"/>
            <a:ext cx="4383648" cy="264496"/>
          </a:xfrm>
          <a:prstGeom prst="rect">
            <a:avLst/>
          </a:prstGeom>
          <a:noFill/>
        </p:spPr>
        <p:txBody>
          <a:bodyPr wrap="square" rtlCol="0">
            <a:spAutoFit/>
          </a:bodyPr>
          <a:lstStyle/>
          <a:p>
            <a:pPr marL="0" marR="0" algn="just">
              <a:lnSpc>
                <a:spcPct val="107000"/>
              </a:lnSpc>
              <a:spcBef>
                <a:spcPts val="0"/>
              </a:spcBef>
              <a:spcAft>
                <a:spcPts val="800"/>
              </a:spcAft>
            </a:pPr>
            <a:r>
              <a:rPr lang="en-US" sz="1050" kern="100">
                <a:solidFill>
                  <a:srgbClr val="E66E14"/>
                </a:solidFill>
                <a:effectLst/>
                <a:latin typeface="Consolas" panose="020B0609020204030204" pitchFamily="49" charset="0"/>
                <a:ea typeface="Calibri" panose="020F0502020204030204" pitchFamily="34" charset="0"/>
                <a:cs typeface="Times New Roman" panose="02020603050405020304" pitchFamily="18" charset="0"/>
              </a:rPr>
              <a:t>SHOW STATUS LIKE 'wsrep%';</a:t>
            </a: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24348" y="1396800"/>
            <a:ext cx="3006052" cy="94950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r>
              <a:rPr lang="en-US" sz="1800" b="1">
                <a:latin typeface="Archivo" panose="020B0604020202020204" charset="0"/>
                <a:cs typeface="Archivo" panose="020B0604020202020204" charset="0"/>
              </a:rPr>
              <a:t>Povezivanje sa MariaDB serverom unutar Docker kontejnera</a:t>
            </a:r>
          </a:p>
        </p:txBody>
      </p:sp>
      <p:sp>
        <p:nvSpPr>
          <p:cNvPr id="20" name="Google Shape;210;p34">
            <a:extLst>
              <a:ext uri="{FF2B5EF4-FFF2-40B4-BE49-F238E27FC236}">
                <a16:creationId xmlns:a16="http://schemas.microsoft.com/office/drawing/2014/main" id="{59093256-4A24-AA5C-2FDE-79C28B7E8C36}"/>
              </a:ext>
            </a:extLst>
          </p:cNvPr>
          <p:cNvSpPr/>
          <p:nvPr/>
        </p:nvSpPr>
        <p:spPr>
          <a:xfrm>
            <a:off x="226902" y="150632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55698" y="149192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a:t>
            </a:r>
            <a:r>
              <a:rPr lang="en-US" sz="2000">
                <a:solidFill>
                  <a:schemeClr val="bg1"/>
                </a:solidFill>
              </a:rPr>
              <a:t>5</a:t>
            </a:r>
            <a:endParaRPr lang="en" sz="2000">
              <a:solidFill>
                <a:schemeClr val="bg1"/>
              </a:solidFill>
            </a:endParaRPr>
          </a:p>
        </p:txBody>
      </p:sp>
      <p:sp>
        <p:nvSpPr>
          <p:cNvPr id="5" name="Google Shape;207;p34">
            <a:extLst>
              <a:ext uri="{FF2B5EF4-FFF2-40B4-BE49-F238E27FC236}">
                <a16:creationId xmlns:a16="http://schemas.microsoft.com/office/drawing/2014/main" id="{4DC5A010-5376-F744-4AB2-81E5DD19B1F9}"/>
              </a:ext>
            </a:extLst>
          </p:cNvPr>
          <p:cNvSpPr txBox="1">
            <a:spLocks/>
          </p:cNvSpPr>
          <p:nvPr/>
        </p:nvSpPr>
        <p:spPr>
          <a:xfrm>
            <a:off x="846450" y="2553228"/>
            <a:ext cx="2236500" cy="2493972"/>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100" kern="100">
                <a:effectLst/>
                <a:latin typeface="Archivo" panose="020B0604020202020204" charset="0"/>
                <a:ea typeface="Calibri" panose="020F0502020204030204" pitchFamily="34" charset="0"/>
                <a:cs typeface="Archivo" panose="020B0604020202020204" charset="0"/>
              </a:rPr>
              <a:t>Ova komanda omogućava interaktivno povezivanje sa MariaDB serverom koji se pokreće unutar Docker kontejnera mariadb-galera-0.</a:t>
            </a:r>
          </a:p>
          <a:p>
            <a:pPr marL="0" marR="0" algn="just">
              <a:lnSpc>
                <a:spcPct val="107000"/>
              </a:lnSpc>
              <a:spcBef>
                <a:spcPts val="0"/>
              </a:spcBef>
              <a:spcAft>
                <a:spcPts val="800"/>
              </a:spcAft>
            </a:pPr>
            <a:r>
              <a:rPr lang="en-US" sz="1100" kern="100">
                <a:latin typeface="Archivo" panose="020B0604020202020204" charset="0"/>
                <a:ea typeface="Calibri" panose="020F0502020204030204" pitchFamily="34" charset="0"/>
                <a:cs typeface="Archivo" panose="020B0604020202020204" charset="0"/>
              </a:rPr>
              <a:t>Proverite sledeće varijable:</a:t>
            </a:r>
          </a:p>
          <a:p>
            <a:pPr marL="171450" marR="0" indent="-171450">
              <a:lnSpc>
                <a:spcPct val="107000"/>
              </a:lnSpc>
              <a:spcBef>
                <a:spcPts val="0"/>
              </a:spcBef>
              <a:spcAft>
                <a:spcPts val="800"/>
              </a:spcAft>
              <a:buFont typeface="Arial" panose="020B0604020202020204" pitchFamily="34" charset="0"/>
              <a:buChar char="•"/>
            </a:pPr>
            <a:r>
              <a:rPr lang="en-US" sz="1100" kern="100">
                <a:latin typeface="Archivo" panose="020B0604020202020204" charset="0"/>
                <a:ea typeface="Calibri" panose="020F0502020204030204" pitchFamily="34" charset="0"/>
                <a:cs typeface="Archivo" panose="020B0604020202020204" charset="0"/>
              </a:rPr>
              <a:t>wsrep_ready</a:t>
            </a:r>
          </a:p>
          <a:p>
            <a:pPr marL="171450" marR="0" indent="-171450">
              <a:lnSpc>
                <a:spcPct val="107000"/>
              </a:lnSpc>
              <a:spcBef>
                <a:spcPts val="0"/>
              </a:spcBef>
              <a:spcAft>
                <a:spcPts val="800"/>
              </a:spcAft>
              <a:buFont typeface="Arial" panose="020B0604020202020204" pitchFamily="34" charset="0"/>
              <a:buChar char="•"/>
            </a:pPr>
            <a:r>
              <a:rPr lang="en-US" sz="1100" kern="100">
                <a:latin typeface="Archivo" panose="020B0604020202020204" charset="0"/>
                <a:ea typeface="Calibri" panose="020F0502020204030204" pitchFamily="34" charset="0"/>
                <a:cs typeface="Archivo" panose="020B0604020202020204" charset="0"/>
              </a:rPr>
              <a:t>wsrep_connected</a:t>
            </a:r>
          </a:p>
          <a:p>
            <a:pPr marL="171450" marR="0" indent="-171450">
              <a:lnSpc>
                <a:spcPct val="107000"/>
              </a:lnSpc>
              <a:spcBef>
                <a:spcPts val="0"/>
              </a:spcBef>
              <a:spcAft>
                <a:spcPts val="800"/>
              </a:spcAft>
              <a:buFont typeface="Arial" panose="020B0604020202020204" pitchFamily="34" charset="0"/>
              <a:buChar char="•"/>
            </a:pPr>
            <a:r>
              <a:rPr lang="en-US" sz="1100" kern="100">
                <a:latin typeface="Archivo" panose="020B0604020202020204" charset="0"/>
                <a:ea typeface="Calibri" panose="020F0502020204030204" pitchFamily="34" charset="0"/>
                <a:cs typeface="Archivo" panose="020B0604020202020204" charset="0"/>
              </a:rPr>
              <a:t>wsrep_cluster_status</a:t>
            </a:r>
          </a:p>
          <a:p>
            <a:pPr marL="171450" marR="0" indent="-171450">
              <a:lnSpc>
                <a:spcPct val="107000"/>
              </a:lnSpc>
              <a:spcBef>
                <a:spcPts val="0"/>
              </a:spcBef>
              <a:spcAft>
                <a:spcPts val="800"/>
              </a:spcAft>
              <a:buFont typeface="Arial" panose="020B0604020202020204" pitchFamily="34" charset="0"/>
              <a:buChar char="•"/>
            </a:pPr>
            <a:r>
              <a:rPr lang="en-US" sz="1100" kern="100">
                <a:latin typeface="Archivo" panose="020B0604020202020204" charset="0"/>
                <a:ea typeface="Calibri" panose="020F0502020204030204" pitchFamily="34" charset="0"/>
                <a:cs typeface="Archivo" panose="020B0604020202020204" charset="0"/>
              </a:rPr>
              <a:t>wsrep_cluster_size</a:t>
            </a:r>
          </a:p>
          <a:p>
            <a:pPr marL="0" marR="0" algn="just">
              <a:lnSpc>
                <a:spcPct val="107000"/>
              </a:lnSpc>
              <a:spcBef>
                <a:spcPts val="0"/>
              </a:spcBef>
              <a:spcAft>
                <a:spcPts val="800"/>
              </a:spcAft>
            </a:pPr>
            <a:r>
              <a:rPr lang="en-US" sz="1100" kern="100">
                <a:effectLst/>
                <a:latin typeface="Archivo" panose="020B0604020202020204" charset="0"/>
                <a:ea typeface="Calibri" panose="020F0502020204030204" pitchFamily="34" charset="0"/>
                <a:cs typeface="Archivo" panose="020B0604020202020204" charset="0"/>
              </a:rPr>
              <a:t> </a:t>
            </a:r>
          </a:p>
        </p:txBody>
      </p:sp>
      <p:sp>
        <p:nvSpPr>
          <p:cNvPr id="23" name="Google Shape;205;p34">
            <a:extLst>
              <a:ext uri="{FF2B5EF4-FFF2-40B4-BE49-F238E27FC236}">
                <a16:creationId xmlns:a16="http://schemas.microsoft.com/office/drawing/2014/main" id="{BE81EE9D-76BA-A080-0BCC-7542223EC053}"/>
              </a:ext>
            </a:extLst>
          </p:cNvPr>
          <p:cNvSpPr txBox="1">
            <a:spLocks/>
          </p:cNvSpPr>
          <p:nvPr/>
        </p:nvSpPr>
        <p:spPr>
          <a:xfrm>
            <a:off x="5123798" y="1558103"/>
            <a:ext cx="3006052" cy="41990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endParaRPr lang="en-US" sz="1800" b="1">
              <a:latin typeface="Archivo" panose="020B0604020202020204" charset="0"/>
              <a:cs typeface="Archivo" panose="020B0604020202020204" charset="0"/>
            </a:endParaRPr>
          </a:p>
          <a:p>
            <a:pPr marL="0" lvl="0" indent="0" algn="l" rtl="0">
              <a:spcBef>
                <a:spcPts val="0"/>
              </a:spcBef>
              <a:spcAft>
                <a:spcPts val="0"/>
              </a:spcAft>
              <a:buNone/>
            </a:pPr>
            <a:r>
              <a:rPr lang="en-US" sz="1800" b="1">
                <a:latin typeface="Archivo" panose="020B0604020202020204" charset="0"/>
                <a:cs typeface="Archivo" panose="020B0604020202020204" charset="0"/>
              </a:rPr>
              <a:t>Provera statusa klastera</a:t>
            </a:r>
          </a:p>
        </p:txBody>
      </p:sp>
      <p:sp>
        <p:nvSpPr>
          <p:cNvPr id="24" name="Google Shape;210;p34">
            <a:extLst>
              <a:ext uri="{FF2B5EF4-FFF2-40B4-BE49-F238E27FC236}">
                <a16:creationId xmlns:a16="http://schemas.microsoft.com/office/drawing/2014/main" id="{D4A13150-F6FC-E6F9-0063-2CD19B55B1EA}"/>
              </a:ext>
            </a:extLst>
          </p:cNvPr>
          <p:cNvSpPr/>
          <p:nvPr/>
        </p:nvSpPr>
        <p:spPr>
          <a:xfrm>
            <a:off x="4526352" y="1500706"/>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 name="Google Shape;159;p30">
            <a:extLst>
              <a:ext uri="{FF2B5EF4-FFF2-40B4-BE49-F238E27FC236}">
                <a16:creationId xmlns:a16="http://schemas.microsoft.com/office/drawing/2014/main" id="{7EAD3F22-CC5D-F348-29F8-A09A32410B22}"/>
              </a:ext>
            </a:extLst>
          </p:cNvPr>
          <p:cNvSpPr txBox="1">
            <a:spLocks/>
          </p:cNvSpPr>
          <p:nvPr/>
        </p:nvSpPr>
        <p:spPr>
          <a:xfrm>
            <a:off x="4555148" y="1486307"/>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0</a:t>
            </a:r>
            <a:r>
              <a:rPr lang="en-US" sz="2000">
                <a:solidFill>
                  <a:schemeClr val="bg1"/>
                </a:solidFill>
              </a:rPr>
              <a:t>6</a:t>
            </a:r>
            <a:endParaRPr lang="en" sz="2000">
              <a:solidFill>
                <a:schemeClr val="bg1"/>
              </a:solidFill>
            </a:endParaRPr>
          </a:p>
        </p:txBody>
      </p:sp>
      <p:sp>
        <p:nvSpPr>
          <p:cNvPr id="26" name="Google Shape;207;p34">
            <a:extLst>
              <a:ext uri="{FF2B5EF4-FFF2-40B4-BE49-F238E27FC236}">
                <a16:creationId xmlns:a16="http://schemas.microsoft.com/office/drawing/2014/main" id="{48C5C1ED-7746-4465-7682-50881702DDE3}"/>
              </a:ext>
            </a:extLst>
          </p:cNvPr>
          <p:cNvSpPr txBox="1">
            <a:spLocks/>
          </p:cNvSpPr>
          <p:nvPr/>
        </p:nvSpPr>
        <p:spPr>
          <a:xfrm>
            <a:off x="5145900" y="2346006"/>
            <a:ext cx="2236500" cy="1176512"/>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100" kern="100">
                <a:effectLst/>
                <a:latin typeface="Archivo" panose="020B0604020202020204" charset="0"/>
                <a:ea typeface="Calibri" panose="020F0502020204030204" pitchFamily="34" charset="0"/>
                <a:cs typeface="Archivo" panose="020B0604020202020204" charset="0"/>
              </a:rPr>
              <a:t>Ova komanda omogućava interaktivno povezivanje sa MySQL ili MariaDB serverom koji se pokreće unutar Docker kontejnera mariadb-galera-0. </a:t>
            </a:r>
          </a:p>
        </p:txBody>
      </p:sp>
      <p:grpSp>
        <p:nvGrpSpPr>
          <p:cNvPr id="2" name="Group 1">
            <a:extLst>
              <a:ext uri="{FF2B5EF4-FFF2-40B4-BE49-F238E27FC236}">
                <a16:creationId xmlns:a16="http://schemas.microsoft.com/office/drawing/2014/main" id="{7362D9BD-9C7D-99E6-0E8D-D55BE1512DFB}"/>
              </a:ext>
            </a:extLst>
          </p:cNvPr>
          <p:cNvGrpSpPr/>
          <p:nvPr/>
        </p:nvGrpSpPr>
        <p:grpSpPr>
          <a:xfrm>
            <a:off x="8143343" y="295522"/>
            <a:ext cx="943058" cy="986989"/>
            <a:chOff x="8143343" y="295522"/>
            <a:chExt cx="943058" cy="986989"/>
          </a:xfrm>
        </p:grpSpPr>
        <p:grpSp>
          <p:nvGrpSpPr>
            <p:cNvPr id="3" name="Group 2">
              <a:extLst>
                <a:ext uri="{FF2B5EF4-FFF2-40B4-BE49-F238E27FC236}">
                  <a16:creationId xmlns:a16="http://schemas.microsoft.com/office/drawing/2014/main" id="{442BC1BF-3448-73CE-16F0-F084DEA765A6}"/>
                </a:ext>
              </a:extLst>
            </p:cNvPr>
            <p:cNvGrpSpPr/>
            <p:nvPr/>
          </p:nvGrpSpPr>
          <p:grpSpPr>
            <a:xfrm>
              <a:off x="8143343" y="295522"/>
              <a:ext cx="943058" cy="943058"/>
              <a:chOff x="8143343" y="295522"/>
              <a:chExt cx="943058" cy="943058"/>
            </a:xfrm>
          </p:grpSpPr>
          <p:pic>
            <p:nvPicPr>
              <p:cNvPr id="10" name="Picture 9">
                <a:extLst>
                  <a:ext uri="{FF2B5EF4-FFF2-40B4-BE49-F238E27FC236}">
                    <a16:creationId xmlns:a16="http://schemas.microsoft.com/office/drawing/2014/main" id="{82871440-7F20-8DB1-208B-535E5B4A3A1C}"/>
                  </a:ext>
                </a:extLst>
              </p:cNvPr>
              <p:cNvPicPr>
                <a:picLocks noChangeAspect="1"/>
              </p:cNvPicPr>
              <p:nvPr/>
            </p:nvPicPr>
            <p:blipFill>
              <a:blip r:embed="rId3"/>
              <a:stretch>
                <a:fillRect/>
              </a:stretch>
            </p:blipFill>
            <p:spPr>
              <a:xfrm>
                <a:off x="8143343" y="295522"/>
                <a:ext cx="943058" cy="943058"/>
              </a:xfrm>
              <a:prstGeom prst="rect">
                <a:avLst/>
              </a:prstGeom>
            </p:spPr>
          </p:pic>
          <p:sp>
            <p:nvSpPr>
              <p:cNvPr id="11" name="Oval 10">
                <a:extLst>
                  <a:ext uri="{FF2B5EF4-FFF2-40B4-BE49-F238E27FC236}">
                    <a16:creationId xmlns:a16="http://schemas.microsoft.com/office/drawing/2014/main" id="{0DBB0848-C142-F7C1-824D-10B39E5D64B9}"/>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B32EBEA-D0A4-88FC-A9A5-AE1DF0D4798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
        <p:nvSpPr>
          <p:cNvPr id="12" name="TextBox 11">
            <a:extLst>
              <a:ext uri="{FF2B5EF4-FFF2-40B4-BE49-F238E27FC236}">
                <a16:creationId xmlns:a16="http://schemas.microsoft.com/office/drawing/2014/main" id="{93F59A42-3311-AE87-C995-275C3543ADC4}"/>
              </a:ext>
            </a:extLst>
          </p:cNvPr>
          <p:cNvSpPr txBox="1"/>
          <p:nvPr/>
        </p:nvSpPr>
        <p:spPr>
          <a:xfrm>
            <a:off x="862598" y="2222247"/>
            <a:ext cx="2931948" cy="445635"/>
          </a:xfrm>
          <a:prstGeom prst="rect">
            <a:avLst/>
          </a:prstGeom>
          <a:noFill/>
        </p:spPr>
        <p:txBody>
          <a:bodyPr wrap="square" rtlCol="0">
            <a:spAutoFit/>
          </a:bodyPr>
          <a:lstStyle/>
          <a:p>
            <a:pPr marL="0" marR="0" algn="just">
              <a:lnSpc>
                <a:spcPct val="107000"/>
              </a:lnSpc>
              <a:spcBef>
                <a:spcPts val="0"/>
              </a:spcBef>
              <a:spcAft>
                <a:spcPts val="800"/>
              </a:spcAft>
            </a:pPr>
            <a:r>
              <a:rPr lang="en-US" sz="1050" kern="100">
                <a:solidFill>
                  <a:srgbClr val="E66E14"/>
                </a:solidFill>
                <a:effectLst/>
                <a:latin typeface="Consolas" panose="020B0609020204030204" pitchFamily="49" charset="0"/>
                <a:ea typeface="Calibri" panose="020F0502020204030204" pitchFamily="34" charset="0"/>
                <a:cs typeface="Times New Roman" panose="02020603050405020304" pitchFamily="18" charset="0"/>
              </a:rPr>
              <a:t>docker exec -it mariadb-galera-0 mysql -u root –p</a:t>
            </a:r>
          </a:p>
        </p:txBody>
      </p:sp>
    </p:spTree>
    <p:extLst>
      <p:ext uri="{BB962C8B-B14F-4D97-AF65-F5344CB8AC3E}">
        <p14:creationId xmlns:p14="http://schemas.microsoft.com/office/powerpoint/2010/main" val="284400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9" name="Rectangle 8">
            <a:extLst>
              <a:ext uri="{FF2B5EF4-FFF2-40B4-BE49-F238E27FC236}">
                <a16:creationId xmlns:a16="http://schemas.microsoft.com/office/drawing/2014/main" id="{4C82B2A8-ECCB-2FF3-15C3-EA0B86618219}"/>
              </a:ext>
            </a:extLst>
          </p:cNvPr>
          <p:cNvSpPr/>
          <p:nvPr/>
        </p:nvSpPr>
        <p:spPr>
          <a:xfrm>
            <a:off x="4572000" y="1422600"/>
            <a:ext cx="4572000" cy="37209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E1A43B-1C93-B83F-6D08-5838CEA996F1}"/>
              </a:ext>
            </a:extLst>
          </p:cNvPr>
          <p:cNvSpPr/>
          <p:nvPr/>
        </p:nvSpPr>
        <p:spPr>
          <a:xfrm>
            <a:off x="3276000" y="2432529"/>
            <a:ext cx="5868000" cy="1762071"/>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03;p34">
            <a:extLst>
              <a:ext uri="{FF2B5EF4-FFF2-40B4-BE49-F238E27FC236}">
                <a16:creationId xmlns:a16="http://schemas.microsoft.com/office/drawing/2014/main" id="{13C14D13-B4A8-DD21-7E06-613353C20012}"/>
              </a:ext>
            </a:extLst>
          </p:cNvPr>
          <p:cNvSpPr txBox="1">
            <a:spLocks noGrp="1"/>
          </p:cNvSpPr>
          <p:nvPr>
            <p:ph type="title"/>
          </p:nvPr>
        </p:nvSpPr>
        <p:spPr>
          <a:xfrm>
            <a:off x="0" y="398050"/>
            <a:ext cx="8424000" cy="702000"/>
          </a:xfrm>
          <a:prstGeom prst="rect">
            <a:avLst/>
          </a:prstGeom>
        </p:spPr>
        <p:txBody>
          <a:bodyPr spcFirstLastPara="1" wrap="square" lIns="91425" tIns="91425" rIns="91425" bIns="91425" anchor="ctr" anchorCtr="0">
            <a:noAutofit/>
          </a:bodyPr>
          <a:lstStyle/>
          <a:p>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r>
              <a:rPr lang="en-US" b="1" kern="100">
                <a:solidFill>
                  <a:srgbClr val="000000"/>
                </a:solidFill>
                <a:effectLst/>
                <a:latin typeface="Archivo" panose="020B0604020202020204" charset="0"/>
                <a:ea typeface="Times New Roman" panose="02020603050405020304" pitchFamily="18" charset="0"/>
                <a:cs typeface="Archivo" panose="020B0604020202020204" charset="0"/>
              </a:rPr>
              <a:t>Instalacija MariaDB Galera klastera pomoću Docker-a</a:t>
            </a:r>
            <a:br>
              <a:rPr lang="en-US" b="1" kern="100">
                <a:solidFill>
                  <a:srgbClr val="000000"/>
                </a:solidFill>
                <a:effectLst/>
                <a:latin typeface="Archivo" panose="020B0604020202020204" charset="0"/>
                <a:ea typeface="Times New Roman" panose="02020603050405020304" pitchFamily="18" charset="0"/>
                <a:cs typeface="Archivo" panose="020B0604020202020204" charset="0"/>
              </a:rPr>
            </a:br>
            <a:endParaRPr>
              <a:latin typeface="Archivo" panose="020B0604020202020204" charset="0"/>
              <a:cs typeface="Archivo" panose="020B0604020202020204" charset="0"/>
            </a:endParaRPr>
          </a:p>
        </p:txBody>
      </p:sp>
      <p:sp>
        <p:nvSpPr>
          <p:cNvPr id="8" name="TextBox 7">
            <a:extLst>
              <a:ext uri="{FF2B5EF4-FFF2-40B4-BE49-F238E27FC236}">
                <a16:creationId xmlns:a16="http://schemas.microsoft.com/office/drawing/2014/main" id="{CF1098C7-6C9A-54ED-2607-FF2337123DB8}"/>
              </a:ext>
            </a:extLst>
          </p:cNvPr>
          <p:cNvSpPr txBox="1"/>
          <p:nvPr/>
        </p:nvSpPr>
        <p:spPr>
          <a:xfrm>
            <a:off x="3405600" y="2557357"/>
            <a:ext cx="5738400" cy="1637243"/>
          </a:xfrm>
          <a:prstGeom prst="rect">
            <a:avLst/>
          </a:prstGeom>
          <a:noFill/>
        </p:spPr>
        <p:txBody>
          <a:bodyPr wrap="square" rtlCol="0">
            <a:spAutoFit/>
          </a:bodyPr>
          <a:lstStyle/>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CREATE TABLE example (</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id SMALLINT UNSIGNED NOT NULL AUTO_INCREMENT,</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name VARCHAR(20) NOT NULL,</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  CONSTRAINT pk_example PRIMARY KEY (id)</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INSERT INTO example (name) VALUES ('Sample data 1');</a:t>
            </a:r>
          </a:p>
          <a:p>
            <a:pPr marL="0" marR="0" algn="just">
              <a:lnSpc>
                <a:spcPct val="107000"/>
              </a:lnSpc>
              <a:spcBef>
                <a:spcPts val="0"/>
              </a:spcBef>
              <a:spcAft>
                <a:spcPts val="0"/>
              </a:spcAft>
            </a:pPr>
            <a:r>
              <a:rPr lang="en-US" sz="1200" kern="100">
                <a:effectLst/>
                <a:latin typeface="Consolas" panose="020B0609020204030204" pitchFamily="49" charset="0"/>
                <a:ea typeface="Calibri" panose="020F0502020204030204" pitchFamily="34" charset="0"/>
                <a:cs typeface="Times New Roman" panose="02020603050405020304" pitchFamily="18" charset="0"/>
              </a:rPr>
              <a:t>INSERT INTO example (name) VALUES ('Sample data 2');</a:t>
            </a:r>
          </a:p>
          <a:p>
            <a:endParaRPr lang="en-US" sz="1050">
              <a:latin typeface="Consolas" panose="020B0609020204030204" pitchFamily="49" charset="0"/>
            </a:endParaRPr>
          </a:p>
        </p:txBody>
      </p:sp>
      <p:sp>
        <p:nvSpPr>
          <p:cNvPr id="18" name="Google Shape;205;p34">
            <a:extLst>
              <a:ext uri="{FF2B5EF4-FFF2-40B4-BE49-F238E27FC236}">
                <a16:creationId xmlns:a16="http://schemas.microsoft.com/office/drawing/2014/main" id="{DBC03D3F-43AB-5206-2415-72DBDF711F8E}"/>
              </a:ext>
            </a:extLst>
          </p:cNvPr>
          <p:cNvSpPr txBox="1">
            <a:spLocks/>
          </p:cNvSpPr>
          <p:nvPr/>
        </p:nvSpPr>
        <p:spPr>
          <a:xfrm>
            <a:off x="818473" y="1657919"/>
            <a:ext cx="2236500" cy="61745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a:latin typeface="Archivo" panose="020B0604020202020204" charset="0"/>
                <a:ea typeface="Calibri" panose="020F0502020204030204" pitchFamily="34" charset="0"/>
                <a:cs typeface="Archivo" panose="020B0604020202020204" charset="0"/>
              </a:rPr>
              <a:t>Kreiranje tabele i unos podsataka</a:t>
            </a:r>
            <a:endParaRPr lang="en-US">
              <a:latin typeface="Archivo" panose="020B0604020202020204" charset="0"/>
              <a:cs typeface="Archivo" panose="020B0604020202020204" charset="0"/>
            </a:endParaRPr>
          </a:p>
        </p:txBody>
      </p:sp>
      <p:sp>
        <p:nvSpPr>
          <p:cNvPr id="19" name="Google Shape;207;p34">
            <a:extLst>
              <a:ext uri="{FF2B5EF4-FFF2-40B4-BE49-F238E27FC236}">
                <a16:creationId xmlns:a16="http://schemas.microsoft.com/office/drawing/2014/main" id="{BEB4F1AA-6B75-44A2-6477-CB975EF46E65}"/>
              </a:ext>
            </a:extLst>
          </p:cNvPr>
          <p:cNvSpPr txBox="1">
            <a:spLocks/>
          </p:cNvSpPr>
          <p:nvPr/>
        </p:nvSpPr>
        <p:spPr>
          <a:xfrm>
            <a:off x="435178" y="2412060"/>
            <a:ext cx="2236500" cy="1805400"/>
          </a:xfrm>
          <a:prstGeom prst="rect">
            <a:avLst/>
          </a:prstGeom>
          <a:noFill/>
          <a:ln>
            <a:noFill/>
          </a:ln>
        </p:spPr>
        <p:txBody>
          <a:bodyPr spcFirstLastPara="1" wrap="square" lIns="91425" tIns="91425" rIns="91425" bIns="91425" anchor="t" anchorCtr="0">
            <a:noAutofit/>
          </a:bodyPr>
          <a:lstStyle/>
          <a:p>
            <a:pPr marL="0" marR="0" algn="just">
              <a:lnSpc>
                <a:spcPct val="107000"/>
              </a:lnSpc>
              <a:spcBef>
                <a:spcPts val="0"/>
              </a:spcBef>
              <a:spcAft>
                <a:spcPts val="800"/>
              </a:spcAft>
            </a:pPr>
            <a:r>
              <a:rPr lang="en-US" sz="1200">
                <a:effectLst/>
                <a:latin typeface="Archivo" panose="020B0604020202020204" charset="0"/>
                <a:ea typeface="Calibri" panose="020F0502020204030204" pitchFamily="34" charset="0"/>
                <a:cs typeface="Archivo" panose="020B0604020202020204" charset="0"/>
              </a:rPr>
              <a:t>Nakon što izaberemo odgovarajuću bazu podataka u jednom od čvorova Galera klastera</a:t>
            </a:r>
          </a:p>
          <a:p>
            <a:pPr marL="0" marR="0" algn="just">
              <a:lnSpc>
                <a:spcPct val="107000"/>
              </a:lnSpc>
              <a:spcBef>
                <a:spcPts val="0"/>
              </a:spcBef>
              <a:spcAft>
                <a:spcPts val="800"/>
              </a:spcAft>
            </a:pPr>
            <a:r>
              <a:rPr lang="en-US" sz="1000" kern="100">
                <a:effectLst/>
                <a:latin typeface="Archivo" panose="020B0604020202020204" charset="0"/>
                <a:ea typeface="Calibri" panose="020F0502020204030204" pitchFamily="34" charset="0"/>
                <a:cs typeface="Archivo" panose="020B0604020202020204" charset="0"/>
              </a:rPr>
              <a:t>Ako istu bazu izaberemo i u drugim čvorovima, možemo izvršiti SELECT upit kako bismo videli sadržaj tabele example koji je kreiran u prvom čvoru. </a:t>
            </a:r>
          </a:p>
        </p:txBody>
      </p:sp>
      <p:sp>
        <p:nvSpPr>
          <p:cNvPr id="20" name="Google Shape;210;p34">
            <a:extLst>
              <a:ext uri="{FF2B5EF4-FFF2-40B4-BE49-F238E27FC236}">
                <a16:creationId xmlns:a16="http://schemas.microsoft.com/office/drawing/2014/main" id="{59093256-4A24-AA5C-2FDE-79C28B7E8C36}"/>
              </a:ext>
            </a:extLst>
          </p:cNvPr>
          <p:cNvSpPr/>
          <p:nvPr/>
        </p:nvSpPr>
        <p:spPr>
          <a:xfrm>
            <a:off x="221027" y="1656238"/>
            <a:ext cx="5277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1" name="Google Shape;159;p30">
            <a:extLst>
              <a:ext uri="{FF2B5EF4-FFF2-40B4-BE49-F238E27FC236}">
                <a16:creationId xmlns:a16="http://schemas.microsoft.com/office/drawing/2014/main" id="{8ACE2FAC-2001-4E1F-8D81-9D1D66F631E4}"/>
              </a:ext>
            </a:extLst>
          </p:cNvPr>
          <p:cNvSpPr txBox="1">
            <a:spLocks/>
          </p:cNvSpPr>
          <p:nvPr/>
        </p:nvSpPr>
        <p:spPr>
          <a:xfrm>
            <a:off x="235423" y="1627439"/>
            <a:ext cx="5277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a:solidFill>
                  <a:schemeClr val="bg1"/>
                </a:solidFill>
              </a:rPr>
              <a:t>  07</a:t>
            </a:r>
          </a:p>
        </p:txBody>
      </p:sp>
      <p:grpSp>
        <p:nvGrpSpPr>
          <p:cNvPr id="2" name="Group 1">
            <a:extLst>
              <a:ext uri="{FF2B5EF4-FFF2-40B4-BE49-F238E27FC236}">
                <a16:creationId xmlns:a16="http://schemas.microsoft.com/office/drawing/2014/main" id="{C8917B1C-D5FD-FD09-0E1E-30B717138B41}"/>
              </a:ext>
            </a:extLst>
          </p:cNvPr>
          <p:cNvGrpSpPr/>
          <p:nvPr/>
        </p:nvGrpSpPr>
        <p:grpSpPr>
          <a:xfrm>
            <a:off x="8143343" y="295522"/>
            <a:ext cx="943058" cy="986989"/>
            <a:chOff x="8143343" y="295522"/>
            <a:chExt cx="943058" cy="986989"/>
          </a:xfrm>
        </p:grpSpPr>
        <p:grpSp>
          <p:nvGrpSpPr>
            <p:cNvPr id="3" name="Group 2">
              <a:extLst>
                <a:ext uri="{FF2B5EF4-FFF2-40B4-BE49-F238E27FC236}">
                  <a16:creationId xmlns:a16="http://schemas.microsoft.com/office/drawing/2014/main" id="{5D3E6172-F0AF-17D4-1133-45AA779DC3CB}"/>
                </a:ext>
              </a:extLst>
            </p:cNvPr>
            <p:cNvGrpSpPr/>
            <p:nvPr/>
          </p:nvGrpSpPr>
          <p:grpSpPr>
            <a:xfrm>
              <a:off x="8143343" y="295522"/>
              <a:ext cx="943058" cy="943058"/>
              <a:chOff x="8143343" y="295522"/>
              <a:chExt cx="943058" cy="943058"/>
            </a:xfrm>
          </p:grpSpPr>
          <p:pic>
            <p:nvPicPr>
              <p:cNvPr id="6" name="Picture 5">
                <a:extLst>
                  <a:ext uri="{FF2B5EF4-FFF2-40B4-BE49-F238E27FC236}">
                    <a16:creationId xmlns:a16="http://schemas.microsoft.com/office/drawing/2014/main" id="{9E7BC74F-034E-6E90-7902-104F3D9A8D99}"/>
                  </a:ext>
                </a:extLst>
              </p:cNvPr>
              <p:cNvPicPr>
                <a:picLocks noChangeAspect="1"/>
              </p:cNvPicPr>
              <p:nvPr/>
            </p:nvPicPr>
            <p:blipFill>
              <a:blip r:embed="rId3"/>
              <a:stretch>
                <a:fillRect/>
              </a:stretch>
            </p:blipFill>
            <p:spPr>
              <a:xfrm>
                <a:off x="8143343" y="295522"/>
                <a:ext cx="943058" cy="943058"/>
              </a:xfrm>
              <a:prstGeom prst="rect">
                <a:avLst/>
              </a:prstGeom>
            </p:spPr>
          </p:pic>
          <p:sp>
            <p:nvSpPr>
              <p:cNvPr id="10" name="Oval 9">
                <a:extLst>
                  <a:ext uri="{FF2B5EF4-FFF2-40B4-BE49-F238E27FC236}">
                    <a16:creationId xmlns:a16="http://schemas.microsoft.com/office/drawing/2014/main" id="{79DB4CBE-AC23-670D-A952-E480941CADD6}"/>
                  </a:ext>
                </a:extLst>
              </p:cNvPr>
              <p:cNvSpPr/>
              <p:nvPr/>
            </p:nvSpPr>
            <p:spPr>
              <a:xfrm>
                <a:off x="8575426" y="798742"/>
                <a:ext cx="443624" cy="439838"/>
              </a:xfrm>
              <a:prstGeom prst="ellipse">
                <a:avLst/>
              </a:prstGeom>
              <a:solidFill>
                <a:srgbClr val="E5E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FC4258D-087E-4348-594B-1864843C256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89" b="98667" l="1333" r="97778">
                          <a14:foregroundMark x1="30667" y1="7556" x2="30667" y2="7556"/>
                          <a14:foregroundMark x1="36000" y1="4000" x2="36000" y2="4000"/>
                          <a14:foregroundMark x1="62222" y1="889" x2="62222" y2="889"/>
                          <a14:foregroundMark x1="93778" y1="33333" x2="93778" y2="33333"/>
                          <a14:foregroundMark x1="97333" y1="64000" x2="97333" y2="64000"/>
                          <a14:foregroundMark x1="98222" y1="36889" x2="98222" y2="36889"/>
                          <a14:foregroundMark x1="65333" y1="93778" x2="65333" y2="93778"/>
                          <a14:foregroundMark x1="62222" y1="97778" x2="62222" y2="97778"/>
                          <a14:foregroundMark x1="37778" y1="98667" x2="37778" y2="98667"/>
                          <a14:foregroundMark x1="5778" y1="64889" x2="5778" y2="64889"/>
                          <a14:foregroundMark x1="1333" y1="63556" x2="1333" y2="63556"/>
                        </a14:backgroundRemoval>
                      </a14:imgEffect>
                    </a14:imgLayer>
                  </a14:imgProps>
                </a:ext>
              </a:extLst>
            </a:blip>
            <a:stretch>
              <a:fillRect/>
            </a:stretch>
          </p:blipFill>
          <p:spPr>
            <a:xfrm>
              <a:off x="8533388" y="754811"/>
              <a:ext cx="527700" cy="527700"/>
            </a:xfrm>
            <a:prstGeom prst="rect">
              <a:avLst/>
            </a:prstGeom>
          </p:spPr>
        </p:pic>
      </p:grpSp>
    </p:spTree>
    <p:extLst>
      <p:ext uri="{BB962C8B-B14F-4D97-AF65-F5344CB8AC3E}">
        <p14:creationId xmlns:p14="http://schemas.microsoft.com/office/powerpoint/2010/main" val="3894785503"/>
      </p:ext>
    </p:extLst>
  </p:cSld>
  <p:clrMapOvr>
    <a:masterClrMapping/>
  </p:clrMapOvr>
</p:sld>
</file>

<file path=ppt/theme/theme1.xml><?xml version="1.0" encoding="utf-8"?>
<a:theme xmlns:a="http://schemas.openxmlformats.org/drawingml/2006/main"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2004</TotalTime>
  <Words>2097</Words>
  <Application>Microsoft Office PowerPoint</Application>
  <PresentationFormat>On-screen Show (16:9)</PresentationFormat>
  <Paragraphs>195</Paragraphs>
  <Slides>21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Consolas</vt:lpstr>
      <vt:lpstr>Symbol</vt:lpstr>
      <vt:lpstr>Open Sans</vt:lpstr>
      <vt:lpstr>Arial</vt:lpstr>
      <vt:lpstr>Nunito Light</vt:lpstr>
      <vt:lpstr>Albert Sans</vt:lpstr>
      <vt:lpstr>Archivo</vt:lpstr>
      <vt:lpstr>Raleway</vt:lpstr>
      <vt:lpstr>Social Market Economy Proposal by Slidesgo</vt:lpstr>
      <vt:lpstr>Cluster rešenja kod MAriaDB baze podataka</vt:lpstr>
      <vt:lpstr>Pregled Galera Clustera</vt:lpstr>
      <vt:lpstr>Sinhrona replikacija</vt:lpstr>
      <vt:lpstr>Zahtevi za MariaDB Galera klaster</vt:lpstr>
      <vt:lpstr> Instalacija MariaDB Galera klastera pomoću Docker-a </vt:lpstr>
      <vt:lpstr> Instalacija MariaDB Galera klastera pomoću Docker-a </vt:lpstr>
      <vt:lpstr> Instalacija MariaDB Galera klastera pomoću Docker-a </vt:lpstr>
      <vt:lpstr> Instalacija MariaDB Galera klastera pomoću Docker-a </vt:lpstr>
      <vt:lpstr> Instalacija MariaDB Galera klastera pomoću Docker-a </vt:lpstr>
      <vt:lpstr>PowerPoint Presentation</vt:lpstr>
      <vt:lpstr> Instalacija MariaDB Galera klastera pomoću Docker-a </vt:lpstr>
      <vt:lpstr>Prenos stanja čvora</vt:lpstr>
      <vt:lpstr>Problem split brain-a</vt:lpstr>
      <vt:lpstr>Arbitrator u Galeri</vt:lpstr>
      <vt:lpstr>Konfiguracuija klastera – opšta podešavanja</vt:lpstr>
      <vt:lpstr>Konfiguracuija klastera – performanse i pouzdanost</vt:lpstr>
      <vt:lpstr>Konfiguracuija klastera – postavke koje utiču na SST</vt:lpstr>
      <vt:lpstr>Konfiguracuija klastera – postavljanje wsrep parametara</vt:lpstr>
      <vt:lpstr>Monitoring i otkrivanje porblema</vt:lpstr>
      <vt:lpstr>Balansiranje opterećenja</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Milica Sokolov</cp:lastModifiedBy>
  <cp:revision>7</cp:revision>
  <dcterms:modified xsi:type="dcterms:W3CDTF">2024-06-29T11:04:00Z</dcterms:modified>
</cp:coreProperties>
</file>