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1" r:id="rId5"/>
    <p:sldId id="264" r:id="rId6"/>
    <p:sldId id="301" r:id="rId7"/>
    <p:sldId id="303" r:id="rId8"/>
    <p:sldId id="268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294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79304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688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2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2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7584" y="357133"/>
            <a:ext cx="4585533" cy="1836944"/>
          </a:xfrm>
        </p:spPr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  <a:ea typeface="맑은 고딕" pitchFamily="50" charset="-127"/>
              </a:rPr>
              <a:t>Video </a:t>
            </a:r>
            <a:r>
              <a:rPr lang="en-US" altLang="ko-KR" sz="4000" dirty="0" err="1">
                <a:solidFill>
                  <a:schemeClr val="tx1"/>
                </a:solidFill>
                <a:ea typeface="맑은 고딕" pitchFamily="50" charset="-127"/>
              </a:rPr>
              <a:t>steganografija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9512" y="1959682"/>
            <a:ext cx="3240360" cy="93610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sr-Latn-RS" altLang="ko-KR" b="1" dirty="0"/>
              <a:t>Student</a:t>
            </a:r>
            <a:r>
              <a:rPr lang="en-US" altLang="ko-KR" b="1" dirty="0"/>
              <a:t>:</a:t>
            </a:r>
            <a:br>
              <a:rPr lang="sr-Latn-RS" altLang="ko-KR" b="1" dirty="0"/>
            </a:br>
            <a:r>
              <a:rPr lang="en-US" altLang="ko-KR" b="1" dirty="0">
                <a:solidFill>
                  <a:schemeClr val="tx1"/>
                </a:solidFill>
              </a:rPr>
              <a:t>Milica </a:t>
            </a:r>
            <a:r>
              <a:rPr lang="en-US" altLang="ko-KR" b="1" dirty="0" err="1">
                <a:solidFill>
                  <a:schemeClr val="tx1"/>
                </a:solidFill>
              </a:rPr>
              <a:t>Trifunovi</a:t>
            </a:r>
            <a:r>
              <a:rPr lang="sr-Latn-RS" altLang="ko-KR" b="1" dirty="0">
                <a:solidFill>
                  <a:schemeClr val="tx1"/>
                </a:solidFill>
              </a:rPr>
              <a:t>ć, 1234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C20D0ED-BD71-FF26-9DFD-7BA21181CD90}"/>
              </a:ext>
            </a:extLst>
          </p:cNvPr>
          <p:cNvSpPr txBox="1">
            <a:spLocks/>
          </p:cNvSpPr>
          <p:nvPr/>
        </p:nvSpPr>
        <p:spPr>
          <a:xfrm>
            <a:off x="179512" y="2715766"/>
            <a:ext cx="3528392" cy="8640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Mentor:</a:t>
            </a:r>
            <a:br>
              <a:rPr lang="sr-Latn-RS" altLang="ko-KR" b="1" dirty="0"/>
            </a:br>
            <a:r>
              <a:rPr lang="en-US" altLang="ko-KR" b="1" dirty="0">
                <a:solidFill>
                  <a:schemeClr val="tx1"/>
                </a:solidFill>
              </a:rPr>
              <a:t>prof. </a:t>
            </a:r>
            <a:r>
              <a:rPr lang="en-US" altLang="ko-KR" b="1" dirty="0" err="1">
                <a:solidFill>
                  <a:schemeClr val="tx1"/>
                </a:solidFill>
              </a:rPr>
              <a:t>dr</a:t>
            </a:r>
            <a:r>
              <a:rPr lang="en-US" altLang="ko-KR" b="1" dirty="0">
                <a:solidFill>
                  <a:schemeClr val="tx1"/>
                </a:solidFill>
              </a:rPr>
              <a:t> Bratislav </a:t>
            </a:r>
            <a:r>
              <a:rPr lang="en-US" altLang="ko-KR" b="1" dirty="0" err="1">
                <a:solidFill>
                  <a:schemeClr val="tx1"/>
                </a:solidFill>
              </a:rPr>
              <a:t>Predi</a:t>
            </a:r>
            <a:r>
              <a:rPr lang="sr-Latn-RS" altLang="ko-KR" b="1" dirty="0">
                <a:solidFill>
                  <a:schemeClr val="tx1"/>
                </a:solidFill>
              </a:rPr>
              <a:t>ć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4544" y="158279"/>
            <a:ext cx="9144000" cy="576064"/>
          </a:xfrm>
        </p:spPr>
        <p:txBody>
          <a:bodyPr/>
          <a:lstStyle/>
          <a:p>
            <a:r>
              <a:rPr lang="sr-Latn-RS" altLang="ko-KR" dirty="0"/>
              <a:t>Diskretna kosinusna transformacija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899592" y="1059582"/>
            <a:ext cx="6084168" cy="11978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Podela na blokove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Izračunavanje DCT koeficijenata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Cik – cak obilazak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Kvantizacija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Ugrađivanje poruke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3DAA647-9C20-43DD-8161-4CA5D09548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55726"/>
            <a:ext cx="4752528" cy="25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782189"/>
            <a:ext cx="4680520" cy="576064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sr-Latn-RS" altLang="ko-KR" dirty="0"/>
              <a:t>. </a:t>
            </a:r>
            <a:r>
              <a:rPr lang="sr-Latn-RS" altLang="ko-KR" sz="3600" b="1" dirty="0">
                <a:cs typeface="Arial" pitchFamily="34" charset="0"/>
              </a:rPr>
              <a:t>Implementacija</a:t>
            </a:r>
            <a:endParaRPr lang="en-US" altLang="ko-KR" sz="3600" b="1" dirty="0"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5A7F663-8B27-3DDB-1841-33E66F04ADAB}"/>
              </a:ext>
            </a:extLst>
          </p:cNvPr>
          <p:cNvSpPr txBox="1">
            <a:spLocks/>
          </p:cNvSpPr>
          <p:nvPr/>
        </p:nvSpPr>
        <p:spPr>
          <a:xfrm>
            <a:off x="3635896" y="3147814"/>
            <a:ext cx="4320480" cy="7200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Implementacija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steganografije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videa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pomoću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LSB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tehnike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korišćenjem</a:t>
            </a: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Knight Tour 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2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72616" y="191625"/>
            <a:ext cx="9144000" cy="576064"/>
          </a:xfrm>
        </p:spPr>
        <p:txBody>
          <a:bodyPr/>
          <a:lstStyle/>
          <a:p>
            <a:r>
              <a:rPr lang="sr-Latn-RS" altLang="ko-KR" dirty="0"/>
              <a:t>Knight Tour algoritam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-1260648" y="91556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Slučajni umesto sekvencijalnog odabira piksela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A2D22-B729-BB93-E3E8-55F4C24DC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39507"/>
            <a:ext cx="3023220" cy="30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72616" y="191625"/>
            <a:ext cx="9144000" cy="576064"/>
          </a:xfrm>
        </p:spPr>
        <p:txBody>
          <a:bodyPr/>
          <a:lstStyle/>
          <a:p>
            <a:r>
              <a:rPr lang="sr-Latn-RS" altLang="ko-KR" dirty="0"/>
              <a:t>Proces ugradnje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683568" y="2643758"/>
            <a:ext cx="532859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Koraci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procesa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ugradnje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Ulaz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sr-Latn-R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Početni video.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podela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video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datoteke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frejmove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pretvaranje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video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frejmova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3: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odabir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slika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koriste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kao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nosioci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4: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određivanje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piksele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unutar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koji se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koristi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za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ugrađivanje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tajne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nasumično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koristeći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algoritam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viteškog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obilaska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5: LSB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koristi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za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skrivanje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šifrovane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tajne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unutar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bitova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(7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8).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6: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pretvaranje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sliku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frejm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7: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spajanje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video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frejmova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u="sng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Izlaz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stego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video.</a:t>
            </a:r>
          </a:p>
          <a:p>
            <a:pPr marL="285750" marR="0" indent="-28575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CB599-F7EC-9FE0-8906-7C08C2BE7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5566"/>
            <a:ext cx="284992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72616" y="191625"/>
            <a:ext cx="9144000" cy="576064"/>
          </a:xfrm>
        </p:spPr>
        <p:txBody>
          <a:bodyPr/>
          <a:lstStyle/>
          <a:p>
            <a:r>
              <a:rPr lang="sr-Latn-RS" altLang="ko-KR" dirty="0"/>
              <a:t>Proces ekstrakcije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467544" y="2715766"/>
            <a:ext cx="554461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Koraci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ekstrakcije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sr-Latn-R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u="sng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Ulaz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stego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video.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otvaranje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stego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videa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podela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frejmove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pretvaranje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frejmova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određivanje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koriste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nosioci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određivanje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piksele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unutar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koji se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ugrađivanje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tajne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nasumično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koristeći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algoritam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viteškog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obilaska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5: LSB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oporavak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šifrovane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tajne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bitova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(7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8).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Korak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dešifrovanje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tajne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poruke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metodom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oduzimanja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u="sng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Izlaz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slika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52E65-4966-7C28-EF1B-893A36E1B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20" y="987575"/>
            <a:ext cx="31570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3895182"/>
            <a:chOff x="3687661" y="1203598"/>
            <a:chExt cx="2252491" cy="3895182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Steganografija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raspolaže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vrlo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efikasnim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snažnim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tehnikama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koje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ljudima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omogućavaju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zaštićenu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skrivenu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komunikaciju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neprimetnim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sakrivanjem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informacija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različitim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Postoje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različite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tehnike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za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ugrađivanje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poruke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sliku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frejmove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čemu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mogu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se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modifikuju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pikseli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(LSB, PVD)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koeficijenti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transformisanom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domenu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(DCT, DWT).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Suština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jeste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iskoristiti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tehniku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kod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koje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će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promene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budu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najmanje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vidljive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Svaka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ovih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tehnika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prednosti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mane, a one se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ogledaju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kroz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njihov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kapacitet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bezbednost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robusnost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altLang="ko-KR" sz="2400" b="1" dirty="0">
                  <a:solidFill>
                    <a:schemeClr val="accent3"/>
                  </a:solidFill>
                  <a:cs typeface="Arial" pitchFamily="34" charset="0"/>
                </a:rPr>
                <a:t>Zaključak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2067694"/>
            <a:ext cx="9144000" cy="576063"/>
          </a:xfrm>
        </p:spPr>
        <p:txBody>
          <a:bodyPr/>
          <a:lstStyle/>
          <a:p>
            <a:r>
              <a:rPr lang="en-US" altLang="ko-KR" dirty="0" err="1"/>
              <a:t>Hvala</a:t>
            </a:r>
            <a:r>
              <a:rPr lang="en-US" altLang="ko-KR" dirty="0"/>
              <a:t> </a:t>
            </a:r>
            <a:r>
              <a:rPr lang="en-US" altLang="ko-KR" dirty="0" err="1"/>
              <a:t>na</a:t>
            </a:r>
            <a:r>
              <a:rPr lang="en-US" altLang="ko-KR" dirty="0"/>
              <a:t> pa</a:t>
            </a:r>
            <a:r>
              <a:rPr lang="sr-Latn-RS" altLang="ko-KR" dirty="0"/>
              <a:t>žnji!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546274"/>
            <a:chOff x="2175371" y="1762964"/>
            <a:chExt cx="5040560" cy="546274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sr-Latn-RS" altLang="ko-KR" sz="1400" b="1" dirty="0">
                  <a:cs typeface="Arial" pitchFamily="34" charset="0"/>
                </a:rPr>
                <a:t>Steganografija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546274"/>
            <a:chOff x="2175371" y="1762964"/>
            <a:chExt cx="5040560" cy="546274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sr-Latn-RS" altLang="ko-KR" sz="1400" b="1" dirty="0">
                  <a:cs typeface="Arial" pitchFamily="34" charset="0"/>
                </a:rPr>
                <a:t>Steganografija slike</a:t>
              </a:r>
              <a:r>
                <a:rPr lang="en-US" altLang="ko-KR" sz="1400" b="1" dirty="0">
                  <a:cs typeface="Arial" pitchFamily="34" charset="0"/>
                </a:rPr>
                <a:t>/</a:t>
              </a:r>
              <a:r>
                <a:rPr lang="en-US" altLang="ko-KR" sz="1400" b="1" dirty="0" err="1">
                  <a:cs typeface="Arial" pitchFamily="34" charset="0"/>
                </a:rPr>
                <a:t>videa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546274"/>
            <a:chOff x="2175371" y="1762964"/>
            <a:chExt cx="5040560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err="1">
                  <a:cs typeface="Arial" pitchFamily="34" charset="0"/>
                </a:rPr>
                <a:t>Implementacija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546274"/>
            <a:chOff x="2175371" y="1762964"/>
            <a:chExt cx="5040560" cy="546274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err="1">
                  <a:cs typeface="Arial" pitchFamily="34" charset="0"/>
                </a:rPr>
                <a:t>Zaklju</a:t>
              </a:r>
              <a:r>
                <a:rPr lang="sr-Latn-RS" altLang="ko-KR" sz="1400" b="1" dirty="0">
                  <a:cs typeface="Arial" pitchFamily="34" charset="0"/>
                </a:rPr>
                <a:t>čak</a:t>
              </a:r>
              <a:endParaRPr lang="en-US" altLang="ko-KR" sz="1400" b="1" dirty="0"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91A0A1-F3F7-61AA-B007-AF2AC6EE6F13}"/>
              </a:ext>
            </a:extLst>
          </p:cNvPr>
          <p:cNvSpPr txBox="1"/>
          <p:nvPr/>
        </p:nvSpPr>
        <p:spPr>
          <a:xfrm>
            <a:off x="395536" y="486098"/>
            <a:ext cx="182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3200" b="1" dirty="0">
                <a:solidFill>
                  <a:schemeClr val="bg1"/>
                </a:solidFill>
                <a:cs typeface="Arial" pitchFamily="34" charset="0"/>
              </a:rPr>
              <a:t>Sadržaj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/>
              <a:t>1. Steganografija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051720" y="2285599"/>
            <a:ext cx="4968552" cy="2527086"/>
            <a:chOff x="2051720" y="2273542"/>
            <a:chExt cx="4968552" cy="2527086"/>
          </a:xfrm>
        </p:grpSpPr>
        <p:pic>
          <p:nvPicPr>
            <p:cNvPr id="86" name="Picture 3" descr="D:\Fullppt\005-PNG이미지\노트북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273542"/>
              <a:ext cx="4968552" cy="252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3419872" y="2628899"/>
              <a:ext cx="2333228" cy="1704561"/>
            </a:xfrm>
            <a:prstGeom prst="rect">
              <a:avLst/>
            </a:pr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65829" y="1082420"/>
            <a:ext cx="19267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ko-KR" sz="2000" b="1" dirty="0">
                <a:cs typeface="Arial" pitchFamily="34" charset="0"/>
              </a:rPr>
              <a:t>Pojam steganagrafije</a:t>
            </a:r>
            <a:endParaRPr lang="en-US" altLang="ko-KR" sz="2000" b="1" dirty="0">
              <a:cs typeface="Arial" pitchFamily="34" charset="0"/>
            </a:endParaRPr>
          </a:p>
          <a:p>
            <a:pPr algn="ctr"/>
            <a:r>
              <a:rPr lang="el-GR" altLang="ko-KR" sz="1000" dirty="0">
                <a:cs typeface="Arial" pitchFamily="34" charset="0"/>
              </a:rPr>
              <a:t>στεγανοσ (</a:t>
            </a:r>
            <a:r>
              <a:rPr lang="en-US" altLang="ko-KR" sz="1000" dirty="0" err="1">
                <a:cs typeface="Arial" pitchFamily="34" charset="0"/>
              </a:rPr>
              <a:t>steganos</a:t>
            </a:r>
            <a:r>
              <a:rPr lang="en-US" altLang="ko-KR" sz="1000" dirty="0">
                <a:cs typeface="Arial" pitchFamily="34" charset="0"/>
              </a:rPr>
              <a:t>) </a:t>
            </a:r>
            <a:r>
              <a:rPr lang="en-US" altLang="ko-KR" sz="1000" dirty="0" err="1">
                <a:cs typeface="Arial" pitchFamily="34" charset="0"/>
              </a:rPr>
              <a:t>i</a:t>
            </a:r>
            <a:r>
              <a:rPr lang="en-US" altLang="ko-KR" sz="1000" dirty="0">
                <a:cs typeface="Arial" pitchFamily="34" charset="0"/>
              </a:rPr>
              <a:t> </a:t>
            </a:r>
            <a:r>
              <a:rPr lang="el-GR" altLang="ko-KR" sz="1000" dirty="0">
                <a:cs typeface="Arial" pitchFamily="34" charset="0"/>
              </a:rPr>
              <a:t>γραφο (</a:t>
            </a:r>
            <a:r>
              <a:rPr lang="en-US" altLang="ko-KR" sz="1000" dirty="0" err="1">
                <a:cs typeface="Arial" pitchFamily="34" charset="0"/>
              </a:rPr>
              <a:t>grafo</a:t>
            </a:r>
            <a:r>
              <a:rPr lang="en-US" altLang="ko-KR" sz="1000" dirty="0">
                <a:cs typeface="Arial" pitchFamily="34" charset="0"/>
              </a:rPr>
              <a:t>), </a:t>
            </a:r>
            <a:r>
              <a:rPr lang="en-US" altLang="ko-KR" sz="1000" dirty="0" err="1">
                <a:cs typeface="Arial" pitchFamily="34" charset="0"/>
              </a:rPr>
              <a:t>što</a:t>
            </a:r>
            <a:r>
              <a:rPr lang="en-US" altLang="ko-KR" sz="1000" dirty="0">
                <a:cs typeface="Arial" pitchFamily="34" charset="0"/>
              </a:rPr>
              <a:t> u </a:t>
            </a:r>
            <a:r>
              <a:rPr lang="en-US" altLang="ko-KR" sz="1000" dirty="0" err="1">
                <a:cs typeface="Arial" pitchFamily="34" charset="0"/>
              </a:rPr>
              <a:t>prevodu</a:t>
            </a:r>
            <a:r>
              <a:rPr lang="en-US" altLang="ko-KR" sz="1000" dirty="0">
                <a:cs typeface="Arial" pitchFamily="34" charset="0"/>
              </a:rPr>
              <a:t> </a:t>
            </a:r>
            <a:r>
              <a:rPr lang="en-US" altLang="ko-KR" sz="1000" dirty="0" err="1">
                <a:cs typeface="Arial" pitchFamily="34" charset="0"/>
              </a:rPr>
              <a:t>znači</a:t>
            </a:r>
            <a:r>
              <a:rPr lang="en-US" altLang="ko-KR" sz="1000" dirty="0">
                <a:cs typeface="Arial" pitchFamily="34" charset="0"/>
              </a:rPr>
              <a:t> “</a:t>
            </a:r>
            <a:r>
              <a:rPr lang="en-US" altLang="ko-KR" sz="1000" dirty="0" err="1">
                <a:cs typeface="Arial" pitchFamily="34" charset="0"/>
              </a:rPr>
              <a:t>skriveno</a:t>
            </a:r>
            <a:r>
              <a:rPr lang="en-US" altLang="ko-KR" sz="1000" dirty="0">
                <a:cs typeface="Arial" pitchFamily="34" charset="0"/>
              </a:rPr>
              <a:t> </a:t>
            </a:r>
            <a:r>
              <a:rPr lang="en-US" altLang="ko-KR" sz="1000" dirty="0" err="1">
                <a:cs typeface="Arial" pitchFamily="34" charset="0"/>
              </a:rPr>
              <a:t>pisanje</a:t>
            </a:r>
            <a:r>
              <a:rPr lang="en-US" altLang="ko-KR" sz="1000" dirty="0">
                <a:cs typeface="Arial" pitchFamily="34" charset="0"/>
              </a:rPr>
              <a:t>”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CA339-8753-42A8-97D0-FDA325BBC388}"/>
              </a:ext>
            </a:extLst>
          </p:cNvPr>
          <p:cNvSpPr txBox="1"/>
          <p:nvPr/>
        </p:nvSpPr>
        <p:spPr>
          <a:xfrm>
            <a:off x="163058" y="2920903"/>
            <a:ext cx="2010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ko-KR" sz="2000" b="1" dirty="0">
                <a:cs typeface="Arial" pitchFamily="34" charset="0"/>
              </a:rPr>
              <a:t>Steganagrafija kroz istoriju</a:t>
            </a:r>
          </a:p>
          <a:p>
            <a:pPr algn="ctr"/>
            <a:r>
              <a:rPr lang="sv-SE" altLang="ko-KR" sz="1000" dirty="0">
                <a:cs typeface="Arial" pitchFamily="34" charset="0"/>
              </a:rPr>
              <a:t>-Antička Grčka</a:t>
            </a:r>
          </a:p>
          <a:p>
            <a:pPr algn="ctr"/>
            <a:r>
              <a:rPr lang="sv-SE" altLang="ko-KR" sz="1000" dirty="0">
                <a:cs typeface="Arial" pitchFamily="34" charset="0"/>
              </a:rPr>
              <a:t>- II Svetski rat</a:t>
            </a:r>
          </a:p>
          <a:p>
            <a:pPr algn="ctr"/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75FC3-928F-22E4-C8D6-0DB31A50A762}"/>
              </a:ext>
            </a:extLst>
          </p:cNvPr>
          <p:cNvSpPr txBox="1"/>
          <p:nvPr/>
        </p:nvSpPr>
        <p:spPr>
          <a:xfrm>
            <a:off x="6775842" y="1108673"/>
            <a:ext cx="2010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ko-KR" sz="2000" b="1" dirty="0">
                <a:cs typeface="Arial" pitchFamily="34" charset="0"/>
              </a:rPr>
              <a:t>Primena steganografije</a:t>
            </a:r>
          </a:p>
          <a:p>
            <a:pPr algn="ctr"/>
            <a:r>
              <a:rPr lang="sr-Latn-R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-legalna (</a:t>
            </a:r>
            <a:r>
              <a:rPr lang="en-US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watermarking</a:t>
            </a:r>
            <a:r>
              <a:rPr lang="sr-Latn-RS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sr-Latn-RS" altLang="ko-KR" sz="1000" dirty="0">
                <a:latin typeface="+mj-lt"/>
                <a:cs typeface="Times New Roman" panose="02020603050405020304" pitchFamily="18" charset="0"/>
              </a:rPr>
              <a:t>-zlonamerna upotreba </a:t>
            </a:r>
            <a:endParaRPr lang="en-US" altLang="ko-KR" sz="1000" dirty="0"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7F6DE-7249-8A1C-0C83-779B2B52C04C}"/>
              </a:ext>
            </a:extLst>
          </p:cNvPr>
          <p:cNvSpPr txBox="1"/>
          <p:nvPr/>
        </p:nvSpPr>
        <p:spPr>
          <a:xfrm>
            <a:off x="6814317" y="2916651"/>
            <a:ext cx="201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ko-KR" sz="2000" b="1" dirty="0">
                <a:cs typeface="Arial" pitchFamily="34" charset="0"/>
              </a:rPr>
              <a:t>Steganografija i kriptografija</a:t>
            </a:r>
            <a:endParaRPr lang="ko-KR" altLang="en-US" sz="2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/>
              <a:t>Proces steganografije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0" y="12299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Steganografski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medijum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skrivena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nosilac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poruke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steganografski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ključ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BFE58-93E9-F450-A682-10A55092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05966"/>
            <a:ext cx="5943600" cy="25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58025" y="108098"/>
            <a:ext cx="9144000" cy="576064"/>
          </a:xfrm>
        </p:spPr>
        <p:txBody>
          <a:bodyPr/>
          <a:lstStyle/>
          <a:p>
            <a:r>
              <a:rPr lang="sr-Latn-RS" altLang="ko-KR" dirty="0"/>
              <a:t>Steganografske tehnike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771550"/>
            <a:ext cx="6624736" cy="3352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7129" y="910119"/>
            <a:ext cx="67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342" y="879771"/>
            <a:ext cx="67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744" y="915566"/>
            <a:ext cx="67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592" y="1344787"/>
            <a:ext cx="211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Tehnike</a:t>
            </a:r>
            <a:r>
              <a:rPr lang="sr-Latn-R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supstitucije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856" y="2773035"/>
            <a:ext cx="224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Tehnike transformacije domena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9286" y="1341436"/>
            <a:ext cx="211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Statističke tehnike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129" y="2130284"/>
            <a:ext cx="67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7215" y="2133148"/>
            <a:ext cx="67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663" y="1347814"/>
            <a:ext cx="211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Tehnike distorzije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6583" y="2758146"/>
            <a:ext cx="211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Tehnike proširenog spektra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77D9B9-9E15-0114-05AF-990185B0D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/>
          <a:stretch/>
        </p:blipFill>
        <p:spPr bwMode="auto">
          <a:xfrm>
            <a:off x="4561233" y="2111747"/>
            <a:ext cx="4305418" cy="2692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3003798"/>
            <a:ext cx="5004048" cy="576064"/>
          </a:xfrm>
        </p:spPr>
        <p:txBody>
          <a:bodyPr/>
          <a:lstStyle/>
          <a:p>
            <a:r>
              <a:rPr lang="sr-Latn-RS" altLang="ko-KR" dirty="0"/>
              <a:t>2. </a:t>
            </a:r>
            <a:r>
              <a:rPr lang="sr-Latn-RS" altLang="ko-KR" sz="3600" b="1" dirty="0">
                <a:cs typeface="Arial" pitchFamily="34" charset="0"/>
              </a:rPr>
              <a:t>Steganografija slike</a:t>
            </a:r>
            <a:r>
              <a:rPr lang="en-US" altLang="ko-KR" sz="3600" b="1" dirty="0">
                <a:cs typeface="Arial" pitchFamily="34" charset="0"/>
              </a:rPr>
              <a:t>/</a:t>
            </a:r>
            <a:r>
              <a:rPr lang="en-US" altLang="ko-KR" sz="3600" b="1" dirty="0" err="1">
                <a:cs typeface="Arial" pitchFamily="34" charset="0"/>
              </a:rPr>
              <a:t>videa</a:t>
            </a:r>
            <a:endParaRPr lang="en-US" altLang="ko-KR" sz="3600" b="1" dirty="0">
              <a:cs typeface="Arial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71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76672" y="191625"/>
            <a:ext cx="9144000" cy="576064"/>
          </a:xfrm>
        </p:spPr>
        <p:txBody>
          <a:bodyPr/>
          <a:lstStyle/>
          <a:p>
            <a:r>
              <a:rPr lang="sr-Latn-RS" altLang="ko-KR" dirty="0"/>
              <a:t>LSB tehnika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6084168" cy="11978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Zamena najnižeg bita (LSB substitution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lang="sr-Latn-R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Poklapanje najnižeg bita (LSB matching)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A391E-B99C-8603-E553-25D7836D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635646"/>
            <a:ext cx="45125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476672" y="191625"/>
            <a:ext cx="9144000" cy="576064"/>
          </a:xfrm>
        </p:spPr>
        <p:txBody>
          <a:bodyPr/>
          <a:lstStyle/>
          <a:p>
            <a:r>
              <a:rPr lang="en-US" altLang="ko-KR" dirty="0"/>
              <a:t>PVD</a:t>
            </a:r>
            <a:r>
              <a:rPr lang="sr-Latn-RS" altLang="ko-KR" dirty="0"/>
              <a:t> tehnika</a:t>
            </a:r>
            <a:endParaRPr lang="ko-KR" altLang="en-US"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5B43B68-F258-A150-1C48-3526D8E9BC97}"/>
              </a:ext>
            </a:extLst>
          </p:cNvPr>
          <p:cNvSpPr txBox="1">
            <a:spLocks/>
          </p:cNvSpPr>
          <p:nvPr/>
        </p:nvSpPr>
        <p:spPr>
          <a:xfrm>
            <a:off x="545805" y="602752"/>
            <a:ext cx="6084168" cy="11978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3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Razlika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izme</a:t>
            </a:r>
            <a:r>
              <a:rPr lang="sr-Latn-RS" sz="1600" dirty="0">
                <a:solidFill>
                  <a:schemeClr val="tx1"/>
                </a:solidFill>
              </a:rPr>
              <a:t>đu </a:t>
            </a:r>
            <a:r>
              <a:rPr lang="en-US" sz="1600" dirty="0" err="1">
                <a:solidFill>
                  <a:schemeClr val="tx1"/>
                </a:solidFill>
              </a:rPr>
              <a:t>susednih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piksela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sr-Latn-RS" sz="1600" dirty="0">
                <a:solidFill>
                  <a:schemeClr val="tx1"/>
                </a:solidFill>
              </a:rPr>
              <a:t>se koristi za skrivanje poruke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D0CAEB-FBE7-4096-A420-19948291AF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90" y="1419622"/>
            <a:ext cx="471457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92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476</Words>
  <Application>Microsoft Office PowerPoint</Application>
  <PresentationFormat>On-screen Show (16:9)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Symbol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Milica Trifunovic</cp:lastModifiedBy>
  <cp:revision>78</cp:revision>
  <dcterms:created xsi:type="dcterms:W3CDTF">2016-12-05T23:26:54Z</dcterms:created>
  <dcterms:modified xsi:type="dcterms:W3CDTF">2023-06-20T07:32:39Z</dcterms:modified>
</cp:coreProperties>
</file>