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0" r:id="rId1"/>
  </p:sldMasterIdLst>
  <p:notesMasterIdLst>
    <p:notesMasterId r:id="rId33"/>
  </p:notesMasterIdLst>
  <p:sldIdLst>
    <p:sldId id="256" r:id="rId2"/>
    <p:sldId id="257" r:id="rId3"/>
    <p:sldId id="285" r:id="rId4"/>
    <p:sldId id="300" r:id="rId5"/>
    <p:sldId id="376" r:id="rId6"/>
    <p:sldId id="286" r:id="rId7"/>
    <p:sldId id="404" r:id="rId8"/>
    <p:sldId id="406" r:id="rId9"/>
    <p:sldId id="405" r:id="rId10"/>
    <p:sldId id="380" r:id="rId11"/>
    <p:sldId id="384" r:id="rId12"/>
    <p:sldId id="386" r:id="rId13"/>
    <p:sldId id="387" r:id="rId14"/>
    <p:sldId id="389" r:id="rId15"/>
    <p:sldId id="390" r:id="rId16"/>
    <p:sldId id="391" r:id="rId17"/>
    <p:sldId id="399" r:id="rId18"/>
    <p:sldId id="287" r:id="rId19"/>
    <p:sldId id="396" r:id="rId20"/>
    <p:sldId id="400" r:id="rId21"/>
    <p:sldId id="401" r:id="rId22"/>
    <p:sldId id="402" r:id="rId23"/>
    <p:sldId id="403" r:id="rId24"/>
    <p:sldId id="392" r:id="rId25"/>
    <p:sldId id="393" r:id="rId26"/>
    <p:sldId id="339" r:id="rId27"/>
    <p:sldId id="395" r:id="rId28"/>
    <p:sldId id="397" r:id="rId29"/>
    <p:sldId id="394" r:id="rId30"/>
    <p:sldId id="337" r:id="rId31"/>
    <p:sldId id="283" r:id="rId32"/>
  </p:sldIdLst>
  <p:sldSz cx="12192000" cy="6858000"/>
  <p:notesSz cx="987266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C99FF"/>
    <a:srgbClr val="C00000"/>
    <a:srgbClr val="4A66AC"/>
    <a:srgbClr val="660033"/>
    <a:srgbClr val="FF66CC"/>
    <a:srgbClr val="9297CF"/>
    <a:srgbClr val="34497D"/>
    <a:srgbClr val="81D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A0ECA2-9693-4A38-AEB0-0457F7F2BD40}" v="1" dt="2023-03-01T10:13:37.47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75031" autoAdjust="0"/>
  </p:normalViewPr>
  <p:slideViewPr>
    <p:cSldViewPr snapToGrid="0">
      <p:cViewPr varScale="1">
        <p:scale>
          <a:sx n="65" d="100"/>
          <a:sy n="65" d="100"/>
        </p:scale>
        <p:origin x="1637"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05/8/layout/default" loCatId="list" qsTypeId="urn:microsoft.com/office/officeart/2005/8/quickstyle/simple5" qsCatId="simple" csTypeId="urn:microsoft.com/office/officeart/2005/8/colors/accent1_2" csCatId="accent1" phldr="1"/>
      <dgm:spPr/>
      <dgm:t>
        <a:bodyPr rtlCol="0"/>
        <a:lstStyle/>
        <a:p>
          <a:pPr rtl="0"/>
          <a:endParaRPr lang="en-US"/>
        </a:p>
      </dgm:t>
    </dgm:pt>
    <dgm:pt modelId="{2EE95FC5-CD6B-4A50-9262-DC414E16C3EA}">
      <dgm:prSet custT="1"/>
      <dgm:spPr/>
      <dgm:t>
        <a:bodyPr lIns="72000" rIns="72000" rtlCol="0"/>
        <a:lstStyle/>
        <a:p>
          <a:pPr rtl="0"/>
          <a:r>
            <a:rPr lang="fr-FR" sz="2100" b="1" kern="1200" noProof="0" dirty="0"/>
            <a:t>I</a:t>
          </a:r>
        </a:p>
        <a:p>
          <a:pPr rtl="0"/>
          <a:r>
            <a:rPr lang="fr-FR" sz="1800" kern="1200" noProof="0" dirty="0">
              <a:latin typeface="Trebuchet MS" panose="020B0603020202020204"/>
              <a:ea typeface="+mn-ea"/>
              <a:cs typeface="+mn-cs"/>
            </a:rPr>
            <a:t>Problématique et jeu de données</a:t>
          </a:r>
        </a:p>
      </dgm:t>
    </dgm:pt>
    <dgm:pt modelId="{75374347-884B-4721-8CFF-DF080F5B1C79}" type="parTrans" cxnId="{B3F19EC2-A372-4EC3-BFE0-C62FFDFE3DF6}">
      <dgm:prSet/>
      <dgm:spPr/>
      <dgm:t>
        <a:bodyPr rtlCol="0"/>
        <a:lstStyle/>
        <a:p>
          <a:pPr rtl="0"/>
          <a:endParaRPr lang="fr-FR" noProof="0" dirty="0"/>
        </a:p>
      </dgm:t>
    </dgm:pt>
    <dgm:pt modelId="{C99EBBB1-E916-471C-83C9-ABE85B42AC26}" type="sibTrans" cxnId="{B3F19EC2-A372-4EC3-BFE0-C62FFDFE3DF6}">
      <dgm:prSet phldrT="1" phldr="0"/>
      <dgm:spPr/>
      <dgm:t>
        <a:bodyPr rtlCol="0"/>
        <a:lstStyle/>
        <a:p>
          <a:pPr rtl="0"/>
          <a:endParaRPr lang="fr-FR" noProof="0" dirty="0"/>
        </a:p>
      </dgm:t>
    </dgm:pt>
    <dgm:pt modelId="{F05611F0-8256-4954-B6CB-ED6B4F2DD397}">
      <dgm:prSet custT="1"/>
      <dgm:spPr/>
      <dgm:t>
        <a:bodyPr lIns="72000" rIns="72000" rtlCol="0"/>
        <a:lstStyle/>
        <a:p>
          <a:pPr marL="0" lvl="0" indent="0" algn="ctr" defTabSz="933450" rtl="0">
            <a:lnSpc>
              <a:spcPct val="90000"/>
            </a:lnSpc>
            <a:spcBef>
              <a:spcPct val="0"/>
            </a:spcBef>
            <a:spcAft>
              <a:spcPct val="35000"/>
            </a:spcAft>
            <a:buNone/>
          </a:pPr>
          <a:r>
            <a:rPr lang="fr-FR" sz="2100" b="1" kern="1200" noProof="0" dirty="0">
              <a:latin typeface="Garamond" panose="02020404030301010803"/>
              <a:ea typeface="+mn-ea"/>
              <a:cs typeface="+mn-cs"/>
            </a:rPr>
            <a:t>II</a:t>
          </a:r>
        </a:p>
        <a:p>
          <a:pPr marL="0" lvl="0" algn="ctr" defTabSz="1022350" rtl="0">
            <a:lnSpc>
              <a:spcPct val="90000"/>
            </a:lnSpc>
            <a:spcBef>
              <a:spcPct val="0"/>
            </a:spcBef>
            <a:spcAft>
              <a:spcPct val="35000"/>
            </a:spcAft>
            <a:buNone/>
          </a:pPr>
          <a:r>
            <a:rPr lang="fr-FR" sz="1800" kern="1200" noProof="0" dirty="0">
              <a:latin typeface="Trebuchet MS" panose="020B0603020202020204"/>
              <a:ea typeface="+mn-ea"/>
              <a:cs typeface="+mn-cs"/>
            </a:rPr>
            <a:t>Processus de création de l’environnement Big Data</a:t>
          </a:r>
        </a:p>
      </dgm:t>
    </dgm:pt>
    <dgm:pt modelId="{CD7328D6-9FAE-4506-9BDB-E06A571EC1D4}" type="parTrans" cxnId="{914FACD2-336A-4471-9E99-312B3F8EAB04}">
      <dgm:prSet/>
      <dgm:spPr/>
      <dgm:t>
        <a:bodyPr rtlCol="0"/>
        <a:lstStyle/>
        <a:p>
          <a:pPr rtl="0"/>
          <a:endParaRPr lang="fr-FR" noProof="0" dirty="0"/>
        </a:p>
      </dgm:t>
    </dgm:pt>
    <dgm:pt modelId="{6BD5265A-8333-420D-BDB2-65F10B3EBD76}" type="sibTrans" cxnId="{914FACD2-336A-4471-9E99-312B3F8EAB04}">
      <dgm:prSet phldrT="2" phldr="0"/>
      <dgm:spPr/>
      <dgm:t>
        <a:bodyPr rtlCol="0"/>
        <a:lstStyle/>
        <a:p>
          <a:pPr rtl="0"/>
          <a:endParaRPr lang="fr-FR" noProof="0" dirty="0"/>
        </a:p>
      </dgm:t>
    </dgm:pt>
    <dgm:pt modelId="{2E861E86-2759-48FF-9C7A-3D5C10421CEC}">
      <dgm:prSet custT="1"/>
      <dgm:spPr/>
      <dgm:t>
        <a:bodyPr lIns="72000" rIns="72000" rtlCol="0"/>
        <a:lstStyle/>
        <a:p>
          <a:pPr marL="0" lvl="0" indent="0" algn="ctr" defTabSz="933450" rtl="0">
            <a:lnSpc>
              <a:spcPct val="90000"/>
            </a:lnSpc>
            <a:spcBef>
              <a:spcPct val="0"/>
            </a:spcBef>
            <a:spcAft>
              <a:spcPct val="35000"/>
            </a:spcAft>
            <a:buNone/>
          </a:pPr>
          <a:r>
            <a:rPr lang="fr-FR" sz="2100" b="1" kern="1200" noProof="0" dirty="0">
              <a:latin typeface="Garamond" panose="02020404030301010803"/>
              <a:ea typeface="+mn-ea"/>
              <a:cs typeface="+mn-cs"/>
            </a:rPr>
            <a:t>III</a:t>
          </a:r>
        </a:p>
        <a:p>
          <a:pPr marL="0" lvl="0" algn="ctr" defTabSz="1022350" rtl="0">
            <a:lnSpc>
              <a:spcPct val="90000"/>
            </a:lnSpc>
            <a:spcBef>
              <a:spcPct val="0"/>
            </a:spcBef>
            <a:spcAft>
              <a:spcPct val="35000"/>
            </a:spcAft>
            <a:buNone/>
          </a:pPr>
          <a:r>
            <a:rPr lang="fr-FR" sz="1800" kern="1200" noProof="0" dirty="0">
              <a:latin typeface="Trebuchet MS" panose="020B0603020202020204"/>
              <a:ea typeface="+mn-ea"/>
              <a:cs typeface="+mn-cs"/>
            </a:rPr>
            <a:t>Chaîne de traitement des images</a:t>
          </a:r>
        </a:p>
      </dgm:t>
    </dgm:pt>
    <dgm:pt modelId="{3186A5CF-FC3C-4DDE-91F0-E062DEEFDB52}" type="parTrans" cxnId="{6EBC146A-B43A-4512-B14F-E674CA0C7A45}">
      <dgm:prSet/>
      <dgm:spPr/>
      <dgm:t>
        <a:bodyPr/>
        <a:lstStyle/>
        <a:p>
          <a:endParaRPr lang="fr-FR"/>
        </a:p>
      </dgm:t>
    </dgm:pt>
    <dgm:pt modelId="{B53FC8CE-16E8-40C9-B179-F82F773A4FD9}" type="sibTrans" cxnId="{6EBC146A-B43A-4512-B14F-E674CA0C7A45}">
      <dgm:prSet/>
      <dgm:spPr/>
      <dgm:t>
        <a:bodyPr/>
        <a:lstStyle/>
        <a:p>
          <a:endParaRPr lang="fr-FR"/>
        </a:p>
      </dgm:t>
    </dgm:pt>
    <dgm:pt modelId="{B2F5454E-7CB5-4716-82C0-B9F68A08985A}">
      <dgm:prSet custT="1"/>
      <dgm:spPr/>
      <dgm:t>
        <a:bodyPr lIns="72000" rIns="72000" rtlCol="0"/>
        <a:lstStyle/>
        <a:p>
          <a:pPr marL="0" lvl="0" indent="0" algn="ctr" defTabSz="933450" rtl="0">
            <a:lnSpc>
              <a:spcPct val="90000"/>
            </a:lnSpc>
            <a:spcBef>
              <a:spcPct val="0"/>
            </a:spcBef>
            <a:spcAft>
              <a:spcPct val="35000"/>
            </a:spcAft>
            <a:buNone/>
          </a:pPr>
          <a:r>
            <a:rPr lang="fr-FR" sz="1800" b="1" kern="1200" noProof="0" dirty="0">
              <a:latin typeface="Garamond" panose="02020404030301010803"/>
              <a:ea typeface="+mn-ea"/>
              <a:cs typeface="+mn-cs"/>
            </a:rPr>
            <a:t>IV</a:t>
          </a:r>
        </a:p>
        <a:p>
          <a:pPr marL="0" lvl="0" indent="0" algn="ctr" defTabSz="933450" rtl="0">
            <a:lnSpc>
              <a:spcPct val="90000"/>
            </a:lnSpc>
            <a:spcBef>
              <a:spcPct val="0"/>
            </a:spcBef>
            <a:spcAft>
              <a:spcPct val="35000"/>
            </a:spcAft>
            <a:buNone/>
          </a:pPr>
          <a:r>
            <a:rPr lang="fr-FR" sz="1800" kern="1200" noProof="0" dirty="0">
              <a:latin typeface="Trebuchet MS" panose="020B0603020202020204"/>
              <a:ea typeface="+mn-ea"/>
              <a:cs typeface="+mn-cs"/>
            </a:rPr>
            <a:t>Démonstration d’exécution du script sur le Cloud</a:t>
          </a:r>
        </a:p>
      </dgm:t>
    </dgm:pt>
    <dgm:pt modelId="{DEFC30EF-90D5-4889-A20B-82FFCAEFE145}" type="parTrans" cxnId="{AB5EB95E-4F9B-4F67-BB83-50982BB2362B}">
      <dgm:prSet/>
      <dgm:spPr/>
      <dgm:t>
        <a:bodyPr/>
        <a:lstStyle/>
        <a:p>
          <a:endParaRPr lang="fr-FR"/>
        </a:p>
      </dgm:t>
    </dgm:pt>
    <dgm:pt modelId="{8B79DB8B-ECE6-43A4-9864-02F02D240A50}" type="sibTrans" cxnId="{AB5EB95E-4F9B-4F67-BB83-50982BB2362B}">
      <dgm:prSet/>
      <dgm:spPr/>
      <dgm:t>
        <a:bodyPr/>
        <a:lstStyle/>
        <a:p>
          <a:endParaRPr lang="fr-FR"/>
        </a:p>
      </dgm:t>
    </dgm:pt>
    <dgm:pt modelId="{ADFE05C0-642E-4DEA-AC50-24C483322E80}">
      <dgm:prSet custT="1"/>
      <dgm:spPr/>
      <dgm:t>
        <a:bodyPr lIns="72000" rIns="72000" rtlCol="0"/>
        <a:lstStyle/>
        <a:p>
          <a:pPr marL="0" lvl="0" indent="0" algn="ctr" defTabSz="933450" rtl="0">
            <a:lnSpc>
              <a:spcPct val="90000"/>
            </a:lnSpc>
            <a:spcBef>
              <a:spcPct val="0"/>
            </a:spcBef>
            <a:spcAft>
              <a:spcPct val="35000"/>
            </a:spcAft>
            <a:buNone/>
          </a:pPr>
          <a:r>
            <a:rPr lang="fr-FR" sz="1800" b="1" kern="1200" noProof="0" dirty="0">
              <a:latin typeface="Garamond" panose="02020404030301010803"/>
              <a:ea typeface="+mn-ea"/>
              <a:cs typeface="+mn-cs"/>
            </a:rPr>
            <a:t>V</a:t>
          </a:r>
        </a:p>
        <a:p>
          <a:pPr marL="0" lvl="0" indent="0" algn="ctr" defTabSz="933450">
            <a:lnSpc>
              <a:spcPct val="90000"/>
            </a:lnSpc>
            <a:spcBef>
              <a:spcPct val="0"/>
            </a:spcBef>
            <a:spcAft>
              <a:spcPct val="35000"/>
            </a:spcAft>
            <a:buNone/>
          </a:pPr>
          <a:r>
            <a:rPr lang="fr-FR" sz="1800" kern="1200" noProof="0" dirty="0">
              <a:latin typeface="Trebuchet MS" panose="020B0603020202020204"/>
              <a:ea typeface="+mn-ea"/>
              <a:cs typeface="+mn-cs"/>
            </a:rPr>
            <a:t>Synthèse</a:t>
          </a:r>
        </a:p>
      </dgm:t>
    </dgm:pt>
    <dgm:pt modelId="{B42C1B20-06CA-4540-ACBB-7EAAF7E07598}" type="parTrans" cxnId="{F2044A92-64C2-4A80-B2EC-B8FD70A14CEB}">
      <dgm:prSet/>
      <dgm:spPr/>
      <dgm:t>
        <a:bodyPr/>
        <a:lstStyle/>
        <a:p>
          <a:endParaRPr lang="fr-FR"/>
        </a:p>
      </dgm:t>
    </dgm:pt>
    <dgm:pt modelId="{69B3E73B-354E-46FC-BDFF-07BB8D52E9FB}" type="sibTrans" cxnId="{F2044A92-64C2-4A80-B2EC-B8FD70A14CEB}">
      <dgm:prSet/>
      <dgm:spPr/>
      <dgm:t>
        <a:bodyPr/>
        <a:lstStyle/>
        <a:p>
          <a:endParaRPr lang="fr-FR"/>
        </a:p>
      </dgm:t>
    </dgm:pt>
    <dgm:pt modelId="{5E1F2944-8074-4D83-A145-9BD003F25544}">
      <dgm:prSet custT="1"/>
      <dgm:spPr/>
      <dgm:t>
        <a:bodyPr lIns="72000" rIns="72000" rtlCol="0"/>
        <a:lstStyle/>
        <a:p>
          <a:pPr marL="0" lvl="0" indent="0" algn="ctr" defTabSz="933450" rtl="0">
            <a:lnSpc>
              <a:spcPct val="90000"/>
            </a:lnSpc>
            <a:spcBef>
              <a:spcPct val="0"/>
            </a:spcBef>
            <a:spcAft>
              <a:spcPct val="35000"/>
            </a:spcAft>
            <a:buNone/>
          </a:pPr>
          <a:r>
            <a:rPr lang="fr-FR" sz="1800" b="1" kern="1200" noProof="0" dirty="0">
              <a:latin typeface="Garamond" panose="02020404030301010803"/>
              <a:ea typeface="+mn-ea"/>
              <a:cs typeface="+mn-cs"/>
            </a:rPr>
            <a:t>VI</a:t>
          </a:r>
        </a:p>
        <a:p>
          <a:pPr marL="0" lvl="0" indent="0" algn="ctr" defTabSz="933450">
            <a:lnSpc>
              <a:spcPct val="90000"/>
            </a:lnSpc>
            <a:spcBef>
              <a:spcPct val="0"/>
            </a:spcBef>
            <a:spcAft>
              <a:spcPct val="35000"/>
            </a:spcAft>
            <a:buNone/>
          </a:pPr>
          <a:r>
            <a:rPr lang="fr-FR" sz="1800" kern="1200" noProof="0" dirty="0">
              <a:latin typeface="Trebuchet MS" panose="020B0603020202020204"/>
              <a:ea typeface="+mn-ea"/>
              <a:cs typeface="+mn-cs"/>
            </a:rPr>
            <a:t>Conclusion</a:t>
          </a:r>
        </a:p>
      </dgm:t>
    </dgm:pt>
    <dgm:pt modelId="{67826E35-9C44-4F73-835E-E30D3C5F5D03}" type="parTrans" cxnId="{8635FF22-BAE3-44A1-8046-456BF54E877B}">
      <dgm:prSet/>
      <dgm:spPr/>
      <dgm:t>
        <a:bodyPr/>
        <a:lstStyle/>
        <a:p>
          <a:endParaRPr lang="fr-FR"/>
        </a:p>
      </dgm:t>
    </dgm:pt>
    <dgm:pt modelId="{D7194EC7-5AB9-4487-BF78-1CF3207CA1EA}" type="sibTrans" cxnId="{8635FF22-BAE3-44A1-8046-456BF54E877B}">
      <dgm:prSet/>
      <dgm:spPr/>
      <dgm:t>
        <a:bodyPr/>
        <a:lstStyle/>
        <a:p>
          <a:endParaRPr lang="fr-FR"/>
        </a:p>
      </dgm:t>
    </dgm:pt>
    <dgm:pt modelId="{40FE0EB9-B287-43F6-ABB4-527CB1B94B4A}" type="pres">
      <dgm:prSet presAssocID="{D0F07F19-1F50-4B42-A7A0-278DF9D25BB1}" presName="diagram" presStyleCnt="0">
        <dgm:presLayoutVars>
          <dgm:dir/>
          <dgm:resizeHandles val="exact"/>
        </dgm:presLayoutVars>
      </dgm:prSet>
      <dgm:spPr/>
    </dgm:pt>
    <dgm:pt modelId="{8B70BCB8-2CA8-4281-8C3E-9646AA407DE2}" type="pres">
      <dgm:prSet presAssocID="{2EE95FC5-CD6B-4A50-9262-DC414E16C3EA}" presName="node" presStyleLbl="node1" presStyleIdx="0" presStyleCnt="6" custScaleX="115064" custLinFactNeighborX="976">
        <dgm:presLayoutVars>
          <dgm:bulletEnabled val="1"/>
        </dgm:presLayoutVars>
      </dgm:prSet>
      <dgm:spPr/>
    </dgm:pt>
    <dgm:pt modelId="{E02BC8AD-DDC2-43A7-BB43-F6F8D8BD6340}" type="pres">
      <dgm:prSet presAssocID="{C99EBBB1-E916-471C-83C9-ABE85B42AC26}" presName="sibTrans" presStyleCnt="0"/>
      <dgm:spPr/>
    </dgm:pt>
    <dgm:pt modelId="{B86E23A3-742D-4587-88CF-2D56A8442149}" type="pres">
      <dgm:prSet presAssocID="{F05611F0-8256-4954-B6CB-ED6B4F2DD397}" presName="node" presStyleLbl="node1" presStyleIdx="1" presStyleCnt="6" custScaleX="115064" custLinFactNeighborX="976">
        <dgm:presLayoutVars>
          <dgm:bulletEnabled val="1"/>
        </dgm:presLayoutVars>
      </dgm:prSet>
      <dgm:spPr/>
    </dgm:pt>
    <dgm:pt modelId="{87C885F5-93E2-4D86-AAEA-8BD12E68F9BB}" type="pres">
      <dgm:prSet presAssocID="{6BD5265A-8333-420D-BDB2-65F10B3EBD76}" presName="sibTrans" presStyleCnt="0"/>
      <dgm:spPr/>
    </dgm:pt>
    <dgm:pt modelId="{BAB05900-8DEB-4402-B995-D8A121093117}" type="pres">
      <dgm:prSet presAssocID="{2E861E86-2759-48FF-9C7A-3D5C10421CEC}" presName="node" presStyleLbl="node1" presStyleIdx="2" presStyleCnt="6" custScaleX="115064" custLinFactNeighborX="976">
        <dgm:presLayoutVars>
          <dgm:bulletEnabled val="1"/>
        </dgm:presLayoutVars>
      </dgm:prSet>
      <dgm:spPr/>
    </dgm:pt>
    <dgm:pt modelId="{F4E65391-731F-4B4A-918F-F7CC03917981}" type="pres">
      <dgm:prSet presAssocID="{B53FC8CE-16E8-40C9-B179-F82F773A4FD9}" presName="sibTrans" presStyleCnt="0"/>
      <dgm:spPr/>
    </dgm:pt>
    <dgm:pt modelId="{FA9436F7-2B81-4C09-92D6-98305E31304E}" type="pres">
      <dgm:prSet presAssocID="{B2F5454E-7CB5-4716-82C0-B9F68A08985A}" presName="node" presStyleLbl="node1" presStyleIdx="3" presStyleCnt="6" custScaleX="115064" custLinFactNeighborX="976">
        <dgm:presLayoutVars>
          <dgm:bulletEnabled val="1"/>
        </dgm:presLayoutVars>
      </dgm:prSet>
      <dgm:spPr/>
    </dgm:pt>
    <dgm:pt modelId="{9B0EBE0B-BF92-4AE9-A55E-CD00BA2A4DFC}" type="pres">
      <dgm:prSet presAssocID="{8B79DB8B-ECE6-43A4-9864-02F02D240A50}" presName="sibTrans" presStyleCnt="0"/>
      <dgm:spPr/>
    </dgm:pt>
    <dgm:pt modelId="{6BB33820-8A23-4609-8AE1-067AFC4D8CEC}" type="pres">
      <dgm:prSet presAssocID="{ADFE05C0-642E-4DEA-AC50-24C483322E80}" presName="node" presStyleLbl="node1" presStyleIdx="4" presStyleCnt="6">
        <dgm:presLayoutVars>
          <dgm:bulletEnabled val="1"/>
        </dgm:presLayoutVars>
      </dgm:prSet>
      <dgm:spPr/>
    </dgm:pt>
    <dgm:pt modelId="{3CCE1665-45C4-4B6D-8499-79906D7D0C74}" type="pres">
      <dgm:prSet presAssocID="{69B3E73B-354E-46FC-BDFF-07BB8D52E9FB}" presName="sibTrans" presStyleCnt="0"/>
      <dgm:spPr/>
    </dgm:pt>
    <dgm:pt modelId="{D3037A9A-72D3-424F-A84F-4F4389EBDA1D}" type="pres">
      <dgm:prSet presAssocID="{5E1F2944-8074-4D83-A145-9BD003F25544}" presName="node" presStyleLbl="node1" presStyleIdx="5" presStyleCnt="6">
        <dgm:presLayoutVars>
          <dgm:bulletEnabled val="1"/>
        </dgm:presLayoutVars>
      </dgm:prSet>
      <dgm:spPr/>
    </dgm:pt>
  </dgm:ptLst>
  <dgm:cxnLst>
    <dgm:cxn modelId="{61355407-07B8-49F1-A774-1BFF9E787C25}" type="presOf" srcId="{ADFE05C0-642E-4DEA-AC50-24C483322E80}" destId="{6BB33820-8A23-4609-8AE1-067AFC4D8CEC}" srcOrd="0" destOrd="0" presId="urn:microsoft.com/office/officeart/2005/8/layout/default"/>
    <dgm:cxn modelId="{5CC3AA1A-C03B-466E-A966-6F97065A0200}" type="presOf" srcId="{5E1F2944-8074-4D83-A145-9BD003F25544}" destId="{D3037A9A-72D3-424F-A84F-4F4389EBDA1D}" srcOrd="0" destOrd="0" presId="urn:microsoft.com/office/officeart/2005/8/layout/default"/>
    <dgm:cxn modelId="{8635FF22-BAE3-44A1-8046-456BF54E877B}" srcId="{D0F07F19-1F50-4B42-A7A0-278DF9D25BB1}" destId="{5E1F2944-8074-4D83-A145-9BD003F25544}" srcOrd="5" destOrd="0" parTransId="{67826E35-9C44-4F73-835E-E30D3C5F5D03}" sibTransId="{D7194EC7-5AB9-4487-BF78-1CF3207CA1EA}"/>
    <dgm:cxn modelId="{C3C9D92A-4F8E-4228-8DF6-5BC8FFC105E0}" type="presOf" srcId="{2EE95FC5-CD6B-4A50-9262-DC414E16C3EA}" destId="{8B70BCB8-2CA8-4281-8C3E-9646AA407DE2}" srcOrd="0" destOrd="0" presId="urn:microsoft.com/office/officeart/2005/8/layout/default"/>
    <dgm:cxn modelId="{E9B19438-D9F1-42E9-B97B-ECEA234AED50}" type="presOf" srcId="{F05611F0-8256-4954-B6CB-ED6B4F2DD397}" destId="{B86E23A3-742D-4587-88CF-2D56A8442149}" srcOrd="0" destOrd="0" presId="urn:microsoft.com/office/officeart/2005/8/layout/default"/>
    <dgm:cxn modelId="{AB5EB95E-4F9B-4F67-BB83-50982BB2362B}" srcId="{D0F07F19-1F50-4B42-A7A0-278DF9D25BB1}" destId="{B2F5454E-7CB5-4716-82C0-B9F68A08985A}" srcOrd="3" destOrd="0" parTransId="{DEFC30EF-90D5-4889-A20B-82FFCAEFE145}" sibTransId="{8B79DB8B-ECE6-43A4-9864-02F02D240A50}"/>
    <dgm:cxn modelId="{6EBC146A-B43A-4512-B14F-E674CA0C7A45}" srcId="{D0F07F19-1F50-4B42-A7A0-278DF9D25BB1}" destId="{2E861E86-2759-48FF-9C7A-3D5C10421CEC}" srcOrd="2" destOrd="0" parTransId="{3186A5CF-FC3C-4DDE-91F0-E062DEEFDB52}" sibTransId="{B53FC8CE-16E8-40C9-B179-F82F773A4FD9}"/>
    <dgm:cxn modelId="{F2044A92-64C2-4A80-B2EC-B8FD70A14CEB}" srcId="{D0F07F19-1F50-4B42-A7A0-278DF9D25BB1}" destId="{ADFE05C0-642E-4DEA-AC50-24C483322E80}" srcOrd="4" destOrd="0" parTransId="{B42C1B20-06CA-4540-ACBB-7EAAF7E07598}" sibTransId="{69B3E73B-354E-46FC-BDFF-07BB8D52E9FB}"/>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D2B47FD9-8652-4635-B7A1-C40D74CB4532}" type="presOf" srcId="{B2F5454E-7CB5-4716-82C0-B9F68A08985A}" destId="{FA9436F7-2B81-4C09-92D6-98305E31304E}" srcOrd="0" destOrd="0" presId="urn:microsoft.com/office/officeart/2005/8/layout/default"/>
    <dgm:cxn modelId="{38B196E4-A718-4E5E-8B33-DFB2B77FDE42}" type="presOf" srcId="{D0F07F19-1F50-4B42-A7A0-278DF9D25BB1}" destId="{40FE0EB9-B287-43F6-ABB4-527CB1B94B4A}" srcOrd="0" destOrd="0" presId="urn:microsoft.com/office/officeart/2005/8/layout/default"/>
    <dgm:cxn modelId="{4C89EEFD-9EDC-42A0-8ABA-19DC7468E88F}" type="presOf" srcId="{2E861E86-2759-48FF-9C7A-3D5C10421CEC}" destId="{BAB05900-8DEB-4402-B995-D8A121093117}" srcOrd="0" destOrd="0" presId="urn:microsoft.com/office/officeart/2005/8/layout/default"/>
    <dgm:cxn modelId="{D17F6962-6CF2-4448-8F2E-27A7CB5CAB16}" type="presParOf" srcId="{40FE0EB9-B287-43F6-ABB4-527CB1B94B4A}" destId="{8B70BCB8-2CA8-4281-8C3E-9646AA407DE2}" srcOrd="0" destOrd="0" presId="urn:microsoft.com/office/officeart/2005/8/layout/default"/>
    <dgm:cxn modelId="{6873F57A-5B91-48FC-9B1A-61BEA27CBE90}" type="presParOf" srcId="{40FE0EB9-B287-43F6-ABB4-527CB1B94B4A}" destId="{E02BC8AD-DDC2-43A7-BB43-F6F8D8BD6340}" srcOrd="1" destOrd="0" presId="urn:microsoft.com/office/officeart/2005/8/layout/default"/>
    <dgm:cxn modelId="{FC4588CA-0BEE-4DE6-9726-93F413184C3C}" type="presParOf" srcId="{40FE0EB9-B287-43F6-ABB4-527CB1B94B4A}" destId="{B86E23A3-742D-4587-88CF-2D56A8442149}" srcOrd="2" destOrd="0" presId="urn:microsoft.com/office/officeart/2005/8/layout/default"/>
    <dgm:cxn modelId="{4178A0A8-8F80-4691-AE60-A912EF83DE0A}" type="presParOf" srcId="{40FE0EB9-B287-43F6-ABB4-527CB1B94B4A}" destId="{87C885F5-93E2-4D86-AAEA-8BD12E68F9BB}" srcOrd="3" destOrd="0" presId="urn:microsoft.com/office/officeart/2005/8/layout/default"/>
    <dgm:cxn modelId="{70EF91BF-F9DF-4D5F-B849-7AE2E1D8BBE3}" type="presParOf" srcId="{40FE0EB9-B287-43F6-ABB4-527CB1B94B4A}" destId="{BAB05900-8DEB-4402-B995-D8A121093117}" srcOrd="4" destOrd="0" presId="urn:microsoft.com/office/officeart/2005/8/layout/default"/>
    <dgm:cxn modelId="{37B24FDB-4393-4CFF-A809-7F03DD7DF475}" type="presParOf" srcId="{40FE0EB9-B287-43F6-ABB4-527CB1B94B4A}" destId="{F4E65391-731F-4B4A-918F-F7CC03917981}" srcOrd="5" destOrd="0" presId="urn:microsoft.com/office/officeart/2005/8/layout/default"/>
    <dgm:cxn modelId="{AEB849CA-543B-446C-A679-6E7080D329DF}" type="presParOf" srcId="{40FE0EB9-B287-43F6-ABB4-527CB1B94B4A}" destId="{FA9436F7-2B81-4C09-92D6-98305E31304E}" srcOrd="6" destOrd="0" presId="urn:microsoft.com/office/officeart/2005/8/layout/default"/>
    <dgm:cxn modelId="{393B3831-8799-4EFA-96C4-81E657D91E6D}" type="presParOf" srcId="{40FE0EB9-B287-43F6-ABB4-527CB1B94B4A}" destId="{9B0EBE0B-BF92-4AE9-A55E-CD00BA2A4DFC}" srcOrd="7" destOrd="0" presId="urn:microsoft.com/office/officeart/2005/8/layout/default"/>
    <dgm:cxn modelId="{BB24240A-2474-4014-AEE0-90B08E521746}" type="presParOf" srcId="{40FE0EB9-B287-43F6-ABB4-527CB1B94B4A}" destId="{6BB33820-8A23-4609-8AE1-067AFC4D8CEC}" srcOrd="8" destOrd="0" presId="urn:microsoft.com/office/officeart/2005/8/layout/default"/>
    <dgm:cxn modelId="{7D790C5C-96B3-4F58-ABDB-74C6D9528C5D}" type="presParOf" srcId="{40FE0EB9-B287-43F6-ABB4-527CB1B94B4A}" destId="{3CCE1665-45C4-4B6D-8499-79906D7D0C74}" srcOrd="9" destOrd="0" presId="urn:microsoft.com/office/officeart/2005/8/layout/default"/>
    <dgm:cxn modelId="{74EEFA9C-BE86-4EDF-BBCD-D59219EF7153}" type="presParOf" srcId="{40FE0EB9-B287-43F6-ABB4-527CB1B94B4A}" destId="{D3037A9A-72D3-424F-A84F-4F4389EBDA1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8BCD98-FF7F-4B5B-918E-416A57EB5FFA}" type="doc">
      <dgm:prSet loTypeId="urn:microsoft.com/office/officeart/2005/8/layout/hProcess9" loCatId="process" qsTypeId="urn:microsoft.com/office/officeart/2005/8/quickstyle/simple1" qsCatId="simple" csTypeId="urn:microsoft.com/office/officeart/2005/8/colors/accent1_2" csCatId="accent1" phldr="1"/>
      <dgm:spPr/>
    </dgm:pt>
    <dgm:pt modelId="{D56E76F0-7CAA-4C93-898E-AFDFCC1A221C}">
      <dgm:prSet phldrT="[Texte]"/>
      <dgm:spPr/>
      <dgm:t>
        <a:bodyPr/>
        <a:lstStyle/>
        <a:p>
          <a:r>
            <a:rPr lang="fr-FR" dirty="0"/>
            <a:t>800 000 pétaoctets en 2009</a:t>
          </a:r>
        </a:p>
      </dgm:t>
    </dgm:pt>
    <dgm:pt modelId="{30526593-6C62-4864-8559-1656F8FBAAF4}" type="parTrans" cxnId="{0B199EDA-AFE5-46B3-BA58-14F5172D004D}">
      <dgm:prSet/>
      <dgm:spPr/>
      <dgm:t>
        <a:bodyPr/>
        <a:lstStyle/>
        <a:p>
          <a:endParaRPr lang="fr-FR"/>
        </a:p>
      </dgm:t>
    </dgm:pt>
    <dgm:pt modelId="{F1EA57D4-94F9-4346-BAA5-58C51056C942}" type="sibTrans" cxnId="{0B199EDA-AFE5-46B3-BA58-14F5172D004D}">
      <dgm:prSet/>
      <dgm:spPr/>
      <dgm:t>
        <a:bodyPr/>
        <a:lstStyle/>
        <a:p>
          <a:endParaRPr lang="fr-FR"/>
        </a:p>
      </dgm:t>
    </dgm:pt>
    <dgm:pt modelId="{AB14F981-4277-43A0-85BC-FD7276E84ADB}">
      <dgm:prSet phldrT="[Texte]"/>
      <dgm:spPr/>
      <dgm:t>
        <a:bodyPr/>
        <a:lstStyle/>
        <a:p>
          <a:r>
            <a:rPr lang="fr-FR" dirty="0"/>
            <a:t>35 zettaoctets en 2020</a:t>
          </a:r>
        </a:p>
      </dgm:t>
    </dgm:pt>
    <dgm:pt modelId="{66C61A0E-9381-4AF3-BD6A-F803F00EF35D}" type="parTrans" cxnId="{87DC5F3D-8A3E-44EF-B0A2-FDCF8B6AC58B}">
      <dgm:prSet/>
      <dgm:spPr/>
      <dgm:t>
        <a:bodyPr/>
        <a:lstStyle/>
        <a:p>
          <a:endParaRPr lang="fr-FR"/>
        </a:p>
      </dgm:t>
    </dgm:pt>
    <dgm:pt modelId="{C90AC002-9423-4065-8282-89B761E70432}" type="sibTrans" cxnId="{87DC5F3D-8A3E-44EF-B0A2-FDCF8B6AC58B}">
      <dgm:prSet/>
      <dgm:spPr/>
      <dgm:t>
        <a:bodyPr/>
        <a:lstStyle/>
        <a:p>
          <a:endParaRPr lang="fr-FR"/>
        </a:p>
      </dgm:t>
    </dgm:pt>
    <dgm:pt modelId="{D0EAB093-D819-48B0-940B-8E033C6428C5}">
      <dgm:prSet phldrT="[Texte]"/>
      <dgm:spPr/>
      <dgm:t>
        <a:bodyPr/>
        <a:lstStyle/>
        <a:p>
          <a:r>
            <a:rPr lang="fr-FR" dirty="0"/>
            <a:t>+ 180 zettaoctets d’ici 2025</a:t>
          </a:r>
        </a:p>
      </dgm:t>
    </dgm:pt>
    <dgm:pt modelId="{EC2888F4-E9D0-4AC8-8581-AE2AEE4F67BC}" type="parTrans" cxnId="{2F07DE29-9856-4CB5-8D3B-B2C40012B72E}">
      <dgm:prSet/>
      <dgm:spPr/>
      <dgm:t>
        <a:bodyPr/>
        <a:lstStyle/>
        <a:p>
          <a:endParaRPr lang="fr-FR"/>
        </a:p>
      </dgm:t>
    </dgm:pt>
    <dgm:pt modelId="{D1BA0115-0461-47FB-B352-16DFC11EDCF1}" type="sibTrans" cxnId="{2F07DE29-9856-4CB5-8D3B-B2C40012B72E}">
      <dgm:prSet/>
      <dgm:spPr/>
      <dgm:t>
        <a:bodyPr/>
        <a:lstStyle/>
        <a:p>
          <a:endParaRPr lang="fr-FR"/>
        </a:p>
      </dgm:t>
    </dgm:pt>
    <dgm:pt modelId="{06A6FE24-A60D-47B0-8D5B-A953B902B278}" type="pres">
      <dgm:prSet presAssocID="{098BCD98-FF7F-4B5B-918E-416A57EB5FFA}" presName="CompostProcess" presStyleCnt="0">
        <dgm:presLayoutVars>
          <dgm:dir/>
          <dgm:resizeHandles val="exact"/>
        </dgm:presLayoutVars>
      </dgm:prSet>
      <dgm:spPr/>
    </dgm:pt>
    <dgm:pt modelId="{CCD8A667-9582-47A0-ABD0-7EF908574501}" type="pres">
      <dgm:prSet presAssocID="{098BCD98-FF7F-4B5B-918E-416A57EB5FFA}" presName="arrow" presStyleLbl="bgShp" presStyleIdx="0" presStyleCnt="1"/>
      <dgm:spPr/>
    </dgm:pt>
    <dgm:pt modelId="{050CFF1A-DAD2-4C7F-A83E-9A17C564D562}" type="pres">
      <dgm:prSet presAssocID="{098BCD98-FF7F-4B5B-918E-416A57EB5FFA}" presName="linearProcess" presStyleCnt="0"/>
      <dgm:spPr/>
    </dgm:pt>
    <dgm:pt modelId="{9E6144FB-7D18-4B3B-B24B-8994DE357A12}" type="pres">
      <dgm:prSet presAssocID="{D56E76F0-7CAA-4C93-898E-AFDFCC1A221C}" presName="textNode" presStyleLbl="node1" presStyleIdx="0" presStyleCnt="3">
        <dgm:presLayoutVars>
          <dgm:bulletEnabled val="1"/>
        </dgm:presLayoutVars>
      </dgm:prSet>
      <dgm:spPr/>
    </dgm:pt>
    <dgm:pt modelId="{674811F1-5400-48EB-A6EE-2502A4D11485}" type="pres">
      <dgm:prSet presAssocID="{F1EA57D4-94F9-4346-BAA5-58C51056C942}" presName="sibTrans" presStyleCnt="0"/>
      <dgm:spPr/>
    </dgm:pt>
    <dgm:pt modelId="{5526A8D6-77BA-43F5-BC21-42662ED2E20A}" type="pres">
      <dgm:prSet presAssocID="{AB14F981-4277-43A0-85BC-FD7276E84ADB}" presName="textNode" presStyleLbl="node1" presStyleIdx="1" presStyleCnt="3">
        <dgm:presLayoutVars>
          <dgm:bulletEnabled val="1"/>
        </dgm:presLayoutVars>
      </dgm:prSet>
      <dgm:spPr/>
    </dgm:pt>
    <dgm:pt modelId="{94563208-DBEF-4287-A420-E80E375A5EE1}" type="pres">
      <dgm:prSet presAssocID="{C90AC002-9423-4065-8282-89B761E70432}" presName="sibTrans" presStyleCnt="0"/>
      <dgm:spPr/>
    </dgm:pt>
    <dgm:pt modelId="{DE92FA54-76F9-40A8-9542-49F953730A4B}" type="pres">
      <dgm:prSet presAssocID="{D0EAB093-D819-48B0-940B-8E033C6428C5}" presName="textNode" presStyleLbl="node1" presStyleIdx="2" presStyleCnt="3">
        <dgm:presLayoutVars>
          <dgm:bulletEnabled val="1"/>
        </dgm:presLayoutVars>
      </dgm:prSet>
      <dgm:spPr/>
    </dgm:pt>
  </dgm:ptLst>
  <dgm:cxnLst>
    <dgm:cxn modelId="{A2B3C901-EE98-4050-83EB-56D5665EFDF0}" type="presOf" srcId="{D56E76F0-7CAA-4C93-898E-AFDFCC1A221C}" destId="{9E6144FB-7D18-4B3B-B24B-8994DE357A12}" srcOrd="0" destOrd="0" presId="urn:microsoft.com/office/officeart/2005/8/layout/hProcess9"/>
    <dgm:cxn modelId="{2F07DE29-9856-4CB5-8D3B-B2C40012B72E}" srcId="{098BCD98-FF7F-4B5B-918E-416A57EB5FFA}" destId="{D0EAB093-D819-48B0-940B-8E033C6428C5}" srcOrd="2" destOrd="0" parTransId="{EC2888F4-E9D0-4AC8-8581-AE2AEE4F67BC}" sibTransId="{D1BA0115-0461-47FB-B352-16DFC11EDCF1}"/>
    <dgm:cxn modelId="{87DC5F3D-8A3E-44EF-B0A2-FDCF8B6AC58B}" srcId="{098BCD98-FF7F-4B5B-918E-416A57EB5FFA}" destId="{AB14F981-4277-43A0-85BC-FD7276E84ADB}" srcOrd="1" destOrd="0" parTransId="{66C61A0E-9381-4AF3-BD6A-F803F00EF35D}" sibTransId="{C90AC002-9423-4065-8282-89B761E70432}"/>
    <dgm:cxn modelId="{ADB0019C-5360-4C5C-A74B-EA045239168B}" type="presOf" srcId="{D0EAB093-D819-48B0-940B-8E033C6428C5}" destId="{DE92FA54-76F9-40A8-9542-49F953730A4B}" srcOrd="0" destOrd="0" presId="urn:microsoft.com/office/officeart/2005/8/layout/hProcess9"/>
    <dgm:cxn modelId="{0B199EDA-AFE5-46B3-BA58-14F5172D004D}" srcId="{098BCD98-FF7F-4B5B-918E-416A57EB5FFA}" destId="{D56E76F0-7CAA-4C93-898E-AFDFCC1A221C}" srcOrd="0" destOrd="0" parTransId="{30526593-6C62-4864-8559-1656F8FBAAF4}" sibTransId="{F1EA57D4-94F9-4346-BAA5-58C51056C942}"/>
    <dgm:cxn modelId="{8C8ECBE7-D435-48EC-A4D2-FC7E8AC1BD4E}" type="presOf" srcId="{098BCD98-FF7F-4B5B-918E-416A57EB5FFA}" destId="{06A6FE24-A60D-47B0-8D5B-A953B902B278}" srcOrd="0" destOrd="0" presId="urn:microsoft.com/office/officeart/2005/8/layout/hProcess9"/>
    <dgm:cxn modelId="{FD6850F5-D562-40E1-A3D4-31DA6FB6B210}" type="presOf" srcId="{AB14F981-4277-43A0-85BC-FD7276E84ADB}" destId="{5526A8D6-77BA-43F5-BC21-42662ED2E20A}" srcOrd="0" destOrd="0" presId="urn:microsoft.com/office/officeart/2005/8/layout/hProcess9"/>
    <dgm:cxn modelId="{365B585A-2CF5-4AA2-9605-C1622DDECF29}" type="presParOf" srcId="{06A6FE24-A60D-47B0-8D5B-A953B902B278}" destId="{CCD8A667-9582-47A0-ABD0-7EF908574501}" srcOrd="0" destOrd="0" presId="urn:microsoft.com/office/officeart/2005/8/layout/hProcess9"/>
    <dgm:cxn modelId="{61D52302-A5C6-4D96-853E-01A517FE23B2}" type="presParOf" srcId="{06A6FE24-A60D-47B0-8D5B-A953B902B278}" destId="{050CFF1A-DAD2-4C7F-A83E-9A17C564D562}" srcOrd="1" destOrd="0" presId="urn:microsoft.com/office/officeart/2005/8/layout/hProcess9"/>
    <dgm:cxn modelId="{2C8A350F-FB9E-4275-9BC9-33EBDA9DF631}" type="presParOf" srcId="{050CFF1A-DAD2-4C7F-A83E-9A17C564D562}" destId="{9E6144FB-7D18-4B3B-B24B-8994DE357A12}" srcOrd="0" destOrd="0" presId="urn:microsoft.com/office/officeart/2005/8/layout/hProcess9"/>
    <dgm:cxn modelId="{7D725A5C-0BCC-4238-8898-9F3E6E7ECB46}" type="presParOf" srcId="{050CFF1A-DAD2-4C7F-A83E-9A17C564D562}" destId="{674811F1-5400-48EB-A6EE-2502A4D11485}" srcOrd="1" destOrd="0" presId="urn:microsoft.com/office/officeart/2005/8/layout/hProcess9"/>
    <dgm:cxn modelId="{2BA60492-2807-47E8-AD67-25064988B1DE}" type="presParOf" srcId="{050CFF1A-DAD2-4C7F-A83E-9A17C564D562}" destId="{5526A8D6-77BA-43F5-BC21-42662ED2E20A}" srcOrd="2" destOrd="0" presId="urn:microsoft.com/office/officeart/2005/8/layout/hProcess9"/>
    <dgm:cxn modelId="{91F6B6FD-7EEB-4D37-88E5-AEAC12BA4209}" type="presParOf" srcId="{050CFF1A-DAD2-4C7F-A83E-9A17C564D562}" destId="{94563208-DBEF-4287-A420-E80E375A5EE1}" srcOrd="3" destOrd="0" presId="urn:microsoft.com/office/officeart/2005/8/layout/hProcess9"/>
    <dgm:cxn modelId="{E6225EBD-994A-4DCF-BDBE-0EF9E98D9E66}" type="presParOf" srcId="{050CFF1A-DAD2-4C7F-A83E-9A17C564D562}" destId="{DE92FA54-76F9-40A8-9542-49F953730A4B}"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A7AE02-2C9C-4EE1-AC68-8FD7A8DD1ED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fr-FR"/>
        </a:p>
      </dgm:t>
    </dgm:pt>
    <dgm:pt modelId="{4762E70F-F077-4FCA-AC0E-14BD129B6B9D}">
      <dgm:prSet phldrT="[Texte]" custT="1"/>
      <dgm:spPr/>
      <dgm:t>
        <a:bodyPr/>
        <a:lstStyle/>
        <a:p>
          <a:r>
            <a:rPr lang="fr-FR" sz="1800" dirty="0"/>
            <a:t>Création du pipeline de </a:t>
          </a:r>
          <a:r>
            <a:rPr lang="fr-FR" sz="1800" dirty="0" err="1"/>
            <a:t>preprocessing</a:t>
          </a:r>
          <a:r>
            <a:rPr lang="fr-FR" sz="1800" dirty="0"/>
            <a:t>  + choix du modèle à tester</a:t>
          </a:r>
        </a:p>
      </dgm:t>
    </dgm:pt>
    <dgm:pt modelId="{C5DAABEC-726D-4BD5-B70E-7DA84D8D99B9}" type="parTrans" cxnId="{8BA4D420-E833-4CE1-97D6-EB40AE2D567F}">
      <dgm:prSet/>
      <dgm:spPr/>
      <dgm:t>
        <a:bodyPr/>
        <a:lstStyle/>
        <a:p>
          <a:endParaRPr lang="fr-FR"/>
        </a:p>
      </dgm:t>
    </dgm:pt>
    <dgm:pt modelId="{BBC41D05-8CF2-4630-AAF4-5BA9B93C0829}" type="sibTrans" cxnId="{8BA4D420-E833-4CE1-97D6-EB40AE2D567F}">
      <dgm:prSet/>
      <dgm:spPr/>
      <dgm:t>
        <a:bodyPr/>
        <a:lstStyle/>
        <a:p>
          <a:endParaRPr lang="fr-FR"/>
        </a:p>
      </dgm:t>
    </dgm:pt>
    <dgm:pt modelId="{561DE883-A11F-453C-A695-E84DE08B9852}">
      <dgm:prSet phldrT="[Texte]"/>
      <dgm:spPr/>
      <dgm:t>
        <a:bodyPr/>
        <a:lstStyle/>
        <a:p>
          <a:r>
            <a:rPr lang="fr-FR" dirty="0"/>
            <a:t>Comparaison des modèles + sélection</a:t>
          </a:r>
        </a:p>
      </dgm:t>
    </dgm:pt>
    <dgm:pt modelId="{B7AA58A8-3417-4E08-85CB-0E0B7855FCE7}" type="parTrans" cxnId="{305EC31B-8B72-4259-8648-2C5BC5C17CB8}">
      <dgm:prSet/>
      <dgm:spPr/>
      <dgm:t>
        <a:bodyPr/>
        <a:lstStyle/>
        <a:p>
          <a:endParaRPr lang="fr-FR"/>
        </a:p>
      </dgm:t>
    </dgm:pt>
    <dgm:pt modelId="{55562167-1613-4C4B-9945-1EDF5FFFBFEB}" type="sibTrans" cxnId="{305EC31B-8B72-4259-8648-2C5BC5C17CB8}">
      <dgm:prSet/>
      <dgm:spPr/>
      <dgm:t>
        <a:bodyPr/>
        <a:lstStyle/>
        <a:p>
          <a:endParaRPr lang="fr-FR"/>
        </a:p>
      </dgm:t>
    </dgm:pt>
    <dgm:pt modelId="{4CA319F2-3191-44C8-B503-CEE412A377C1}">
      <dgm:prSet phldrT="[Texte]" custT="1"/>
      <dgm:spPr/>
      <dgm:t>
        <a:bodyPr/>
        <a:lstStyle/>
        <a:p>
          <a:r>
            <a:rPr lang="fr-FR" sz="1800" dirty="0"/>
            <a:t>Train Test Split sur données nettoyées et </a:t>
          </a:r>
          <a:r>
            <a:rPr lang="fr-FR" sz="1800" dirty="0" err="1"/>
            <a:t>preprocessées</a:t>
          </a:r>
          <a:endParaRPr lang="fr-FR" sz="1800" dirty="0"/>
        </a:p>
      </dgm:t>
    </dgm:pt>
    <dgm:pt modelId="{D8D59AF3-0ABC-4B66-9F84-07D9AF62CEC8}" type="parTrans" cxnId="{E5EE0C93-2B9F-4215-9F8B-E9FC3FFB7939}">
      <dgm:prSet/>
      <dgm:spPr/>
      <dgm:t>
        <a:bodyPr/>
        <a:lstStyle/>
        <a:p>
          <a:endParaRPr lang="fr-FR"/>
        </a:p>
      </dgm:t>
    </dgm:pt>
    <dgm:pt modelId="{8CFE9F3B-0847-4982-9466-9BC8CA120B92}" type="sibTrans" cxnId="{E5EE0C93-2B9F-4215-9F8B-E9FC3FFB7939}">
      <dgm:prSet/>
      <dgm:spPr/>
      <dgm:t>
        <a:bodyPr/>
        <a:lstStyle/>
        <a:p>
          <a:endParaRPr lang="fr-FR"/>
        </a:p>
      </dgm:t>
    </dgm:pt>
    <dgm:pt modelId="{9F48D816-C997-424B-A19C-5D1B1DEAF7FE}">
      <dgm:prSet phldrT="[Texte]"/>
      <dgm:spPr/>
      <dgm:t>
        <a:bodyPr/>
        <a:lstStyle/>
        <a:p>
          <a:r>
            <a:rPr lang="fr-FR" dirty="0"/>
            <a:t>Enregistrement du meilleur modèle + évaluation de la performance réelle du modèle</a:t>
          </a:r>
        </a:p>
      </dgm:t>
    </dgm:pt>
    <dgm:pt modelId="{86A8A913-6899-4331-8FFC-D3CFE54010FA}" type="parTrans" cxnId="{EDFBCD8D-A3C8-415D-AEA8-A8CB221BCA39}">
      <dgm:prSet/>
      <dgm:spPr/>
      <dgm:t>
        <a:bodyPr/>
        <a:lstStyle/>
        <a:p>
          <a:endParaRPr lang="fr-FR"/>
        </a:p>
      </dgm:t>
    </dgm:pt>
    <dgm:pt modelId="{71F690E6-CE39-4B37-9787-DEEA17DB6C49}" type="sibTrans" cxnId="{EDFBCD8D-A3C8-415D-AEA8-A8CB221BCA39}">
      <dgm:prSet/>
      <dgm:spPr/>
      <dgm:t>
        <a:bodyPr/>
        <a:lstStyle/>
        <a:p>
          <a:endParaRPr lang="fr-FR"/>
        </a:p>
      </dgm:t>
    </dgm:pt>
    <dgm:pt modelId="{35C6DEA3-27BF-4A81-A536-DCFC00DBD4C3}">
      <dgm:prSet phldrT="[Texte]" custT="1"/>
      <dgm:spPr/>
      <dgm:t>
        <a:bodyPr/>
        <a:lstStyle/>
        <a:p>
          <a:r>
            <a:rPr lang="fr-FR" sz="1800" dirty="0"/>
            <a:t>Définition de la grille de paramètres</a:t>
          </a:r>
        </a:p>
      </dgm:t>
    </dgm:pt>
    <dgm:pt modelId="{589CA29F-A153-4779-ACC9-E4BB68F20362}" type="parTrans" cxnId="{2F0A29E4-ADCF-41B3-B671-4E955EAEA422}">
      <dgm:prSet/>
      <dgm:spPr/>
      <dgm:t>
        <a:bodyPr/>
        <a:lstStyle/>
        <a:p>
          <a:endParaRPr lang="fr-FR"/>
        </a:p>
      </dgm:t>
    </dgm:pt>
    <dgm:pt modelId="{1C30A98B-A771-4F1A-B842-5F4C8EE4E7AA}" type="sibTrans" cxnId="{2F0A29E4-ADCF-41B3-B671-4E955EAEA422}">
      <dgm:prSet/>
      <dgm:spPr/>
      <dgm:t>
        <a:bodyPr/>
        <a:lstStyle/>
        <a:p>
          <a:endParaRPr lang="fr-FR"/>
        </a:p>
      </dgm:t>
    </dgm:pt>
    <dgm:pt modelId="{86C15313-B509-4D7E-A231-41418C95BBC5}">
      <dgm:prSet phldrT="[Texte]"/>
      <dgm:spPr/>
      <dgm:t>
        <a:bodyPr/>
        <a:lstStyle/>
        <a:p>
          <a:r>
            <a:rPr lang="fr-FR" dirty="0"/>
            <a:t>Entrainement des modèles avec </a:t>
          </a:r>
          <a:r>
            <a:rPr lang="fr-FR" dirty="0" err="1"/>
            <a:t>nested</a:t>
          </a:r>
          <a:r>
            <a:rPr lang="fr-FR" dirty="0"/>
            <a:t> cross validation</a:t>
          </a:r>
        </a:p>
      </dgm:t>
    </dgm:pt>
    <dgm:pt modelId="{4CF84007-7D05-47CB-BBFC-B5D375FAFDF0}" type="parTrans" cxnId="{3269B456-C20F-45DC-B94E-9CDBA2514BA2}">
      <dgm:prSet/>
      <dgm:spPr/>
      <dgm:t>
        <a:bodyPr/>
        <a:lstStyle/>
        <a:p>
          <a:endParaRPr lang="fr-FR"/>
        </a:p>
      </dgm:t>
    </dgm:pt>
    <dgm:pt modelId="{B03DAB0E-A6E0-4966-A610-446FF40A2D9E}" type="sibTrans" cxnId="{3269B456-C20F-45DC-B94E-9CDBA2514BA2}">
      <dgm:prSet/>
      <dgm:spPr/>
      <dgm:t>
        <a:bodyPr/>
        <a:lstStyle/>
        <a:p>
          <a:endParaRPr lang="fr-FR"/>
        </a:p>
      </dgm:t>
    </dgm:pt>
    <dgm:pt modelId="{A2AC854B-62C4-496B-9505-BFBC87A55C8F}" type="pres">
      <dgm:prSet presAssocID="{16A7AE02-2C9C-4EE1-AC68-8FD7A8DD1EDD}" presName="CompostProcess" presStyleCnt="0">
        <dgm:presLayoutVars>
          <dgm:dir/>
          <dgm:resizeHandles val="exact"/>
        </dgm:presLayoutVars>
      </dgm:prSet>
      <dgm:spPr/>
    </dgm:pt>
    <dgm:pt modelId="{D69B6EA2-CD36-472E-ABEA-CB6EDAAFFA56}" type="pres">
      <dgm:prSet presAssocID="{16A7AE02-2C9C-4EE1-AC68-8FD7A8DD1EDD}" presName="arrow" presStyleLbl="bgShp" presStyleIdx="0" presStyleCnt="1"/>
      <dgm:spPr/>
    </dgm:pt>
    <dgm:pt modelId="{166CB643-1334-45BA-A46E-4E77FE57E8CF}" type="pres">
      <dgm:prSet presAssocID="{16A7AE02-2C9C-4EE1-AC68-8FD7A8DD1EDD}" presName="linearProcess" presStyleCnt="0"/>
      <dgm:spPr/>
    </dgm:pt>
    <dgm:pt modelId="{A45807BB-7345-4571-A85C-784CA5405E08}" type="pres">
      <dgm:prSet presAssocID="{4CA319F2-3191-44C8-B503-CEE412A377C1}" presName="textNode" presStyleLbl="node1" presStyleIdx="0" presStyleCnt="6">
        <dgm:presLayoutVars>
          <dgm:bulletEnabled val="1"/>
        </dgm:presLayoutVars>
      </dgm:prSet>
      <dgm:spPr/>
    </dgm:pt>
    <dgm:pt modelId="{7D8EBBB5-D07C-4AC5-B272-3C5DA45926D1}" type="pres">
      <dgm:prSet presAssocID="{8CFE9F3B-0847-4982-9466-9BC8CA120B92}" presName="sibTrans" presStyleCnt="0"/>
      <dgm:spPr/>
    </dgm:pt>
    <dgm:pt modelId="{0CDEB333-4787-4F08-90DB-15B2407BC42B}" type="pres">
      <dgm:prSet presAssocID="{4762E70F-F077-4FCA-AC0E-14BD129B6B9D}" presName="textNode" presStyleLbl="node1" presStyleIdx="1" presStyleCnt="6">
        <dgm:presLayoutVars>
          <dgm:bulletEnabled val="1"/>
        </dgm:presLayoutVars>
      </dgm:prSet>
      <dgm:spPr/>
    </dgm:pt>
    <dgm:pt modelId="{45944C13-D7D6-41D7-B6F8-B8C9D0C60670}" type="pres">
      <dgm:prSet presAssocID="{BBC41D05-8CF2-4630-AAF4-5BA9B93C0829}" presName="sibTrans" presStyleCnt="0"/>
      <dgm:spPr/>
    </dgm:pt>
    <dgm:pt modelId="{FAB2F378-5788-4104-B288-B5D49B2CA83A}" type="pres">
      <dgm:prSet presAssocID="{35C6DEA3-27BF-4A81-A536-DCFC00DBD4C3}" presName="textNode" presStyleLbl="node1" presStyleIdx="2" presStyleCnt="6">
        <dgm:presLayoutVars>
          <dgm:bulletEnabled val="1"/>
        </dgm:presLayoutVars>
      </dgm:prSet>
      <dgm:spPr/>
    </dgm:pt>
    <dgm:pt modelId="{5E0B4AB0-120A-49EB-AF96-D3654F848F45}" type="pres">
      <dgm:prSet presAssocID="{1C30A98B-A771-4F1A-B842-5F4C8EE4E7AA}" presName="sibTrans" presStyleCnt="0"/>
      <dgm:spPr/>
    </dgm:pt>
    <dgm:pt modelId="{47908F4A-A415-47E0-B69E-73EDF2BB788B}" type="pres">
      <dgm:prSet presAssocID="{86C15313-B509-4D7E-A231-41418C95BBC5}" presName="textNode" presStyleLbl="node1" presStyleIdx="3" presStyleCnt="6">
        <dgm:presLayoutVars>
          <dgm:bulletEnabled val="1"/>
        </dgm:presLayoutVars>
      </dgm:prSet>
      <dgm:spPr/>
    </dgm:pt>
    <dgm:pt modelId="{88464EF9-5BF3-4EA2-A9AE-0FEF73BA7590}" type="pres">
      <dgm:prSet presAssocID="{B03DAB0E-A6E0-4966-A610-446FF40A2D9E}" presName="sibTrans" presStyleCnt="0"/>
      <dgm:spPr/>
    </dgm:pt>
    <dgm:pt modelId="{25965695-1593-4636-89A2-8F10F2FC65F7}" type="pres">
      <dgm:prSet presAssocID="{9F48D816-C997-424B-A19C-5D1B1DEAF7FE}" presName="textNode" presStyleLbl="node1" presStyleIdx="4" presStyleCnt="6">
        <dgm:presLayoutVars>
          <dgm:bulletEnabled val="1"/>
        </dgm:presLayoutVars>
      </dgm:prSet>
      <dgm:spPr/>
    </dgm:pt>
    <dgm:pt modelId="{62B485D1-623C-4D43-8447-DFD617380E7E}" type="pres">
      <dgm:prSet presAssocID="{71F690E6-CE39-4B37-9787-DEEA17DB6C49}" presName="sibTrans" presStyleCnt="0"/>
      <dgm:spPr/>
    </dgm:pt>
    <dgm:pt modelId="{E2A7A7DC-33FB-428A-9471-C6F2BA466FC3}" type="pres">
      <dgm:prSet presAssocID="{561DE883-A11F-453C-A695-E84DE08B9852}" presName="textNode" presStyleLbl="node1" presStyleIdx="5" presStyleCnt="6">
        <dgm:presLayoutVars>
          <dgm:bulletEnabled val="1"/>
        </dgm:presLayoutVars>
      </dgm:prSet>
      <dgm:spPr/>
    </dgm:pt>
  </dgm:ptLst>
  <dgm:cxnLst>
    <dgm:cxn modelId="{305EC31B-8B72-4259-8648-2C5BC5C17CB8}" srcId="{16A7AE02-2C9C-4EE1-AC68-8FD7A8DD1EDD}" destId="{561DE883-A11F-453C-A695-E84DE08B9852}" srcOrd="5" destOrd="0" parTransId="{B7AA58A8-3417-4E08-85CB-0E0B7855FCE7}" sibTransId="{55562167-1613-4C4B-9945-1EDF5FFFBFEB}"/>
    <dgm:cxn modelId="{8BA4D420-E833-4CE1-97D6-EB40AE2D567F}" srcId="{16A7AE02-2C9C-4EE1-AC68-8FD7A8DD1EDD}" destId="{4762E70F-F077-4FCA-AC0E-14BD129B6B9D}" srcOrd="1" destOrd="0" parTransId="{C5DAABEC-726D-4BD5-B70E-7DA84D8D99B9}" sibTransId="{BBC41D05-8CF2-4630-AAF4-5BA9B93C0829}"/>
    <dgm:cxn modelId="{E3280546-E2B0-4B25-B330-BB83FDBD1848}" type="presOf" srcId="{4CA319F2-3191-44C8-B503-CEE412A377C1}" destId="{A45807BB-7345-4571-A85C-784CA5405E08}" srcOrd="0" destOrd="0" presId="urn:microsoft.com/office/officeart/2005/8/layout/hProcess9"/>
    <dgm:cxn modelId="{0412C048-E341-4DC7-AB47-AC8E42959009}" type="presOf" srcId="{4762E70F-F077-4FCA-AC0E-14BD129B6B9D}" destId="{0CDEB333-4787-4F08-90DB-15B2407BC42B}" srcOrd="0" destOrd="0" presId="urn:microsoft.com/office/officeart/2005/8/layout/hProcess9"/>
    <dgm:cxn modelId="{3269B456-C20F-45DC-B94E-9CDBA2514BA2}" srcId="{16A7AE02-2C9C-4EE1-AC68-8FD7A8DD1EDD}" destId="{86C15313-B509-4D7E-A231-41418C95BBC5}" srcOrd="3" destOrd="0" parTransId="{4CF84007-7D05-47CB-BBFC-B5D375FAFDF0}" sibTransId="{B03DAB0E-A6E0-4966-A610-446FF40A2D9E}"/>
    <dgm:cxn modelId="{9BD55E86-1BD4-4002-86A9-AF5133F16F5B}" type="presOf" srcId="{86C15313-B509-4D7E-A231-41418C95BBC5}" destId="{47908F4A-A415-47E0-B69E-73EDF2BB788B}" srcOrd="0" destOrd="0" presId="urn:microsoft.com/office/officeart/2005/8/layout/hProcess9"/>
    <dgm:cxn modelId="{EDFBCD8D-A3C8-415D-AEA8-A8CB221BCA39}" srcId="{16A7AE02-2C9C-4EE1-AC68-8FD7A8DD1EDD}" destId="{9F48D816-C997-424B-A19C-5D1B1DEAF7FE}" srcOrd="4" destOrd="0" parTransId="{86A8A913-6899-4331-8FFC-D3CFE54010FA}" sibTransId="{71F690E6-CE39-4B37-9787-DEEA17DB6C49}"/>
    <dgm:cxn modelId="{E5EE0C93-2B9F-4215-9F8B-E9FC3FFB7939}" srcId="{16A7AE02-2C9C-4EE1-AC68-8FD7A8DD1EDD}" destId="{4CA319F2-3191-44C8-B503-CEE412A377C1}" srcOrd="0" destOrd="0" parTransId="{D8D59AF3-0ABC-4B66-9F84-07D9AF62CEC8}" sibTransId="{8CFE9F3B-0847-4982-9466-9BC8CA120B92}"/>
    <dgm:cxn modelId="{020D4FC1-A878-41BE-ACF6-C029D16BD5EC}" type="presOf" srcId="{35C6DEA3-27BF-4A81-A536-DCFC00DBD4C3}" destId="{FAB2F378-5788-4104-B288-B5D49B2CA83A}" srcOrd="0" destOrd="0" presId="urn:microsoft.com/office/officeart/2005/8/layout/hProcess9"/>
    <dgm:cxn modelId="{7C0305E3-B167-4183-9A0E-CC376D1B8D96}" type="presOf" srcId="{561DE883-A11F-453C-A695-E84DE08B9852}" destId="{E2A7A7DC-33FB-428A-9471-C6F2BA466FC3}" srcOrd="0" destOrd="0" presId="urn:microsoft.com/office/officeart/2005/8/layout/hProcess9"/>
    <dgm:cxn modelId="{2F0A29E4-ADCF-41B3-B671-4E955EAEA422}" srcId="{16A7AE02-2C9C-4EE1-AC68-8FD7A8DD1EDD}" destId="{35C6DEA3-27BF-4A81-A536-DCFC00DBD4C3}" srcOrd="2" destOrd="0" parTransId="{589CA29F-A153-4779-ACC9-E4BB68F20362}" sibTransId="{1C30A98B-A771-4F1A-B842-5F4C8EE4E7AA}"/>
    <dgm:cxn modelId="{C232F7E6-8036-4590-A73B-116018B3A6E8}" type="presOf" srcId="{9F48D816-C997-424B-A19C-5D1B1DEAF7FE}" destId="{25965695-1593-4636-89A2-8F10F2FC65F7}" srcOrd="0" destOrd="0" presId="urn:microsoft.com/office/officeart/2005/8/layout/hProcess9"/>
    <dgm:cxn modelId="{22E89BF5-D8D4-4935-8538-D415E80A7EFD}" type="presOf" srcId="{16A7AE02-2C9C-4EE1-AC68-8FD7A8DD1EDD}" destId="{A2AC854B-62C4-496B-9505-BFBC87A55C8F}" srcOrd="0" destOrd="0" presId="urn:microsoft.com/office/officeart/2005/8/layout/hProcess9"/>
    <dgm:cxn modelId="{9AEFF83A-8021-4C38-BAD4-3A030245D81A}" type="presParOf" srcId="{A2AC854B-62C4-496B-9505-BFBC87A55C8F}" destId="{D69B6EA2-CD36-472E-ABEA-CB6EDAAFFA56}" srcOrd="0" destOrd="0" presId="urn:microsoft.com/office/officeart/2005/8/layout/hProcess9"/>
    <dgm:cxn modelId="{E961976E-5353-4DDE-A9F5-7AEE17C9792D}" type="presParOf" srcId="{A2AC854B-62C4-496B-9505-BFBC87A55C8F}" destId="{166CB643-1334-45BA-A46E-4E77FE57E8CF}" srcOrd="1" destOrd="0" presId="urn:microsoft.com/office/officeart/2005/8/layout/hProcess9"/>
    <dgm:cxn modelId="{5C43CF58-9427-49A9-B3DD-391F03EF5153}" type="presParOf" srcId="{166CB643-1334-45BA-A46E-4E77FE57E8CF}" destId="{A45807BB-7345-4571-A85C-784CA5405E08}" srcOrd="0" destOrd="0" presId="urn:microsoft.com/office/officeart/2005/8/layout/hProcess9"/>
    <dgm:cxn modelId="{D303C3B2-3EB4-4023-BC83-C296037307EE}" type="presParOf" srcId="{166CB643-1334-45BA-A46E-4E77FE57E8CF}" destId="{7D8EBBB5-D07C-4AC5-B272-3C5DA45926D1}" srcOrd="1" destOrd="0" presId="urn:microsoft.com/office/officeart/2005/8/layout/hProcess9"/>
    <dgm:cxn modelId="{B2D0C613-ED9D-4218-A6EC-17339A4821FD}" type="presParOf" srcId="{166CB643-1334-45BA-A46E-4E77FE57E8CF}" destId="{0CDEB333-4787-4F08-90DB-15B2407BC42B}" srcOrd="2" destOrd="0" presId="urn:microsoft.com/office/officeart/2005/8/layout/hProcess9"/>
    <dgm:cxn modelId="{ABE623D5-9A5A-401C-B1A6-740A8C71A687}" type="presParOf" srcId="{166CB643-1334-45BA-A46E-4E77FE57E8CF}" destId="{45944C13-D7D6-41D7-B6F8-B8C9D0C60670}" srcOrd="3" destOrd="0" presId="urn:microsoft.com/office/officeart/2005/8/layout/hProcess9"/>
    <dgm:cxn modelId="{C64CA7F6-38E8-4775-8268-CBD4E847B537}" type="presParOf" srcId="{166CB643-1334-45BA-A46E-4E77FE57E8CF}" destId="{FAB2F378-5788-4104-B288-B5D49B2CA83A}" srcOrd="4" destOrd="0" presId="urn:microsoft.com/office/officeart/2005/8/layout/hProcess9"/>
    <dgm:cxn modelId="{B984D14D-DED1-4F22-88A5-97DB2AD059F7}" type="presParOf" srcId="{166CB643-1334-45BA-A46E-4E77FE57E8CF}" destId="{5E0B4AB0-120A-49EB-AF96-D3654F848F45}" srcOrd="5" destOrd="0" presId="urn:microsoft.com/office/officeart/2005/8/layout/hProcess9"/>
    <dgm:cxn modelId="{7DB76FD4-033D-45E8-A3F9-86492871AEF0}" type="presParOf" srcId="{166CB643-1334-45BA-A46E-4E77FE57E8CF}" destId="{47908F4A-A415-47E0-B69E-73EDF2BB788B}" srcOrd="6" destOrd="0" presId="urn:microsoft.com/office/officeart/2005/8/layout/hProcess9"/>
    <dgm:cxn modelId="{FF7704C5-12F8-469C-8372-EDA11B779D5B}" type="presParOf" srcId="{166CB643-1334-45BA-A46E-4E77FE57E8CF}" destId="{88464EF9-5BF3-4EA2-A9AE-0FEF73BA7590}" srcOrd="7" destOrd="0" presId="urn:microsoft.com/office/officeart/2005/8/layout/hProcess9"/>
    <dgm:cxn modelId="{F3F0F7D9-3C51-41C9-AE5C-69801A9941AA}" type="presParOf" srcId="{166CB643-1334-45BA-A46E-4E77FE57E8CF}" destId="{25965695-1593-4636-89A2-8F10F2FC65F7}" srcOrd="8" destOrd="0" presId="urn:microsoft.com/office/officeart/2005/8/layout/hProcess9"/>
    <dgm:cxn modelId="{0649201A-D63E-4783-A646-27FB59603E21}" type="presParOf" srcId="{166CB643-1334-45BA-A46E-4E77FE57E8CF}" destId="{62B485D1-623C-4D43-8447-DFD617380E7E}" srcOrd="9" destOrd="0" presId="urn:microsoft.com/office/officeart/2005/8/layout/hProcess9"/>
    <dgm:cxn modelId="{2DD99778-DDB5-43F0-9467-01A7BC44E835}" type="presParOf" srcId="{166CB643-1334-45BA-A46E-4E77FE57E8CF}" destId="{E2A7A7DC-33FB-428A-9471-C6F2BA466FC3}"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7D3DC2-84CB-42D8-BB1A-B73451D622B8}"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fr-FR"/>
        </a:p>
      </dgm:t>
    </dgm:pt>
    <dgm:pt modelId="{F00D18EC-7D40-44AD-8CFF-86DD0297CC23}">
      <dgm:prSet phldrT="[Texte]"/>
      <dgm:spPr/>
      <dgm:t>
        <a:bodyPr/>
        <a:lstStyle/>
        <a:p>
          <a:r>
            <a:rPr lang="fr-FR" dirty="0"/>
            <a:t>Mise à jour du code sur </a:t>
          </a:r>
          <a:r>
            <a:rPr lang="fr-FR" dirty="0" err="1"/>
            <a:t>PyCharm</a:t>
          </a:r>
          <a:endParaRPr lang="fr-FR" dirty="0"/>
        </a:p>
      </dgm:t>
    </dgm:pt>
    <dgm:pt modelId="{442A5625-5147-4F55-B7B7-FC5C1AB55597}" type="parTrans" cxnId="{9D3AC361-C59A-4BC8-9306-C3FA18C43F02}">
      <dgm:prSet/>
      <dgm:spPr/>
      <dgm:t>
        <a:bodyPr/>
        <a:lstStyle/>
        <a:p>
          <a:endParaRPr lang="fr-FR"/>
        </a:p>
      </dgm:t>
    </dgm:pt>
    <dgm:pt modelId="{EFE5D7F1-A6C0-4147-81D0-C4769CF1F4AB}" type="sibTrans" cxnId="{9D3AC361-C59A-4BC8-9306-C3FA18C43F02}">
      <dgm:prSet/>
      <dgm:spPr/>
      <dgm:t>
        <a:bodyPr/>
        <a:lstStyle/>
        <a:p>
          <a:endParaRPr lang="fr-FR"/>
        </a:p>
      </dgm:t>
    </dgm:pt>
    <dgm:pt modelId="{68B6A3E8-4912-4267-B4D1-377583B1D3BA}">
      <dgm:prSet phldrT="[Texte]"/>
      <dgm:spPr/>
      <dgm:t>
        <a:bodyPr/>
        <a:lstStyle/>
        <a:p>
          <a:r>
            <a:rPr lang="fr-FR" dirty="0"/>
            <a:t>Git / </a:t>
          </a:r>
          <a:r>
            <a:rPr lang="fr-FR" dirty="0" err="1"/>
            <a:t>Github</a:t>
          </a:r>
          <a:endParaRPr lang="fr-FR" dirty="0"/>
        </a:p>
      </dgm:t>
    </dgm:pt>
    <dgm:pt modelId="{8DCF4AF8-1A09-494C-AB90-5E335F2EE668}" type="parTrans" cxnId="{E2BE8A0C-7858-4744-ABC5-E1255A809997}">
      <dgm:prSet/>
      <dgm:spPr/>
      <dgm:t>
        <a:bodyPr/>
        <a:lstStyle/>
        <a:p>
          <a:endParaRPr lang="fr-FR"/>
        </a:p>
      </dgm:t>
    </dgm:pt>
    <dgm:pt modelId="{52B50790-275A-4A0B-8E75-5CF52F81B522}" type="sibTrans" cxnId="{E2BE8A0C-7858-4744-ABC5-E1255A809997}">
      <dgm:prSet/>
      <dgm:spPr/>
      <dgm:t>
        <a:bodyPr/>
        <a:lstStyle/>
        <a:p>
          <a:endParaRPr lang="fr-FR"/>
        </a:p>
      </dgm:t>
    </dgm:pt>
    <dgm:pt modelId="{B6B4F9DF-43D1-4939-9709-8DA936F81D24}">
      <dgm:prSet phldrT="[Texte]"/>
      <dgm:spPr/>
      <dgm:t>
        <a:bodyPr/>
        <a:lstStyle/>
        <a:p>
          <a:r>
            <a:rPr lang="fr-FR" dirty="0"/>
            <a:t>Tests unitaires</a:t>
          </a:r>
        </a:p>
      </dgm:t>
    </dgm:pt>
    <dgm:pt modelId="{F34C8C88-24C0-47C3-884E-1EBFD7DB1CE4}" type="parTrans" cxnId="{A288780B-D0BE-42EE-BCA1-AC3177732B77}">
      <dgm:prSet/>
      <dgm:spPr/>
      <dgm:t>
        <a:bodyPr/>
        <a:lstStyle/>
        <a:p>
          <a:endParaRPr lang="fr-FR"/>
        </a:p>
      </dgm:t>
    </dgm:pt>
    <dgm:pt modelId="{9809DF14-BD8A-40A1-A617-DE0CEFE31877}" type="sibTrans" cxnId="{A288780B-D0BE-42EE-BCA1-AC3177732B77}">
      <dgm:prSet/>
      <dgm:spPr/>
      <dgm:t>
        <a:bodyPr/>
        <a:lstStyle/>
        <a:p>
          <a:endParaRPr lang="fr-FR"/>
        </a:p>
      </dgm:t>
    </dgm:pt>
    <dgm:pt modelId="{02D7D4DE-2558-4106-91F5-CF997223107D}">
      <dgm:prSet phldrT="[Texte]"/>
      <dgm:spPr/>
      <dgm:t>
        <a:bodyPr/>
        <a:lstStyle/>
        <a:p>
          <a:r>
            <a:rPr lang="fr-FR" dirty="0" err="1"/>
            <a:t>Heroku</a:t>
          </a:r>
          <a:r>
            <a:rPr lang="fr-FR" dirty="0"/>
            <a:t> Cl</a:t>
          </a:r>
        </a:p>
      </dgm:t>
    </dgm:pt>
    <dgm:pt modelId="{6E1FAEB3-3AA6-4C73-B166-AD0F5ECF5549}" type="parTrans" cxnId="{07575644-653D-4D13-8D2A-FCCF21D064A4}">
      <dgm:prSet/>
      <dgm:spPr/>
      <dgm:t>
        <a:bodyPr/>
        <a:lstStyle/>
        <a:p>
          <a:endParaRPr lang="fr-FR"/>
        </a:p>
      </dgm:t>
    </dgm:pt>
    <dgm:pt modelId="{B29AF233-5CE5-49E8-8053-519D95B9624F}" type="sibTrans" cxnId="{07575644-653D-4D13-8D2A-FCCF21D064A4}">
      <dgm:prSet/>
      <dgm:spPr/>
      <dgm:t>
        <a:bodyPr/>
        <a:lstStyle/>
        <a:p>
          <a:endParaRPr lang="fr-FR"/>
        </a:p>
      </dgm:t>
    </dgm:pt>
    <dgm:pt modelId="{90082E32-D9D2-4CAA-A0A1-94BB5955A161}">
      <dgm:prSet phldrT="[Texte]"/>
      <dgm:spPr/>
      <dgm:t>
        <a:bodyPr/>
        <a:lstStyle/>
        <a:p>
          <a:r>
            <a:rPr lang="fr-FR" dirty="0"/>
            <a:t>Application déployée sur </a:t>
          </a:r>
          <a:r>
            <a:rPr lang="fr-FR" dirty="0" err="1"/>
            <a:t>Heroku</a:t>
          </a:r>
          <a:endParaRPr lang="fr-FR" dirty="0"/>
        </a:p>
      </dgm:t>
    </dgm:pt>
    <dgm:pt modelId="{D4A69B52-96F3-48AD-AB26-0EDB76F5C7BC}" type="parTrans" cxnId="{9BCC1223-EA21-40A8-96E1-141A5710216A}">
      <dgm:prSet/>
      <dgm:spPr/>
      <dgm:t>
        <a:bodyPr/>
        <a:lstStyle/>
        <a:p>
          <a:endParaRPr lang="fr-FR"/>
        </a:p>
      </dgm:t>
    </dgm:pt>
    <dgm:pt modelId="{499753A7-EA12-4BCB-9FEE-400EC5ED7F91}" type="sibTrans" cxnId="{9BCC1223-EA21-40A8-96E1-141A5710216A}">
      <dgm:prSet/>
      <dgm:spPr/>
      <dgm:t>
        <a:bodyPr/>
        <a:lstStyle/>
        <a:p>
          <a:endParaRPr lang="fr-FR"/>
        </a:p>
      </dgm:t>
    </dgm:pt>
    <dgm:pt modelId="{87D50E80-5215-49D8-AE3A-01713FC567AD}" type="pres">
      <dgm:prSet presAssocID="{827D3DC2-84CB-42D8-BB1A-B73451D622B8}" presName="Name0" presStyleCnt="0">
        <dgm:presLayoutVars>
          <dgm:dir/>
          <dgm:resizeHandles val="exact"/>
        </dgm:presLayoutVars>
      </dgm:prSet>
      <dgm:spPr/>
    </dgm:pt>
    <dgm:pt modelId="{DA48FBA5-4EF2-4D12-ABB9-92DDB094C7ED}" type="pres">
      <dgm:prSet presAssocID="{827D3DC2-84CB-42D8-BB1A-B73451D622B8}" presName="cycle" presStyleCnt="0"/>
      <dgm:spPr/>
    </dgm:pt>
    <dgm:pt modelId="{9C1212E6-4784-4CF0-961F-B03D964BAB16}" type="pres">
      <dgm:prSet presAssocID="{F00D18EC-7D40-44AD-8CFF-86DD0297CC23}" presName="nodeFirstNode" presStyleLbl="node1" presStyleIdx="0" presStyleCnt="5">
        <dgm:presLayoutVars>
          <dgm:bulletEnabled val="1"/>
        </dgm:presLayoutVars>
      </dgm:prSet>
      <dgm:spPr/>
    </dgm:pt>
    <dgm:pt modelId="{C5B34664-1E51-4ECD-876B-BAF152D2F262}" type="pres">
      <dgm:prSet presAssocID="{EFE5D7F1-A6C0-4147-81D0-C4769CF1F4AB}" presName="sibTransFirstNode" presStyleLbl="bgShp" presStyleIdx="0" presStyleCnt="1"/>
      <dgm:spPr/>
    </dgm:pt>
    <dgm:pt modelId="{12689F26-5B01-4F52-8DBE-A9BA3F24D3C2}" type="pres">
      <dgm:prSet presAssocID="{68B6A3E8-4912-4267-B4D1-377583B1D3BA}" presName="nodeFollowingNodes" presStyleLbl="node1" presStyleIdx="1" presStyleCnt="5">
        <dgm:presLayoutVars>
          <dgm:bulletEnabled val="1"/>
        </dgm:presLayoutVars>
      </dgm:prSet>
      <dgm:spPr/>
    </dgm:pt>
    <dgm:pt modelId="{EE88DF46-231E-4E64-9964-2BAC5764FCF3}" type="pres">
      <dgm:prSet presAssocID="{B6B4F9DF-43D1-4939-9709-8DA936F81D24}" presName="nodeFollowingNodes" presStyleLbl="node1" presStyleIdx="2" presStyleCnt="5">
        <dgm:presLayoutVars>
          <dgm:bulletEnabled val="1"/>
        </dgm:presLayoutVars>
      </dgm:prSet>
      <dgm:spPr/>
    </dgm:pt>
    <dgm:pt modelId="{7F5A7103-F3F4-4110-AA7B-F2713C043BC7}" type="pres">
      <dgm:prSet presAssocID="{02D7D4DE-2558-4106-91F5-CF997223107D}" presName="nodeFollowingNodes" presStyleLbl="node1" presStyleIdx="3" presStyleCnt="5">
        <dgm:presLayoutVars>
          <dgm:bulletEnabled val="1"/>
        </dgm:presLayoutVars>
      </dgm:prSet>
      <dgm:spPr/>
    </dgm:pt>
    <dgm:pt modelId="{6D623AFB-5305-4990-BD45-59360BC05324}" type="pres">
      <dgm:prSet presAssocID="{90082E32-D9D2-4CAA-A0A1-94BB5955A161}" presName="nodeFollowingNodes" presStyleLbl="node1" presStyleIdx="4" presStyleCnt="5">
        <dgm:presLayoutVars>
          <dgm:bulletEnabled val="1"/>
        </dgm:presLayoutVars>
      </dgm:prSet>
      <dgm:spPr/>
    </dgm:pt>
  </dgm:ptLst>
  <dgm:cxnLst>
    <dgm:cxn modelId="{A288780B-D0BE-42EE-BCA1-AC3177732B77}" srcId="{827D3DC2-84CB-42D8-BB1A-B73451D622B8}" destId="{B6B4F9DF-43D1-4939-9709-8DA936F81D24}" srcOrd="2" destOrd="0" parTransId="{F34C8C88-24C0-47C3-884E-1EBFD7DB1CE4}" sibTransId="{9809DF14-BD8A-40A1-A617-DE0CEFE31877}"/>
    <dgm:cxn modelId="{E2BE8A0C-7858-4744-ABC5-E1255A809997}" srcId="{827D3DC2-84CB-42D8-BB1A-B73451D622B8}" destId="{68B6A3E8-4912-4267-B4D1-377583B1D3BA}" srcOrd="1" destOrd="0" parTransId="{8DCF4AF8-1A09-494C-AB90-5E335F2EE668}" sibTransId="{52B50790-275A-4A0B-8E75-5CF52F81B522}"/>
    <dgm:cxn modelId="{17982B13-3837-4A8C-B706-4195E90EB448}" type="presOf" srcId="{68B6A3E8-4912-4267-B4D1-377583B1D3BA}" destId="{12689F26-5B01-4F52-8DBE-A9BA3F24D3C2}" srcOrd="0" destOrd="0" presId="urn:microsoft.com/office/officeart/2005/8/layout/cycle3"/>
    <dgm:cxn modelId="{9BCC1223-EA21-40A8-96E1-141A5710216A}" srcId="{827D3DC2-84CB-42D8-BB1A-B73451D622B8}" destId="{90082E32-D9D2-4CAA-A0A1-94BB5955A161}" srcOrd="4" destOrd="0" parTransId="{D4A69B52-96F3-48AD-AB26-0EDB76F5C7BC}" sibTransId="{499753A7-EA12-4BCB-9FEE-400EC5ED7F91}"/>
    <dgm:cxn modelId="{65E5DF40-AA07-4AC4-A507-72DD4F46D9C5}" type="presOf" srcId="{827D3DC2-84CB-42D8-BB1A-B73451D622B8}" destId="{87D50E80-5215-49D8-AE3A-01713FC567AD}" srcOrd="0" destOrd="0" presId="urn:microsoft.com/office/officeart/2005/8/layout/cycle3"/>
    <dgm:cxn modelId="{9D3AC361-C59A-4BC8-9306-C3FA18C43F02}" srcId="{827D3DC2-84CB-42D8-BB1A-B73451D622B8}" destId="{F00D18EC-7D40-44AD-8CFF-86DD0297CC23}" srcOrd="0" destOrd="0" parTransId="{442A5625-5147-4F55-B7B7-FC5C1AB55597}" sibTransId="{EFE5D7F1-A6C0-4147-81D0-C4769CF1F4AB}"/>
    <dgm:cxn modelId="{07575644-653D-4D13-8D2A-FCCF21D064A4}" srcId="{827D3DC2-84CB-42D8-BB1A-B73451D622B8}" destId="{02D7D4DE-2558-4106-91F5-CF997223107D}" srcOrd="3" destOrd="0" parTransId="{6E1FAEB3-3AA6-4C73-B166-AD0F5ECF5549}" sibTransId="{B29AF233-5CE5-49E8-8053-519D95B9624F}"/>
    <dgm:cxn modelId="{0ECC0452-E73F-4079-8207-0664CEBB8730}" type="presOf" srcId="{B6B4F9DF-43D1-4939-9709-8DA936F81D24}" destId="{EE88DF46-231E-4E64-9964-2BAC5764FCF3}" srcOrd="0" destOrd="0" presId="urn:microsoft.com/office/officeart/2005/8/layout/cycle3"/>
    <dgm:cxn modelId="{CE85F97C-51E0-4310-8A90-A6C3DAD72F99}" type="presOf" srcId="{02D7D4DE-2558-4106-91F5-CF997223107D}" destId="{7F5A7103-F3F4-4110-AA7B-F2713C043BC7}" srcOrd="0" destOrd="0" presId="urn:microsoft.com/office/officeart/2005/8/layout/cycle3"/>
    <dgm:cxn modelId="{033B1B9A-7379-461D-8CF9-81E064EBD6B2}" type="presOf" srcId="{90082E32-D9D2-4CAA-A0A1-94BB5955A161}" destId="{6D623AFB-5305-4990-BD45-59360BC05324}" srcOrd="0" destOrd="0" presId="urn:microsoft.com/office/officeart/2005/8/layout/cycle3"/>
    <dgm:cxn modelId="{5B80D1AC-465B-44BD-8800-F65A6F922F6F}" type="presOf" srcId="{F00D18EC-7D40-44AD-8CFF-86DD0297CC23}" destId="{9C1212E6-4784-4CF0-961F-B03D964BAB16}" srcOrd="0" destOrd="0" presId="urn:microsoft.com/office/officeart/2005/8/layout/cycle3"/>
    <dgm:cxn modelId="{D66A21DC-4771-4C79-8634-CB40662C67EF}" type="presOf" srcId="{EFE5D7F1-A6C0-4147-81D0-C4769CF1F4AB}" destId="{C5B34664-1E51-4ECD-876B-BAF152D2F262}" srcOrd="0" destOrd="0" presId="urn:microsoft.com/office/officeart/2005/8/layout/cycle3"/>
    <dgm:cxn modelId="{15147F6B-47DE-4F09-A7D6-BCD01BE25244}" type="presParOf" srcId="{87D50E80-5215-49D8-AE3A-01713FC567AD}" destId="{DA48FBA5-4EF2-4D12-ABB9-92DDB094C7ED}" srcOrd="0" destOrd="0" presId="urn:microsoft.com/office/officeart/2005/8/layout/cycle3"/>
    <dgm:cxn modelId="{C74C12DD-EE10-4E0C-9F46-6F276C93214D}" type="presParOf" srcId="{DA48FBA5-4EF2-4D12-ABB9-92DDB094C7ED}" destId="{9C1212E6-4784-4CF0-961F-B03D964BAB16}" srcOrd="0" destOrd="0" presId="urn:microsoft.com/office/officeart/2005/8/layout/cycle3"/>
    <dgm:cxn modelId="{98683948-4516-4F09-A834-450AC20F57ED}" type="presParOf" srcId="{DA48FBA5-4EF2-4D12-ABB9-92DDB094C7ED}" destId="{C5B34664-1E51-4ECD-876B-BAF152D2F262}" srcOrd="1" destOrd="0" presId="urn:microsoft.com/office/officeart/2005/8/layout/cycle3"/>
    <dgm:cxn modelId="{9E816E4F-63C5-4157-A519-962E14DD14DD}" type="presParOf" srcId="{DA48FBA5-4EF2-4D12-ABB9-92DDB094C7ED}" destId="{12689F26-5B01-4F52-8DBE-A9BA3F24D3C2}" srcOrd="2" destOrd="0" presId="urn:microsoft.com/office/officeart/2005/8/layout/cycle3"/>
    <dgm:cxn modelId="{240AB8B7-2172-4FA9-A6AF-4984CFA7E65E}" type="presParOf" srcId="{DA48FBA5-4EF2-4D12-ABB9-92DDB094C7ED}" destId="{EE88DF46-231E-4E64-9964-2BAC5764FCF3}" srcOrd="3" destOrd="0" presId="urn:microsoft.com/office/officeart/2005/8/layout/cycle3"/>
    <dgm:cxn modelId="{BDDC53B1-F9D3-4972-A853-3CA4E809C2D8}" type="presParOf" srcId="{DA48FBA5-4EF2-4D12-ABB9-92DDB094C7ED}" destId="{7F5A7103-F3F4-4110-AA7B-F2713C043BC7}" srcOrd="4" destOrd="0" presId="urn:microsoft.com/office/officeart/2005/8/layout/cycle3"/>
    <dgm:cxn modelId="{3062B5D4-AC0B-4964-8D1D-9EAC7998AED2}" type="presParOf" srcId="{DA48FBA5-4EF2-4D12-ABB9-92DDB094C7ED}" destId="{6D623AFB-5305-4990-BD45-59360BC05324}" srcOrd="5" destOrd="0" presId="urn:microsoft.com/office/officeart/2005/8/layout/cycle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0BCB8-2CA8-4281-8C3E-9646AA407DE2}">
      <dsp:nvSpPr>
        <dsp:cNvPr id="0" name=""/>
        <dsp:cNvSpPr/>
      </dsp:nvSpPr>
      <dsp:spPr>
        <a:xfrm>
          <a:off x="33695" y="652289"/>
          <a:ext cx="3133930" cy="1634184"/>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fr-FR" sz="2100" b="1" kern="1200" noProof="0" dirty="0"/>
            <a:t>I</a:t>
          </a:r>
        </a:p>
        <a:p>
          <a:pPr marL="0" lvl="0" indent="0" algn="ctr" defTabSz="933450" rtl="0">
            <a:lnSpc>
              <a:spcPct val="90000"/>
            </a:lnSpc>
            <a:spcBef>
              <a:spcPct val="0"/>
            </a:spcBef>
            <a:spcAft>
              <a:spcPct val="35000"/>
            </a:spcAft>
            <a:buNone/>
          </a:pPr>
          <a:r>
            <a:rPr lang="fr-FR" sz="1800" kern="1200" noProof="0" dirty="0">
              <a:latin typeface="Trebuchet MS" panose="020B0603020202020204"/>
              <a:ea typeface="+mn-ea"/>
              <a:cs typeface="+mn-cs"/>
            </a:rPr>
            <a:t>Problématique et jeu de données</a:t>
          </a:r>
        </a:p>
      </dsp:txBody>
      <dsp:txXfrm>
        <a:off x="33695" y="652289"/>
        <a:ext cx="3133930" cy="1634184"/>
      </dsp:txXfrm>
    </dsp:sp>
    <dsp:sp modelId="{B86E23A3-742D-4587-88CF-2D56A8442149}">
      <dsp:nvSpPr>
        <dsp:cNvPr id="0" name=""/>
        <dsp:cNvSpPr/>
      </dsp:nvSpPr>
      <dsp:spPr>
        <a:xfrm>
          <a:off x="3439990" y="652289"/>
          <a:ext cx="3133930" cy="1634184"/>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fr-FR" sz="2100" b="1" kern="1200" noProof="0" dirty="0">
              <a:latin typeface="Garamond" panose="02020404030301010803"/>
              <a:ea typeface="+mn-ea"/>
              <a:cs typeface="+mn-cs"/>
            </a:rPr>
            <a:t>II</a:t>
          </a:r>
        </a:p>
        <a:p>
          <a:pPr marL="0" lvl="0" algn="ctr" defTabSz="1022350" rtl="0">
            <a:lnSpc>
              <a:spcPct val="90000"/>
            </a:lnSpc>
            <a:spcBef>
              <a:spcPct val="0"/>
            </a:spcBef>
            <a:spcAft>
              <a:spcPct val="35000"/>
            </a:spcAft>
            <a:buNone/>
          </a:pPr>
          <a:r>
            <a:rPr lang="fr-FR" sz="1800" kern="1200" noProof="0" dirty="0">
              <a:latin typeface="Trebuchet MS" panose="020B0603020202020204"/>
              <a:ea typeface="+mn-ea"/>
              <a:cs typeface="+mn-cs"/>
            </a:rPr>
            <a:t>Processus de création de l’environnement Big Data</a:t>
          </a:r>
        </a:p>
      </dsp:txBody>
      <dsp:txXfrm>
        <a:off x="3439990" y="652289"/>
        <a:ext cx="3133930" cy="1634184"/>
      </dsp:txXfrm>
    </dsp:sp>
    <dsp:sp modelId="{BAB05900-8DEB-4402-B995-D8A121093117}">
      <dsp:nvSpPr>
        <dsp:cNvPr id="0" name=""/>
        <dsp:cNvSpPr/>
      </dsp:nvSpPr>
      <dsp:spPr>
        <a:xfrm>
          <a:off x="6826815" y="652289"/>
          <a:ext cx="3133930" cy="1634184"/>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fr-FR" sz="2100" b="1" kern="1200" noProof="0" dirty="0">
              <a:latin typeface="Garamond" panose="02020404030301010803"/>
              <a:ea typeface="+mn-ea"/>
              <a:cs typeface="+mn-cs"/>
            </a:rPr>
            <a:t>III</a:t>
          </a:r>
        </a:p>
        <a:p>
          <a:pPr marL="0" lvl="0" algn="ctr" defTabSz="1022350" rtl="0">
            <a:lnSpc>
              <a:spcPct val="90000"/>
            </a:lnSpc>
            <a:spcBef>
              <a:spcPct val="0"/>
            </a:spcBef>
            <a:spcAft>
              <a:spcPct val="35000"/>
            </a:spcAft>
            <a:buNone/>
          </a:pPr>
          <a:r>
            <a:rPr lang="fr-FR" sz="1800" kern="1200" noProof="0" dirty="0">
              <a:latin typeface="Trebuchet MS" panose="020B0603020202020204"/>
              <a:ea typeface="+mn-ea"/>
              <a:cs typeface="+mn-cs"/>
            </a:rPr>
            <a:t>Chaîne de traitement des images</a:t>
          </a:r>
        </a:p>
      </dsp:txBody>
      <dsp:txXfrm>
        <a:off x="6826815" y="652289"/>
        <a:ext cx="3133930" cy="1634184"/>
      </dsp:txXfrm>
    </dsp:sp>
    <dsp:sp modelId="{FA9436F7-2B81-4C09-92D6-98305E31304E}">
      <dsp:nvSpPr>
        <dsp:cNvPr id="0" name=""/>
        <dsp:cNvSpPr/>
      </dsp:nvSpPr>
      <dsp:spPr>
        <a:xfrm>
          <a:off x="443984" y="2558838"/>
          <a:ext cx="3133930" cy="1634184"/>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72000" tIns="68580" rIns="72000" bIns="68580" numCol="1" spcCol="1270" rtlCol="0" anchor="ctr" anchorCtr="0">
          <a:noAutofit/>
        </a:bodyPr>
        <a:lstStyle/>
        <a:p>
          <a:pPr marL="0" lvl="0" indent="0" algn="ctr" defTabSz="933450" rtl="0">
            <a:lnSpc>
              <a:spcPct val="90000"/>
            </a:lnSpc>
            <a:spcBef>
              <a:spcPct val="0"/>
            </a:spcBef>
            <a:spcAft>
              <a:spcPct val="35000"/>
            </a:spcAft>
            <a:buNone/>
          </a:pPr>
          <a:r>
            <a:rPr lang="fr-FR" sz="1800" b="1" kern="1200" noProof="0" dirty="0">
              <a:latin typeface="Garamond" panose="02020404030301010803"/>
              <a:ea typeface="+mn-ea"/>
              <a:cs typeface="+mn-cs"/>
            </a:rPr>
            <a:t>IV</a:t>
          </a:r>
        </a:p>
        <a:p>
          <a:pPr marL="0" lvl="0" indent="0" algn="ctr" defTabSz="933450" rtl="0">
            <a:lnSpc>
              <a:spcPct val="90000"/>
            </a:lnSpc>
            <a:spcBef>
              <a:spcPct val="0"/>
            </a:spcBef>
            <a:spcAft>
              <a:spcPct val="35000"/>
            </a:spcAft>
            <a:buNone/>
          </a:pPr>
          <a:r>
            <a:rPr lang="fr-FR" sz="1800" kern="1200" noProof="0" dirty="0">
              <a:latin typeface="Trebuchet MS" panose="020B0603020202020204"/>
              <a:ea typeface="+mn-ea"/>
              <a:cs typeface="+mn-cs"/>
            </a:rPr>
            <a:t>Démonstration d’exécution du script sur le Cloud</a:t>
          </a:r>
        </a:p>
      </dsp:txBody>
      <dsp:txXfrm>
        <a:off x="443984" y="2558838"/>
        <a:ext cx="3133930" cy="1634184"/>
      </dsp:txXfrm>
    </dsp:sp>
    <dsp:sp modelId="{6BB33820-8A23-4609-8AE1-067AFC4D8CEC}">
      <dsp:nvSpPr>
        <dsp:cNvPr id="0" name=""/>
        <dsp:cNvSpPr/>
      </dsp:nvSpPr>
      <dsp:spPr>
        <a:xfrm>
          <a:off x="3823696" y="2558838"/>
          <a:ext cx="2723641" cy="1634184"/>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72000" tIns="68580" rIns="72000" bIns="68580" numCol="1" spcCol="1270" rtlCol="0" anchor="ctr" anchorCtr="0">
          <a:noAutofit/>
        </a:bodyPr>
        <a:lstStyle/>
        <a:p>
          <a:pPr marL="0" lvl="0" indent="0" algn="ctr" defTabSz="933450" rtl="0">
            <a:lnSpc>
              <a:spcPct val="90000"/>
            </a:lnSpc>
            <a:spcBef>
              <a:spcPct val="0"/>
            </a:spcBef>
            <a:spcAft>
              <a:spcPct val="35000"/>
            </a:spcAft>
            <a:buNone/>
          </a:pPr>
          <a:r>
            <a:rPr lang="fr-FR" sz="1800" b="1" kern="1200" noProof="0" dirty="0">
              <a:latin typeface="Garamond" panose="02020404030301010803"/>
              <a:ea typeface="+mn-ea"/>
              <a:cs typeface="+mn-cs"/>
            </a:rPr>
            <a:t>V</a:t>
          </a:r>
        </a:p>
        <a:p>
          <a:pPr marL="0" lvl="0" indent="0" algn="ctr" defTabSz="933450">
            <a:lnSpc>
              <a:spcPct val="90000"/>
            </a:lnSpc>
            <a:spcBef>
              <a:spcPct val="0"/>
            </a:spcBef>
            <a:spcAft>
              <a:spcPct val="35000"/>
            </a:spcAft>
            <a:buNone/>
          </a:pPr>
          <a:r>
            <a:rPr lang="fr-FR" sz="1800" kern="1200" noProof="0" dirty="0">
              <a:latin typeface="Trebuchet MS" panose="020B0603020202020204"/>
              <a:ea typeface="+mn-ea"/>
              <a:cs typeface="+mn-cs"/>
            </a:rPr>
            <a:t>Synthèse</a:t>
          </a:r>
        </a:p>
      </dsp:txBody>
      <dsp:txXfrm>
        <a:off x="3823696" y="2558838"/>
        <a:ext cx="2723641" cy="1634184"/>
      </dsp:txXfrm>
    </dsp:sp>
    <dsp:sp modelId="{D3037A9A-72D3-424F-A84F-4F4389EBDA1D}">
      <dsp:nvSpPr>
        <dsp:cNvPr id="0" name=""/>
        <dsp:cNvSpPr/>
      </dsp:nvSpPr>
      <dsp:spPr>
        <a:xfrm>
          <a:off x="6819702" y="2558838"/>
          <a:ext cx="2723641" cy="1634184"/>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72000" tIns="68580" rIns="72000" bIns="68580" numCol="1" spcCol="1270" rtlCol="0" anchor="ctr" anchorCtr="0">
          <a:noAutofit/>
        </a:bodyPr>
        <a:lstStyle/>
        <a:p>
          <a:pPr marL="0" lvl="0" indent="0" algn="ctr" defTabSz="933450" rtl="0">
            <a:lnSpc>
              <a:spcPct val="90000"/>
            </a:lnSpc>
            <a:spcBef>
              <a:spcPct val="0"/>
            </a:spcBef>
            <a:spcAft>
              <a:spcPct val="35000"/>
            </a:spcAft>
            <a:buNone/>
          </a:pPr>
          <a:r>
            <a:rPr lang="fr-FR" sz="1800" b="1" kern="1200" noProof="0" dirty="0">
              <a:latin typeface="Garamond" panose="02020404030301010803"/>
              <a:ea typeface="+mn-ea"/>
              <a:cs typeface="+mn-cs"/>
            </a:rPr>
            <a:t>VI</a:t>
          </a:r>
        </a:p>
        <a:p>
          <a:pPr marL="0" lvl="0" indent="0" algn="ctr" defTabSz="933450">
            <a:lnSpc>
              <a:spcPct val="90000"/>
            </a:lnSpc>
            <a:spcBef>
              <a:spcPct val="0"/>
            </a:spcBef>
            <a:spcAft>
              <a:spcPct val="35000"/>
            </a:spcAft>
            <a:buNone/>
          </a:pPr>
          <a:r>
            <a:rPr lang="fr-FR" sz="1800" kern="1200" noProof="0" dirty="0">
              <a:latin typeface="Trebuchet MS" panose="020B0603020202020204"/>
              <a:ea typeface="+mn-ea"/>
              <a:cs typeface="+mn-cs"/>
            </a:rPr>
            <a:t>Conclusion</a:t>
          </a:r>
        </a:p>
      </dsp:txBody>
      <dsp:txXfrm>
        <a:off x="6819702" y="2558838"/>
        <a:ext cx="2723641" cy="16341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8A667-9582-47A0-ABD0-7EF908574501}">
      <dsp:nvSpPr>
        <dsp:cNvPr id="0" name=""/>
        <dsp:cNvSpPr/>
      </dsp:nvSpPr>
      <dsp:spPr>
        <a:xfrm>
          <a:off x="421737" y="0"/>
          <a:ext cx="4779693" cy="245728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6144FB-7D18-4B3B-B24B-8994DE357A12}">
      <dsp:nvSpPr>
        <dsp:cNvPr id="0" name=""/>
        <dsp:cNvSpPr/>
      </dsp:nvSpPr>
      <dsp:spPr>
        <a:xfrm>
          <a:off x="190550" y="737186"/>
          <a:ext cx="1686950" cy="98291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800 000 pétaoctets en 2009</a:t>
          </a:r>
        </a:p>
      </dsp:txBody>
      <dsp:txXfrm>
        <a:off x="238532" y="785168"/>
        <a:ext cx="1590986" cy="886950"/>
      </dsp:txXfrm>
    </dsp:sp>
    <dsp:sp modelId="{5526A8D6-77BA-43F5-BC21-42662ED2E20A}">
      <dsp:nvSpPr>
        <dsp:cNvPr id="0" name=""/>
        <dsp:cNvSpPr/>
      </dsp:nvSpPr>
      <dsp:spPr>
        <a:xfrm>
          <a:off x="1968109" y="737186"/>
          <a:ext cx="1686950" cy="98291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35 zettaoctets en 2020</a:t>
          </a:r>
        </a:p>
      </dsp:txBody>
      <dsp:txXfrm>
        <a:off x="2016091" y="785168"/>
        <a:ext cx="1590986" cy="886950"/>
      </dsp:txXfrm>
    </dsp:sp>
    <dsp:sp modelId="{DE92FA54-76F9-40A8-9542-49F953730A4B}">
      <dsp:nvSpPr>
        <dsp:cNvPr id="0" name=""/>
        <dsp:cNvSpPr/>
      </dsp:nvSpPr>
      <dsp:spPr>
        <a:xfrm>
          <a:off x="3745667" y="737186"/>
          <a:ext cx="1686950" cy="98291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+ 180 zettaoctets d’ici 2025</a:t>
          </a:r>
        </a:p>
      </dsp:txBody>
      <dsp:txXfrm>
        <a:off x="3793649" y="785168"/>
        <a:ext cx="1590986" cy="886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9B6EA2-CD36-472E-ABEA-CB6EDAAFFA56}">
      <dsp:nvSpPr>
        <dsp:cNvPr id="0" name=""/>
        <dsp:cNvSpPr/>
      </dsp:nvSpPr>
      <dsp:spPr>
        <a:xfrm>
          <a:off x="843600" y="0"/>
          <a:ext cx="9560806" cy="651621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5807BB-7345-4571-A85C-784CA5405E08}">
      <dsp:nvSpPr>
        <dsp:cNvPr id="0" name=""/>
        <dsp:cNvSpPr/>
      </dsp:nvSpPr>
      <dsp:spPr>
        <a:xfrm>
          <a:off x="3089" y="1954863"/>
          <a:ext cx="1798692" cy="26064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Train Test Split sur données nettoyées et </a:t>
          </a:r>
          <a:r>
            <a:rPr lang="fr-FR" sz="1800" kern="1200" dirty="0" err="1"/>
            <a:t>preprocessées</a:t>
          </a:r>
          <a:endParaRPr lang="fr-FR" sz="1800" kern="1200" dirty="0"/>
        </a:p>
      </dsp:txBody>
      <dsp:txXfrm>
        <a:off x="90894" y="2042668"/>
        <a:ext cx="1623082" cy="2430874"/>
      </dsp:txXfrm>
    </dsp:sp>
    <dsp:sp modelId="{0CDEB333-4787-4F08-90DB-15B2407BC42B}">
      <dsp:nvSpPr>
        <dsp:cNvPr id="0" name=""/>
        <dsp:cNvSpPr/>
      </dsp:nvSpPr>
      <dsp:spPr>
        <a:xfrm>
          <a:off x="1891716" y="1954863"/>
          <a:ext cx="1798692" cy="26064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Création du pipeline de </a:t>
          </a:r>
          <a:r>
            <a:rPr lang="fr-FR" sz="1800" kern="1200" dirty="0" err="1"/>
            <a:t>preprocessing</a:t>
          </a:r>
          <a:r>
            <a:rPr lang="fr-FR" sz="1800" kern="1200" dirty="0"/>
            <a:t>  + choix du modèle à tester</a:t>
          </a:r>
        </a:p>
      </dsp:txBody>
      <dsp:txXfrm>
        <a:off x="1979521" y="2042668"/>
        <a:ext cx="1623082" cy="2430874"/>
      </dsp:txXfrm>
    </dsp:sp>
    <dsp:sp modelId="{FAB2F378-5788-4104-B288-B5D49B2CA83A}">
      <dsp:nvSpPr>
        <dsp:cNvPr id="0" name=""/>
        <dsp:cNvSpPr/>
      </dsp:nvSpPr>
      <dsp:spPr>
        <a:xfrm>
          <a:off x="3780343" y="1954863"/>
          <a:ext cx="1798692" cy="26064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Définition de la grille de paramètres</a:t>
          </a:r>
        </a:p>
      </dsp:txBody>
      <dsp:txXfrm>
        <a:off x="3868148" y="2042668"/>
        <a:ext cx="1623082" cy="2430874"/>
      </dsp:txXfrm>
    </dsp:sp>
    <dsp:sp modelId="{47908F4A-A415-47E0-B69E-73EDF2BB788B}">
      <dsp:nvSpPr>
        <dsp:cNvPr id="0" name=""/>
        <dsp:cNvSpPr/>
      </dsp:nvSpPr>
      <dsp:spPr>
        <a:xfrm>
          <a:off x="5668971" y="1954863"/>
          <a:ext cx="1798692" cy="26064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Entrainement des modèles avec </a:t>
          </a:r>
          <a:r>
            <a:rPr lang="fr-FR" sz="1800" kern="1200" dirty="0" err="1"/>
            <a:t>nested</a:t>
          </a:r>
          <a:r>
            <a:rPr lang="fr-FR" sz="1800" kern="1200" dirty="0"/>
            <a:t> cross validation</a:t>
          </a:r>
        </a:p>
      </dsp:txBody>
      <dsp:txXfrm>
        <a:off x="5756776" y="2042668"/>
        <a:ext cx="1623082" cy="2430874"/>
      </dsp:txXfrm>
    </dsp:sp>
    <dsp:sp modelId="{25965695-1593-4636-89A2-8F10F2FC65F7}">
      <dsp:nvSpPr>
        <dsp:cNvPr id="0" name=""/>
        <dsp:cNvSpPr/>
      </dsp:nvSpPr>
      <dsp:spPr>
        <a:xfrm>
          <a:off x="7557598" y="1954863"/>
          <a:ext cx="1798692" cy="26064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Enregistrement du meilleur modèle + évaluation de la performance réelle du modèle</a:t>
          </a:r>
        </a:p>
      </dsp:txBody>
      <dsp:txXfrm>
        <a:off x="7645403" y="2042668"/>
        <a:ext cx="1623082" cy="2430874"/>
      </dsp:txXfrm>
    </dsp:sp>
    <dsp:sp modelId="{E2A7A7DC-33FB-428A-9471-C6F2BA466FC3}">
      <dsp:nvSpPr>
        <dsp:cNvPr id="0" name=""/>
        <dsp:cNvSpPr/>
      </dsp:nvSpPr>
      <dsp:spPr>
        <a:xfrm>
          <a:off x="9446225" y="1954863"/>
          <a:ext cx="1798692" cy="26064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kern="1200" dirty="0"/>
            <a:t>Comparaison des modèles + sélection</a:t>
          </a:r>
        </a:p>
      </dsp:txBody>
      <dsp:txXfrm>
        <a:off x="9534030" y="2042668"/>
        <a:ext cx="1623082" cy="24308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34664-1E51-4ECD-876B-BAF152D2F262}">
      <dsp:nvSpPr>
        <dsp:cNvPr id="0" name=""/>
        <dsp:cNvSpPr/>
      </dsp:nvSpPr>
      <dsp:spPr>
        <a:xfrm>
          <a:off x="2377877" y="-30114"/>
          <a:ext cx="4814964" cy="4814964"/>
        </a:xfrm>
        <a:prstGeom prst="circularArrow">
          <a:avLst>
            <a:gd name="adj1" fmla="val 5544"/>
            <a:gd name="adj2" fmla="val 330680"/>
            <a:gd name="adj3" fmla="val 13749287"/>
            <a:gd name="adj4" fmla="val 17402197"/>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1212E6-4784-4CF0-961F-B03D964BAB16}">
      <dsp:nvSpPr>
        <dsp:cNvPr id="0" name=""/>
        <dsp:cNvSpPr/>
      </dsp:nvSpPr>
      <dsp:spPr>
        <a:xfrm>
          <a:off x="3645098" y="1737"/>
          <a:ext cx="2280523" cy="1140261"/>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Mise à jour du code sur </a:t>
          </a:r>
          <a:r>
            <a:rPr lang="fr-FR" sz="2000" kern="1200" dirty="0" err="1"/>
            <a:t>PyCharm</a:t>
          </a:r>
          <a:endParaRPr lang="fr-FR" sz="2000" kern="1200" dirty="0"/>
        </a:p>
      </dsp:txBody>
      <dsp:txXfrm>
        <a:off x="3700761" y="57400"/>
        <a:ext cx="2169197" cy="1028935"/>
      </dsp:txXfrm>
    </dsp:sp>
    <dsp:sp modelId="{12689F26-5B01-4F52-8DBE-A9BA3F24D3C2}">
      <dsp:nvSpPr>
        <dsp:cNvPr id="0" name=""/>
        <dsp:cNvSpPr/>
      </dsp:nvSpPr>
      <dsp:spPr>
        <a:xfrm>
          <a:off x="5597892" y="1420526"/>
          <a:ext cx="2280523" cy="1140261"/>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Git / </a:t>
          </a:r>
          <a:r>
            <a:rPr lang="fr-FR" sz="2000" kern="1200" dirty="0" err="1"/>
            <a:t>Github</a:t>
          </a:r>
          <a:endParaRPr lang="fr-FR" sz="2000" kern="1200" dirty="0"/>
        </a:p>
      </dsp:txBody>
      <dsp:txXfrm>
        <a:off x="5653555" y="1476189"/>
        <a:ext cx="2169197" cy="1028935"/>
      </dsp:txXfrm>
    </dsp:sp>
    <dsp:sp modelId="{EE88DF46-231E-4E64-9964-2BAC5764FCF3}">
      <dsp:nvSpPr>
        <dsp:cNvPr id="0" name=""/>
        <dsp:cNvSpPr/>
      </dsp:nvSpPr>
      <dsp:spPr>
        <a:xfrm>
          <a:off x="4851991" y="3716173"/>
          <a:ext cx="2280523" cy="1140261"/>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Tests unitaires</a:t>
          </a:r>
        </a:p>
      </dsp:txBody>
      <dsp:txXfrm>
        <a:off x="4907654" y="3771836"/>
        <a:ext cx="2169197" cy="1028935"/>
      </dsp:txXfrm>
    </dsp:sp>
    <dsp:sp modelId="{7F5A7103-F3F4-4110-AA7B-F2713C043BC7}">
      <dsp:nvSpPr>
        <dsp:cNvPr id="0" name=""/>
        <dsp:cNvSpPr/>
      </dsp:nvSpPr>
      <dsp:spPr>
        <a:xfrm>
          <a:off x="2438205" y="3716173"/>
          <a:ext cx="2280523" cy="1140261"/>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err="1"/>
            <a:t>Heroku</a:t>
          </a:r>
          <a:r>
            <a:rPr lang="fr-FR" sz="2000" kern="1200" dirty="0"/>
            <a:t> Cl</a:t>
          </a:r>
        </a:p>
      </dsp:txBody>
      <dsp:txXfrm>
        <a:off x="2493868" y="3771836"/>
        <a:ext cx="2169197" cy="1028935"/>
      </dsp:txXfrm>
    </dsp:sp>
    <dsp:sp modelId="{6D623AFB-5305-4990-BD45-59360BC05324}">
      <dsp:nvSpPr>
        <dsp:cNvPr id="0" name=""/>
        <dsp:cNvSpPr/>
      </dsp:nvSpPr>
      <dsp:spPr>
        <a:xfrm>
          <a:off x="1692303" y="1420526"/>
          <a:ext cx="2280523" cy="1140261"/>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t>Application déployée sur </a:t>
          </a:r>
          <a:r>
            <a:rPr lang="fr-FR" sz="2000" kern="1200" dirty="0" err="1"/>
            <a:t>Heroku</a:t>
          </a:r>
          <a:endParaRPr lang="fr-FR" sz="2000" kern="1200" dirty="0"/>
        </a:p>
      </dsp:txBody>
      <dsp:txXfrm>
        <a:off x="1747966" y="1476189"/>
        <a:ext cx="2169197" cy="102893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4278154" cy="341064"/>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592224" y="1"/>
            <a:ext cx="4278154" cy="341064"/>
          </a:xfrm>
          <a:prstGeom prst="rect">
            <a:avLst/>
          </a:prstGeom>
        </p:spPr>
        <p:txBody>
          <a:bodyPr vert="horz" lIns="91440" tIns="45720" rIns="91440" bIns="45720" rtlCol="0"/>
          <a:lstStyle>
            <a:lvl1pPr algn="r">
              <a:defRPr sz="1200"/>
            </a:lvl1pPr>
          </a:lstStyle>
          <a:p>
            <a:fld id="{4B23DD39-B0AA-4539-A002-269C45DC4DCA}" type="datetimeFigureOut">
              <a:rPr lang="fr-FR" smtClean="0"/>
              <a:t>30/06/2023</a:t>
            </a:fld>
            <a:endParaRPr lang="fr-FR"/>
          </a:p>
        </p:txBody>
      </p:sp>
      <p:sp>
        <p:nvSpPr>
          <p:cNvPr id="4" name="Espace réservé de l'image des diapositives 3"/>
          <p:cNvSpPr>
            <a:spLocks noGrp="1" noRot="1" noChangeAspect="1"/>
          </p:cNvSpPr>
          <p:nvPr>
            <p:ph type="sldImg" idx="2"/>
          </p:nvPr>
        </p:nvSpPr>
        <p:spPr>
          <a:xfrm>
            <a:off x="2897188" y="849313"/>
            <a:ext cx="4078287" cy="229393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987267" y="3271381"/>
            <a:ext cx="7898130" cy="2676585"/>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456612"/>
            <a:ext cx="4278154" cy="341063"/>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592224" y="6456612"/>
            <a:ext cx="4278154" cy="341063"/>
          </a:xfrm>
          <a:prstGeom prst="rect">
            <a:avLst/>
          </a:prstGeom>
        </p:spPr>
        <p:txBody>
          <a:bodyPr vert="horz" lIns="91440" tIns="45720" rIns="91440" bIns="45720" rtlCol="0" anchor="b"/>
          <a:lstStyle>
            <a:lvl1pPr algn="r">
              <a:defRPr sz="1200"/>
            </a:lvl1pPr>
          </a:lstStyle>
          <a:p>
            <a:fld id="{BAF83426-2D70-48D4-AD45-AE7F2974F13B}" type="slidenum">
              <a:rPr lang="fr-FR" smtClean="0"/>
              <a:t>‹N°›</a:t>
            </a:fld>
            <a:endParaRPr lang="fr-FR"/>
          </a:p>
        </p:txBody>
      </p:sp>
    </p:spTree>
    <p:extLst>
      <p:ext uri="{BB962C8B-B14F-4D97-AF65-F5344CB8AC3E}">
        <p14:creationId xmlns:p14="http://schemas.microsoft.com/office/powerpoint/2010/main" val="397086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vais présenter ici les résultats de mon travail sur l’implémentation d’un modèle de </a:t>
            </a:r>
            <a:r>
              <a:rPr lang="fr-FR" dirty="0" err="1"/>
              <a:t>scoring</a:t>
            </a:r>
            <a:endParaRPr lang="fr-FR" dirty="0"/>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1</a:t>
            </a:fld>
            <a:endParaRPr lang="fr-FR"/>
          </a:p>
        </p:txBody>
      </p:sp>
    </p:spTree>
    <p:extLst>
      <p:ext uri="{BB962C8B-B14F-4D97-AF65-F5344CB8AC3E}">
        <p14:creationId xmlns:p14="http://schemas.microsoft.com/office/powerpoint/2010/main" val="1567146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effectLst/>
              </a:rPr>
              <a:t>3 minutes</a:t>
            </a:r>
          </a:p>
          <a:p>
            <a:endParaRPr lang="fr-FR" b="0" dirty="0">
              <a:effectLst/>
            </a:endParaRPr>
          </a:p>
          <a:p>
            <a:r>
              <a:rPr lang="fr-FR" b="0" dirty="0">
                <a:effectLst/>
              </a:rPr>
              <a:t>Voici les différentes étapes effectuées pour préparer les données des </a:t>
            </a:r>
            <a:r>
              <a:rPr lang="fr-FR" b="0" dirty="0" err="1">
                <a:effectLst/>
              </a:rPr>
              <a:t>datasets</a:t>
            </a:r>
            <a:r>
              <a:rPr lang="fr-FR" b="0" dirty="0">
                <a:effectLst/>
              </a:rPr>
              <a:t> en notre possession.</a:t>
            </a: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10</a:t>
            </a:fld>
            <a:endParaRPr lang="fr-FR"/>
          </a:p>
        </p:txBody>
      </p:sp>
    </p:spTree>
    <p:extLst>
      <p:ext uri="{BB962C8B-B14F-4D97-AF65-F5344CB8AC3E}">
        <p14:creationId xmlns:p14="http://schemas.microsoft.com/office/powerpoint/2010/main" val="1342359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les étapes que nous avons suivies pour la construction de nos modèles et leur évaluation:</a:t>
            </a:r>
          </a:p>
          <a:p>
            <a:endParaRPr lang="fr-FR"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sz="1200" b="1" dirty="0"/>
              <a:t>Train Test Split </a:t>
            </a:r>
            <a:r>
              <a:rPr lang="fr-FR" sz="1200" dirty="0"/>
              <a:t>(pour ne jamais valider un modèle sur des données qui ont servi à son entrainement)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sz="1200" dirty="0"/>
              <a:t>Création de la </a:t>
            </a:r>
            <a:r>
              <a:rPr lang="fr-FR" sz="1200" b="1" dirty="0"/>
              <a:t>pipeline de </a:t>
            </a:r>
            <a:r>
              <a:rPr lang="fr-FR" sz="1200" b="1" dirty="0" err="1"/>
              <a:t>preprocessing</a:t>
            </a:r>
            <a:r>
              <a:rPr lang="fr-FR" sz="1200" b="1" dirty="0"/>
              <a:t> </a:t>
            </a:r>
            <a:r>
              <a:rPr lang="fr-FR" sz="1200" dirty="0"/>
              <a:t>(mise à l’échelle des données + sélection modèle)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sz="1200" dirty="0"/>
              <a:t>Définition de la </a:t>
            </a:r>
            <a:r>
              <a:rPr lang="fr-FR" sz="1200" b="1" dirty="0"/>
              <a:t>grille de paramètres </a:t>
            </a:r>
            <a:r>
              <a:rPr lang="fr-FR" sz="1200" dirty="0"/>
              <a:t>+ choix d’utiliser toute les combinaisons possibles ou non (</a:t>
            </a:r>
            <a:r>
              <a:rPr lang="fr-FR" sz="1200" dirty="0" err="1"/>
              <a:t>GridSearchCV</a:t>
            </a:r>
            <a:r>
              <a:rPr lang="fr-FR" sz="1200" dirty="0"/>
              <a:t> ou </a:t>
            </a:r>
            <a:r>
              <a:rPr lang="fr-FR" sz="1200" dirty="0" err="1"/>
              <a:t>RandomizedSearchCV</a:t>
            </a:r>
            <a:r>
              <a:rPr lang="fr-FR" sz="120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b="1" dirty="0"/>
              <a:t>Entrainement</a:t>
            </a:r>
            <a:r>
              <a:rPr lang="fr-FR" dirty="0"/>
              <a:t> des modèles avec </a:t>
            </a:r>
            <a:r>
              <a:rPr lang="fr-FR" b="1" dirty="0" err="1"/>
              <a:t>nested</a:t>
            </a:r>
            <a:r>
              <a:rPr lang="fr-FR" b="1" dirty="0"/>
              <a:t> cross validation  </a:t>
            </a:r>
            <a:r>
              <a:rPr lang="fr-FR" dirty="0"/>
              <a:t>pour évaluer la performance de généralisation du modèle sans sur évaluer les résultats.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b="1" dirty="0"/>
              <a:t>Enregistrement</a:t>
            </a:r>
            <a:r>
              <a:rPr lang="fr-FR" dirty="0"/>
              <a:t> du meilleur modèle  (sur données d’entrainement en fonction du </a:t>
            </a:r>
            <a:r>
              <a:rPr lang="fr-FR" dirty="0">
                <a:effectLst/>
                <a:latin typeface="Arial" panose="020B0604020202020204" pitchFamily="34" charset="0"/>
              </a:rPr>
              <a:t>F-beta score</a:t>
            </a:r>
            <a:r>
              <a:rPr lang="fr-FR" dirty="0"/>
              <a:t>) + évaluation de la </a:t>
            </a:r>
            <a:r>
              <a:rPr lang="fr-FR" b="1" dirty="0"/>
              <a:t>performance</a:t>
            </a:r>
            <a:r>
              <a:rPr lang="fr-FR" dirty="0"/>
              <a:t> </a:t>
            </a:r>
            <a:r>
              <a:rPr lang="fr-FR" b="1" dirty="0"/>
              <a:t>réelle</a:t>
            </a:r>
            <a:r>
              <a:rPr lang="fr-FR" dirty="0"/>
              <a:t> du modèle sur les données de test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b="1" dirty="0"/>
              <a:t>Comparaison</a:t>
            </a:r>
            <a:r>
              <a:rPr lang="fr-FR" dirty="0"/>
              <a:t> des modèles et sélection du modèle en fonction des métriques que nous verrons après</a:t>
            </a:r>
            <a:endParaRPr lang="fr-FR" b="0" dirty="0">
              <a:effectLst/>
            </a:endParaRPr>
          </a:p>
          <a:p>
            <a:endParaRPr lang="fr-FR" b="0" dirty="0">
              <a:effectLst/>
            </a:endParaRP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11</a:t>
            </a:fld>
            <a:endParaRPr lang="fr-FR"/>
          </a:p>
        </p:txBody>
      </p:sp>
    </p:spTree>
    <p:extLst>
      <p:ext uri="{BB962C8B-B14F-4D97-AF65-F5344CB8AC3E}">
        <p14:creationId xmlns:p14="http://schemas.microsoft.com/office/powerpoint/2010/main" val="3022499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spcBef>
                <a:spcPts val="600"/>
              </a:spcBef>
              <a:spcAft>
                <a:spcPts val="600"/>
              </a:spcAft>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Lors de l'analyse exploratoire, nous avons remarqué que les données étaient très </a:t>
            </a:r>
            <a:r>
              <a:rPr lang="fr-FR" sz="18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déséquilibrées</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entre les défaillants et non défaillants. Les non défaillants sont largement sur représentés (&gt; 91%).</a:t>
            </a:r>
          </a:p>
          <a:p>
            <a:pPr algn="just">
              <a:spcBef>
                <a:spcPts val="600"/>
              </a:spcBef>
              <a:spcAft>
                <a:spcPts val="600"/>
              </a:spcAft>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a:t>
            </a:r>
          </a:p>
          <a:p>
            <a:pPr algn="just">
              <a:spcBef>
                <a:spcPts val="600"/>
              </a:spcBef>
              <a:spcAft>
                <a:spcPts val="600"/>
              </a:spcAft>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La plupart des modèles de Machine Learning vont </a:t>
            </a:r>
            <a:r>
              <a:rPr lang="fr-FR" sz="18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ignorer la classe minoritaire</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(ici les défaillants) et donc avoir des </a:t>
            </a:r>
            <a:r>
              <a:rPr lang="fr-FR" sz="18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performances médiocres</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dans cette classe alors qu'en général c'est la performance de la classe minoritaire qui est la plus importante. </a:t>
            </a:r>
          </a:p>
          <a:p>
            <a:pPr algn="just">
              <a:spcBef>
                <a:spcPts val="600"/>
              </a:spcBef>
              <a:spcAft>
                <a:spcPts val="600"/>
              </a:spcAft>
            </a:pPr>
            <a:endPar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endParaRPr>
          </a:p>
          <a:p>
            <a:pPr algn="just">
              <a:spcBef>
                <a:spcPts val="600"/>
              </a:spcBef>
              <a:spcAft>
                <a:spcPts val="600"/>
              </a:spcAft>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Nous avons testé deux méthodes :</a:t>
            </a:r>
          </a:p>
          <a:p>
            <a:pPr marL="342900" marR="0" lvl="0" indent="-342900" algn="just" defTabSz="914400" rtl="0" eaLnBrk="1" fontAlgn="auto" latinLnBrk="0" hangingPunct="1">
              <a:lnSpc>
                <a:spcPct val="100000"/>
              </a:lnSpc>
              <a:spcBef>
                <a:spcPts val="600"/>
              </a:spcBef>
              <a:spcAft>
                <a:spcPts val="0"/>
              </a:spcAft>
              <a:buClrTx/>
              <a:buSzTx/>
              <a:buFont typeface="Calibri" panose="020F0502020204030204" pitchFamily="34" charset="0"/>
              <a:buChar char="-"/>
              <a:tabLst/>
              <a:defRPr/>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La </a:t>
            </a:r>
            <a:r>
              <a:rPr lang="fr-FR" sz="18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pondération de classes</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 la mauvaise classification d’une observation de la classe minoritaire sera plus lourdement pénalisée qu’une mauvaise observation de la classe majoritaire</a:t>
            </a:r>
          </a:p>
          <a:p>
            <a:pPr marL="285750" marR="0" lvl="0" indent="-285750" algn="just" defTabSz="914400" rtl="0" eaLnBrk="1" fontAlgn="auto" latinLnBrk="0" hangingPunct="1">
              <a:lnSpc>
                <a:spcPct val="100000"/>
              </a:lnSpc>
              <a:spcBef>
                <a:spcPts val="600"/>
              </a:spcBef>
              <a:spcAft>
                <a:spcPts val="0"/>
              </a:spcAft>
              <a:buClrTx/>
              <a:buSzTx/>
              <a:buFont typeface="Symbol" panose="05050102010706020507" pitchFamily="18" charset="2"/>
              <a:buChar char="Þ"/>
              <a:tabLst/>
              <a:defRPr/>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Amélioration de la précision car les classes sont rééquilibrées.</a:t>
            </a:r>
          </a:p>
          <a:p>
            <a:pPr marL="285750" marR="0" lvl="0" indent="-285750" algn="just" defTabSz="914400" rtl="0" eaLnBrk="1" fontAlgn="auto" latinLnBrk="0" hangingPunct="1">
              <a:lnSpc>
                <a:spcPct val="100000"/>
              </a:lnSpc>
              <a:spcBef>
                <a:spcPts val="600"/>
              </a:spcBef>
              <a:spcAft>
                <a:spcPts val="0"/>
              </a:spcAft>
              <a:buClrTx/>
              <a:buSzTx/>
              <a:buFont typeface="Symbol" panose="05050102010706020507" pitchFamily="18" charset="2"/>
              <a:buChar char="Þ"/>
              <a:tabLst/>
              <a:defRPr/>
            </a:pPr>
            <a:endPar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endParaRPr>
          </a:p>
          <a:p>
            <a:pPr marL="342900" lvl="0" indent="-342900" algn="just">
              <a:spcAft>
                <a:spcPts val="600"/>
              </a:spcAft>
              <a:buFont typeface="Calibri" panose="020F0502020204030204" pitchFamily="34" charset="0"/>
              <a:buChar char="-"/>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L’utilisation de la technique </a:t>
            </a:r>
            <a:r>
              <a:rPr lang="fr-FR" sz="18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SMOTE</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a:t>
            </a:r>
            <a:r>
              <a:rPr lang="fr-FR" sz="18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Synthetic</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a:t>
            </a:r>
            <a:r>
              <a:rPr lang="fr-FR" sz="18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Minority</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a:t>
            </a:r>
            <a:r>
              <a:rPr lang="fr-FR" sz="18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Oversampling</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Technique) associée à un sous échantillonnage aléatoire : </a:t>
            </a:r>
          </a:p>
          <a:p>
            <a:pPr marL="0" marR="0" lvl="0" indent="0" algn="just" defTabSz="914400" rtl="0" eaLnBrk="1" fontAlgn="auto" latinLnBrk="0" hangingPunct="1">
              <a:lnSpc>
                <a:spcPct val="100000"/>
              </a:lnSpc>
              <a:spcBef>
                <a:spcPts val="0"/>
              </a:spcBef>
              <a:spcAft>
                <a:spcPts val="600"/>
              </a:spcAft>
              <a:buClrTx/>
              <a:buSzTx/>
              <a:buFont typeface="Calibri" panose="020F0502020204030204" pitchFamily="34" charset="0"/>
              <a:buNone/>
              <a:tabLst/>
              <a:defRPr/>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Il est recommandé d'utiliser d'abord un </a:t>
            </a:r>
            <a:r>
              <a:rPr lang="fr-FR" sz="18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sous-échantillonnage aléatoire</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pour réduire le nombre d'exemples dans la classe majoritaire puis d'utiliser SMOTE pour suréchantillonner la classe minoritaire afin d'équilibrer la distribution des classes. </a:t>
            </a:r>
          </a:p>
          <a:p>
            <a:pPr marL="0" marR="0" lvl="0" indent="0" algn="just" defTabSz="914400" rtl="0" eaLnBrk="1" fontAlgn="auto" latinLnBrk="0" hangingPunct="1">
              <a:lnSpc>
                <a:spcPct val="100000"/>
              </a:lnSpc>
              <a:spcBef>
                <a:spcPts val="0"/>
              </a:spcBef>
              <a:spcAft>
                <a:spcPts val="600"/>
              </a:spcAft>
              <a:buClrTx/>
              <a:buSzTx/>
              <a:buFont typeface="Calibri" panose="020F0502020204030204" pitchFamily="34" charset="0"/>
              <a:buNone/>
              <a:tabLst/>
              <a:defRPr/>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Un exemple de la classe minoritaire est choisi et ses plus proches voisins trouvés. Puis un segment est tracé entre les deux points et un nouvel exemple est créé.</a:t>
            </a:r>
          </a:p>
          <a:p>
            <a:pPr marL="0" marR="0" lvl="0" indent="0" algn="just" defTabSz="914400" rtl="0" eaLnBrk="1" fontAlgn="auto" latinLnBrk="0" hangingPunct="1">
              <a:lnSpc>
                <a:spcPct val="100000"/>
              </a:lnSpc>
              <a:spcBef>
                <a:spcPts val="0"/>
              </a:spcBef>
              <a:spcAft>
                <a:spcPts val="600"/>
              </a:spcAft>
              <a:buClrTx/>
              <a:buSzTx/>
              <a:buFont typeface="Calibri" panose="020F0502020204030204" pitchFamily="34" charset="0"/>
              <a:buNone/>
              <a:tabLst/>
              <a:defRPr/>
            </a:pPr>
            <a:endPar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600"/>
              </a:spcAft>
              <a:buClrTx/>
              <a:buSzTx/>
              <a:buFont typeface="Calibri" panose="020F0502020204030204" pitchFamily="34" charset="0"/>
              <a:buNone/>
              <a:tabLst/>
              <a:defRPr/>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Nous avons retenu la méthode de pondération de classes via le paramètre </a:t>
            </a:r>
            <a:r>
              <a:rPr lang="fr-FR" sz="18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class_weight</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 </a:t>
            </a:r>
            <a:r>
              <a:rPr lang="fr-FR" sz="18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balanced</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(c’est-à-dire que le modèle attribue automatiquement aux classes des poids inversement proportionnels à leurs fréquences respectives).</a:t>
            </a: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12</a:t>
            </a:fld>
            <a:endParaRPr lang="fr-FR"/>
          </a:p>
        </p:txBody>
      </p:sp>
    </p:spTree>
    <p:extLst>
      <p:ext uri="{BB962C8B-B14F-4D97-AF65-F5344CB8AC3E}">
        <p14:creationId xmlns:p14="http://schemas.microsoft.com/office/powerpoint/2010/main" val="1767503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a:effectLst/>
              </a:rPr>
              <a:t>Score métier = 10*VP + 1*VN – 10*FN -1*FP</a:t>
            </a:r>
            <a:endParaRPr lang="fr-FR" b="0" dirty="0">
              <a:effectLst/>
            </a:endParaRPr>
          </a:p>
          <a:p>
            <a:endParaRPr lang="fr-FR" b="0" dirty="0">
              <a:effectLst/>
            </a:endParaRPr>
          </a:p>
          <a:p>
            <a:endParaRPr lang="fr-FR" b="0" dirty="0">
              <a:effectLst/>
            </a:endParaRPr>
          </a:p>
          <a:p>
            <a:r>
              <a:rPr lang="fr-FR" b="0" dirty="0">
                <a:effectLst/>
              </a:rPr>
              <a:t>La problématique ici réside dans le fait qu’il serait </a:t>
            </a:r>
            <a:r>
              <a:rPr lang="fr-FR" b="1" dirty="0">
                <a:effectLst/>
              </a:rPr>
              <a:t>très coûteux pour la Banque d’accorder un crédit à un client qui ne le rembourserait pas </a:t>
            </a:r>
            <a:r>
              <a:rPr lang="fr-FR" b="0" dirty="0">
                <a:effectLst/>
              </a:rPr>
              <a:t>mais qu’un </a:t>
            </a:r>
            <a:r>
              <a:rPr lang="fr-FR" b="1" dirty="0">
                <a:effectLst/>
              </a:rPr>
              <a:t>crédit non accordé à un client qui l’aurait remboursé </a:t>
            </a:r>
            <a:r>
              <a:rPr lang="fr-FR" b="0" dirty="0">
                <a:effectLst/>
              </a:rPr>
              <a:t>engendrerait un </a:t>
            </a:r>
            <a:r>
              <a:rPr lang="fr-FR" b="1" dirty="0">
                <a:effectLst/>
              </a:rPr>
              <a:t>manque à gagner important.</a:t>
            </a:r>
          </a:p>
          <a:p>
            <a:endParaRPr lang="fr-FR" b="0" dirty="0">
              <a:effectLst/>
            </a:endParaRPr>
          </a:p>
          <a:p>
            <a:r>
              <a:rPr lang="fr-FR" b="0" dirty="0">
                <a:effectLst/>
              </a:rPr>
              <a:t>Il va donc falloir trouver un </a:t>
            </a:r>
            <a:r>
              <a:rPr lang="fr-FR" b="1" dirty="0">
                <a:effectLst/>
              </a:rPr>
              <a:t>compromis</a:t>
            </a:r>
            <a:r>
              <a:rPr lang="fr-FR" b="0" dirty="0">
                <a:effectLst/>
              </a:rPr>
              <a:t> pour </a:t>
            </a:r>
            <a:r>
              <a:rPr lang="fr-FR" b="1" dirty="0">
                <a:effectLst/>
              </a:rPr>
              <a:t>tenter de minimiser les faux négatifs </a:t>
            </a:r>
            <a:r>
              <a:rPr lang="fr-FR" b="0" dirty="0">
                <a:effectLst/>
              </a:rPr>
              <a:t>(</a:t>
            </a:r>
            <a:r>
              <a:rPr lang="fr-FR" sz="1200" b="1" dirty="0"/>
              <a:t>clients défaillants prédits non défaillants  =&gt; maximiser le </a:t>
            </a:r>
            <a:r>
              <a:rPr lang="fr-FR" sz="1200" b="1" dirty="0" err="1"/>
              <a:t>recall</a:t>
            </a:r>
            <a:r>
              <a:rPr lang="fr-FR" b="0" dirty="0">
                <a:effectLst/>
              </a:rPr>
              <a:t>) </a:t>
            </a:r>
            <a:r>
              <a:rPr lang="fr-FR" b="1" dirty="0">
                <a:effectLst/>
              </a:rPr>
              <a:t>et les faux positifs </a:t>
            </a:r>
            <a:r>
              <a:rPr lang="fr-FR" b="0" dirty="0">
                <a:effectLst/>
              </a:rPr>
              <a:t>(clients non défaillants prédits défaillants =&gt; maximiser la précision) en prenant en compte que le </a:t>
            </a:r>
            <a:r>
              <a:rPr lang="fr-FR" b="1" dirty="0">
                <a:effectLst/>
              </a:rPr>
              <a:t>coût des faux négatifs est supérieur à celui des faux positifs.</a:t>
            </a:r>
          </a:p>
          <a:p>
            <a:endParaRPr lang="fr-FR" b="1" dirty="0">
              <a:effectLst/>
            </a:endParaRPr>
          </a:p>
          <a:p>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Le choix du meilleur modèle se fera via </a:t>
            </a: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cross validation sur le F-beta score qui permet d’ajouter plus de poids au rappel qu’à la précision et sur les données de test en fonction du score métier à minimiser (le score métier étant tout simplement FN coûte 10 fois plus cher qu’un FP): </a:t>
            </a:r>
          </a:p>
          <a:p>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Pour compléter ces 2 scores, </a:t>
            </a:r>
            <a:r>
              <a:rPr lang="fr-FR" sz="1200" b="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o</a:t>
            </a:r>
            <a:r>
              <a:rPr lang="fr-FR" b="0" dirty="0">
                <a:effectLst/>
              </a:rPr>
              <a:t>n regardera également des mesures plus classiques comme l’</a:t>
            </a:r>
            <a:r>
              <a:rPr lang="fr-FR" b="0" dirty="0" err="1">
                <a:effectLst/>
              </a:rPr>
              <a:t>accuracy</a:t>
            </a:r>
            <a:r>
              <a:rPr lang="fr-FR" b="0" dirty="0">
                <a:effectLst/>
              </a:rPr>
              <a:t>, l’AUC et le temps d’entraînement.</a:t>
            </a:r>
          </a:p>
          <a:p>
            <a:endParaRPr lang="fr-FR" b="0" dirty="0">
              <a:effectLst/>
            </a:endParaRPr>
          </a:p>
          <a:p>
            <a:pPr algn="just">
              <a:spcBef>
                <a:spcPts val="600"/>
              </a:spcBef>
              <a:spcAft>
                <a:spcPts val="600"/>
              </a:spcAft>
            </a:pPr>
            <a:r>
              <a:rPr lang="fr-FR" sz="18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a:t>
            </a:r>
            <a:endPar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endParaRPr>
          </a:p>
          <a:p>
            <a:endParaRPr lang="fr-FR" b="0" dirty="0">
              <a:effectLst/>
            </a:endParaRP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13</a:t>
            </a:fld>
            <a:endParaRPr lang="fr-FR"/>
          </a:p>
        </p:txBody>
      </p:sp>
    </p:spTree>
    <p:extLst>
      <p:ext uri="{BB962C8B-B14F-4D97-AF65-F5344CB8AC3E}">
        <p14:creationId xmlns:p14="http://schemas.microsoft.com/office/powerpoint/2010/main" val="1802449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effectLst/>
              </a:rPr>
              <a:t>A chaque fois que les modèles ont été lancés, les meilleurs paramètres ainsi que les scores ont été centralisés sur </a:t>
            </a:r>
            <a:r>
              <a:rPr lang="fr-FR" b="0" dirty="0" err="1">
                <a:effectLst/>
              </a:rPr>
              <a:t>mlflow</a:t>
            </a:r>
            <a:r>
              <a:rPr lang="fr-FR" b="0" dirty="0">
                <a:effectLst/>
              </a:rPr>
              <a:t> qui est une plateforme open source qui permet de gérer le cycle de vie des modèles de machine Learning.</a:t>
            </a:r>
          </a:p>
          <a:p>
            <a:endParaRPr lang="fr-FR" b="0" dirty="0">
              <a:effectLst/>
            </a:endParaRPr>
          </a:p>
          <a:p>
            <a:r>
              <a:rPr lang="fr-FR" b="0" dirty="0">
                <a:effectLst/>
              </a:rPr>
              <a:t>Les résultats peuvent donc être visualisés ultérieurement et le modèle le plus performant choisi. </a:t>
            </a:r>
          </a:p>
          <a:p>
            <a:r>
              <a:rPr lang="fr-FR" b="0" dirty="0">
                <a:effectLst/>
              </a:rPr>
              <a:t>L’interface </a:t>
            </a:r>
            <a:r>
              <a:rPr lang="fr-FR" b="0" dirty="0" err="1">
                <a:effectLst/>
              </a:rPr>
              <a:t>mlflow</a:t>
            </a:r>
            <a:r>
              <a:rPr lang="fr-FR" b="0" dirty="0">
                <a:effectLst/>
              </a:rPr>
              <a:t> </a:t>
            </a:r>
            <a:r>
              <a:rPr lang="fr-FR" b="0" dirty="0" err="1">
                <a:effectLst/>
              </a:rPr>
              <a:t>ui</a:t>
            </a:r>
            <a:r>
              <a:rPr lang="fr-FR" b="0" dirty="0">
                <a:effectLst/>
              </a:rPr>
              <a:t> permet également de sauvegarder les modèles et de les déployer.</a:t>
            </a:r>
          </a:p>
          <a:p>
            <a:endParaRPr lang="fr-FR" b="0" dirty="0">
              <a:effectLst/>
            </a:endParaRPr>
          </a:p>
          <a:p>
            <a:endParaRPr lang="fr-FR" b="0" dirty="0">
              <a:effectLst/>
            </a:endParaRPr>
          </a:p>
          <a:p>
            <a:endParaRPr lang="fr-FR" b="0" dirty="0">
              <a:effectLst/>
            </a:endParaRPr>
          </a:p>
          <a:p>
            <a:r>
              <a:rPr lang="fr-FR" b="0" dirty="0">
                <a:effectLst/>
              </a:rPr>
              <a:t>A montrer en live??</a:t>
            </a: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14</a:t>
            </a:fld>
            <a:endParaRPr lang="fr-FR"/>
          </a:p>
        </p:txBody>
      </p:sp>
    </p:spTree>
    <p:extLst>
      <p:ext uri="{BB962C8B-B14F-4D97-AF65-F5344CB8AC3E}">
        <p14:creationId xmlns:p14="http://schemas.microsoft.com/office/powerpoint/2010/main" val="2019967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solidFill>
                  <a:schemeClr val="tx1"/>
                </a:solidFill>
                <a:effectLst/>
              </a:rPr>
              <a:t>3 modèles différents ont été testés: un </a:t>
            </a:r>
            <a:r>
              <a:rPr lang="fr-FR" b="0" dirty="0" err="1">
                <a:solidFill>
                  <a:schemeClr val="tx1"/>
                </a:solidFill>
                <a:effectLst/>
              </a:rPr>
              <a:t>dummy</a:t>
            </a:r>
            <a:r>
              <a:rPr lang="fr-FR" b="0" dirty="0">
                <a:solidFill>
                  <a:schemeClr val="tx1"/>
                </a:solidFill>
                <a:effectLst/>
              </a:rPr>
              <a:t> classifier comme </a:t>
            </a:r>
            <a:r>
              <a:rPr lang="fr-FR" b="0" dirty="0" err="1">
                <a:solidFill>
                  <a:schemeClr val="tx1"/>
                </a:solidFill>
                <a:effectLst/>
              </a:rPr>
              <a:t>baseline</a:t>
            </a:r>
            <a:r>
              <a:rPr lang="fr-FR" b="0" dirty="0">
                <a:solidFill>
                  <a:schemeClr val="tx1"/>
                </a:solidFill>
                <a:effectLst/>
              </a:rPr>
              <a:t>, une régression logistique et un </a:t>
            </a:r>
            <a:r>
              <a:rPr lang="fr-FR" b="0" dirty="0" err="1">
                <a:solidFill>
                  <a:schemeClr val="tx1"/>
                </a:solidFill>
                <a:effectLst/>
              </a:rPr>
              <a:t>LightGBM</a:t>
            </a:r>
            <a:r>
              <a:rPr lang="fr-FR" b="0" dirty="0">
                <a:solidFill>
                  <a:schemeClr val="tx1"/>
                </a:solidFill>
                <a:effectLst/>
              </a:rPr>
              <a:t> avec plusieurs versions différentes par modèle (traitement du déséquilibre des classes, de la </a:t>
            </a:r>
            <a:r>
              <a:rPr lang="fr-FR" b="0" dirty="0" err="1">
                <a:solidFill>
                  <a:schemeClr val="tx1"/>
                </a:solidFill>
                <a:effectLst/>
              </a:rPr>
              <a:t>feature</a:t>
            </a:r>
            <a:r>
              <a:rPr lang="fr-FR" b="0" dirty="0">
                <a:solidFill>
                  <a:schemeClr val="tx1"/>
                </a:solidFill>
                <a:effectLst/>
              </a:rPr>
              <a:t> </a:t>
            </a:r>
            <a:r>
              <a:rPr lang="fr-FR" b="0" dirty="0" err="1">
                <a:solidFill>
                  <a:schemeClr val="tx1"/>
                </a:solidFill>
                <a:effectLst/>
              </a:rPr>
              <a:t>selection</a:t>
            </a:r>
            <a:r>
              <a:rPr lang="fr-FR" b="0" dirty="0">
                <a:solidFill>
                  <a:schemeClr val="tx1"/>
                </a:solidFill>
                <a:effectLst/>
              </a:rPr>
              <a:t> </a:t>
            </a:r>
            <a:r>
              <a:rPr lang="fr-FR" b="0" dirty="0" err="1">
                <a:solidFill>
                  <a:schemeClr val="tx1"/>
                </a:solidFill>
                <a:effectLst/>
              </a:rPr>
              <a:t>etc</a:t>
            </a:r>
            <a:r>
              <a:rPr lang="fr-FR" b="0" dirty="0">
                <a:solidFill>
                  <a:schemeClr val="tx1"/>
                </a:solidFill>
                <a:effectLst/>
              </a:rPr>
              <a:t>).</a:t>
            </a:r>
          </a:p>
          <a:p>
            <a:r>
              <a:rPr lang="fr-FR" b="0" dirty="0">
                <a:solidFill>
                  <a:schemeClr val="tx1"/>
                </a:solidFill>
                <a:effectLst/>
              </a:rPr>
              <a:t>Voici une synthèse des 15 versions testées en fonction du score métier et du </a:t>
            </a:r>
            <a:r>
              <a:rPr lang="fr-FR" b="0" dirty="0" err="1">
                <a:solidFill>
                  <a:schemeClr val="tx1"/>
                </a:solidFill>
                <a:effectLst/>
              </a:rPr>
              <a:t>Betascore</a:t>
            </a:r>
            <a:endParaRPr lang="fr-FR" b="0" dirty="0">
              <a:solidFill>
                <a:schemeClr val="tx1"/>
              </a:solidFill>
              <a:effectLst/>
            </a:endParaRPr>
          </a:p>
          <a:p>
            <a:endParaRPr lang="fr-FR" b="0" dirty="0">
              <a:effectLst/>
            </a:endParaRP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15</a:t>
            </a:fld>
            <a:endParaRPr lang="fr-FR"/>
          </a:p>
        </p:txBody>
      </p:sp>
    </p:spTree>
    <p:extLst>
      <p:ext uri="{BB962C8B-B14F-4D97-AF65-F5344CB8AC3E}">
        <p14:creationId xmlns:p14="http://schemas.microsoft.com/office/powerpoint/2010/main" val="3913715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effectLst/>
              </a:rPr>
              <a:t>Ici du score métier et du temps d’entrainement.</a:t>
            </a:r>
          </a:p>
          <a:p>
            <a:endParaRPr lang="fr-FR" b="0" dirty="0">
              <a:effectLst/>
            </a:endParaRPr>
          </a:p>
          <a:p>
            <a:r>
              <a:rPr lang="fr-FR" b="0" dirty="0">
                <a:effectLst/>
              </a:rPr>
              <a:t>Le </a:t>
            </a:r>
            <a:r>
              <a:rPr lang="fr-FR" b="0" dirty="0" err="1">
                <a:effectLst/>
              </a:rPr>
              <a:t>LightGBM</a:t>
            </a:r>
            <a:r>
              <a:rPr lang="fr-FR" b="0" dirty="0">
                <a:effectLst/>
              </a:rPr>
              <a:t> optimisé via FLAML entrainé sur les 30 </a:t>
            </a:r>
            <a:r>
              <a:rPr lang="fr-FR" b="0" dirty="0" err="1">
                <a:effectLst/>
              </a:rPr>
              <a:t>features</a:t>
            </a:r>
            <a:r>
              <a:rPr lang="fr-FR" b="0" dirty="0">
                <a:effectLst/>
              </a:rPr>
              <a:t> les plus importantes sera le modèle retenu pour le </a:t>
            </a:r>
            <a:r>
              <a:rPr lang="fr-FR" b="0" dirty="0" err="1">
                <a:effectLst/>
              </a:rPr>
              <a:t>dashboard</a:t>
            </a:r>
            <a:r>
              <a:rPr lang="fr-FR" b="0" dirty="0">
                <a:effectLst/>
              </a:rPr>
              <a:t>.</a:t>
            </a:r>
          </a:p>
          <a:p>
            <a:endParaRPr lang="fr-FR" b="0" dirty="0">
              <a:effectLst/>
            </a:endParaRP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16</a:t>
            </a:fld>
            <a:endParaRPr lang="fr-FR"/>
          </a:p>
        </p:txBody>
      </p:sp>
    </p:spTree>
    <p:extLst>
      <p:ext uri="{BB962C8B-B14F-4D97-AF65-F5344CB8AC3E}">
        <p14:creationId xmlns:p14="http://schemas.microsoft.com/office/powerpoint/2010/main" val="3611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effectLst/>
              </a:rPr>
              <a:t>11 minutes</a:t>
            </a:r>
          </a:p>
          <a:p>
            <a:endParaRPr lang="fr-FR" b="0" dirty="0">
              <a:effectLst/>
            </a:endParaRPr>
          </a:p>
          <a:p>
            <a:r>
              <a:rPr lang="fr-FR" b="0" dirty="0">
                <a:effectLst/>
              </a:rPr>
              <a:t>Si l’on analyse les performance de notre modèle, on peut dire qu’il: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prédit correctement 72% du total des clients (</a:t>
            </a:r>
            <a:r>
              <a:rPr lang="fr-FR" b="1" dirty="0" err="1"/>
              <a:t>Accuracy</a:t>
            </a:r>
            <a:r>
              <a:rPr lang="fr-FR"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détecte 66% de clients défaillants (</a:t>
            </a:r>
            <a:r>
              <a:rPr lang="fr-FR" b="1" dirty="0" err="1"/>
              <a:t>Recall</a:t>
            </a:r>
            <a:r>
              <a:rPr lang="fr-FR" dirty="0"/>
              <a:t>) mais ses prédictions sont correctes que dans 17% des cas (</a:t>
            </a:r>
            <a:r>
              <a:rPr lang="fr-FR" b="1" dirty="0"/>
              <a:t>Précision</a:t>
            </a:r>
            <a:r>
              <a:rPr lang="fr-FR"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Est meilleur qu’un modèle aléatoire avec une aire sous la courbe de 0,69 &gt; 0,5</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Prédit trop souvent les clients non défaillants, défaillants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A un temps d’entrainement relativement faible</a:t>
            </a:r>
          </a:p>
          <a:p>
            <a:endParaRPr lang="fr-FR" b="0" dirty="0">
              <a:effectLst/>
            </a:endParaRPr>
          </a:p>
          <a:p>
            <a:r>
              <a:rPr lang="fr-FR" b="1" dirty="0"/>
              <a:t>Rappel</a:t>
            </a:r>
            <a:r>
              <a:rPr lang="fr-FR" dirty="0"/>
              <a:t>: taux de vrais positifs =&gt; VP / (VP + FN)</a:t>
            </a:r>
          </a:p>
          <a:p>
            <a:r>
              <a:rPr lang="fr-FR" b="1" dirty="0"/>
              <a:t>Précision</a:t>
            </a:r>
            <a:r>
              <a:rPr lang="fr-FR" dirty="0"/>
              <a:t>: ratio du nombre de vrais positifs par rapport au nombre total de prédictions positives =&gt; VP / (VP + FP)</a:t>
            </a:r>
          </a:p>
          <a:p>
            <a:r>
              <a:rPr lang="fr-FR" b="1" dirty="0" err="1"/>
              <a:t>Accuracy</a:t>
            </a:r>
            <a:r>
              <a:rPr lang="fr-FR" dirty="0"/>
              <a:t>: taux de prédictions correctes sur l’ensemble des individus =&gt; VP + VN / (VP + VN + FP + FN)</a:t>
            </a:r>
          </a:p>
          <a:p>
            <a:endParaRPr lang="fr-FR" b="0" dirty="0">
              <a:effectLst/>
            </a:endParaRPr>
          </a:p>
          <a:p>
            <a:endParaRPr lang="fr-FR" b="0" dirty="0">
              <a:effectLst/>
            </a:endParaRP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17</a:t>
            </a:fld>
            <a:endParaRPr lang="fr-FR"/>
          </a:p>
        </p:txBody>
      </p:sp>
    </p:spTree>
    <p:extLst>
      <p:ext uri="{BB962C8B-B14F-4D97-AF65-F5344CB8AC3E}">
        <p14:creationId xmlns:p14="http://schemas.microsoft.com/office/powerpoint/2010/main" val="3676610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Voyons maintenant la pipeline de déploiement</a:t>
            </a: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18</a:t>
            </a:fld>
            <a:endParaRPr lang="fr-FR"/>
          </a:p>
        </p:txBody>
      </p:sp>
    </p:spTree>
    <p:extLst>
      <p:ext uri="{BB962C8B-B14F-4D97-AF65-F5344CB8AC3E}">
        <p14:creationId xmlns:p14="http://schemas.microsoft.com/office/powerpoint/2010/main" val="1570649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déploiement continu est une stratégie de développement logiciel dans laquelle les modifications apportées au code d'une application sont publiées automatiquement dans l'environnement de production. </a:t>
            </a:r>
          </a:p>
          <a:p>
            <a:r>
              <a:rPr lang="fr-FR" dirty="0"/>
              <a:t>Cette automatisation repose sur une série de tests prédéfinis. Lorsque les tests des nouvelles mises à jour aboutissent, le système envoie les mises à jour directement aux utilisateurs du logiciel.</a:t>
            </a:r>
          </a:p>
          <a:p>
            <a:endParaRPr lang="fr-FR" dirty="0"/>
          </a:p>
          <a:p>
            <a:r>
              <a:rPr lang="fr-FR" dirty="0"/>
              <a:t>Voici la pipeline de déploiement:</a:t>
            </a:r>
          </a:p>
          <a:p>
            <a:r>
              <a:rPr lang="fr-FR" dirty="0"/>
              <a:t>Les différentes versions du code de l’application sont envoyées sur </a:t>
            </a:r>
            <a:r>
              <a:rPr lang="fr-FR" dirty="0" err="1"/>
              <a:t>Github</a:t>
            </a:r>
            <a:r>
              <a:rPr lang="fr-FR" dirty="0"/>
              <a:t> via Git</a:t>
            </a:r>
          </a:p>
          <a:p>
            <a:r>
              <a:rPr lang="fr-FR" dirty="0"/>
              <a:t>Lorsqu’une version est déployée sur </a:t>
            </a:r>
            <a:r>
              <a:rPr lang="fr-FR" dirty="0" err="1"/>
              <a:t>Heroku</a:t>
            </a:r>
            <a:r>
              <a:rPr lang="fr-FR" dirty="0"/>
              <a:t>, </a:t>
            </a:r>
            <a:r>
              <a:rPr lang="fr-FR" dirty="0" err="1"/>
              <a:t>Heroku</a:t>
            </a:r>
            <a:r>
              <a:rPr lang="fr-FR" dirty="0"/>
              <a:t> CI exécute automatiquement les différents tests unitaires de l’application lorsque le code est fusionné dans la branche principale du dépôt.</a:t>
            </a:r>
          </a:p>
          <a:p>
            <a:r>
              <a:rPr lang="fr-FR" dirty="0"/>
              <a:t>Si tous les tests passent, l’application est disponible sur le cloud à tous les utilisateurs.</a:t>
            </a:r>
          </a:p>
          <a:p>
            <a:endParaRPr lang="fr-FR" dirty="0"/>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19</a:t>
            </a:fld>
            <a:endParaRPr lang="fr-FR"/>
          </a:p>
        </p:txBody>
      </p:sp>
    </p:spTree>
    <p:extLst>
      <p:ext uri="{BB962C8B-B14F-4D97-AF65-F5344CB8AC3E}">
        <p14:creationId xmlns:p14="http://schemas.microsoft.com/office/powerpoint/2010/main" val="1747621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 projet sera découpé en 6 parties avec pour commencer la présentation de la problématique et du jeu de données</a:t>
            </a:r>
            <a:endParaRPr lang="fr-FR" b="1" dirty="0"/>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2</a:t>
            </a:fld>
            <a:endParaRPr lang="fr-FR"/>
          </a:p>
        </p:txBody>
      </p:sp>
    </p:spTree>
    <p:extLst>
      <p:ext uri="{BB962C8B-B14F-4D97-AF65-F5344CB8AC3E}">
        <p14:creationId xmlns:p14="http://schemas.microsoft.com/office/powerpoint/2010/main" val="4275640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0" dirty="0">
              <a:effectLst/>
            </a:endParaRP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20</a:t>
            </a:fld>
            <a:endParaRPr lang="fr-FR"/>
          </a:p>
        </p:txBody>
      </p:sp>
    </p:spTree>
    <p:extLst>
      <p:ext uri="{BB962C8B-B14F-4D97-AF65-F5344CB8AC3E}">
        <p14:creationId xmlns:p14="http://schemas.microsoft.com/office/powerpoint/2010/main" val="1395793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0" dirty="0">
              <a:effectLst/>
            </a:endParaRP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21</a:t>
            </a:fld>
            <a:endParaRPr lang="fr-FR"/>
          </a:p>
        </p:txBody>
      </p:sp>
    </p:spTree>
    <p:extLst>
      <p:ext uri="{BB962C8B-B14F-4D97-AF65-F5344CB8AC3E}">
        <p14:creationId xmlns:p14="http://schemas.microsoft.com/office/powerpoint/2010/main" val="2715279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0" dirty="0">
              <a:effectLst/>
            </a:endParaRP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22</a:t>
            </a:fld>
            <a:endParaRPr lang="fr-FR"/>
          </a:p>
        </p:txBody>
      </p:sp>
    </p:spTree>
    <p:extLst>
      <p:ext uri="{BB962C8B-B14F-4D97-AF65-F5344CB8AC3E}">
        <p14:creationId xmlns:p14="http://schemas.microsoft.com/office/powerpoint/2010/main" val="90019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effectLst/>
              </a:rPr>
              <a:t>13 minutes</a:t>
            </a: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23</a:t>
            </a:fld>
            <a:endParaRPr lang="fr-FR"/>
          </a:p>
        </p:txBody>
      </p:sp>
    </p:spTree>
    <p:extLst>
      <p:ext uri="{BB962C8B-B14F-4D97-AF65-F5344CB8AC3E}">
        <p14:creationId xmlns:p14="http://schemas.microsoft.com/office/powerpoint/2010/main" val="3713633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Voyons maintenant si nos données sont concernées par du data drift</a:t>
            </a: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24</a:t>
            </a:fld>
            <a:endParaRPr lang="fr-FR"/>
          </a:p>
        </p:txBody>
      </p:sp>
    </p:spTree>
    <p:extLst>
      <p:ext uri="{BB962C8B-B14F-4D97-AF65-F5344CB8AC3E}">
        <p14:creationId xmlns:p14="http://schemas.microsoft.com/office/powerpoint/2010/main" val="7643334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effectLst/>
              </a:rPr>
              <a:t>15 minutes</a:t>
            </a:r>
          </a:p>
          <a:p>
            <a:endParaRPr lang="fr-FR" b="0" dirty="0">
              <a:effectLst/>
            </a:endParaRPr>
          </a:p>
          <a:p>
            <a:pPr marL="215900" indent="-215900" algn="just">
              <a:lnSpc>
                <a:spcPct val="115000"/>
              </a:lnSpc>
              <a:spcAft>
                <a:spcPts val="1000"/>
              </a:spcAft>
            </a:pP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La librairie </a:t>
            </a:r>
            <a:r>
              <a:rPr lang="fr-FR" sz="1200" b="1"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evidently</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a été utilisée pour détecter la présence de data drift en production dans le futur. </a:t>
            </a:r>
          </a:p>
          <a:p>
            <a:pPr marL="215900" indent="-215900" algn="just">
              <a:lnSpc>
                <a:spcPct val="115000"/>
              </a:lnSpc>
              <a:spcAft>
                <a:spcPts val="1000"/>
              </a:spcAft>
            </a:pP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L’hypothèse prise est que le </a:t>
            </a:r>
            <a:r>
              <a:rPr lang="fr-FR" sz="12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dataset</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a:t>
            </a:r>
            <a:r>
              <a:rPr lang="fr-FR" sz="12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application_train</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représente les données pour la modélisation et le </a:t>
            </a:r>
            <a:r>
              <a:rPr lang="fr-FR" sz="12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dataset</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a:t>
            </a:r>
            <a:r>
              <a:rPr lang="fr-FR" sz="12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application_test</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les données de nouveaux clients une fois le modèle en production. </a:t>
            </a:r>
          </a:p>
          <a:p>
            <a:pPr marL="215900" indent="-215900" algn="just">
              <a:lnSpc>
                <a:spcPct val="115000"/>
              </a:lnSpc>
              <a:spcAft>
                <a:spcPts val="1000"/>
              </a:spcAft>
            </a:pPr>
            <a:endPar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endParaRPr>
          </a:p>
          <a:p>
            <a:pPr marL="215900" indent="-215900" algn="just">
              <a:lnSpc>
                <a:spcPct val="115000"/>
              </a:lnSpc>
              <a:spcAft>
                <a:spcPts val="1000"/>
              </a:spcAft>
            </a:pP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Le rapport </a:t>
            </a:r>
            <a:r>
              <a:rPr lang="fr-FR" sz="12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evidently</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sur le data drift </a:t>
            </a: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compare les distributions de chaque variable dans les deux </a:t>
            </a:r>
            <a:r>
              <a:rPr lang="fr-FR" sz="1200" b="1"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datasets</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Le </a:t>
            </a: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test statistique</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(ou la métrique appropriée) est automatiquement choisi en fonction du </a:t>
            </a: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type des données</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et de leur </a:t>
            </a: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volume</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a:t>
            </a:r>
          </a:p>
          <a:p>
            <a:pPr marL="215900" indent="-215900" algn="just">
              <a:lnSpc>
                <a:spcPct val="115000"/>
              </a:lnSpc>
              <a:spcAft>
                <a:spcPts val="1000"/>
              </a:spcAft>
            </a:pP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Ici, sur les 30 </a:t>
            </a:r>
            <a:r>
              <a:rPr lang="fr-FR" sz="12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features</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de notre modèle de </a:t>
            </a:r>
            <a:r>
              <a:rPr lang="fr-FR" sz="12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scoring</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a:t>
            </a: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7</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a:t>
            </a:r>
            <a:r>
              <a:rPr lang="fr-FR" sz="12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features</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montrent du data drift (soit </a:t>
            </a: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23.33%</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du nombre total de </a:t>
            </a:r>
            <a:r>
              <a:rPr lang="fr-FR" sz="12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features</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et son classées par ordre décroissant de drift score:</a:t>
            </a:r>
          </a:p>
          <a:p>
            <a:pPr marL="342900" lvl="0" indent="-342900" algn="just">
              <a:lnSpc>
                <a:spcPct val="115000"/>
              </a:lnSpc>
              <a:spcAft>
                <a:spcPts val="1000"/>
              </a:spcAft>
              <a:buFont typeface="Calibri" panose="020F0502020204030204" pitchFamily="34" charset="0"/>
              <a:buChar char="-"/>
            </a:pP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PAYMENT_RATE, CREDIT_DURATION, AMT_GOODS_PRICE, AMT_CREDIT, AMT_ANNUITY, YEARS_LAST_PHONE_CHANGE, PREV_PAYMENT_RATE_MEAN</a:t>
            </a:r>
          </a:p>
          <a:p>
            <a:pPr marL="215900" indent="-215900" algn="just">
              <a:lnSpc>
                <a:spcPct val="115000"/>
              </a:lnSpc>
              <a:spcAft>
                <a:spcPts val="1000"/>
              </a:spcAft>
            </a:pP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a:t>
            </a:r>
          </a:p>
          <a:p>
            <a:pPr marL="215900" indent="-215900" algn="just">
              <a:lnSpc>
                <a:spcPct val="115000"/>
              </a:lnSpc>
              <a:spcAft>
                <a:spcPts val="1000"/>
              </a:spcAft>
            </a:pP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Cela signifie que la </a:t>
            </a: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distribution des données en entrée du modèle vs celle des données actuelles a changé au fil du temps</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a:t>
            </a:r>
          </a:p>
          <a:p>
            <a:pPr marL="215900" indent="-215900" algn="just">
              <a:lnSpc>
                <a:spcPct val="115000"/>
              </a:lnSpc>
              <a:spcAft>
                <a:spcPts val="1000"/>
              </a:spcAft>
            </a:pPr>
            <a:endPar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endParaRPr>
          </a:p>
          <a:p>
            <a:pPr marL="215900" indent="-215900" algn="just">
              <a:lnSpc>
                <a:spcPct val="115000"/>
              </a:lnSpc>
              <a:spcAft>
                <a:spcPts val="1000"/>
              </a:spcAft>
            </a:pPr>
            <a:endPar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endParaRPr>
          </a:p>
          <a:p>
            <a:pPr marL="215900" indent="-215900" algn="just">
              <a:lnSpc>
                <a:spcPct val="115000"/>
              </a:lnSpc>
              <a:spcAft>
                <a:spcPts val="1000"/>
              </a:spcAft>
            </a:pPr>
            <a:endPar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endParaRPr>
          </a:p>
          <a:p>
            <a:pPr marL="215900" indent="-215900" algn="just">
              <a:lnSpc>
                <a:spcPct val="115000"/>
              </a:lnSpc>
              <a:spcAft>
                <a:spcPts val="1000"/>
              </a:spcAft>
            </a:pP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Suite au One Hot </a:t>
            </a:r>
            <a:r>
              <a:rPr lang="fr-FR" sz="12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encoding</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de nos variables catégorielles, nous sommes en présence de variables numériques. Comme nos données sont tabulaires et &gt; 1000 lignes, le test utilisé est la </a:t>
            </a: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distance de </a:t>
            </a:r>
            <a:r>
              <a:rPr lang="fr-FR" sz="1200" b="1"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Wasserstein</a:t>
            </a: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(normalisée)</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(WD).</a:t>
            </a:r>
          </a:p>
          <a:p>
            <a:pPr marL="215900" indent="-215900" algn="just">
              <a:lnSpc>
                <a:spcPct val="115000"/>
              </a:lnSpc>
              <a:spcAft>
                <a:spcPts val="1000"/>
              </a:spcAft>
            </a:pP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WD mesure l'</a:t>
            </a: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effort nécessaire pour transformer une distribution en une autre</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WD normalisée indique le </a:t>
            </a: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nombre d'écarts types en moyenne qu'il faudrait déplacer pour chaque ID du groupe actuel pour qu'il corresponde au groupe de référence.</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Le seuil de détection du data drift de 0.1 signifie donc qu'un </a:t>
            </a: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changement dans la taille des écarts-types de 0.1 est significatif</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a:t>
            </a:r>
          </a:p>
          <a:p>
            <a:pPr marL="215900" indent="-215900" algn="just">
              <a:lnSpc>
                <a:spcPct val="115000"/>
              </a:lnSpc>
              <a:spcAft>
                <a:spcPts val="1000"/>
              </a:spcAft>
            </a:pPr>
            <a:endPar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endParaRPr>
          </a:p>
          <a:p>
            <a:pPr marL="215900" indent="-215900" algn="just">
              <a:lnSpc>
                <a:spcPct val="115000"/>
              </a:lnSpc>
              <a:spcAft>
                <a:spcPts val="1000"/>
              </a:spcAft>
            </a:pP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Pistes à envisager pour gérer le data drift du modèle en production :</a:t>
            </a:r>
          </a:p>
          <a:p>
            <a:pPr marL="742950" lvl="1" indent="-285750" algn="just">
              <a:lnSpc>
                <a:spcPct val="115000"/>
              </a:lnSpc>
              <a:spcAft>
                <a:spcPts val="1000"/>
              </a:spcAft>
              <a:buFont typeface="+mj-lt"/>
              <a:buAutoNum type="arabicParenR"/>
            </a:pP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Mettre en place des </a:t>
            </a: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contrôles sur la qualité et intégrité</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des données</a:t>
            </a:r>
          </a:p>
          <a:p>
            <a:pPr marL="742950" lvl="1" indent="-285750" algn="just">
              <a:lnSpc>
                <a:spcPct val="115000"/>
              </a:lnSpc>
              <a:spcAft>
                <a:spcPts val="1000"/>
              </a:spcAft>
              <a:buFont typeface="+mj-lt"/>
              <a:buAutoNum type="arabicParenR"/>
            </a:pP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S’assurer que les </a:t>
            </a: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relations</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entre les </a:t>
            </a:r>
            <a:r>
              <a:rPr lang="fr-FR" sz="12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features</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ou entre les </a:t>
            </a:r>
            <a:r>
              <a:rPr lang="fr-FR" sz="12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features</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et la </a:t>
            </a:r>
            <a:r>
              <a:rPr lang="fr-FR" sz="12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target</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n’ont pas changé</a:t>
            </a:r>
          </a:p>
          <a:p>
            <a:pPr marL="742950" lvl="1" indent="-285750" algn="just">
              <a:lnSpc>
                <a:spcPct val="115000"/>
              </a:lnSpc>
              <a:spcAft>
                <a:spcPts val="1000"/>
              </a:spcAft>
              <a:buFont typeface="+mj-lt"/>
              <a:buAutoNum type="arabicParenR"/>
            </a:pPr>
            <a:r>
              <a:rPr lang="fr-FR" sz="1200" b="1"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Réentrainer</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le modèle lorsque de nouveaux labels seront disponibles</a:t>
            </a:r>
          </a:p>
          <a:p>
            <a:pPr marL="742950" lvl="1" indent="-285750" algn="just">
              <a:lnSpc>
                <a:spcPct val="115000"/>
              </a:lnSpc>
              <a:spcAft>
                <a:spcPts val="1000"/>
              </a:spcAft>
              <a:buFont typeface="+mj-lt"/>
              <a:buAutoNum type="arabicParenR"/>
            </a:pP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Recalibrer</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ou </a:t>
            </a: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reconstruire</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le modèle, créer un </a:t>
            </a: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modèle spécifique</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pour les segments qui échouent</a:t>
            </a:r>
          </a:p>
          <a:p>
            <a:pPr marL="742950" lvl="1" indent="-285750" algn="just">
              <a:lnSpc>
                <a:spcPct val="115000"/>
              </a:lnSpc>
              <a:spcAft>
                <a:spcPts val="1000"/>
              </a:spcAft>
              <a:buFont typeface="+mj-lt"/>
              <a:buAutoNum type="arabicParenR"/>
            </a:pP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Modifier le traitement des </a:t>
            </a: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valeurs aberrantes</a:t>
            </a:r>
            <a:endPar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endParaRPr>
          </a:p>
          <a:p>
            <a:pPr marL="742950" lvl="1" indent="-285750" algn="just">
              <a:lnSpc>
                <a:spcPct val="115000"/>
              </a:lnSpc>
              <a:spcAft>
                <a:spcPts val="1000"/>
              </a:spcAft>
              <a:buFont typeface="+mj-lt"/>
              <a:buAutoNum type="arabicParenR"/>
            </a:pP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Si le modèle est jugé peu performant, utiliser plutôt un </a:t>
            </a:r>
            <a:r>
              <a:rPr lang="fr-FR" sz="12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ensemble de règles de décision </a:t>
            </a:r>
            <a:r>
              <a:rPr lang="fr-FR" sz="12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moins précises mais plus robustes</a:t>
            </a:r>
          </a:p>
          <a:p>
            <a:endParaRPr lang="fr-FR" b="0" dirty="0">
              <a:effectLst/>
            </a:endParaRP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25</a:t>
            </a:fld>
            <a:endParaRPr lang="fr-FR"/>
          </a:p>
        </p:txBody>
      </p:sp>
    </p:spTree>
    <p:extLst>
      <p:ext uri="{BB962C8B-B14F-4D97-AF65-F5344CB8AC3E}">
        <p14:creationId xmlns:p14="http://schemas.microsoft.com/office/powerpoint/2010/main" val="2373520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26</a:t>
            </a:fld>
            <a:endParaRPr lang="fr-FR"/>
          </a:p>
        </p:txBody>
      </p:sp>
    </p:spTree>
    <p:extLst>
      <p:ext uri="{BB962C8B-B14F-4D97-AF65-F5344CB8AC3E}">
        <p14:creationId xmlns:p14="http://schemas.microsoft.com/office/powerpoint/2010/main" val="3711606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err="1">
                <a:effectLst/>
              </a:rPr>
              <a:t>Front-end</a:t>
            </a:r>
            <a:r>
              <a:rPr lang="fr-FR" b="0" dirty="0">
                <a:effectLst/>
              </a:rPr>
              <a:t>: partie visible par l’utilisateur = </a:t>
            </a:r>
            <a:r>
              <a:rPr lang="fr-FR" b="0" dirty="0" err="1">
                <a:effectLst/>
              </a:rPr>
              <a:t>dashboard</a:t>
            </a:r>
            <a:r>
              <a:rPr lang="fr-FR" b="0" dirty="0">
                <a:effectLst/>
              </a:rPr>
              <a:t>. </a:t>
            </a:r>
          </a:p>
          <a:p>
            <a:r>
              <a:rPr lang="fr-FR" b="0" dirty="0">
                <a:effectLst/>
              </a:rPr>
              <a:t>Utilisation de </a:t>
            </a:r>
            <a:r>
              <a:rPr lang="fr-FR" b="0" dirty="0" err="1">
                <a:effectLst/>
              </a:rPr>
              <a:t>streamlit</a:t>
            </a:r>
            <a:r>
              <a:rPr lang="fr-FR" b="0" dirty="0">
                <a:effectLst/>
              </a:rPr>
              <a:t> qui est un </a:t>
            </a:r>
            <a:r>
              <a:rPr lang="fr-FR" b="0" dirty="0" err="1">
                <a:effectLst/>
              </a:rPr>
              <a:t>framework</a:t>
            </a:r>
            <a:r>
              <a:rPr lang="fr-FR" b="0" dirty="0">
                <a:effectLst/>
              </a:rPr>
              <a:t> open-source en python qui permet de construire des tableaux de bord </a:t>
            </a:r>
            <a:r>
              <a:rPr lang="fr-FR" b="0" dirty="0" err="1">
                <a:effectLst/>
              </a:rPr>
              <a:t>intéractifs</a:t>
            </a:r>
            <a:r>
              <a:rPr lang="fr-FR" b="0" dirty="0">
                <a:effectLst/>
              </a:rPr>
              <a:t> et des applications web pour les projets de </a:t>
            </a:r>
            <a:r>
              <a:rPr lang="fr-FR" b="0" dirty="0" err="1">
                <a:effectLst/>
              </a:rPr>
              <a:t>datascience</a:t>
            </a:r>
            <a:r>
              <a:rPr lang="fr-FR" b="0" dirty="0">
                <a:effectLst/>
              </a:rPr>
              <a:t> et qui va permettre de récupérer l’ID renseigné par le conseiller bancaire.</a:t>
            </a:r>
          </a:p>
          <a:p>
            <a:endParaRPr lang="fr-FR" b="0" dirty="0">
              <a:effectLst/>
            </a:endParaRPr>
          </a:p>
          <a:p>
            <a:r>
              <a:rPr lang="fr-FR" b="0" dirty="0" err="1">
                <a:effectLst/>
              </a:rPr>
              <a:t>Back_end</a:t>
            </a:r>
            <a:r>
              <a:rPr lang="fr-FR" b="0" dirty="0">
                <a:effectLst/>
              </a:rPr>
              <a:t>: partie non visible par l’utilisateur qui produit le résultat.</a:t>
            </a:r>
          </a:p>
          <a:p>
            <a:r>
              <a:rPr lang="fr-FR" b="0" dirty="0">
                <a:effectLst/>
              </a:rPr>
              <a:t>Utilisation de </a:t>
            </a:r>
            <a:r>
              <a:rPr lang="fr-FR" b="0" dirty="0" err="1">
                <a:effectLst/>
              </a:rPr>
              <a:t>fastAPI</a:t>
            </a:r>
            <a:r>
              <a:rPr lang="fr-FR" b="0" dirty="0">
                <a:effectLst/>
              </a:rPr>
              <a:t> qui va permettre à l’application d’envoyer l’ID au serveur lors du click sur « lancer la prédiction» . Le serveur va effectuer différentes actions menant au calcul de la prédiction (chargement des données et du modèle, filtre sur l’ID et prédiction).</a:t>
            </a:r>
          </a:p>
          <a:p>
            <a:endParaRPr lang="fr-FR" b="0" dirty="0">
              <a:effectLst/>
            </a:endParaRPr>
          </a:p>
          <a:p>
            <a:endParaRPr lang="fr-FR" b="0" dirty="0">
              <a:effectLst/>
            </a:endParaRP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27</a:t>
            </a:fld>
            <a:endParaRPr lang="fr-FR"/>
          </a:p>
        </p:txBody>
      </p:sp>
    </p:spTree>
    <p:extLst>
      <p:ext uri="{BB962C8B-B14F-4D97-AF65-F5344CB8AC3E}">
        <p14:creationId xmlns:p14="http://schemas.microsoft.com/office/powerpoint/2010/main" val="2571108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0" dirty="0">
              <a:effectLst/>
            </a:endParaRP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28</a:t>
            </a:fld>
            <a:endParaRPr lang="fr-FR"/>
          </a:p>
        </p:txBody>
      </p:sp>
    </p:spTree>
    <p:extLst>
      <p:ext uri="{BB962C8B-B14F-4D97-AF65-F5344CB8AC3E}">
        <p14:creationId xmlns:p14="http://schemas.microsoft.com/office/powerpoint/2010/main" val="36420755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29</a:t>
            </a:fld>
            <a:endParaRPr lang="fr-FR"/>
          </a:p>
        </p:txBody>
      </p:sp>
    </p:spTree>
    <p:extLst>
      <p:ext uri="{BB962C8B-B14F-4D97-AF65-F5344CB8AC3E}">
        <p14:creationId xmlns:p14="http://schemas.microsoft.com/office/powerpoint/2010/main" val="40271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next</a:t>
            </a:r>
            <a:endParaRPr lang="fr-FR" dirty="0"/>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3</a:t>
            </a:fld>
            <a:endParaRPr lang="fr-FR"/>
          </a:p>
        </p:txBody>
      </p:sp>
    </p:spTree>
    <p:extLst>
      <p:ext uri="{BB962C8B-B14F-4D97-AF65-F5344CB8AC3E}">
        <p14:creationId xmlns:p14="http://schemas.microsoft.com/office/powerpoint/2010/main" val="672975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20 minutes</a:t>
            </a: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30</a:t>
            </a:fld>
            <a:endParaRPr lang="fr-FR"/>
          </a:p>
        </p:txBody>
      </p:sp>
    </p:spTree>
    <p:extLst>
      <p:ext uri="{BB962C8B-B14F-4D97-AF65-F5344CB8AC3E}">
        <p14:creationId xmlns:p14="http://schemas.microsoft.com/office/powerpoint/2010/main" val="37750564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dirty="0"/>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31</a:t>
            </a:fld>
            <a:endParaRPr lang="fr-FR"/>
          </a:p>
        </p:txBody>
      </p:sp>
    </p:spTree>
    <p:extLst>
      <p:ext uri="{BB962C8B-B14F-4D97-AF65-F5344CB8AC3E}">
        <p14:creationId xmlns:p14="http://schemas.microsoft.com/office/powerpoint/2010/main" val="766367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1" algn="just">
              <a:lnSpc>
                <a:spcPct val="100000"/>
              </a:lnSpc>
              <a:spcBef>
                <a:spcPts val="0"/>
              </a:spcBef>
              <a:spcAft>
                <a:spcPts val="0"/>
              </a:spcAft>
              <a:buFontTx/>
              <a:buChar char="-"/>
            </a:pPr>
            <a:r>
              <a:rPr lang="fr-FR" dirty="0"/>
              <a:t>=&gt; architecture Big Data avec scripts en </a:t>
            </a:r>
            <a:r>
              <a:rPr lang="fr-FR" dirty="0" err="1"/>
              <a:t>Pyspark</a:t>
            </a:r>
            <a:endParaRPr lang="fr-FR" dirty="0"/>
          </a:p>
          <a:p>
            <a:endParaRPr lang="fr-FR" b="0" dirty="0"/>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4</a:t>
            </a:fld>
            <a:endParaRPr lang="fr-FR"/>
          </a:p>
        </p:txBody>
      </p:sp>
    </p:spTree>
    <p:extLst>
      <p:ext uri="{BB962C8B-B14F-4D97-AF65-F5344CB8AC3E}">
        <p14:creationId xmlns:p14="http://schemas.microsoft.com/office/powerpoint/2010/main" val="553050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schemeClr val="accent1"/>
                </a:solidFill>
                <a:effectLst>
                  <a:outerShdw blurRad="38100" dist="38100" dir="2700000" algn="tl">
                    <a:srgbClr val="000000">
                      <a:alpha val="43137"/>
                    </a:srgbClr>
                  </a:outerShdw>
                </a:effectLst>
              </a:rPr>
              <a:t>3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solidFill>
                <a:schemeClr val="accent1"/>
              </a:solidFill>
              <a:effectLst>
                <a:outerShdw blurRad="38100" dist="38100" dir="2700000" algn="tl">
                  <a:srgbClr val="000000">
                    <a:alpha val="43137"/>
                  </a:srgbClr>
                </a:outerShdw>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schemeClr val="accent1"/>
                </a:solidFill>
                <a:effectLst>
                  <a:outerShdw blurRad="38100" dist="38100" dir="2700000" algn="tl">
                    <a:srgbClr val="000000">
                      <a:alpha val="43137"/>
                    </a:srgbClr>
                  </a:outerShdw>
                </a:effectLst>
              </a:rPr>
              <a:t>A noter que le </a:t>
            </a:r>
            <a:r>
              <a:rPr lang="fr-FR" sz="1200" b="1" dirty="0" err="1">
                <a:solidFill>
                  <a:schemeClr val="accent1"/>
                </a:solidFill>
                <a:effectLst>
                  <a:outerShdw blurRad="38100" dist="38100" dir="2700000" algn="tl">
                    <a:srgbClr val="000000">
                      <a:alpha val="43137"/>
                    </a:srgbClr>
                  </a:outerShdw>
                </a:effectLst>
              </a:rPr>
              <a:t>dataset</a:t>
            </a:r>
            <a:r>
              <a:rPr lang="fr-FR" sz="1200" b="1" dirty="0">
                <a:solidFill>
                  <a:schemeClr val="accent1"/>
                </a:solidFill>
                <a:effectLst>
                  <a:outerShdw blurRad="38100" dist="38100" dir="2700000" algn="tl">
                    <a:srgbClr val="000000">
                      <a:alpha val="43137"/>
                    </a:srgbClr>
                  </a:outerShdw>
                </a:effectLst>
              </a:rPr>
              <a:t> est continuellement enrichi</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dirty="0">
              <a:solidFill>
                <a:schemeClr val="accent1"/>
              </a:solidFill>
              <a:effectLst>
                <a:outerShdw blurRad="38100" dist="38100" dir="2700000" algn="tl">
                  <a:srgbClr val="000000">
                    <a:alpha val="43137"/>
                  </a:srgbClr>
                </a:outerShdw>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schemeClr val="accent1"/>
                </a:solidFill>
                <a:effectLst>
                  <a:outerShdw blurRad="38100" dist="38100" dir="2700000" algn="tl">
                    <a:srgbClr val="000000">
                      <a:alpha val="43137"/>
                    </a:srgbClr>
                  </a:outerShdw>
                </a:effectLst>
              </a:rPr>
              <a:t>Exemple grenade</a:t>
            </a:r>
          </a:p>
          <a:p>
            <a:endParaRPr lang="fr-FR" b="0" dirty="0"/>
          </a:p>
          <a:p>
            <a:endParaRPr lang="fr-FR" b="0" dirty="0"/>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5</a:t>
            </a:fld>
            <a:endParaRPr lang="fr-FR"/>
          </a:p>
        </p:txBody>
      </p:sp>
    </p:spTree>
    <p:extLst>
      <p:ext uri="{BB962C8B-B14F-4D97-AF65-F5344CB8AC3E}">
        <p14:creationId xmlns:p14="http://schemas.microsoft.com/office/powerpoint/2010/main" val="1131039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allons nous intéresser maintenant à la démarche de modélisation</a:t>
            </a: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6</a:t>
            </a:fld>
            <a:endParaRPr lang="fr-FR"/>
          </a:p>
        </p:txBody>
      </p:sp>
    </p:spTree>
    <p:extLst>
      <p:ext uri="{BB962C8B-B14F-4D97-AF65-F5344CB8AC3E}">
        <p14:creationId xmlns:p14="http://schemas.microsoft.com/office/powerpoint/2010/main" val="4006842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20000"/>
              </a:lnSpc>
            </a:pPr>
            <a:r>
              <a:rPr lang="fr-FR" sz="1800" b="1" dirty="0"/>
              <a:t>L'utilisation massive d'internet et des objets connectés </a:t>
            </a:r>
            <a:r>
              <a:rPr lang="fr-FR" sz="1800" dirty="0"/>
              <a:t>comme le téléphone, l'ordinateur, la montre, la balance etc. engendre la production de </a:t>
            </a:r>
            <a:r>
              <a:rPr lang="fr-FR" sz="1800" b="1" dirty="0"/>
              <a:t>quantités astronomiques de données</a:t>
            </a:r>
            <a:r>
              <a:rPr lang="fr-FR" sz="1800" dirty="0"/>
              <a:t> ce qui pose des </a:t>
            </a:r>
            <a:r>
              <a:rPr lang="fr-FR" sz="1800" b="1" dirty="0"/>
              <a:t>problématiques de stockage </a:t>
            </a:r>
            <a:r>
              <a:rPr lang="fr-FR" sz="1800" dirty="0"/>
              <a:t>et de </a:t>
            </a:r>
            <a:r>
              <a:rPr lang="fr-FR" sz="1800" b="1" dirty="0"/>
              <a:t>traitement approprié </a:t>
            </a:r>
            <a:r>
              <a:rPr lang="fr-FR" sz="1800" dirty="0"/>
              <a:t>pour les entreprises qui les exploitent afin de prendre notamment des décisions stratégiques et concurrentielles.</a:t>
            </a:r>
          </a:p>
          <a:p>
            <a:pPr>
              <a:lnSpc>
                <a:spcPct val="120000"/>
              </a:lnSpc>
            </a:pPr>
            <a:r>
              <a:rPr lang="fr-FR" sz="1800" dirty="0"/>
              <a:t>Cette infographie offre une vision très parlante du monde de la donnée aujourd’hui:</a:t>
            </a:r>
          </a:p>
          <a:p>
            <a:pPr>
              <a:lnSpc>
                <a:spcPct val="120000"/>
              </a:lnSpc>
            </a:pPr>
            <a:endParaRPr lang="fr-FR" sz="1800" dirty="0"/>
          </a:p>
          <a:p>
            <a:pPr>
              <a:lnSpc>
                <a:spcPct val="120000"/>
              </a:lnSpc>
            </a:pPr>
            <a:endParaRPr lang="fr-FR" sz="1800" dirty="0"/>
          </a:p>
          <a:p>
            <a:pPr>
              <a:lnSpc>
                <a:spcPct val="120000"/>
              </a:lnSpc>
            </a:pPr>
            <a:r>
              <a:rPr lang="fr-FR" sz="1800" dirty="0"/>
              <a:t>A titre d'exemple, en 2009, 800 000 pétaoctets de données étaient produits, 35 zettaoctets en 2020 et plus de 180 zettaoctets de données prévus d'ici 2025 (fois 5 en 5 ans!).</a:t>
            </a:r>
            <a:endParaRPr lang="fr-FR" sz="2000" dirty="0"/>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7</a:t>
            </a:fld>
            <a:endParaRPr lang="fr-FR"/>
          </a:p>
        </p:txBody>
      </p:sp>
    </p:spTree>
    <p:extLst>
      <p:ext uri="{BB962C8B-B14F-4D97-AF65-F5344CB8AC3E}">
        <p14:creationId xmlns:p14="http://schemas.microsoft.com/office/powerpoint/2010/main" val="1529349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sz="2000" dirty="0"/>
              <a:t>Le socle commun sur lequel à peu près tout le monde s’entend pour caractériser les problématiques de Big Data, ce sont les 4V : Volume, Vitesse, Variété et Véracité.</a:t>
            </a:r>
          </a:p>
          <a:p>
            <a:pPr algn="just">
              <a:buFont typeface="Arial" panose="020B0604020202020204" pitchFamily="34" charset="0"/>
              <a:buChar char="•"/>
            </a:pPr>
            <a:r>
              <a:rPr lang="fr-FR" sz="2000" b="1" dirty="0"/>
              <a:t>Volume</a:t>
            </a:r>
            <a:r>
              <a:rPr lang="fr-FR" sz="2000" dirty="0"/>
              <a:t> : des volumes de données énormes en constante augmentation</a:t>
            </a:r>
          </a:p>
          <a:p>
            <a:pPr algn="just">
              <a:buFont typeface="Arial" panose="020B0604020202020204" pitchFamily="34" charset="0"/>
              <a:buChar char="•"/>
            </a:pPr>
            <a:r>
              <a:rPr lang="fr-FR" sz="2000" b="1" dirty="0"/>
              <a:t>Vitesse</a:t>
            </a:r>
            <a:r>
              <a:rPr lang="fr-FR" sz="2000" dirty="0"/>
              <a:t> : des besoins analytiques importants à fournir dans des délais impartis</a:t>
            </a:r>
          </a:p>
          <a:p>
            <a:pPr algn="just">
              <a:buFont typeface="Arial" panose="020B0604020202020204" pitchFamily="34" charset="0"/>
              <a:buChar char="•"/>
            </a:pPr>
            <a:r>
              <a:rPr lang="fr-FR" sz="2000" b="1" dirty="0" err="1"/>
              <a:t>Varieté</a:t>
            </a:r>
            <a:r>
              <a:rPr lang="fr-FR" sz="2000" dirty="0"/>
              <a:t> : des données provenant de sources multiples et de natures diverses</a:t>
            </a:r>
          </a:p>
          <a:p>
            <a:pPr algn="just">
              <a:buFont typeface="Arial" panose="020B0604020202020204" pitchFamily="34" charset="0"/>
              <a:buChar char="•"/>
            </a:pPr>
            <a:r>
              <a:rPr lang="fr-FR" sz="2000" b="1" dirty="0"/>
              <a:t>Véracité</a:t>
            </a:r>
            <a:r>
              <a:rPr lang="fr-FR" sz="2000" dirty="0"/>
              <a:t> : fait référence à la fiabilité de la donnée, la qualité et la précision sont moins vérifiables</a:t>
            </a:r>
          </a:p>
          <a:p>
            <a:pPr algn="just">
              <a:buFont typeface="Arial" panose="020B0604020202020204" pitchFamily="34" charset="0"/>
              <a:buChar char="•"/>
            </a:pPr>
            <a:endParaRPr lang="fr-FR" sz="2000" dirty="0"/>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2000" dirty="0"/>
              <a:t>Le Big Data désigne le courant technologique que nous voyons émerger ces dernières années autour des données, des </a:t>
            </a:r>
            <a:r>
              <a:rPr lang="fr-FR" sz="2000" b="1" dirty="0"/>
              <a:t>mégadonnées que nous permettent de stocker aujourd’hui les serveurs</a:t>
            </a:r>
            <a:r>
              <a:rPr lang="fr-FR" sz="2000" dirty="0"/>
              <a:t>. Le Big Data vient du fait que les données de certaines entreprises ou institutions sont devenues tellement volumineuses que les outils techniques classiques de gestion, de requête sur les bases dites structurées et de traitement des données sont devenus obsolètes, avec des difficultés dans l’instanciation de celles-ci, les temps d’extraction, de traitement devenant trop long.</a:t>
            </a:r>
          </a:p>
          <a:p>
            <a:pPr algn="just">
              <a:buFont typeface="Arial" panose="020B0604020202020204" pitchFamily="34" charset="0"/>
              <a:buChar char="•"/>
            </a:pPr>
            <a:endParaRPr lang="fr-FR" sz="2000" dirty="0"/>
          </a:p>
          <a:p>
            <a:pPr algn="just">
              <a:lnSpc>
                <a:spcPct val="120000"/>
              </a:lnSpc>
            </a:pPr>
            <a:endParaRPr lang="fr-FR" sz="2000" dirty="0"/>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8</a:t>
            </a:fld>
            <a:endParaRPr lang="fr-FR"/>
          </a:p>
        </p:txBody>
      </p:sp>
    </p:spTree>
    <p:extLst>
      <p:ext uri="{BB962C8B-B14F-4D97-AF65-F5344CB8AC3E}">
        <p14:creationId xmlns:p14="http://schemas.microsoft.com/office/powerpoint/2010/main" val="4167535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spcBef>
                <a:spcPts val="600"/>
              </a:spcBef>
              <a:spcAft>
                <a:spcPts val="600"/>
              </a:spcAft>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Lors de l'analyse exploratoire, nous avons remarqué que les données étaient très </a:t>
            </a:r>
            <a:r>
              <a:rPr lang="fr-FR" sz="18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déséquilibrées</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entre les défaillants et non défaillants. Les non défaillants sont largement sur représentés (&gt; 91%).</a:t>
            </a:r>
          </a:p>
          <a:p>
            <a:pPr algn="just">
              <a:spcBef>
                <a:spcPts val="600"/>
              </a:spcBef>
              <a:spcAft>
                <a:spcPts val="600"/>
              </a:spcAft>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a:t>
            </a:r>
          </a:p>
          <a:p>
            <a:pPr algn="just">
              <a:spcBef>
                <a:spcPts val="600"/>
              </a:spcBef>
              <a:spcAft>
                <a:spcPts val="600"/>
              </a:spcAft>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La plupart des modèles de Machine Learning vont </a:t>
            </a:r>
            <a:r>
              <a:rPr lang="fr-FR" sz="18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ignorer la classe minoritaire</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(ici les défaillants) et donc avoir des </a:t>
            </a:r>
            <a:r>
              <a:rPr lang="fr-FR" sz="18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performances médiocres</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dans cette classe alors qu'en général c'est la performance de la classe minoritaire qui est la plus importante. </a:t>
            </a:r>
          </a:p>
          <a:p>
            <a:pPr algn="just">
              <a:spcBef>
                <a:spcPts val="600"/>
              </a:spcBef>
              <a:spcAft>
                <a:spcPts val="600"/>
              </a:spcAft>
            </a:pPr>
            <a:endPar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endParaRPr>
          </a:p>
          <a:p>
            <a:pPr algn="just">
              <a:spcBef>
                <a:spcPts val="600"/>
              </a:spcBef>
              <a:spcAft>
                <a:spcPts val="600"/>
              </a:spcAft>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Nous avons testé deux méthodes :</a:t>
            </a:r>
          </a:p>
          <a:p>
            <a:pPr marL="342900" marR="0" lvl="0" indent="-342900" algn="just" defTabSz="914400" rtl="0" eaLnBrk="1" fontAlgn="auto" latinLnBrk="0" hangingPunct="1">
              <a:lnSpc>
                <a:spcPct val="100000"/>
              </a:lnSpc>
              <a:spcBef>
                <a:spcPts val="600"/>
              </a:spcBef>
              <a:spcAft>
                <a:spcPts val="0"/>
              </a:spcAft>
              <a:buClrTx/>
              <a:buSzTx/>
              <a:buFont typeface="Calibri" panose="020F0502020204030204" pitchFamily="34" charset="0"/>
              <a:buChar char="-"/>
              <a:tabLst/>
              <a:defRPr/>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La </a:t>
            </a:r>
            <a:r>
              <a:rPr lang="fr-FR" sz="18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pondération de classes</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 la mauvaise classification d’une observation de la classe minoritaire sera plus lourdement pénalisée qu’une mauvaise observation de la classe majoritaire</a:t>
            </a:r>
          </a:p>
          <a:p>
            <a:pPr marL="285750" marR="0" lvl="0" indent="-285750" algn="just" defTabSz="914400" rtl="0" eaLnBrk="1" fontAlgn="auto" latinLnBrk="0" hangingPunct="1">
              <a:lnSpc>
                <a:spcPct val="100000"/>
              </a:lnSpc>
              <a:spcBef>
                <a:spcPts val="600"/>
              </a:spcBef>
              <a:spcAft>
                <a:spcPts val="0"/>
              </a:spcAft>
              <a:buClrTx/>
              <a:buSzTx/>
              <a:buFont typeface="Symbol" panose="05050102010706020507" pitchFamily="18" charset="2"/>
              <a:buChar char="Þ"/>
              <a:tabLst/>
              <a:defRPr/>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Amélioration de la précision car les classes sont rééquilibrées.</a:t>
            </a:r>
          </a:p>
          <a:p>
            <a:pPr marL="285750" marR="0" lvl="0" indent="-285750" algn="just" defTabSz="914400" rtl="0" eaLnBrk="1" fontAlgn="auto" latinLnBrk="0" hangingPunct="1">
              <a:lnSpc>
                <a:spcPct val="100000"/>
              </a:lnSpc>
              <a:spcBef>
                <a:spcPts val="600"/>
              </a:spcBef>
              <a:spcAft>
                <a:spcPts val="0"/>
              </a:spcAft>
              <a:buClrTx/>
              <a:buSzTx/>
              <a:buFont typeface="Symbol" panose="05050102010706020507" pitchFamily="18" charset="2"/>
              <a:buChar char="Þ"/>
              <a:tabLst/>
              <a:defRPr/>
            </a:pPr>
            <a:endPar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endParaRPr>
          </a:p>
          <a:p>
            <a:pPr marL="342900" lvl="0" indent="-342900" algn="just">
              <a:spcAft>
                <a:spcPts val="600"/>
              </a:spcAft>
              <a:buFont typeface="Calibri" panose="020F0502020204030204" pitchFamily="34" charset="0"/>
              <a:buChar char="-"/>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L’utilisation de la technique </a:t>
            </a:r>
            <a:r>
              <a:rPr lang="fr-FR" sz="18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SMOTE</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a:t>
            </a:r>
            <a:r>
              <a:rPr lang="fr-FR" sz="18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Synthetic</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a:t>
            </a:r>
            <a:r>
              <a:rPr lang="fr-FR" sz="18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Minority</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a:t>
            </a:r>
            <a:r>
              <a:rPr lang="fr-FR" sz="18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Oversampling</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Technique) associée à un sous échantillonnage aléatoire : </a:t>
            </a:r>
          </a:p>
          <a:p>
            <a:pPr marL="0" marR="0" lvl="0" indent="0" algn="just" defTabSz="914400" rtl="0" eaLnBrk="1" fontAlgn="auto" latinLnBrk="0" hangingPunct="1">
              <a:lnSpc>
                <a:spcPct val="100000"/>
              </a:lnSpc>
              <a:spcBef>
                <a:spcPts val="0"/>
              </a:spcBef>
              <a:spcAft>
                <a:spcPts val="600"/>
              </a:spcAft>
              <a:buClrTx/>
              <a:buSzTx/>
              <a:buFont typeface="Calibri" panose="020F0502020204030204" pitchFamily="34" charset="0"/>
              <a:buNone/>
              <a:tabLst/>
              <a:defRPr/>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Il est recommandé d'utiliser d'abord un </a:t>
            </a:r>
            <a:r>
              <a:rPr lang="fr-FR" sz="18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sous-échantillonnage aléatoire</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pour réduire le nombre d'exemples dans la classe majoritaire puis d'utiliser SMOTE pour suréchantillonner la classe minoritaire afin d'équilibrer la distribution des classes. </a:t>
            </a:r>
          </a:p>
          <a:p>
            <a:pPr marL="0" marR="0" lvl="0" indent="0" algn="just" defTabSz="914400" rtl="0" eaLnBrk="1" fontAlgn="auto" latinLnBrk="0" hangingPunct="1">
              <a:lnSpc>
                <a:spcPct val="100000"/>
              </a:lnSpc>
              <a:spcBef>
                <a:spcPts val="0"/>
              </a:spcBef>
              <a:spcAft>
                <a:spcPts val="600"/>
              </a:spcAft>
              <a:buClrTx/>
              <a:buSzTx/>
              <a:buFont typeface="Calibri" panose="020F0502020204030204" pitchFamily="34" charset="0"/>
              <a:buNone/>
              <a:tabLst/>
              <a:defRPr/>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Un exemple de la classe minoritaire est choisi et ses plus proches voisins trouvés. Puis un segment est tracé entre les deux points et un nouvel exemple est créé.</a:t>
            </a:r>
          </a:p>
          <a:p>
            <a:pPr marL="0" marR="0" lvl="0" indent="0" algn="just" defTabSz="914400" rtl="0" eaLnBrk="1" fontAlgn="auto" latinLnBrk="0" hangingPunct="1">
              <a:lnSpc>
                <a:spcPct val="100000"/>
              </a:lnSpc>
              <a:spcBef>
                <a:spcPts val="0"/>
              </a:spcBef>
              <a:spcAft>
                <a:spcPts val="600"/>
              </a:spcAft>
              <a:buClrTx/>
              <a:buSzTx/>
              <a:buFont typeface="Calibri" panose="020F0502020204030204" pitchFamily="34" charset="0"/>
              <a:buNone/>
              <a:tabLst/>
              <a:defRPr/>
            </a:pPr>
            <a:endPar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600"/>
              </a:spcAft>
              <a:buClrTx/>
              <a:buSzTx/>
              <a:buFont typeface="Calibri" panose="020F0502020204030204" pitchFamily="34" charset="0"/>
              <a:buNone/>
              <a:tabLst/>
              <a:defRPr/>
            </a:pP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Nous avons retenu la méthode de pondération de classes via le paramètre </a:t>
            </a:r>
            <a:r>
              <a:rPr lang="fr-FR" sz="18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class_weight</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 </a:t>
            </a:r>
            <a:r>
              <a:rPr lang="fr-FR" sz="1800" dirty="0" err="1">
                <a:solidFill>
                  <a:srgbClr val="595959"/>
                </a:solidFill>
                <a:effectLst/>
                <a:latin typeface="Calibri" panose="020F0502020204030204" pitchFamily="34" charset="0"/>
                <a:ea typeface="Arial" panose="020B0604020202020204" pitchFamily="34" charset="0"/>
                <a:cs typeface="Times New Roman" panose="02020603050405020304" pitchFamily="18" charset="0"/>
              </a:rPr>
              <a:t>balanced</a:t>
            </a:r>
            <a:r>
              <a:rPr lang="fr-FR" sz="1800"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 (c’est-à-dire que le modèle attribue automatiquement aux classes des poids inversement proportionnels à leurs fréquences respectives).</a:t>
            </a:r>
          </a:p>
        </p:txBody>
      </p:sp>
      <p:sp>
        <p:nvSpPr>
          <p:cNvPr id="4" name="Espace réservé du numéro de diapositive 3"/>
          <p:cNvSpPr>
            <a:spLocks noGrp="1"/>
          </p:cNvSpPr>
          <p:nvPr>
            <p:ph type="sldNum" sz="quarter" idx="5"/>
          </p:nvPr>
        </p:nvSpPr>
        <p:spPr/>
        <p:txBody>
          <a:bodyPr/>
          <a:lstStyle/>
          <a:p>
            <a:fld id="{BAF83426-2D70-48D4-AD45-AE7F2974F13B}" type="slidenum">
              <a:rPr lang="fr-FR" smtClean="0"/>
              <a:t>9</a:t>
            </a:fld>
            <a:endParaRPr lang="fr-FR"/>
          </a:p>
        </p:txBody>
      </p:sp>
    </p:spTree>
    <p:extLst>
      <p:ext uri="{BB962C8B-B14F-4D97-AF65-F5344CB8AC3E}">
        <p14:creationId xmlns:p14="http://schemas.microsoft.com/office/powerpoint/2010/main" val="358418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CF994FD-A432-4324-8F35-260A0890FFE3}" type="datetime1">
              <a:rPr lang="en-US" smtClean="0"/>
              <a:t>6/30/2023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848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B0B8260-FD70-4049-820D-ABB3159AEBDC}" type="datetime1">
              <a:rPr lang="en-US" smtClean="0"/>
              <a:t>6/30/2023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7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9880759-245A-47E8-B853-09F8BEECB710}" type="datetime1">
              <a:rPr lang="en-US" smtClean="0"/>
              <a:t>6/30/2023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77519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CECEC8B-A80F-44F1-9B88-DB1B6AB861FF}" type="datetime1">
              <a:rPr lang="en-US" smtClean="0"/>
              <a:t>6/30/2023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474149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FF795E4-5AFC-4483-B700-C056616DFAFE}" type="datetime1">
              <a:rPr lang="en-US" smtClean="0"/>
              <a:t>6/30/2023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84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C124E64-D8D4-4A8D-A124-2DFA235C9AF9}" type="datetime1">
              <a:rPr lang="en-US" smtClean="0"/>
              <a:t>6/30/2023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88357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12FD07B-6492-4ED8-AB22-D91534C50E00}" type="datetime1">
              <a:rPr lang="en-US" smtClean="0"/>
              <a:t>6/30/2023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24695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4B29216-72DF-4CEC-9E25-8C97709043AD}" type="datetime1">
              <a:rPr lang="en-US" smtClean="0"/>
              <a:t>6/30/2023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42194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3E07DD-3E34-427F-9B10-333C719463D7}" type="datetime1">
              <a:rPr lang="en-US" smtClean="0"/>
              <a:t>6/30/2023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90080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FB741A-3947-4ECB-93B4-1D1C292C4738}" type="datetime1">
              <a:rPr lang="en-US" smtClean="0"/>
              <a:t>6/30/2023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‹N°›</a:t>
            </a:fld>
            <a:endParaRPr lang="en-US" dirty="0"/>
          </a:p>
        </p:txBody>
      </p:sp>
    </p:spTree>
    <p:extLst>
      <p:ext uri="{BB962C8B-B14F-4D97-AF65-F5344CB8AC3E}">
        <p14:creationId xmlns:p14="http://schemas.microsoft.com/office/powerpoint/2010/main" val="367544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C260F5C-4C35-4440-AFBD-A58FF2955160}" type="datetime1">
              <a:rPr lang="en-US" smtClean="0"/>
              <a:t>6/30/2023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1784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618123C-A0AE-404F-96AC-ABAAA63C0C8F}" type="datetime1">
              <a:rPr lang="en-US" smtClean="0"/>
              <a:t>6/30/2023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098742"/>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code/jsaguiar/lightgbm-with-simple-features/script"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www.kaggle.com/code/willkoehrsen/start-here-a-gentle-introduction#Exploratory-Data-Analysis" TargetMode="Externa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image" Target="../media/image38.png"/><Relationship Id="rId5" Type="http://schemas.openxmlformats.org/officeDocument/2006/relationships/diagramQuickStyle" Target="../diagrams/quickStyle4.xml"/><Relationship Id="rId10" Type="http://schemas.openxmlformats.org/officeDocument/2006/relationships/image" Target="../media/image37.png"/><Relationship Id="rId4" Type="http://schemas.openxmlformats.org/officeDocument/2006/relationships/diagramLayout" Target="../diagrams/layout4.xml"/><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ilie-Mimi/OC_DS_Project7_"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8.png"/><Relationship Id="rId7"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50.png"/><Relationship Id="rId11" Type="http://schemas.openxmlformats.org/officeDocument/2006/relationships/hyperlink" Target="http://127.0.0.1:8000/docs" TargetMode="External"/><Relationship Id="rId5" Type="http://schemas.openxmlformats.org/officeDocument/2006/relationships/image" Target="../media/image39.png"/><Relationship Id="rId10" Type="http://schemas.openxmlformats.org/officeDocument/2006/relationships/image" Target="../media/image54.png"/><Relationship Id="rId4" Type="http://schemas.openxmlformats.org/officeDocument/2006/relationships/image" Target="../media/image49.png"/><Relationship Id="rId9"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hyperlink" Target="https://api-scoring-app.herokuapp.com/docs" TargetMode="External"/><Relationship Id="rId5" Type="http://schemas.openxmlformats.org/officeDocument/2006/relationships/image" Target="../media/image56.png"/><Relationship Id="rId4" Type="http://schemas.openxmlformats.org/officeDocument/2006/relationships/hyperlink" Target="https://vast-mesa-70281.herokuapp.com/"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4.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CD62B-078C-40AB-8FFB-FB1CB2BC6218}"/>
              </a:ext>
            </a:extLst>
          </p:cNvPr>
          <p:cNvSpPr>
            <a:spLocks noGrp="1"/>
          </p:cNvSpPr>
          <p:nvPr>
            <p:ph type="ctrTitle"/>
          </p:nvPr>
        </p:nvSpPr>
        <p:spPr>
          <a:xfrm>
            <a:off x="1298774" y="1894788"/>
            <a:ext cx="7778319" cy="3311768"/>
          </a:xfrm>
        </p:spPr>
        <p:txBody>
          <a:bodyPr>
            <a:noAutofit/>
          </a:bodyPr>
          <a:lstStyle/>
          <a:p>
            <a:pPr algn="l"/>
            <a:br>
              <a:rPr lang="fr-FR" sz="4000" dirty="0"/>
            </a:br>
            <a:br>
              <a:rPr lang="fr-FR" sz="4000" dirty="0"/>
            </a:br>
            <a:r>
              <a:rPr lang="fr-FR" sz="4000" dirty="0"/>
              <a:t>#8 Déployez un modèle dans le Cloud</a:t>
            </a:r>
            <a:br>
              <a:rPr lang="fr-FR" sz="4000" dirty="0"/>
            </a:br>
            <a:br>
              <a:rPr lang="fr-FR" sz="4000" dirty="0"/>
            </a:br>
            <a:r>
              <a:rPr lang="fr-FR" sz="1800" dirty="0"/>
              <a:t>Soutenance Emilie </a:t>
            </a:r>
            <a:r>
              <a:rPr lang="fr-FR" sz="1800" dirty="0" err="1"/>
              <a:t>Groschêne</a:t>
            </a:r>
            <a:r>
              <a:rPr lang="fr-FR" sz="1800" dirty="0"/>
              <a:t> le </a:t>
            </a:r>
            <a:r>
              <a:rPr lang="fr-FR" sz="1800" dirty="0">
                <a:highlight>
                  <a:srgbClr val="FFFF00"/>
                </a:highlight>
              </a:rPr>
              <a:t>12/06/2023</a:t>
            </a:r>
            <a:br>
              <a:rPr lang="fr-FR" sz="1800" dirty="0"/>
            </a:br>
            <a:r>
              <a:rPr lang="fr-FR" sz="1800" dirty="0"/>
              <a:t>Evaluateur: </a:t>
            </a:r>
            <a:r>
              <a:rPr lang="fr-FR" sz="1800" dirty="0">
                <a:highlight>
                  <a:srgbClr val="FFFF00"/>
                </a:highlight>
              </a:rPr>
              <a:t>Alexandre Landi</a:t>
            </a:r>
            <a:br>
              <a:rPr lang="fr-FR" sz="1800" dirty="0"/>
            </a:br>
            <a:r>
              <a:rPr lang="fr-FR" sz="1800" dirty="0"/>
              <a:t>Mentor: Léa Naccache</a:t>
            </a:r>
          </a:p>
        </p:txBody>
      </p:sp>
      <p:sp>
        <p:nvSpPr>
          <p:cNvPr id="8" name="Espace réservé du numéro de diapositive 7">
            <a:extLst>
              <a:ext uri="{FF2B5EF4-FFF2-40B4-BE49-F238E27FC236}">
                <a16:creationId xmlns:a16="http://schemas.microsoft.com/office/drawing/2014/main" id="{C9A513AF-09C8-48CE-82F2-34DAF9B407C8}"/>
              </a:ext>
            </a:extLst>
          </p:cNvPr>
          <p:cNvSpPr>
            <a:spLocks noGrp="1"/>
          </p:cNvSpPr>
          <p:nvPr>
            <p:ph type="sldNum" sz="quarter" idx="12"/>
          </p:nvPr>
        </p:nvSpPr>
        <p:spPr/>
        <p:txBody>
          <a:bodyPr/>
          <a:lstStyle/>
          <a:p>
            <a:fld id="{6D22F896-40B5-4ADD-8801-0D06FADFA095}" type="slidenum">
              <a:rPr lang="en-US" smtClean="0"/>
              <a:t>1</a:t>
            </a:fld>
            <a:endParaRPr lang="en-US" dirty="0"/>
          </a:p>
        </p:txBody>
      </p:sp>
      <p:pic>
        <p:nvPicPr>
          <p:cNvPr id="4" name="Image 3">
            <a:extLst>
              <a:ext uri="{FF2B5EF4-FFF2-40B4-BE49-F238E27FC236}">
                <a16:creationId xmlns:a16="http://schemas.microsoft.com/office/drawing/2014/main" id="{AC71DD77-5CA5-80AF-B2E9-DA1F917FB05F}"/>
              </a:ext>
            </a:extLst>
          </p:cNvPr>
          <p:cNvPicPr>
            <a:picLocks noChangeAspect="1"/>
          </p:cNvPicPr>
          <p:nvPr/>
        </p:nvPicPr>
        <p:blipFill>
          <a:blip r:embed="rId3"/>
          <a:stretch>
            <a:fillRect/>
          </a:stretch>
        </p:blipFill>
        <p:spPr>
          <a:xfrm>
            <a:off x="7656660" y="722041"/>
            <a:ext cx="3914775" cy="2514600"/>
          </a:xfrm>
          <a:prstGeom prst="rect">
            <a:avLst/>
          </a:prstGeom>
        </p:spPr>
      </p:pic>
    </p:spTree>
    <p:extLst>
      <p:ext uri="{BB962C8B-B14F-4D97-AF65-F5344CB8AC3E}">
        <p14:creationId xmlns:p14="http://schemas.microsoft.com/office/powerpoint/2010/main" val="2662575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23" name="Espace réservé du contenu 4">
            <a:extLst>
              <a:ext uri="{FF2B5EF4-FFF2-40B4-BE49-F238E27FC236}">
                <a16:creationId xmlns:a16="http://schemas.microsoft.com/office/drawing/2014/main" id="{8849FC2F-F88A-1D5B-34D7-1FF175DC55CC}"/>
              </a:ext>
            </a:extLst>
          </p:cNvPr>
          <p:cNvSpPr txBox="1">
            <a:spLocks/>
          </p:cNvSpPr>
          <p:nvPr/>
        </p:nvSpPr>
        <p:spPr>
          <a:xfrm>
            <a:off x="566090" y="5275603"/>
            <a:ext cx="5691590" cy="85373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10000"/>
              </a:lnSpc>
              <a:spcBef>
                <a:spcPts val="0"/>
              </a:spcBef>
              <a:spcAft>
                <a:spcPts val="0"/>
              </a:spcAft>
              <a:buNone/>
            </a:pPr>
            <a:r>
              <a:rPr lang="fr-FR" sz="1500" i="1" dirty="0"/>
              <a:t>Liens des notebooks servant de base à la préparation des données:</a:t>
            </a:r>
          </a:p>
          <a:p>
            <a:pPr algn="just">
              <a:lnSpc>
                <a:spcPct val="110000"/>
              </a:lnSpc>
              <a:spcBef>
                <a:spcPts val="0"/>
              </a:spcBef>
              <a:spcAft>
                <a:spcPts val="0"/>
              </a:spcAft>
              <a:buFontTx/>
              <a:buChar char="-"/>
            </a:pPr>
            <a:r>
              <a:rPr lang="fr-FR" sz="1500" i="1" dirty="0">
                <a:hlinkClick r:id="rId3"/>
              </a:rPr>
              <a:t>Notebook 1</a:t>
            </a:r>
            <a:endParaRPr lang="fr-FR" sz="1500" i="1" dirty="0"/>
          </a:p>
          <a:p>
            <a:pPr algn="just">
              <a:lnSpc>
                <a:spcPct val="110000"/>
              </a:lnSpc>
              <a:spcBef>
                <a:spcPts val="0"/>
              </a:spcBef>
              <a:spcAft>
                <a:spcPts val="0"/>
              </a:spcAft>
              <a:buFontTx/>
              <a:buChar char="-"/>
            </a:pPr>
            <a:r>
              <a:rPr lang="fr-FR" sz="1500" i="1" dirty="0">
                <a:hlinkClick r:id="rId4"/>
              </a:rPr>
              <a:t>Notebook 2</a:t>
            </a:r>
            <a:endParaRPr lang="fr-FR" sz="1500" i="1" dirty="0"/>
          </a:p>
          <a:p>
            <a:pPr marL="384048" lvl="2" indent="0" algn="just">
              <a:buNone/>
            </a:pPr>
            <a:endParaRPr lang="fr-FR" sz="2400" b="1" dirty="0">
              <a:solidFill>
                <a:schemeClr val="tx1"/>
              </a:solidFill>
            </a:endParaRPr>
          </a:p>
        </p:txBody>
      </p:sp>
      <p:grpSp>
        <p:nvGrpSpPr>
          <p:cNvPr id="27" name="Groupe 26">
            <a:extLst>
              <a:ext uri="{FF2B5EF4-FFF2-40B4-BE49-F238E27FC236}">
                <a16:creationId xmlns:a16="http://schemas.microsoft.com/office/drawing/2014/main" id="{51AFF9E4-7A56-F0AB-AF2A-F96ED2288B66}"/>
              </a:ext>
            </a:extLst>
          </p:cNvPr>
          <p:cNvGrpSpPr/>
          <p:nvPr/>
        </p:nvGrpSpPr>
        <p:grpSpPr>
          <a:xfrm>
            <a:off x="251508" y="1191736"/>
            <a:ext cx="11688984" cy="4474527"/>
            <a:chOff x="89828" y="933215"/>
            <a:chExt cx="11688984" cy="4474527"/>
          </a:xfrm>
        </p:grpSpPr>
        <p:sp>
          <p:nvSpPr>
            <p:cNvPr id="2" name="Rectangle : coins arrondis 1">
              <a:extLst>
                <a:ext uri="{FF2B5EF4-FFF2-40B4-BE49-F238E27FC236}">
                  <a16:creationId xmlns:a16="http://schemas.microsoft.com/office/drawing/2014/main" id="{93AEDFDC-A1F6-78CF-4212-D3D9CCBA08F6}"/>
                </a:ext>
              </a:extLst>
            </p:cNvPr>
            <p:cNvSpPr/>
            <p:nvPr/>
          </p:nvSpPr>
          <p:spPr>
            <a:xfrm>
              <a:off x="128446" y="943897"/>
              <a:ext cx="1602031" cy="8537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Compréhension des données</a:t>
              </a:r>
            </a:p>
          </p:txBody>
        </p:sp>
        <p:sp>
          <p:nvSpPr>
            <p:cNvPr id="4" name="Rectangle : coins arrondis 3">
              <a:extLst>
                <a:ext uri="{FF2B5EF4-FFF2-40B4-BE49-F238E27FC236}">
                  <a16:creationId xmlns:a16="http://schemas.microsoft.com/office/drawing/2014/main" id="{5815E451-5FD8-B707-55F0-83CC8DCBDAC5}"/>
                </a:ext>
              </a:extLst>
            </p:cNvPr>
            <p:cNvSpPr/>
            <p:nvPr/>
          </p:nvSpPr>
          <p:spPr>
            <a:xfrm>
              <a:off x="2138113" y="933215"/>
              <a:ext cx="1602031" cy="8537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Données manquantes</a:t>
              </a:r>
            </a:p>
          </p:txBody>
        </p:sp>
        <p:sp>
          <p:nvSpPr>
            <p:cNvPr id="5" name="Rectangle : coins arrondis 4">
              <a:extLst>
                <a:ext uri="{FF2B5EF4-FFF2-40B4-BE49-F238E27FC236}">
                  <a16:creationId xmlns:a16="http://schemas.microsoft.com/office/drawing/2014/main" id="{4052592F-9E59-A709-F796-8C3D2BA1449F}"/>
                </a:ext>
              </a:extLst>
            </p:cNvPr>
            <p:cNvSpPr/>
            <p:nvPr/>
          </p:nvSpPr>
          <p:spPr>
            <a:xfrm>
              <a:off x="4147780" y="933215"/>
              <a:ext cx="1602031" cy="8537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Analyse exploratoire</a:t>
              </a:r>
            </a:p>
          </p:txBody>
        </p:sp>
        <p:sp>
          <p:nvSpPr>
            <p:cNvPr id="7" name="Rectangle : coins arrondis 6">
              <a:extLst>
                <a:ext uri="{FF2B5EF4-FFF2-40B4-BE49-F238E27FC236}">
                  <a16:creationId xmlns:a16="http://schemas.microsoft.com/office/drawing/2014/main" id="{5EABD202-610F-E0EB-A129-DF450EA8A4BB}"/>
                </a:ext>
              </a:extLst>
            </p:cNvPr>
            <p:cNvSpPr/>
            <p:nvPr/>
          </p:nvSpPr>
          <p:spPr>
            <a:xfrm>
              <a:off x="89828" y="2032794"/>
              <a:ext cx="1640649" cy="1794747"/>
            </a:xfrm>
            <a:prstGeom prst="roundRect">
              <a:avLst/>
            </a:prstGeom>
            <a:solidFill>
              <a:srgbClr val="4A66AC">
                <a:alpha val="2313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buFont typeface="Arial" panose="020B0604020202020204" pitchFamily="34" charset="0"/>
                <a:buChar char="•"/>
              </a:pPr>
              <a:r>
                <a:rPr lang="fr-FR" sz="1200" b="1" dirty="0">
                  <a:solidFill>
                    <a:sysClr val="windowText" lastClr="000000"/>
                  </a:solidFill>
                </a:rPr>
                <a:t>Description</a:t>
              </a:r>
              <a:r>
                <a:rPr lang="fr-FR" sz="1200" dirty="0">
                  <a:solidFill>
                    <a:sysClr val="windowText" lastClr="000000"/>
                  </a:solidFill>
                </a:rPr>
                <a:t> des colonnes</a:t>
              </a:r>
            </a:p>
            <a:p>
              <a:pPr marL="171450" lvl="0" indent="-171450">
                <a:buFont typeface="Arial" panose="020B0604020202020204" pitchFamily="34" charset="0"/>
                <a:buChar char="•"/>
              </a:pPr>
              <a:r>
                <a:rPr lang="fr-FR" sz="1200" b="1" i="0" dirty="0">
                  <a:solidFill>
                    <a:sysClr val="windowText" lastClr="000000"/>
                  </a:solidFill>
                </a:rPr>
                <a:t>Dimensions</a:t>
              </a:r>
              <a:r>
                <a:rPr lang="fr-FR" sz="1200" i="0" dirty="0">
                  <a:solidFill>
                    <a:sysClr val="windowText" lastClr="000000"/>
                  </a:solidFill>
                </a:rPr>
                <a:t> du </a:t>
              </a:r>
              <a:r>
                <a:rPr lang="fr-FR" sz="1200" i="0" dirty="0" err="1">
                  <a:solidFill>
                    <a:sysClr val="windowText" lastClr="000000"/>
                  </a:solidFill>
                </a:rPr>
                <a:t>dataset</a:t>
              </a:r>
              <a:endParaRPr lang="fr-FR" sz="1200" i="0" dirty="0">
                <a:solidFill>
                  <a:sysClr val="windowText" lastClr="000000"/>
                </a:solidFill>
              </a:endParaRPr>
            </a:p>
            <a:p>
              <a:pPr marL="171450" lvl="0" indent="-171450">
                <a:buFont typeface="Arial" panose="020B0604020202020204" pitchFamily="34" charset="0"/>
                <a:buChar char="•"/>
              </a:pPr>
              <a:r>
                <a:rPr lang="fr-FR" sz="1200" i="0" dirty="0">
                  <a:solidFill>
                    <a:sysClr val="windowText" lastClr="000000"/>
                  </a:solidFill>
                </a:rPr>
                <a:t>Taux de </a:t>
              </a:r>
              <a:r>
                <a:rPr lang="fr-FR" sz="1200" b="1" i="0" dirty="0">
                  <a:solidFill>
                    <a:sysClr val="windowText" lastClr="000000"/>
                  </a:solidFill>
                </a:rPr>
                <a:t>remplissage</a:t>
              </a:r>
            </a:p>
            <a:p>
              <a:pPr marL="171450" lvl="0" indent="-171450">
                <a:buFont typeface="Arial" panose="020B0604020202020204" pitchFamily="34" charset="0"/>
                <a:buChar char="•"/>
              </a:pPr>
              <a:r>
                <a:rPr lang="fr-FR" sz="1200" i="0" dirty="0">
                  <a:solidFill>
                    <a:sysClr val="windowText" lastClr="000000"/>
                  </a:solidFill>
                </a:rPr>
                <a:t>Principales</a:t>
              </a:r>
              <a:r>
                <a:rPr lang="fr-FR" i="0" dirty="0">
                  <a:solidFill>
                    <a:sysClr val="windowText" lastClr="000000"/>
                  </a:solidFill>
                </a:rPr>
                <a:t> </a:t>
              </a:r>
              <a:r>
                <a:rPr lang="fr-FR" sz="1200" b="1" i="0" dirty="0">
                  <a:solidFill>
                    <a:sysClr val="windowText" lastClr="000000"/>
                  </a:solidFill>
                </a:rPr>
                <a:t>statistiques</a:t>
              </a:r>
            </a:p>
          </p:txBody>
        </p:sp>
        <p:sp>
          <p:nvSpPr>
            <p:cNvPr id="9" name="Rectangle : coins arrondis 8">
              <a:extLst>
                <a:ext uri="{FF2B5EF4-FFF2-40B4-BE49-F238E27FC236}">
                  <a16:creationId xmlns:a16="http://schemas.microsoft.com/office/drawing/2014/main" id="{FF08EF02-69D0-4D19-44C3-4D0A003F8F2C}"/>
                </a:ext>
              </a:extLst>
            </p:cNvPr>
            <p:cNvSpPr/>
            <p:nvPr/>
          </p:nvSpPr>
          <p:spPr>
            <a:xfrm>
              <a:off x="2056533" y="2032795"/>
              <a:ext cx="1683611" cy="2352392"/>
            </a:xfrm>
            <a:prstGeom prst="roundRect">
              <a:avLst/>
            </a:prstGeom>
            <a:solidFill>
              <a:srgbClr val="4A66AC">
                <a:alpha val="2313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fr-FR" sz="1200" b="1" dirty="0">
                  <a:solidFill>
                    <a:sysClr val="windowText" lastClr="000000"/>
                  </a:solidFill>
                </a:rPr>
                <a:t>Suppression</a:t>
              </a:r>
              <a:r>
                <a:rPr lang="fr-FR" sz="1200" dirty="0">
                  <a:solidFill>
                    <a:sysClr val="windowText" lastClr="000000"/>
                  </a:solidFill>
                </a:rPr>
                <a:t> des variables avec taux de NaN &gt; </a:t>
              </a:r>
              <a:r>
                <a:rPr lang="fr-FR" sz="1200" b="1" dirty="0">
                  <a:solidFill>
                    <a:sysClr val="windowText" lastClr="000000"/>
                  </a:solidFill>
                </a:rPr>
                <a:t>30%</a:t>
              </a:r>
            </a:p>
            <a:p>
              <a:pPr marL="171450" indent="-171450">
                <a:buFont typeface="Arial" panose="020B0604020202020204" pitchFamily="34" charset="0"/>
                <a:buChar char="•"/>
              </a:pPr>
              <a:r>
                <a:rPr lang="fr-FR" sz="1200" b="1" dirty="0" err="1">
                  <a:solidFill>
                    <a:sysClr val="windowText" lastClr="000000"/>
                  </a:solidFill>
                </a:rPr>
                <a:t>Iterative</a:t>
              </a:r>
              <a:r>
                <a:rPr lang="fr-FR" sz="1200" b="1" dirty="0">
                  <a:solidFill>
                    <a:sysClr val="windowText" lastClr="000000"/>
                  </a:solidFill>
                </a:rPr>
                <a:t> imputer </a:t>
              </a:r>
              <a:r>
                <a:rPr lang="fr-FR" sz="1200" dirty="0">
                  <a:solidFill>
                    <a:sysClr val="windowText" lastClr="000000"/>
                  </a:solidFill>
                </a:rPr>
                <a:t>pour les variables corrélées entre-elles</a:t>
              </a:r>
            </a:p>
            <a:p>
              <a:pPr marL="171450" indent="-171450">
                <a:buFont typeface="Arial" panose="020B0604020202020204" pitchFamily="34" charset="0"/>
                <a:buChar char="•"/>
              </a:pPr>
              <a:r>
                <a:rPr lang="fr-FR" sz="1200" b="1" dirty="0">
                  <a:solidFill>
                    <a:sysClr val="windowText" lastClr="000000"/>
                  </a:solidFill>
                </a:rPr>
                <a:t>Médiane</a:t>
              </a:r>
              <a:r>
                <a:rPr lang="fr-FR" sz="1200" dirty="0">
                  <a:solidFill>
                    <a:sysClr val="windowText" lastClr="000000"/>
                  </a:solidFill>
                </a:rPr>
                <a:t> et </a:t>
              </a:r>
              <a:r>
                <a:rPr lang="fr-FR" sz="1200" b="1" dirty="0">
                  <a:solidFill>
                    <a:sysClr val="windowText" lastClr="000000"/>
                  </a:solidFill>
                </a:rPr>
                <a:t>mode</a:t>
              </a:r>
              <a:r>
                <a:rPr lang="fr-FR" sz="1200" dirty="0">
                  <a:solidFill>
                    <a:sysClr val="windowText" lastClr="000000"/>
                  </a:solidFill>
                </a:rPr>
                <a:t> pour les autres</a:t>
              </a:r>
            </a:p>
            <a:p>
              <a:pPr marL="171450" indent="-171450">
                <a:buFont typeface="Arial" panose="020B0604020202020204" pitchFamily="34" charset="0"/>
                <a:buChar char="•"/>
              </a:pPr>
              <a:r>
                <a:rPr lang="fr-FR" sz="1200" dirty="0">
                  <a:solidFill>
                    <a:sysClr val="windowText" lastClr="000000"/>
                  </a:solidFill>
                </a:rPr>
                <a:t>Analyse des </a:t>
              </a:r>
              <a:r>
                <a:rPr lang="fr-FR" sz="1200" b="1" dirty="0">
                  <a:solidFill>
                    <a:sysClr val="windowText" lastClr="000000"/>
                  </a:solidFill>
                </a:rPr>
                <a:t>distributions</a:t>
              </a:r>
            </a:p>
          </p:txBody>
        </p:sp>
        <p:sp>
          <p:nvSpPr>
            <p:cNvPr id="10" name="Rectangle : coins arrondis 9">
              <a:extLst>
                <a:ext uri="{FF2B5EF4-FFF2-40B4-BE49-F238E27FC236}">
                  <a16:creationId xmlns:a16="http://schemas.microsoft.com/office/drawing/2014/main" id="{E2B93541-CCC7-EEF0-2444-5BCD01EAC43E}"/>
                </a:ext>
              </a:extLst>
            </p:cNvPr>
            <p:cNvSpPr/>
            <p:nvPr/>
          </p:nvSpPr>
          <p:spPr>
            <a:xfrm>
              <a:off x="4110830" y="2032794"/>
              <a:ext cx="1700745" cy="2587212"/>
            </a:xfrm>
            <a:prstGeom prst="roundRect">
              <a:avLst/>
            </a:prstGeom>
            <a:solidFill>
              <a:srgbClr val="4A66AC">
                <a:alpha val="2313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fr-FR" sz="1200" dirty="0">
                  <a:solidFill>
                    <a:sysClr val="windowText" lastClr="000000"/>
                  </a:solidFill>
                </a:rPr>
                <a:t>Analyse </a:t>
              </a:r>
              <a:r>
                <a:rPr lang="fr-FR" sz="1200" b="1" dirty="0">
                  <a:solidFill>
                    <a:sysClr val="windowText" lastClr="000000"/>
                  </a:solidFill>
                </a:rPr>
                <a:t>univariée</a:t>
              </a:r>
              <a:r>
                <a:rPr lang="fr-FR" sz="1200" dirty="0">
                  <a:solidFill>
                    <a:sysClr val="windowText" lastClr="000000"/>
                  </a:solidFill>
                </a:rPr>
                <a:t> (regroupement de modalités, gestion des </a:t>
              </a:r>
              <a:r>
                <a:rPr lang="fr-FR" sz="1200" dirty="0" err="1">
                  <a:solidFill>
                    <a:sysClr val="windowText" lastClr="000000"/>
                  </a:solidFill>
                </a:rPr>
                <a:t>outliers</a:t>
              </a:r>
              <a:r>
                <a:rPr lang="fr-FR" sz="1200" dirty="0">
                  <a:solidFill>
                    <a:sysClr val="windowText" lastClr="000000"/>
                  </a:solidFill>
                </a:rPr>
                <a:t>, discrétisation, distribution de la </a:t>
              </a:r>
              <a:r>
                <a:rPr lang="fr-FR" sz="1200" dirty="0" err="1">
                  <a:solidFill>
                    <a:sysClr val="windowText" lastClr="000000"/>
                  </a:solidFill>
                </a:rPr>
                <a:t>target</a:t>
              </a:r>
              <a:r>
                <a:rPr lang="fr-FR" sz="1200" dirty="0">
                  <a:solidFill>
                    <a:sysClr val="windowText" lastClr="000000"/>
                  </a:solidFill>
                </a:rPr>
                <a:t>)</a:t>
              </a:r>
            </a:p>
            <a:p>
              <a:pPr marL="171450" indent="-171450">
                <a:buFont typeface="Arial" panose="020B0604020202020204" pitchFamily="34" charset="0"/>
                <a:buChar char="•"/>
              </a:pPr>
              <a:r>
                <a:rPr lang="fr-FR" sz="1200" dirty="0">
                  <a:solidFill>
                    <a:sysClr val="windowText" lastClr="000000"/>
                  </a:solidFill>
                </a:rPr>
                <a:t>Analyse </a:t>
              </a:r>
              <a:r>
                <a:rPr lang="fr-FR" sz="1200" b="1" dirty="0">
                  <a:solidFill>
                    <a:sysClr val="windowText" lastClr="000000"/>
                  </a:solidFill>
                </a:rPr>
                <a:t>bivariée</a:t>
              </a:r>
              <a:r>
                <a:rPr lang="fr-FR" sz="1200" dirty="0">
                  <a:solidFill>
                    <a:sysClr val="windowText" lastClr="000000"/>
                  </a:solidFill>
                </a:rPr>
                <a:t> / </a:t>
              </a:r>
              <a:r>
                <a:rPr lang="fr-FR" sz="1200" b="1" dirty="0">
                  <a:solidFill>
                    <a:sysClr val="windowText" lastClr="000000"/>
                  </a:solidFill>
                </a:rPr>
                <a:t>multivariée</a:t>
              </a:r>
              <a:r>
                <a:rPr lang="fr-FR" sz="1200" dirty="0">
                  <a:solidFill>
                    <a:sysClr val="windowText" lastClr="000000"/>
                  </a:solidFill>
                </a:rPr>
                <a:t> (corrélations, association variables / </a:t>
              </a:r>
              <a:r>
                <a:rPr lang="fr-FR" sz="1200" dirty="0" err="1">
                  <a:solidFill>
                    <a:sysClr val="windowText" lastClr="000000"/>
                  </a:solidFill>
                </a:rPr>
                <a:t>target</a:t>
              </a:r>
              <a:endParaRPr lang="fr-FR" sz="1200" dirty="0">
                <a:solidFill>
                  <a:sysClr val="windowText" lastClr="000000"/>
                </a:solidFill>
              </a:endParaRPr>
            </a:p>
          </p:txBody>
        </p:sp>
        <p:sp>
          <p:nvSpPr>
            <p:cNvPr id="11" name="Rectangle : coins arrondis 10">
              <a:extLst>
                <a:ext uri="{FF2B5EF4-FFF2-40B4-BE49-F238E27FC236}">
                  <a16:creationId xmlns:a16="http://schemas.microsoft.com/office/drawing/2014/main" id="{E2147776-950C-5AFF-35D0-DB531A673B21}"/>
                </a:ext>
              </a:extLst>
            </p:cNvPr>
            <p:cNvSpPr/>
            <p:nvPr/>
          </p:nvSpPr>
          <p:spPr>
            <a:xfrm>
              <a:off x="6157447" y="933215"/>
              <a:ext cx="1602031" cy="8537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Feature</a:t>
              </a:r>
              <a:r>
                <a:rPr lang="fr-FR" sz="1600" dirty="0"/>
                <a:t> engineering</a:t>
              </a:r>
            </a:p>
          </p:txBody>
        </p:sp>
        <p:sp>
          <p:nvSpPr>
            <p:cNvPr id="12" name="Rectangle : coins arrondis 11">
              <a:extLst>
                <a:ext uri="{FF2B5EF4-FFF2-40B4-BE49-F238E27FC236}">
                  <a16:creationId xmlns:a16="http://schemas.microsoft.com/office/drawing/2014/main" id="{A94E2C6D-84E4-D0C4-4BC0-C0AF054A6B46}"/>
                </a:ext>
              </a:extLst>
            </p:cNvPr>
            <p:cNvSpPr/>
            <p:nvPr/>
          </p:nvSpPr>
          <p:spPr>
            <a:xfrm>
              <a:off x="6157447" y="2032793"/>
              <a:ext cx="1602031" cy="3374949"/>
            </a:xfrm>
            <a:prstGeom prst="roundRect">
              <a:avLst/>
            </a:prstGeom>
            <a:solidFill>
              <a:srgbClr val="4A66AC">
                <a:alpha val="2313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fr-FR" sz="1200" dirty="0">
                  <a:solidFill>
                    <a:sysClr val="windowText" lastClr="000000"/>
                  </a:solidFill>
                </a:rPr>
                <a:t>Création de </a:t>
              </a:r>
              <a:r>
                <a:rPr lang="fr-FR" sz="1200" b="1" dirty="0" err="1">
                  <a:solidFill>
                    <a:sysClr val="windowText" lastClr="000000"/>
                  </a:solidFill>
                </a:rPr>
                <a:t>features</a:t>
              </a:r>
              <a:r>
                <a:rPr lang="fr-FR" sz="1200" dirty="0">
                  <a:solidFill>
                    <a:sysClr val="windowText" lastClr="000000"/>
                  </a:solidFill>
                </a:rPr>
                <a:t> </a:t>
              </a:r>
              <a:r>
                <a:rPr lang="fr-FR" sz="1200" b="1" dirty="0">
                  <a:solidFill>
                    <a:sysClr val="windowText" lastClr="000000"/>
                  </a:solidFill>
                </a:rPr>
                <a:t>métier</a:t>
              </a:r>
              <a:r>
                <a:rPr lang="fr-FR" sz="1200" dirty="0">
                  <a:solidFill>
                    <a:sysClr val="windowText" lastClr="000000"/>
                  </a:solidFill>
                </a:rPr>
                <a:t> (taux d’endettement, durée du crédit)</a:t>
              </a:r>
            </a:p>
            <a:p>
              <a:pPr marL="171450" indent="-171450">
                <a:buFont typeface="Arial" panose="020B0604020202020204" pitchFamily="34" charset="0"/>
                <a:buChar char="•"/>
              </a:pPr>
              <a:r>
                <a:rPr lang="fr-FR" sz="1200" dirty="0">
                  <a:solidFill>
                    <a:sysClr val="windowText" lastClr="000000"/>
                  </a:solidFill>
                </a:rPr>
                <a:t>Création de </a:t>
              </a:r>
              <a:r>
                <a:rPr lang="fr-FR" sz="1200" b="1" dirty="0" err="1">
                  <a:solidFill>
                    <a:sysClr val="windowText" lastClr="000000"/>
                  </a:solidFill>
                </a:rPr>
                <a:t>features</a:t>
              </a:r>
              <a:r>
                <a:rPr lang="fr-FR" sz="1200" dirty="0">
                  <a:solidFill>
                    <a:sysClr val="windowText" lastClr="000000"/>
                  </a:solidFill>
                </a:rPr>
                <a:t> </a:t>
              </a:r>
              <a:r>
                <a:rPr lang="fr-FR" sz="1200" b="1" dirty="0">
                  <a:solidFill>
                    <a:sysClr val="windowText" lastClr="000000"/>
                  </a:solidFill>
                </a:rPr>
                <a:t>par</a:t>
              </a:r>
              <a:r>
                <a:rPr lang="fr-FR" sz="1200" dirty="0">
                  <a:solidFill>
                    <a:sysClr val="windowText" lastClr="000000"/>
                  </a:solidFill>
                </a:rPr>
                <a:t> </a:t>
              </a:r>
              <a:r>
                <a:rPr lang="fr-FR" sz="1200" b="1" dirty="0">
                  <a:solidFill>
                    <a:sysClr val="windowText" lastClr="000000"/>
                  </a:solidFill>
                </a:rPr>
                <a:t>agrégation</a:t>
              </a:r>
              <a:r>
                <a:rPr lang="fr-FR" sz="1200" dirty="0">
                  <a:solidFill>
                    <a:sysClr val="windowText" lastClr="000000"/>
                  </a:solidFill>
                </a:rPr>
                <a:t> (moyenne, somme </a:t>
              </a:r>
              <a:r>
                <a:rPr lang="fr-FR" sz="1200" dirty="0" err="1">
                  <a:solidFill>
                    <a:sysClr val="windowText" lastClr="000000"/>
                  </a:solidFill>
                </a:rPr>
                <a:t>etc</a:t>
              </a:r>
              <a:r>
                <a:rPr lang="fr-FR" sz="1200" dirty="0">
                  <a:solidFill>
                    <a:sysClr val="windowText" lastClr="000000"/>
                  </a:solidFill>
                </a:rPr>
                <a:t>)</a:t>
              </a:r>
            </a:p>
            <a:p>
              <a:pPr marL="171450" indent="-171450">
                <a:buFont typeface="Arial" panose="020B0604020202020204" pitchFamily="34" charset="0"/>
                <a:buChar char="•"/>
              </a:pPr>
              <a:r>
                <a:rPr lang="fr-FR" sz="1200" b="1" dirty="0">
                  <a:solidFill>
                    <a:sysClr val="windowText" lastClr="000000"/>
                  </a:solidFill>
                </a:rPr>
                <a:t>Label</a:t>
              </a:r>
              <a:r>
                <a:rPr lang="fr-FR" sz="1200" dirty="0">
                  <a:solidFill>
                    <a:sysClr val="windowText" lastClr="000000"/>
                  </a:solidFill>
                </a:rPr>
                <a:t> </a:t>
              </a:r>
              <a:r>
                <a:rPr lang="fr-FR" sz="1200" b="1" dirty="0">
                  <a:solidFill>
                    <a:sysClr val="windowText" lastClr="000000"/>
                  </a:solidFill>
                </a:rPr>
                <a:t>encoder</a:t>
              </a:r>
              <a:r>
                <a:rPr lang="fr-FR" sz="1200" dirty="0">
                  <a:solidFill>
                    <a:sysClr val="windowText" lastClr="000000"/>
                  </a:solidFill>
                </a:rPr>
                <a:t> sur variables catégorielles lorsque les modalités sont &lt;= 2 sinon </a:t>
              </a:r>
              <a:r>
                <a:rPr lang="fr-FR" sz="1200" b="1" dirty="0">
                  <a:solidFill>
                    <a:sysClr val="windowText" lastClr="000000"/>
                  </a:solidFill>
                </a:rPr>
                <a:t>One</a:t>
              </a:r>
              <a:r>
                <a:rPr lang="fr-FR" sz="1200" dirty="0">
                  <a:solidFill>
                    <a:sysClr val="windowText" lastClr="000000"/>
                  </a:solidFill>
                </a:rPr>
                <a:t> </a:t>
              </a:r>
              <a:r>
                <a:rPr lang="fr-FR" sz="1200" b="1" dirty="0">
                  <a:solidFill>
                    <a:sysClr val="windowText" lastClr="000000"/>
                  </a:solidFill>
                </a:rPr>
                <a:t>Hot</a:t>
              </a:r>
              <a:r>
                <a:rPr lang="fr-FR" sz="1200" dirty="0">
                  <a:solidFill>
                    <a:sysClr val="windowText" lastClr="000000"/>
                  </a:solidFill>
                </a:rPr>
                <a:t> </a:t>
              </a:r>
              <a:r>
                <a:rPr lang="fr-FR" sz="1200" b="1" dirty="0">
                  <a:solidFill>
                    <a:sysClr val="windowText" lastClr="000000"/>
                  </a:solidFill>
                </a:rPr>
                <a:t>Encoder</a:t>
              </a:r>
            </a:p>
          </p:txBody>
        </p:sp>
        <p:sp>
          <p:nvSpPr>
            <p:cNvPr id="13" name="Rectangle : coins arrondis 12">
              <a:extLst>
                <a:ext uri="{FF2B5EF4-FFF2-40B4-BE49-F238E27FC236}">
                  <a16:creationId xmlns:a16="http://schemas.microsoft.com/office/drawing/2014/main" id="{53E83927-EF9F-BBD2-84CD-7D5F3239DB46}"/>
                </a:ext>
              </a:extLst>
            </p:cNvPr>
            <p:cNvSpPr/>
            <p:nvPr/>
          </p:nvSpPr>
          <p:spPr>
            <a:xfrm>
              <a:off x="8167114" y="943897"/>
              <a:ext cx="1602031" cy="8537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Consolidation des </a:t>
              </a:r>
              <a:r>
                <a:rPr lang="fr-FR" sz="1600" dirty="0" err="1"/>
                <a:t>datasets</a:t>
              </a:r>
              <a:endParaRPr lang="fr-FR" sz="1600" dirty="0"/>
            </a:p>
          </p:txBody>
        </p:sp>
        <p:sp>
          <p:nvSpPr>
            <p:cNvPr id="14" name="Rectangle : coins arrondis 13">
              <a:extLst>
                <a:ext uri="{FF2B5EF4-FFF2-40B4-BE49-F238E27FC236}">
                  <a16:creationId xmlns:a16="http://schemas.microsoft.com/office/drawing/2014/main" id="{85A442CB-ED27-9670-DE92-DAF45466946D}"/>
                </a:ext>
              </a:extLst>
            </p:cNvPr>
            <p:cNvSpPr/>
            <p:nvPr/>
          </p:nvSpPr>
          <p:spPr>
            <a:xfrm>
              <a:off x="8167114" y="1981149"/>
              <a:ext cx="1602031" cy="1661652"/>
            </a:xfrm>
            <a:prstGeom prst="roundRect">
              <a:avLst/>
            </a:prstGeom>
            <a:solidFill>
              <a:srgbClr val="4A66AC">
                <a:alpha val="2313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fr-FR" sz="1200" b="1" dirty="0">
                  <a:solidFill>
                    <a:sysClr val="windowText" lastClr="000000"/>
                  </a:solidFill>
                </a:rPr>
                <a:t>Jointure</a:t>
              </a:r>
              <a:r>
                <a:rPr lang="fr-FR" sz="1200" dirty="0">
                  <a:solidFill>
                    <a:sysClr val="windowText" lastClr="000000"/>
                  </a:solidFill>
                </a:rPr>
                <a:t> des différents </a:t>
              </a:r>
              <a:r>
                <a:rPr lang="fr-FR" sz="1200" dirty="0" err="1">
                  <a:solidFill>
                    <a:sysClr val="windowText" lastClr="000000"/>
                  </a:solidFill>
                </a:rPr>
                <a:t>datasets</a:t>
              </a:r>
              <a:r>
                <a:rPr lang="fr-FR" sz="1200" dirty="0">
                  <a:solidFill>
                    <a:sysClr val="windowText" lastClr="000000"/>
                  </a:solidFill>
                </a:rPr>
                <a:t> au </a:t>
              </a:r>
              <a:r>
                <a:rPr lang="fr-FR" sz="1200" dirty="0" err="1">
                  <a:solidFill>
                    <a:sysClr val="windowText" lastClr="000000"/>
                  </a:solidFill>
                </a:rPr>
                <a:t>dataset</a:t>
              </a:r>
              <a:r>
                <a:rPr lang="fr-FR" sz="1200" dirty="0">
                  <a:solidFill>
                    <a:sysClr val="windowText" lastClr="000000"/>
                  </a:solidFill>
                </a:rPr>
                <a:t> principal </a:t>
              </a:r>
              <a:r>
                <a:rPr lang="fr-FR" sz="1200" dirty="0" err="1">
                  <a:solidFill>
                    <a:sysClr val="windowText" lastClr="000000"/>
                  </a:solidFill>
                </a:rPr>
                <a:t>Application_train</a:t>
              </a:r>
              <a:r>
                <a:rPr lang="fr-FR" sz="1200" dirty="0">
                  <a:solidFill>
                    <a:sysClr val="windowText" lastClr="000000"/>
                  </a:solidFill>
                </a:rPr>
                <a:t> sur la clé </a:t>
              </a:r>
              <a:r>
                <a:rPr lang="fr-FR" sz="1200" b="1" dirty="0">
                  <a:solidFill>
                    <a:sysClr val="windowText" lastClr="000000"/>
                  </a:solidFill>
                </a:rPr>
                <a:t>SK_ID_CURR</a:t>
              </a:r>
            </a:p>
          </p:txBody>
        </p:sp>
        <p:sp>
          <p:nvSpPr>
            <p:cNvPr id="15" name="Rectangle : coins arrondis 14">
              <a:extLst>
                <a:ext uri="{FF2B5EF4-FFF2-40B4-BE49-F238E27FC236}">
                  <a16:creationId xmlns:a16="http://schemas.microsoft.com/office/drawing/2014/main" id="{DCBA9E58-8EE8-04A7-C380-F48EC6AF1DE4}"/>
                </a:ext>
              </a:extLst>
            </p:cNvPr>
            <p:cNvSpPr/>
            <p:nvPr/>
          </p:nvSpPr>
          <p:spPr>
            <a:xfrm>
              <a:off x="10176781" y="943897"/>
              <a:ext cx="1602031" cy="8537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Feature</a:t>
              </a:r>
              <a:r>
                <a:rPr lang="fr-FR" sz="1600" dirty="0"/>
                <a:t> </a:t>
              </a:r>
              <a:r>
                <a:rPr lang="fr-FR" sz="1600" dirty="0" err="1"/>
                <a:t>selection</a:t>
              </a:r>
              <a:endParaRPr lang="fr-FR" sz="1600" dirty="0"/>
            </a:p>
          </p:txBody>
        </p:sp>
        <p:sp>
          <p:nvSpPr>
            <p:cNvPr id="16" name="Rectangle : coins arrondis 15">
              <a:extLst>
                <a:ext uri="{FF2B5EF4-FFF2-40B4-BE49-F238E27FC236}">
                  <a16:creationId xmlns:a16="http://schemas.microsoft.com/office/drawing/2014/main" id="{AD6AE4F7-D6C4-B345-064C-50F11341A6C2}"/>
                </a:ext>
              </a:extLst>
            </p:cNvPr>
            <p:cNvSpPr/>
            <p:nvPr/>
          </p:nvSpPr>
          <p:spPr>
            <a:xfrm>
              <a:off x="10176781" y="1981149"/>
              <a:ext cx="1602031" cy="3264620"/>
            </a:xfrm>
            <a:prstGeom prst="roundRect">
              <a:avLst/>
            </a:prstGeom>
            <a:solidFill>
              <a:srgbClr val="4A66AC">
                <a:alpha val="2313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fr-FR" sz="1200" b="1" dirty="0">
                  <a:solidFill>
                    <a:sysClr val="windowText" lastClr="000000"/>
                  </a:solidFill>
                </a:rPr>
                <a:t>Suppression</a:t>
              </a:r>
              <a:r>
                <a:rPr lang="fr-FR" sz="1200" dirty="0">
                  <a:solidFill>
                    <a:sysClr val="windowText" lastClr="000000"/>
                  </a:solidFill>
                </a:rPr>
                <a:t> variables </a:t>
              </a:r>
              <a:r>
                <a:rPr lang="fr-FR" sz="1200" b="1" dirty="0">
                  <a:solidFill>
                    <a:sysClr val="windowText" lastClr="000000"/>
                  </a:solidFill>
                </a:rPr>
                <a:t>fortement</a:t>
              </a:r>
              <a:r>
                <a:rPr lang="fr-FR" sz="1200" dirty="0">
                  <a:solidFill>
                    <a:sysClr val="windowText" lastClr="000000"/>
                  </a:solidFill>
                </a:rPr>
                <a:t> </a:t>
              </a:r>
              <a:r>
                <a:rPr lang="fr-FR" sz="1200" b="1" dirty="0">
                  <a:solidFill>
                    <a:sysClr val="windowText" lastClr="000000"/>
                  </a:solidFill>
                </a:rPr>
                <a:t>corrélées</a:t>
              </a:r>
              <a:r>
                <a:rPr lang="fr-FR" sz="1200" dirty="0">
                  <a:solidFill>
                    <a:sysClr val="windowText" lastClr="000000"/>
                  </a:solidFill>
                </a:rPr>
                <a:t> entre elles ou </a:t>
              </a:r>
              <a:r>
                <a:rPr lang="fr-FR" sz="1200" b="1" dirty="0">
                  <a:solidFill>
                    <a:sysClr val="windowText" lastClr="000000"/>
                  </a:solidFill>
                </a:rPr>
                <a:t>sans</a:t>
              </a:r>
              <a:r>
                <a:rPr lang="fr-FR" sz="1200" dirty="0">
                  <a:solidFill>
                    <a:sysClr val="windowText" lastClr="000000"/>
                  </a:solidFill>
                </a:rPr>
                <a:t> </a:t>
              </a:r>
              <a:r>
                <a:rPr lang="fr-FR" sz="1200" b="1" dirty="0">
                  <a:solidFill>
                    <a:sysClr val="windowText" lastClr="000000"/>
                  </a:solidFill>
                </a:rPr>
                <a:t>lien</a:t>
              </a:r>
              <a:r>
                <a:rPr lang="fr-FR" sz="1200" dirty="0">
                  <a:solidFill>
                    <a:sysClr val="windowText" lastClr="000000"/>
                  </a:solidFill>
                </a:rPr>
                <a:t> avec la </a:t>
              </a:r>
              <a:r>
                <a:rPr lang="fr-FR" sz="1200" b="1" dirty="0" err="1">
                  <a:solidFill>
                    <a:sysClr val="windowText" lastClr="000000"/>
                  </a:solidFill>
                </a:rPr>
                <a:t>target</a:t>
              </a:r>
              <a:endParaRPr lang="fr-FR" sz="1200" b="1" dirty="0">
                <a:solidFill>
                  <a:sysClr val="windowText" lastClr="000000"/>
                </a:solidFill>
              </a:endParaRPr>
            </a:p>
            <a:p>
              <a:pPr marL="171450" indent="-171450">
                <a:buFont typeface="Arial" panose="020B0604020202020204" pitchFamily="34" charset="0"/>
                <a:buChar char="•"/>
              </a:pPr>
              <a:r>
                <a:rPr lang="fr-FR" sz="1200" dirty="0">
                  <a:solidFill>
                    <a:sysClr val="windowText" lastClr="000000"/>
                  </a:solidFill>
                </a:rPr>
                <a:t>Suppression des variables </a:t>
              </a:r>
              <a:r>
                <a:rPr lang="fr-FR" sz="1200" b="1" dirty="0">
                  <a:solidFill>
                    <a:sysClr val="windowText" lastClr="000000"/>
                  </a:solidFill>
                </a:rPr>
                <a:t>sans</a:t>
              </a:r>
              <a:r>
                <a:rPr lang="fr-FR" sz="1200" dirty="0">
                  <a:solidFill>
                    <a:sysClr val="windowText" lastClr="000000"/>
                  </a:solidFill>
                </a:rPr>
                <a:t> </a:t>
              </a:r>
              <a:r>
                <a:rPr lang="fr-FR" sz="1200" b="1" dirty="0">
                  <a:solidFill>
                    <a:sysClr val="windowText" lastClr="000000"/>
                  </a:solidFill>
                </a:rPr>
                <a:t>variance</a:t>
              </a:r>
            </a:p>
            <a:p>
              <a:pPr marL="171450" indent="-171450">
                <a:buFont typeface="Arial" panose="020B0604020202020204" pitchFamily="34" charset="0"/>
                <a:buChar char="•"/>
              </a:pPr>
              <a:r>
                <a:rPr lang="fr-FR" sz="1200" dirty="0">
                  <a:solidFill>
                    <a:sysClr val="windowText" lastClr="000000"/>
                  </a:solidFill>
                </a:rPr>
                <a:t>Sélection des </a:t>
              </a:r>
              <a:r>
                <a:rPr lang="fr-FR" sz="1200" dirty="0" err="1">
                  <a:solidFill>
                    <a:sysClr val="windowText" lastClr="000000"/>
                  </a:solidFill>
                </a:rPr>
                <a:t>features</a:t>
              </a:r>
              <a:r>
                <a:rPr lang="fr-FR" sz="1200" dirty="0">
                  <a:solidFill>
                    <a:sysClr val="windowText" lastClr="000000"/>
                  </a:solidFill>
                </a:rPr>
                <a:t> avec le </a:t>
              </a:r>
              <a:r>
                <a:rPr lang="fr-FR" sz="1200" b="1" dirty="0">
                  <a:solidFill>
                    <a:sysClr val="windowText" lastClr="000000"/>
                  </a:solidFill>
                </a:rPr>
                <a:t>plus</a:t>
              </a:r>
              <a:r>
                <a:rPr lang="fr-FR" sz="1200" dirty="0">
                  <a:solidFill>
                    <a:sysClr val="windowText" lastClr="000000"/>
                  </a:solidFill>
                </a:rPr>
                <a:t> de </a:t>
              </a:r>
              <a:r>
                <a:rPr lang="fr-FR" sz="1200" b="1" dirty="0">
                  <a:solidFill>
                    <a:sysClr val="windowText" lastClr="000000"/>
                  </a:solidFill>
                </a:rPr>
                <a:t>lien</a:t>
              </a:r>
              <a:r>
                <a:rPr lang="fr-FR" sz="1200" dirty="0">
                  <a:solidFill>
                    <a:sysClr val="windowText" lastClr="000000"/>
                  </a:solidFill>
                </a:rPr>
                <a:t> avec la </a:t>
              </a:r>
              <a:r>
                <a:rPr lang="fr-FR" sz="1200" b="1" dirty="0" err="1">
                  <a:solidFill>
                    <a:sysClr val="windowText" lastClr="000000"/>
                  </a:solidFill>
                </a:rPr>
                <a:t>target</a:t>
              </a:r>
              <a:endParaRPr lang="fr-FR" sz="1200" b="1" dirty="0">
                <a:solidFill>
                  <a:sysClr val="windowText" lastClr="000000"/>
                </a:solidFill>
              </a:endParaRPr>
            </a:p>
            <a:p>
              <a:pPr marL="171450" indent="-171450">
                <a:buFont typeface="Arial" panose="020B0604020202020204" pitchFamily="34" charset="0"/>
                <a:buChar char="•"/>
              </a:pPr>
              <a:r>
                <a:rPr lang="fr-FR" sz="1200" b="1" dirty="0" err="1">
                  <a:solidFill>
                    <a:sysClr val="windowText" lastClr="000000"/>
                  </a:solidFill>
                </a:rPr>
                <a:t>Feature</a:t>
              </a:r>
              <a:r>
                <a:rPr lang="fr-FR" sz="1200" dirty="0">
                  <a:solidFill>
                    <a:sysClr val="windowText" lastClr="000000"/>
                  </a:solidFill>
                </a:rPr>
                <a:t> </a:t>
              </a:r>
              <a:r>
                <a:rPr lang="fr-FR" sz="1200" b="1" dirty="0">
                  <a:solidFill>
                    <a:sysClr val="windowText" lastClr="000000"/>
                  </a:solidFill>
                </a:rPr>
                <a:t>importance</a:t>
              </a:r>
            </a:p>
          </p:txBody>
        </p:sp>
        <p:sp>
          <p:nvSpPr>
            <p:cNvPr id="19" name="Flèche : droite 18">
              <a:extLst>
                <a:ext uri="{FF2B5EF4-FFF2-40B4-BE49-F238E27FC236}">
                  <a16:creationId xmlns:a16="http://schemas.microsoft.com/office/drawing/2014/main" id="{3A30F41D-A222-9C25-B354-CC89ECEB20CE}"/>
                </a:ext>
              </a:extLst>
            </p:cNvPr>
            <p:cNvSpPr/>
            <p:nvPr/>
          </p:nvSpPr>
          <p:spPr>
            <a:xfrm>
              <a:off x="1809549" y="1174282"/>
              <a:ext cx="246984" cy="37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lèche : droite 19">
              <a:extLst>
                <a:ext uri="{FF2B5EF4-FFF2-40B4-BE49-F238E27FC236}">
                  <a16:creationId xmlns:a16="http://schemas.microsoft.com/office/drawing/2014/main" id="{A4B17B30-2380-CC5E-4763-068E62EE47DC}"/>
                </a:ext>
              </a:extLst>
            </p:cNvPr>
            <p:cNvSpPr/>
            <p:nvPr/>
          </p:nvSpPr>
          <p:spPr>
            <a:xfrm>
              <a:off x="3836447" y="1137413"/>
              <a:ext cx="246984" cy="37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èche : droite 20">
              <a:extLst>
                <a:ext uri="{FF2B5EF4-FFF2-40B4-BE49-F238E27FC236}">
                  <a16:creationId xmlns:a16="http://schemas.microsoft.com/office/drawing/2014/main" id="{AA49B662-7743-EBEE-34A5-22CD5269D3CB}"/>
                </a:ext>
              </a:extLst>
            </p:cNvPr>
            <p:cNvSpPr/>
            <p:nvPr/>
          </p:nvSpPr>
          <p:spPr>
            <a:xfrm>
              <a:off x="5849016" y="1164581"/>
              <a:ext cx="246984" cy="37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 droite 23">
              <a:extLst>
                <a:ext uri="{FF2B5EF4-FFF2-40B4-BE49-F238E27FC236}">
                  <a16:creationId xmlns:a16="http://schemas.microsoft.com/office/drawing/2014/main" id="{3A7C8813-B861-3313-73E9-28B9B4FCE2A4}"/>
                </a:ext>
              </a:extLst>
            </p:cNvPr>
            <p:cNvSpPr/>
            <p:nvPr/>
          </p:nvSpPr>
          <p:spPr>
            <a:xfrm>
              <a:off x="7849267" y="1164580"/>
              <a:ext cx="246984" cy="37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èche : droite 25">
              <a:extLst>
                <a:ext uri="{FF2B5EF4-FFF2-40B4-BE49-F238E27FC236}">
                  <a16:creationId xmlns:a16="http://schemas.microsoft.com/office/drawing/2014/main" id="{B338446E-1ED0-DAE0-65D8-80F8D011A6B3}"/>
                </a:ext>
              </a:extLst>
            </p:cNvPr>
            <p:cNvSpPr/>
            <p:nvPr/>
          </p:nvSpPr>
          <p:spPr>
            <a:xfrm>
              <a:off x="9849471" y="1181494"/>
              <a:ext cx="246984" cy="378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0" name="Titre 1">
            <a:extLst>
              <a:ext uri="{FF2B5EF4-FFF2-40B4-BE49-F238E27FC236}">
                <a16:creationId xmlns:a16="http://schemas.microsoft.com/office/drawing/2014/main" id="{4A645323-E97E-FBF2-C44C-480E9564F19A}"/>
              </a:ext>
            </a:extLst>
          </p:cNvPr>
          <p:cNvSpPr txBox="1">
            <a:spLocks/>
          </p:cNvSpPr>
          <p:nvPr/>
        </p:nvSpPr>
        <p:spPr>
          <a:xfrm>
            <a:off x="505180" y="281203"/>
            <a:ext cx="7958138" cy="53181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sz="4000" dirty="0"/>
              <a:t>I. </a:t>
            </a:r>
            <a:r>
              <a:rPr lang="fr-FR" sz="4000" dirty="0" err="1"/>
              <a:t>Preprocessing</a:t>
            </a:r>
            <a:r>
              <a:rPr lang="fr-FR" sz="4000" dirty="0"/>
              <a:t> des données</a:t>
            </a:r>
          </a:p>
        </p:txBody>
      </p:sp>
    </p:spTree>
    <p:extLst>
      <p:ext uri="{BB962C8B-B14F-4D97-AF65-F5344CB8AC3E}">
        <p14:creationId xmlns:p14="http://schemas.microsoft.com/office/powerpoint/2010/main" val="2942638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2" name="Titre 1">
            <a:extLst>
              <a:ext uri="{FF2B5EF4-FFF2-40B4-BE49-F238E27FC236}">
                <a16:creationId xmlns:a16="http://schemas.microsoft.com/office/drawing/2014/main" id="{EA22FEB3-C842-4FD3-A9C1-7D369F633A74}"/>
              </a:ext>
            </a:extLst>
          </p:cNvPr>
          <p:cNvSpPr>
            <a:spLocks noGrp="1"/>
          </p:cNvSpPr>
          <p:nvPr>
            <p:ph type="title" idx="4294967295"/>
          </p:nvPr>
        </p:nvSpPr>
        <p:spPr>
          <a:xfrm>
            <a:off x="263525" y="442913"/>
            <a:ext cx="11928475" cy="531812"/>
          </a:xfrm>
        </p:spPr>
        <p:txBody>
          <a:bodyPr>
            <a:noAutofit/>
          </a:bodyPr>
          <a:lstStyle/>
          <a:p>
            <a:pPr algn="l"/>
            <a:r>
              <a:rPr lang="fr-FR" sz="3600" dirty="0"/>
              <a:t>II. </a:t>
            </a:r>
            <a:r>
              <a:rPr lang="fr-FR" sz="4000" dirty="0"/>
              <a:t>Modélisation: démarche</a:t>
            </a:r>
          </a:p>
        </p:txBody>
      </p:sp>
      <p:graphicFrame>
        <p:nvGraphicFramePr>
          <p:cNvPr id="20" name="Diagramme 19">
            <a:extLst>
              <a:ext uri="{FF2B5EF4-FFF2-40B4-BE49-F238E27FC236}">
                <a16:creationId xmlns:a16="http://schemas.microsoft.com/office/drawing/2014/main" id="{117ECF95-B58D-9CCD-95C7-5281EA3673FA}"/>
              </a:ext>
            </a:extLst>
          </p:cNvPr>
          <p:cNvGraphicFramePr/>
          <p:nvPr>
            <p:extLst>
              <p:ext uri="{D42A27DB-BD31-4B8C-83A1-F6EECF244321}">
                <p14:modId xmlns:p14="http://schemas.microsoft.com/office/powerpoint/2010/main" val="3423731313"/>
              </p:ext>
            </p:extLst>
          </p:nvPr>
        </p:nvGraphicFramePr>
        <p:xfrm>
          <a:off x="471996" y="308700"/>
          <a:ext cx="11248008" cy="6516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5962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12</a:t>
            </a:fld>
            <a:endParaRPr lang="en-US" dirty="0"/>
          </a:p>
        </p:txBody>
      </p:sp>
      <p:sp>
        <p:nvSpPr>
          <p:cNvPr id="2" name="Titre 1">
            <a:extLst>
              <a:ext uri="{FF2B5EF4-FFF2-40B4-BE49-F238E27FC236}">
                <a16:creationId xmlns:a16="http://schemas.microsoft.com/office/drawing/2014/main" id="{EA22FEB3-C842-4FD3-A9C1-7D369F633A74}"/>
              </a:ext>
            </a:extLst>
          </p:cNvPr>
          <p:cNvSpPr>
            <a:spLocks noGrp="1"/>
          </p:cNvSpPr>
          <p:nvPr>
            <p:ph type="title" idx="4294967295"/>
          </p:nvPr>
        </p:nvSpPr>
        <p:spPr>
          <a:xfrm>
            <a:off x="263525" y="150813"/>
            <a:ext cx="11928475" cy="531812"/>
          </a:xfrm>
        </p:spPr>
        <p:txBody>
          <a:bodyPr>
            <a:noAutofit/>
          </a:bodyPr>
          <a:lstStyle/>
          <a:p>
            <a:pPr algn="l"/>
            <a:r>
              <a:rPr lang="fr-FR" sz="3600" dirty="0"/>
              <a:t>II. </a:t>
            </a:r>
            <a:r>
              <a:rPr lang="fr-FR" sz="4000" dirty="0"/>
              <a:t>Modélisation: traitement des données déséquilibrées</a:t>
            </a:r>
          </a:p>
        </p:txBody>
      </p:sp>
      <p:pic>
        <p:nvPicPr>
          <p:cNvPr id="4" name="Image 3">
            <a:extLst>
              <a:ext uri="{FF2B5EF4-FFF2-40B4-BE49-F238E27FC236}">
                <a16:creationId xmlns:a16="http://schemas.microsoft.com/office/drawing/2014/main" id="{04D9A40A-A971-19E0-A90E-8C34134A1FC7}"/>
              </a:ext>
            </a:extLst>
          </p:cNvPr>
          <p:cNvPicPr>
            <a:picLocks noChangeAspect="1"/>
          </p:cNvPicPr>
          <p:nvPr/>
        </p:nvPicPr>
        <p:blipFill>
          <a:blip r:embed="rId3"/>
          <a:stretch>
            <a:fillRect/>
          </a:stretch>
        </p:blipFill>
        <p:spPr>
          <a:xfrm>
            <a:off x="7136603" y="839325"/>
            <a:ext cx="4444094" cy="2394670"/>
          </a:xfrm>
          <a:prstGeom prst="rect">
            <a:avLst/>
          </a:prstGeom>
        </p:spPr>
      </p:pic>
      <p:sp>
        <p:nvSpPr>
          <p:cNvPr id="5" name="Espace réservé du contenu 4">
            <a:extLst>
              <a:ext uri="{FF2B5EF4-FFF2-40B4-BE49-F238E27FC236}">
                <a16:creationId xmlns:a16="http://schemas.microsoft.com/office/drawing/2014/main" id="{7904F93C-DB89-1FA8-A8D0-1D3B827E5AF3}"/>
              </a:ext>
            </a:extLst>
          </p:cNvPr>
          <p:cNvSpPr txBox="1">
            <a:spLocks/>
          </p:cNvSpPr>
          <p:nvPr/>
        </p:nvSpPr>
        <p:spPr>
          <a:xfrm>
            <a:off x="266009" y="839325"/>
            <a:ext cx="6011640" cy="3265654"/>
          </a:xfrm>
          <a:prstGeom prst="rect">
            <a:avLst/>
          </a:prstGeom>
        </p:spPr>
        <p:txBody>
          <a:bodyPr vert="horz" lIns="0" tIns="45720" rIns="0" bIns="45720" rtlCol="0">
            <a:normAutofit fontScale="3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20000"/>
              </a:lnSpc>
              <a:spcBef>
                <a:spcPts val="0"/>
              </a:spcBef>
              <a:spcAft>
                <a:spcPts val="0"/>
              </a:spcAft>
              <a:buNone/>
            </a:pPr>
            <a:r>
              <a:rPr lang="fr-FR" sz="6200" b="1" dirty="0"/>
              <a:t>Non défaillants surreprésentés </a:t>
            </a:r>
            <a:r>
              <a:rPr lang="fr-FR" sz="6200" dirty="0"/>
              <a:t>(&gt;91%). </a:t>
            </a:r>
          </a:p>
          <a:p>
            <a:pPr marL="0" indent="0" algn="just">
              <a:lnSpc>
                <a:spcPct val="120000"/>
              </a:lnSpc>
              <a:spcBef>
                <a:spcPts val="0"/>
              </a:spcBef>
              <a:spcAft>
                <a:spcPts val="0"/>
              </a:spcAft>
              <a:buNone/>
            </a:pPr>
            <a:r>
              <a:rPr lang="fr-FR" sz="6200" dirty="0"/>
              <a:t>Si le déséquilibre des classes n’est pas traité, le modèle va ignorer la classe minoritaire et avoir des </a:t>
            </a:r>
            <a:r>
              <a:rPr lang="fr-FR" sz="6200" b="1" dirty="0"/>
              <a:t>performances médiocres</a:t>
            </a:r>
            <a:r>
              <a:rPr lang="fr-FR" sz="6200" dirty="0"/>
              <a:t>.</a:t>
            </a:r>
          </a:p>
          <a:p>
            <a:pPr marL="0" indent="0" algn="just">
              <a:lnSpc>
                <a:spcPct val="120000"/>
              </a:lnSpc>
              <a:spcBef>
                <a:spcPts val="0"/>
              </a:spcBef>
              <a:spcAft>
                <a:spcPts val="0"/>
              </a:spcAft>
              <a:buNone/>
            </a:pPr>
            <a:endParaRPr lang="fr-FR" sz="6200" dirty="0"/>
          </a:p>
          <a:p>
            <a:pPr marL="0" indent="0" algn="just">
              <a:lnSpc>
                <a:spcPct val="120000"/>
              </a:lnSpc>
              <a:spcBef>
                <a:spcPts val="0"/>
              </a:spcBef>
              <a:spcAft>
                <a:spcPts val="0"/>
              </a:spcAft>
              <a:buNone/>
            </a:pPr>
            <a:r>
              <a:rPr lang="fr-FR" sz="6200" dirty="0"/>
              <a:t>2 méthodes testées: </a:t>
            </a:r>
          </a:p>
          <a:p>
            <a:pPr lvl="1" algn="just">
              <a:lnSpc>
                <a:spcPct val="120000"/>
              </a:lnSpc>
              <a:spcBef>
                <a:spcPts val="0"/>
              </a:spcBef>
              <a:spcAft>
                <a:spcPts val="0"/>
              </a:spcAft>
              <a:buFontTx/>
              <a:buChar char="-"/>
            </a:pPr>
            <a:r>
              <a:rPr lang="fr-FR" sz="6200" dirty="0"/>
              <a:t>pondération de classes via le paramètre </a:t>
            </a:r>
            <a:r>
              <a:rPr lang="fr-FR" sz="6200" b="1" dirty="0" err="1"/>
              <a:t>class_weight</a:t>
            </a:r>
            <a:r>
              <a:rPr lang="fr-FR" sz="6200" b="1" dirty="0"/>
              <a:t> </a:t>
            </a:r>
            <a:r>
              <a:rPr lang="fr-FR" sz="6200" dirty="0"/>
              <a:t>des algorithmes de classification </a:t>
            </a:r>
            <a:r>
              <a:rPr lang="fr-FR" sz="6200" dirty="0" err="1"/>
              <a:t>sklearn</a:t>
            </a:r>
            <a:endParaRPr lang="fr-FR" sz="6200" dirty="0"/>
          </a:p>
          <a:p>
            <a:pPr lvl="1" algn="just">
              <a:lnSpc>
                <a:spcPct val="120000"/>
              </a:lnSpc>
              <a:spcBef>
                <a:spcPts val="0"/>
              </a:spcBef>
              <a:spcAft>
                <a:spcPts val="0"/>
              </a:spcAft>
              <a:buFontTx/>
              <a:buChar char="-"/>
            </a:pPr>
            <a:r>
              <a:rPr lang="fr-FR" sz="6200" b="1" dirty="0"/>
              <a:t>sous-échantillonnage aléatoire +</a:t>
            </a:r>
            <a:r>
              <a:rPr lang="fr-FR" sz="6200" dirty="0"/>
              <a:t> </a:t>
            </a:r>
            <a:r>
              <a:rPr lang="fr-FR" sz="6200" b="1" dirty="0"/>
              <a:t>SMOTE</a:t>
            </a:r>
          </a:p>
          <a:p>
            <a:pPr marL="0" indent="0" algn="just">
              <a:lnSpc>
                <a:spcPct val="120000"/>
              </a:lnSpc>
              <a:spcBef>
                <a:spcPts val="0"/>
              </a:spcBef>
              <a:spcAft>
                <a:spcPts val="0"/>
              </a:spcAft>
              <a:buNone/>
            </a:pPr>
            <a:endParaRPr lang="fr-FR" dirty="0"/>
          </a:p>
        </p:txBody>
      </p:sp>
      <p:pic>
        <p:nvPicPr>
          <p:cNvPr id="7" name="Image 6">
            <a:extLst>
              <a:ext uri="{FF2B5EF4-FFF2-40B4-BE49-F238E27FC236}">
                <a16:creationId xmlns:a16="http://schemas.microsoft.com/office/drawing/2014/main" id="{5FF2B569-4815-38EB-EB62-47D59B157C0B}"/>
              </a:ext>
            </a:extLst>
          </p:cNvPr>
          <p:cNvPicPr>
            <a:picLocks noChangeAspect="1"/>
          </p:cNvPicPr>
          <p:nvPr/>
        </p:nvPicPr>
        <p:blipFill>
          <a:blip r:embed="rId4"/>
          <a:stretch>
            <a:fillRect/>
          </a:stretch>
        </p:blipFill>
        <p:spPr>
          <a:xfrm>
            <a:off x="6416535" y="2680042"/>
            <a:ext cx="504217" cy="299070"/>
          </a:xfrm>
          <a:prstGeom prst="rect">
            <a:avLst/>
          </a:prstGeom>
        </p:spPr>
      </p:pic>
      <p:pic>
        <p:nvPicPr>
          <p:cNvPr id="10" name="Image 9">
            <a:extLst>
              <a:ext uri="{FF2B5EF4-FFF2-40B4-BE49-F238E27FC236}">
                <a16:creationId xmlns:a16="http://schemas.microsoft.com/office/drawing/2014/main" id="{A7B977C9-6E4D-684B-5665-B6D8673765CF}"/>
              </a:ext>
            </a:extLst>
          </p:cNvPr>
          <p:cNvPicPr>
            <a:picLocks noChangeAspect="1"/>
          </p:cNvPicPr>
          <p:nvPr/>
        </p:nvPicPr>
        <p:blipFill>
          <a:blip r:embed="rId5"/>
          <a:stretch>
            <a:fillRect/>
          </a:stretch>
        </p:blipFill>
        <p:spPr>
          <a:xfrm>
            <a:off x="639921" y="4052530"/>
            <a:ext cx="6194411" cy="2048982"/>
          </a:xfrm>
          <a:prstGeom prst="rect">
            <a:avLst/>
          </a:prstGeom>
        </p:spPr>
      </p:pic>
      <p:sp>
        <p:nvSpPr>
          <p:cNvPr id="14" name="Espace réservé du contenu 4">
            <a:extLst>
              <a:ext uri="{FF2B5EF4-FFF2-40B4-BE49-F238E27FC236}">
                <a16:creationId xmlns:a16="http://schemas.microsoft.com/office/drawing/2014/main" id="{4A736F8F-4D8F-5B8F-17A6-FA1F145F01EC}"/>
              </a:ext>
            </a:extLst>
          </p:cNvPr>
          <p:cNvSpPr txBox="1">
            <a:spLocks/>
          </p:cNvSpPr>
          <p:nvPr/>
        </p:nvSpPr>
        <p:spPr>
          <a:xfrm>
            <a:off x="7563857" y="3306839"/>
            <a:ext cx="4016840" cy="128983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00000"/>
              </a:lnSpc>
              <a:spcBef>
                <a:spcPts val="0"/>
              </a:spcBef>
              <a:spcAft>
                <a:spcPts val="0"/>
              </a:spcAft>
              <a:buNone/>
            </a:pPr>
            <a:r>
              <a:rPr lang="fr-FR" dirty="0"/>
              <a:t>Avec SMOTE, de </a:t>
            </a:r>
            <a:r>
              <a:rPr lang="fr-FR" b="1" dirty="0"/>
              <a:t>nouveaux exemples</a:t>
            </a:r>
            <a:r>
              <a:rPr lang="fr-FR" dirty="0"/>
              <a:t> sont synthétisés à partir des exemples existants:</a:t>
            </a:r>
          </a:p>
          <a:p>
            <a:pPr marL="384048" lvl="2" indent="0" algn="just">
              <a:buNone/>
            </a:pPr>
            <a:endParaRPr lang="fr-FR" sz="2400" b="1" dirty="0">
              <a:solidFill>
                <a:schemeClr val="tx1"/>
              </a:solidFill>
            </a:endParaRPr>
          </a:p>
        </p:txBody>
      </p:sp>
      <p:pic>
        <p:nvPicPr>
          <p:cNvPr id="16" name="Image 15">
            <a:extLst>
              <a:ext uri="{FF2B5EF4-FFF2-40B4-BE49-F238E27FC236}">
                <a16:creationId xmlns:a16="http://schemas.microsoft.com/office/drawing/2014/main" id="{1985497E-261E-5EEE-52D0-7B8C6D53F2FC}"/>
              </a:ext>
            </a:extLst>
          </p:cNvPr>
          <p:cNvPicPr>
            <a:picLocks noChangeAspect="1"/>
          </p:cNvPicPr>
          <p:nvPr/>
        </p:nvPicPr>
        <p:blipFill>
          <a:blip r:embed="rId6"/>
          <a:stretch>
            <a:fillRect/>
          </a:stretch>
        </p:blipFill>
        <p:spPr>
          <a:xfrm>
            <a:off x="5142039" y="3327609"/>
            <a:ext cx="404520" cy="285619"/>
          </a:xfrm>
          <a:prstGeom prst="rect">
            <a:avLst/>
          </a:prstGeom>
        </p:spPr>
      </p:pic>
      <p:pic>
        <p:nvPicPr>
          <p:cNvPr id="18" name="Image 17">
            <a:extLst>
              <a:ext uri="{FF2B5EF4-FFF2-40B4-BE49-F238E27FC236}">
                <a16:creationId xmlns:a16="http://schemas.microsoft.com/office/drawing/2014/main" id="{A850F9D5-BC8B-E5F3-0B0E-4DBF88887E94}"/>
              </a:ext>
            </a:extLst>
          </p:cNvPr>
          <p:cNvPicPr>
            <a:picLocks noChangeAspect="1"/>
          </p:cNvPicPr>
          <p:nvPr/>
        </p:nvPicPr>
        <p:blipFill>
          <a:blip r:embed="rId7"/>
          <a:stretch>
            <a:fillRect/>
          </a:stretch>
        </p:blipFill>
        <p:spPr>
          <a:xfrm>
            <a:off x="7682876" y="4319942"/>
            <a:ext cx="3754273" cy="1815026"/>
          </a:xfrm>
          <a:prstGeom prst="rect">
            <a:avLst/>
          </a:prstGeom>
        </p:spPr>
      </p:pic>
    </p:spTree>
    <p:extLst>
      <p:ext uri="{BB962C8B-B14F-4D97-AF65-F5344CB8AC3E}">
        <p14:creationId xmlns:p14="http://schemas.microsoft.com/office/powerpoint/2010/main" val="2092774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2" name="Titre 1">
            <a:extLst>
              <a:ext uri="{FF2B5EF4-FFF2-40B4-BE49-F238E27FC236}">
                <a16:creationId xmlns:a16="http://schemas.microsoft.com/office/drawing/2014/main" id="{EA22FEB3-C842-4FD3-A9C1-7D369F633A74}"/>
              </a:ext>
            </a:extLst>
          </p:cNvPr>
          <p:cNvSpPr>
            <a:spLocks noGrp="1"/>
          </p:cNvSpPr>
          <p:nvPr>
            <p:ph type="title" idx="4294967295"/>
          </p:nvPr>
        </p:nvSpPr>
        <p:spPr>
          <a:xfrm>
            <a:off x="263525" y="288925"/>
            <a:ext cx="11928475" cy="531813"/>
          </a:xfrm>
        </p:spPr>
        <p:txBody>
          <a:bodyPr>
            <a:noAutofit/>
          </a:bodyPr>
          <a:lstStyle/>
          <a:p>
            <a:pPr algn="l"/>
            <a:r>
              <a:rPr lang="fr-FR" sz="3600" dirty="0"/>
              <a:t>II. </a:t>
            </a:r>
            <a:r>
              <a:rPr lang="fr-FR" sz="4000" dirty="0"/>
              <a:t>Modélisation: choix des mesures</a:t>
            </a:r>
          </a:p>
        </p:txBody>
      </p:sp>
      <p:pic>
        <p:nvPicPr>
          <p:cNvPr id="6" name="Image 5">
            <a:extLst>
              <a:ext uri="{FF2B5EF4-FFF2-40B4-BE49-F238E27FC236}">
                <a16:creationId xmlns:a16="http://schemas.microsoft.com/office/drawing/2014/main" id="{1387927C-8FBB-5165-9EB0-0958D72B4F5C}"/>
              </a:ext>
            </a:extLst>
          </p:cNvPr>
          <p:cNvPicPr>
            <a:picLocks noChangeAspect="1"/>
          </p:cNvPicPr>
          <p:nvPr/>
        </p:nvPicPr>
        <p:blipFill>
          <a:blip r:embed="rId3"/>
          <a:stretch>
            <a:fillRect/>
          </a:stretch>
        </p:blipFill>
        <p:spPr>
          <a:xfrm>
            <a:off x="6240379" y="814414"/>
            <a:ext cx="5595254" cy="2306554"/>
          </a:xfrm>
          <a:prstGeom prst="rect">
            <a:avLst/>
          </a:prstGeom>
        </p:spPr>
      </p:pic>
      <p:sp>
        <p:nvSpPr>
          <p:cNvPr id="5" name="Espace réservé du contenu 4">
            <a:extLst>
              <a:ext uri="{FF2B5EF4-FFF2-40B4-BE49-F238E27FC236}">
                <a16:creationId xmlns:a16="http://schemas.microsoft.com/office/drawing/2014/main" id="{7904F93C-DB89-1FA8-A8D0-1D3B827E5AF3}"/>
              </a:ext>
            </a:extLst>
          </p:cNvPr>
          <p:cNvSpPr txBox="1">
            <a:spLocks/>
          </p:cNvSpPr>
          <p:nvPr/>
        </p:nvSpPr>
        <p:spPr>
          <a:xfrm>
            <a:off x="594499" y="1347538"/>
            <a:ext cx="5501501" cy="4947384"/>
          </a:xfrm>
          <a:prstGeom prst="rect">
            <a:avLst/>
          </a:prstGeom>
        </p:spPr>
        <p:txBody>
          <a:bodyPr vert="horz" lIns="0" tIns="45720" rIns="0" bIns="45720" rtlCol="0">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q"/>
            </a:pPr>
            <a:r>
              <a:rPr lang="fr-FR" sz="7200" b="1" dirty="0">
                <a:solidFill>
                  <a:schemeClr val="accent1"/>
                </a:solidFill>
                <a:effectLst>
                  <a:outerShdw blurRad="38100" dist="38100" dir="2700000" algn="tl">
                    <a:srgbClr val="000000">
                      <a:alpha val="43137"/>
                    </a:srgbClr>
                  </a:outerShdw>
                </a:effectLst>
              </a:rPr>
              <a:t>Problématique:</a:t>
            </a:r>
          </a:p>
          <a:p>
            <a:pPr lvl="1" algn="just">
              <a:lnSpc>
                <a:spcPct val="120000"/>
              </a:lnSpc>
              <a:spcBef>
                <a:spcPts val="0"/>
              </a:spcBef>
              <a:spcAft>
                <a:spcPts val="0"/>
              </a:spcAft>
              <a:buFontTx/>
              <a:buChar char="-"/>
            </a:pPr>
            <a:r>
              <a:rPr lang="fr-FR" sz="7200" b="1" dirty="0"/>
              <a:t>Coût important </a:t>
            </a:r>
            <a:r>
              <a:rPr lang="fr-FR" sz="7200" dirty="0"/>
              <a:t>pour la Banque </a:t>
            </a:r>
            <a:r>
              <a:rPr lang="fr-FR" sz="7200" b="1" dirty="0"/>
              <a:t>d’accorder un crédit </a:t>
            </a:r>
            <a:r>
              <a:rPr lang="fr-FR" sz="7200" dirty="0"/>
              <a:t>à un </a:t>
            </a:r>
            <a:r>
              <a:rPr lang="fr-FR" sz="7200" b="1" dirty="0"/>
              <a:t>client défaillant prédit non défaillant </a:t>
            </a:r>
            <a:r>
              <a:rPr lang="fr-FR" sz="7200" dirty="0"/>
              <a:t>(risque de ne pas rembourser son crédit ou en partie) =&gt; faux négatif</a:t>
            </a:r>
          </a:p>
          <a:p>
            <a:pPr lvl="1" algn="just">
              <a:lnSpc>
                <a:spcPct val="120000"/>
              </a:lnSpc>
              <a:spcBef>
                <a:spcPts val="0"/>
              </a:spcBef>
              <a:spcAft>
                <a:spcPts val="0"/>
              </a:spcAft>
              <a:buFontTx/>
              <a:buChar char="-"/>
            </a:pPr>
            <a:r>
              <a:rPr lang="fr-FR" sz="7200" b="1" dirty="0"/>
              <a:t>Manque à gagner </a:t>
            </a:r>
            <a:r>
              <a:rPr lang="fr-FR" sz="7200" dirty="0"/>
              <a:t>si un </a:t>
            </a:r>
            <a:r>
              <a:rPr lang="fr-FR" sz="7200" b="1" dirty="0"/>
              <a:t>crédit </a:t>
            </a:r>
            <a:r>
              <a:rPr lang="fr-FR" sz="7200" dirty="0"/>
              <a:t>n’est </a:t>
            </a:r>
            <a:r>
              <a:rPr lang="fr-FR" sz="7200" b="1" dirty="0"/>
              <a:t>pas accordé </a:t>
            </a:r>
            <a:r>
              <a:rPr lang="fr-FR" sz="7200" dirty="0"/>
              <a:t>à un client qui l’aurait remboursé (risque de perte de clients, de manque à gagner) =&gt; faux positif</a:t>
            </a:r>
          </a:p>
          <a:p>
            <a:pPr lvl="1" algn="just">
              <a:lnSpc>
                <a:spcPct val="120000"/>
              </a:lnSpc>
              <a:spcBef>
                <a:spcPts val="0"/>
              </a:spcBef>
              <a:spcAft>
                <a:spcPts val="0"/>
              </a:spcAft>
              <a:buFontTx/>
              <a:buChar char="-"/>
            </a:pPr>
            <a:endParaRPr lang="fr-FR" sz="7200" dirty="0"/>
          </a:p>
          <a:p>
            <a:pPr algn="just">
              <a:buFont typeface="Wingdings" panose="05000000000000000000" pitchFamily="2" charset="2"/>
              <a:buChar char="q"/>
            </a:pPr>
            <a:r>
              <a:rPr lang="fr-FR" sz="7200" b="1" dirty="0">
                <a:solidFill>
                  <a:schemeClr val="accent1"/>
                </a:solidFill>
                <a:effectLst>
                  <a:outerShdw blurRad="38100" dist="38100" dir="2700000" algn="tl">
                    <a:srgbClr val="000000">
                      <a:alpha val="43137"/>
                    </a:srgbClr>
                  </a:outerShdw>
                </a:effectLst>
              </a:rPr>
              <a:t>Compromis à trouver entre:</a:t>
            </a:r>
          </a:p>
          <a:p>
            <a:pPr lvl="1" algn="just">
              <a:lnSpc>
                <a:spcPct val="120000"/>
              </a:lnSpc>
              <a:spcBef>
                <a:spcPts val="0"/>
              </a:spcBef>
              <a:spcAft>
                <a:spcPts val="0"/>
              </a:spcAft>
              <a:buFontTx/>
              <a:buChar char="-"/>
            </a:pPr>
            <a:r>
              <a:rPr lang="fr-FR" sz="7200" b="1" dirty="0"/>
              <a:t>Minimiser les faux négatifs </a:t>
            </a:r>
            <a:r>
              <a:rPr lang="fr-FR" sz="7200" dirty="0"/>
              <a:t>=&gt; maximiser les </a:t>
            </a:r>
            <a:r>
              <a:rPr lang="fr-FR" sz="7200" b="1" dirty="0" err="1"/>
              <a:t>recall</a:t>
            </a:r>
            <a:endParaRPr lang="fr-FR" sz="7200" b="1" dirty="0"/>
          </a:p>
          <a:p>
            <a:pPr lvl="1" algn="just">
              <a:lnSpc>
                <a:spcPct val="120000"/>
              </a:lnSpc>
              <a:spcBef>
                <a:spcPts val="0"/>
              </a:spcBef>
              <a:spcAft>
                <a:spcPts val="0"/>
              </a:spcAft>
              <a:buFontTx/>
              <a:buChar char="-"/>
            </a:pPr>
            <a:r>
              <a:rPr lang="fr-FR" sz="7200" b="1" dirty="0"/>
              <a:t>Minimiser les faux positifs </a:t>
            </a:r>
            <a:r>
              <a:rPr lang="fr-FR" sz="7200" dirty="0"/>
              <a:t>=&gt; maximiser la </a:t>
            </a:r>
            <a:r>
              <a:rPr lang="fr-FR" sz="7200" b="1" dirty="0"/>
              <a:t>précision</a:t>
            </a:r>
          </a:p>
          <a:p>
            <a:pPr marL="0" indent="0" algn="just">
              <a:lnSpc>
                <a:spcPct val="120000"/>
              </a:lnSpc>
              <a:spcBef>
                <a:spcPts val="0"/>
              </a:spcBef>
              <a:spcAft>
                <a:spcPts val="0"/>
              </a:spcAft>
              <a:buNone/>
            </a:pPr>
            <a:endParaRPr lang="fr-FR" sz="7200" dirty="0"/>
          </a:p>
          <a:p>
            <a:pPr algn="just">
              <a:buFont typeface="Wingdings" panose="05000000000000000000" pitchFamily="2" charset="2"/>
              <a:buChar char="q"/>
            </a:pPr>
            <a:r>
              <a:rPr lang="fr-FR" sz="7200" b="1" dirty="0">
                <a:solidFill>
                  <a:schemeClr val="accent1"/>
                </a:solidFill>
                <a:effectLst>
                  <a:outerShdw blurRad="38100" dist="38100" dir="2700000" algn="tl">
                    <a:srgbClr val="000000">
                      <a:alpha val="43137"/>
                    </a:srgbClr>
                  </a:outerShdw>
                </a:effectLst>
              </a:rPr>
              <a:t>En prenant en compte que:</a:t>
            </a:r>
          </a:p>
          <a:p>
            <a:pPr lvl="1" algn="just">
              <a:lnSpc>
                <a:spcPct val="120000"/>
              </a:lnSpc>
              <a:spcBef>
                <a:spcPts val="0"/>
              </a:spcBef>
              <a:spcAft>
                <a:spcPts val="0"/>
              </a:spcAft>
              <a:buFontTx/>
              <a:buChar char="-"/>
            </a:pPr>
            <a:r>
              <a:rPr lang="fr-FR" sz="7200" dirty="0"/>
              <a:t>Le </a:t>
            </a:r>
            <a:r>
              <a:rPr lang="fr-FR" sz="7200" b="1" dirty="0"/>
              <a:t>coût</a:t>
            </a:r>
            <a:r>
              <a:rPr lang="fr-FR" sz="7200" dirty="0"/>
              <a:t> des </a:t>
            </a:r>
            <a:r>
              <a:rPr lang="fr-FR" sz="7200" b="1" dirty="0"/>
              <a:t>faux négatifs supérieur</a:t>
            </a:r>
            <a:r>
              <a:rPr lang="fr-FR" sz="7200" dirty="0"/>
              <a:t> à celui des </a:t>
            </a:r>
            <a:r>
              <a:rPr lang="fr-FR" sz="7200" b="1" dirty="0"/>
              <a:t>faux positifs</a:t>
            </a:r>
          </a:p>
          <a:p>
            <a:pPr marL="0" indent="0">
              <a:lnSpc>
                <a:spcPct val="120000"/>
              </a:lnSpc>
              <a:spcBef>
                <a:spcPts val="0"/>
              </a:spcBef>
              <a:spcAft>
                <a:spcPts val="0"/>
              </a:spcAft>
              <a:buNone/>
            </a:pPr>
            <a:endParaRPr lang="fr-FR" sz="6200" dirty="0"/>
          </a:p>
          <a:p>
            <a:pPr marL="0">
              <a:lnSpc>
                <a:spcPct val="120000"/>
              </a:lnSpc>
              <a:spcBef>
                <a:spcPts val="0"/>
              </a:spcBef>
              <a:spcAft>
                <a:spcPts val="0"/>
              </a:spcAft>
              <a:buNone/>
            </a:pPr>
            <a:endParaRPr lang="fr-FR" sz="6200" dirty="0"/>
          </a:p>
          <a:p>
            <a:pPr marL="0" indent="0" algn="just">
              <a:lnSpc>
                <a:spcPct val="120000"/>
              </a:lnSpc>
              <a:spcBef>
                <a:spcPts val="0"/>
              </a:spcBef>
              <a:spcAft>
                <a:spcPts val="0"/>
              </a:spcAft>
              <a:buNone/>
            </a:pPr>
            <a:endParaRPr lang="fr-FR" dirty="0"/>
          </a:p>
        </p:txBody>
      </p:sp>
      <p:pic>
        <p:nvPicPr>
          <p:cNvPr id="12" name="Image 11">
            <a:extLst>
              <a:ext uri="{FF2B5EF4-FFF2-40B4-BE49-F238E27FC236}">
                <a16:creationId xmlns:a16="http://schemas.microsoft.com/office/drawing/2014/main" id="{B0B924C4-ED9B-CFF0-492A-0990AC64F2B9}"/>
              </a:ext>
            </a:extLst>
          </p:cNvPr>
          <p:cNvPicPr>
            <a:picLocks noChangeAspect="1"/>
          </p:cNvPicPr>
          <p:nvPr/>
        </p:nvPicPr>
        <p:blipFill>
          <a:blip r:embed="rId4"/>
          <a:stretch>
            <a:fillRect/>
          </a:stretch>
        </p:blipFill>
        <p:spPr>
          <a:xfrm>
            <a:off x="6603373" y="2978358"/>
            <a:ext cx="2200275" cy="933450"/>
          </a:xfrm>
          <a:prstGeom prst="rect">
            <a:avLst/>
          </a:prstGeom>
        </p:spPr>
      </p:pic>
      <p:grpSp>
        <p:nvGrpSpPr>
          <p:cNvPr id="22" name="Groupe 21">
            <a:extLst>
              <a:ext uri="{FF2B5EF4-FFF2-40B4-BE49-F238E27FC236}">
                <a16:creationId xmlns:a16="http://schemas.microsoft.com/office/drawing/2014/main" id="{22A12213-B7D9-6428-6DDB-ED701E36D0D4}"/>
              </a:ext>
            </a:extLst>
          </p:cNvPr>
          <p:cNvGrpSpPr/>
          <p:nvPr/>
        </p:nvGrpSpPr>
        <p:grpSpPr>
          <a:xfrm>
            <a:off x="6501355" y="3706738"/>
            <a:ext cx="2342400" cy="809625"/>
            <a:chOff x="7041882" y="4912901"/>
            <a:chExt cx="2342400" cy="809625"/>
          </a:xfrm>
        </p:grpSpPr>
        <p:pic>
          <p:nvPicPr>
            <p:cNvPr id="19" name="Image 18">
              <a:extLst>
                <a:ext uri="{FF2B5EF4-FFF2-40B4-BE49-F238E27FC236}">
                  <a16:creationId xmlns:a16="http://schemas.microsoft.com/office/drawing/2014/main" id="{9EAB6937-9985-CDC4-8AC4-0FDF265054D7}"/>
                </a:ext>
              </a:extLst>
            </p:cNvPr>
            <p:cNvPicPr>
              <a:picLocks noChangeAspect="1"/>
            </p:cNvPicPr>
            <p:nvPr/>
          </p:nvPicPr>
          <p:blipFill>
            <a:blip r:embed="rId5"/>
            <a:stretch>
              <a:fillRect/>
            </a:stretch>
          </p:blipFill>
          <p:spPr>
            <a:xfrm>
              <a:off x="8098407" y="4912901"/>
              <a:ext cx="1285875" cy="809625"/>
            </a:xfrm>
            <a:prstGeom prst="rect">
              <a:avLst/>
            </a:prstGeom>
          </p:spPr>
        </p:pic>
        <p:pic>
          <p:nvPicPr>
            <p:cNvPr id="21" name="Image 20">
              <a:extLst>
                <a:ext uri="{FF2B5EF4-FFF2-40B4-BE49-F238E27FC236}">
                  <a16:creationId xmlns:a16="http://schemas.microsoft.com/office/drawing/2014/main" id="{3F882AB2-169E-E6EE-42FF-6626ABC79721}"/>
                </a:ext>
              </a:extLst>
            </p:cNvPr>
            <p:cNvPicPr>
              <a:picLocks noChangeAspect="1"/>
            </p:cNvPicPr>
            <p:nvPr/>
          </p:nvPicPr>
          <p:blipFill>
            <a:blip r:embed="rId6"/>
            <a:stretch>
              <a:fillRect/>
            </a:stretch>
          </p:blipFill>
          <p:spPr>
            <a:xfrm>
              <a:off x="7041882" y="5065302"/>
              <a:ext cx="1162050" cy="504825"/>
            </a:xfrm>
            <a:prstGeom prst="rect">
              <a:avLst/>
            </a:prstGeom>
          </p:spPr>
        </p:pic>
      </p:grpSp>
      <p:sp>
        <p:nvSpPr>
          <p:cNvPr id="24" name="ZoneTexte 23">
            <a:extLst>
              <a:ext uri="{FF2B5EF4-FFF2-40B4-BE49-F238E27FC236}">
                <a16:creationId xmlns:a16="http://schemas.microsoft.com/office/drawing/2014/main" id="{99DA8B47-1AAE-9679-16AA-12D2D822B966}"/>
              </a:ext>
            </a:extLst>
          </p:cNvPr>
          <p:cNvSpPr txBox="1"/>
          <p:nvPr/>
        </p:nvSpPr>
        <p:spPr>
          <a:xfrm>
            <a:off x="9809671" y="3367701"/>
            <a:ext cx="1565476" cy="369332"/>
          </a:xfrm>
          <a:prstGeom prst="rect">
            <a:avLst/>
          </a:prstGeom>
          <a:noFill/>
        </p:spPr>
        <p:txBody>
          <a:bodyPr wrap="square" rtlCol="0">
            <a:spAutoFit/>
          </a:bodyPr>
          <a:lstStyle/>
          <a:p>
            <a:r>
              <a:rPr lang="fr-FR" b="1" i="1" dirty="0"/>
              <a:t>A maximiser</a:t>
            </a:r>
            <a:endParaRPr lang="fr-FR" sz="1400" dirty="0"/>
          </a:p>
        </p:txBody>
      </p:sp>
      <p:sp>
        <p:nvSpPr>
          <p:cNvPr id="26" name="ZoneTexte 25">
            <a:extLst>
              <a:ext uri="{FF2B5EF4-FFF2-40B4-BE49-F238E27FC236}">
                <a16:creationId xmlns:a16="http://schemas.microsoft.com/office/drawing/2014/main" id="{A736AD78-AAE7-A946-C814-7146C37CA076}"/>
              </a:ext>
            </a:extLst>
          </p:cNvPr>
          <p:cNvSpPr txBox="1"/>
          <p:nvPr/>
        </p:nvSpPr>
        <p:spPr>
          <a:xfrm>
            <a:off x="6413527" y="4727616"/>
            <a:ext cx="5422105" cy="1200329"/>
          </a:xfrm>
          <a:prstGeom prst="rect">
            <a:avLst/>
          </a:prstGeom>
          <a:solidFill>
            <a:srgbClr val="4A66AC">
              <a:alpha val="43137"/>
            </a:srgbClr>
          </a:solidFill>
          <a:ln w="28575">
            <a:solidFill>
              <a:schemeClr val="tx2"/>
            </a:solidFill>
          </a:ln>
        </p:spPr>
        <p:txBody>
          <a:bodyPr wrap="square" rtlCol="0">
            <a:spAutoFit/>
          </a:bodyPr>
          <a:lstStyle/>
          <a:p>
            <a:pPr marL="285750" indent="-285750" algn="just">
              <a:buFont typeface="Arial" panose="020B0604020202020204" pitchFamily="34" charset="0"/>
              <a:buChar char="•"/>
            </a:pPr>
            <a:r>
              <a:rPr lang="fr-FR" b="1" dirty="0"/>
              <a:t>F-beta score </a:t>
            </a:r>
            <a:r>
              <a:rPr lang="fr-FR" dirty="0"/>
              <a:t>(moyenne harmonique pondérée de la précision et du rappel avec bêta = poids du rappel dans le score) à maximiser avec beta = 9</a:t>
            </a:r>
          </a:p>
          <a:p>
            <a:pPr marL="285750" indent="-285750" algn="just">
              <a:buFont typeface="Arial" panose="020B0604020202020204" pitchFamily="34" charset="0"/>
              <a:buChar char="•"/>
            </a:pPr>
            <a:r>
              <a:rPr lang="fr-FR" b="1" dirty="0"/>
              <a:t>Score métier </a:t>
            </a:r>
            <a:r>
              <a:rPr lang="fr-FR" dirty="0"/>
              <a:t>à minimiser = 10*FN + 1* FP</a:t>
            </a:r>
          </a:p>
        </p:txBody>
      </p:sp>
      <p:sp>
        <p:nvSpPr>
          <p:cNvPr id="28" name="Accolade fermante 27">
            <a:extLst>
              <a:ext uri="{FF2B5EF4-FFF2-40B4-BE49-F238E27FC236}">
                <a16:creationId xmlns:a16="http://schemas.microsoft.com/office/drawing/2014/main" id="{0CE9D077-6995-AF5D-AE70-A98FF238E6BC}"/>
              </a:ext>
            </a:extLst>
          </p:cNvPr>
          <p:cNvSpPr/>
          <p:nvPr/>
        </p:nvSpPr>
        <p:spPr>
          <a:xfrm>
            <a:off x="8883861" y="3205213"/>
            <a:ext cx="606648" cy="115099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9" name="Flèche : droite 28">
            <a:extLst>
              <a:ext uri="{FF2B5EF4-FFF2-40B4-BE49-F238E27FC236}">
                <a16:creationId xmlns:a16="http://schemas.microsoft.com/office/drawing/2014/main" id="{747B063E-5C44-27FB-B06C-BD60C32E53C6}"/>
              </a:ext>
            </a:extLst>
          </p:cNvPr>
          <p:cNvSpPr/>
          <p:nvPr/>
        </p:nvSpPr>
        <p:spPr>
          <a:xfrm rot="5400000">
            <a:off x="10293894" y="3780482"/>
            <a:ext cx="525152" cy="6066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14665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4" name="Titre 1">
            <a:extLst>
              <a:ext uri="{FF2B5EF4-FFF2-40B4-BE49-F238E27FC236}">
                <a16:creationId xmlns:a16="http://schemas.microsoft.com/office/drawing/2014/main" id="{AAD58B2F-B8E6-8E05-5BC3-8FA5865A43B5}"/>
              </a:ext>
            </a:extLst>
          </p:cNvPr>
          <p:cNvSpPr txBox="1">
            <a:spLocks/>
          </p:cNvSpPr>
          <p:nvPr/>
        </p:nvSpPr>
        <p:spPr>
          <a:xfrm>
            <a:off x="523914" y="288685"/>
            <a:ext cx="11928475" cy="53181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sz="3600" dirty="0"/>
              <a:t>II. Modélisation: </a:t>
            </a:r>
            <a:r>
              <a:rPr lang="fr-FR" sz="4000" dirty="0"/>
              <a:t>visualisation du </a:t>
            </a:r>
            <a:r>
              <a:rPr lang="fr-FR" sz="4000" dirty="0" err="1"/>
              <a:t>tracking</a:t>
            </a:r>
            <a:endParaRPr lang="fr-FR" sz="4000" dirty="0"/>
          </a:p>
        </p:txBody>
      </p:sp>
      <p:pic>
        <p:nvPicPr>
          <p:cNvPr id="5" name="Image 4">
            <a:extLst>
              <a:ext uri="{FF2B5EF4-FFF2-40B4-BE49-F238E27FC236}">
                <a16:creationId xmlns:a16="http://schemas.microsoft.com/office/drawing/2014/main" id="{4FE3C3D9-7017-55DB-B620-BD4372D1E3AE}"/>
              </a:ext>
            </a:extLst>
          </p:cNvPr>
          <p:cNvPicPr>
            <a:picLocks noChangeAspect="1"/>
          </p:cNvPicPr>
          <p:nvPr/>
        </p:nvPicPr>
        <p:blipFill>
          <a:blip r:embed="rId3"/>
          <a:stretch>
            <a:fillRect/>
          </a:stretch>
        </p:blipFill>
        <p:spPr>
          <a:xfrm>
            <a:off x="4157011" y="5674321"/>
            <a:ext cx="1724025" cy="552450"/>
          </a:xfrm>
          <a:prstGeom prst="rect">
            <a:avLst/>
          </a:prstGeom>
        </p:spPr>
      </p:pic>
      <p:sp>
        <p:nvSpPr>
          <p:cNvPr id="22" name="Espace réservé du contenu 4">
            <a:extLst>
              <a:ext uri="{FF2B5EF4-FFF2-40B4-BE49-F238E27FC236}">
                <a16:creationId xmlns:a16="http://schemas.microsoft.com/office/drawing/2014/main" id="{00A0B5B6-88C5-E452-555F-ED3E60B003E3}"/>
              </a:ext>
            </a:extLst>
          </p:cNvPr>
          <p:cNvSpPr txBox="1">
            <a:spLocks/>
          </p:cNvSpPr>
          <p:nvPr/>
        </p:nvSpPr>
        <p:spPr>
          <a:xfrm>
            <a:off x="570938" y="954477"/>
            <a:ext cx="5182917" cy="5138315"/>
          </a:xfrm>
          <a:prstGeom prst="rect">
            <a:avLst/>
          </a:prstGeom>
        </p:spPr>
        <p:txBody>
          <a:bodyPr vert="horz" lIns="0" tIns="45720" rIns="0" bIns="45720" rtlCol="0">
            <a:normAutofit fontScale="3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20000"/>
              </a:lnSpc>
              <a:spcBef>
                <a:spcPts val="0"/>
              </a:spcBef>
              <a:spcAft>
                <a:spcPts val="0"/>
              </a:spcAft>
              <a:buNone/>
            </a:pPr>
            <a:r>
              <a:rPr lang="fr-FR" sz="6200" dirty="0"/>
              <a:t>« </a:t>
            </a:r>
            <a:r>
              <a:rPr lang="fr-FR" sz="6200" dirty="0" err="1"/>
              <a:t>MLflow</a:t>
            </a:r>
            <a:r>
              <a:rPr lang="fr-FR" sz="6200" dirty="0"/>
              <a:t> est une plateforme open-source qui permet de gérer le cycle de vie des modèles de Machine Learning, y compris l'expérimentation, la reproductibilité, le déploiement et un registre central de modèles. » - mlflow.org</a:t>
            </a:r>
          </a:p>
          <a:p>
            <a:pPr marL="0" indent="0" algn="just">
              <a:lnSpc>
                <a:spcPct val="120000"/>
              </a:lnSpc>
              <a:spcBef>
                <a:spcPts val="0"/>
              </a:spcBef>
              <a:spcAft>
                <a:spcPts val="0"/>
              </a:spcAft>
              <a:buNone/>
            </a:pPr>
            <a:endParaRPr lang="fr-FR" sz="6000" dirty="0"/>
          </a:p>
          <a:p>
            <a:pPr marL="0" indent="0" algn="just">
              <a:lnSpc>
                <a:spcPct val="120000"/>
              </a:lnSpc>
              <a:spcBef>
                <a:spcPts val="0"/>
              </a:spcBef>
              <a:spcAft>
                <a:spcPts val="0"/>
              </a:spcAft>
              <a:buNone/>
            </a:pPr>
            <a:r>
              <a:rPr lang="fr-FR" sz="6000" dirty="0" err="1"/>
              <a:t>MLflow</a:t>
            </a:r>
            <a:r>
              <a:rPr lang="fr-FR" sz="6000" dirty="0"/>
              <a:t> </a:t>
            </a:r>
            <a:r>
              <a:rPr lang="fr-FR" sz="6000" dirty="0" err="1"/>
              <a:t>Tracking</a:t>
            </a:r>
            <a:r>
              <a:rPr lang="fr-FR" sz="6000" dirty="0"/>
              <a:t> est une API et une interface utilisateur pour </a:t>
            </a:r>
            <a:r>
              <a:rPr lang="fr-FR" sz="6000" b="1" dirty="0"/>
              <a:t>l'enregistrement des paramètres</a:t>
            </a:r>
            <a:r>
              <a:rPr lang="fr-FR" sz="6000" dirty="0"/>
              <a:t>, des </a:t>
            </a:r>
            <a:r>
              <a:rPr lang="fr-FR" sz="6000" b="1" dirty="0"/>
              <a:t>versions de code</a:t>
            </a:r>
            <a:r>
              <a:rPr lang="fr-FR" sz="6000" dirty="0"/>
              <a:t>, des </a:t>
            </a:r>
            <a:r>
              <a:rPr lang="fr-FR" sz="6000" b="1" dirty="0"/>
              <a:t>métriques</a:t>
            </a:r>
            <a:r>
              <a:rPr lang="fr-FR" sz="6000" dirty="0"/>
              <a:t> et des </a:t>
            </a:r>
            <a:r>
              <a:rPr lang="fr-FR" sz="6000" b="1" dirty="0"/>
              <a:t>fichiers de sortie </a:t>
            </a:r>
            <a:r>
              <a:rPr lang="fr-FR" sz="6000" dirty="0"/>
              <a:t>lors de l'exécution des modèles de Machine Learning et pour la </a:t>
            </a:r>
            <a:r>
              <a:rPr lang="fr-FR" sz="6000" b="1" dirty="0"/>
              <a:t>visualisation ultérieure des résultats</a:t>
            </a:r>
            <a:r>
              <a:rPr lang="fr-FR" sz="6000" dirty="0"/>
              <a:t>. </a:t>
            </a:r>
          </a:p>
          <a:p>
            <a:pPr marL="0" indent="0" algn="just">
              <a:lnSpc>
                <a:spcPct val="120000"/>
              </a:lnSpc>
              <a:spcBef>
                <a:spcPts val="0"/>
              </a:spcBef>
              <a:spcAft>
                <a:spcPts val="0"/>
              </a:spcAft>
              <a:buNone/>
            </a:pPr>
            <a:endParaRPr lang="fr-FR" sz="6000" dirty="0"/>
          </a:p>
          <a:p>
            <a:pPr marL="0" indent="0" algn="just">
              <a:lnSpc>
                <a:spcPct val="120000"/>
              </a:lnSpc>
              <a:spcBef>
                <a:spcPts val="0"/>
              </a:spcBef>
              <a:spcAft>
                <a:spcPts val="0"/>
              </a:spcAft>
              <a:buNone/>
            </a:pPr>
            <a:r>
              <a:rPr lang="fr-FR" sz="6000" dirty="0" err="1"/>
              <a:t>MLflow</a:t>
            </a:r>
            <a:r>
              <a:rPr lang="fr-FR" sz="6000" dirty="0"/>
              <a:t> </a:t>
            </a:r>
            <a:r>
              <a:rPr lang="fr-FR" sz="6000" dirty="0" err="1"/>
              <a:t>Tracking</a:t>
            </a:r>
            <a:r>
              <a:rPr lang="fr-FR" sz="6000" dirty="0"/>
              <a:t> permet de logger les expériences à chaque fois qu’elles sont lancées.</a:t>
            </a:r>
            <a:endParaRPr lang="fr-FR" dirty="0"/>
          </a:p>
        </p:txBody>
      </p:sp>
      <p:pic>
        <p:nvPicPr>
          <p:cNvPr id="26" name="Image 25">
            <a:extLst>
              <a:ext uri="{FF2B5EF4-FFF2-40B4-BE49-F238E27FC236}">
                <a16:creationId xmlns:a16="http://schemas.microsoft.com/office/drawing/2014/main" id="{52DC2BED-EE7F-EF18-7FC9-9AE7D8F7853B}"/>
              </a:ext>
            </a:extLst>
          </p:cNvPr>
          <p:cNvPicPr>
            <a:picLocks noChangeAspect="1"/>
          </p:cNvPicPr>
          <p:nvPr/>
        </p:nvPicPr>
        <p:blipFill>
          <a:blip r:embed="rId4"/>
          <a:stretch>
            <a:fillRect/>
          </a:stretch>
        </p:blipFill>
        <p:spPr>
          <a:xfrm>
            <a:off x="6282091" y="750698"/>
            <a:ext cx="5584312" cy="3238901"/>
          </a:xfrm>
          <a:prstGeom prst="rect">
            <a:avLst/>
          </a:prstGeom>
        </p:spPr>
      </p:pic>
      <p:pic>
        <p:nvPicPr>
          <p:cNvPr id="28" name="Image 27">
            <a:extLst>
              <a:ext uri="{FF2B5EF4-FFF2-40B4-BE49-F238E27FC236}">
                <a16:creationId xmlns:a16="http://schemas.microsoft.com/office/drawing/2014/main" id="{03C27762-8B63-238F-AC85-9FA7936C0C1E}"/>
              </a:ext>
            </a:extLst>
          </p:cNvPr>
          <p:cNvPicPr>
            <a:picLocks noChangeAspect="1"/>
          </p:cNvPicPr>
          <p:nvPr/>
        </p:nvPicPr>
        <p:blipFill>
          <a:blip r:embed="rId5"/>
          <a:stretch>
            <a:fillRect/>
          </a:stretch>
        </p:blipFill>
        <p:spPr>
          <a:xfrm>
            <a:off x="6488151" y="4849618"/>
            <a:ext cx="3074971" cy="1610167"/>
          </a:xfrm>
          <a:prstGeom prst="rect">
            <a:avLst/>
          </a:prstGeom>
        </p:spPr>
      </p:pic>
      <p:pic>
        <p:nvPicPr>
          <p:cNvPr id="30" name="Image 29">
            <a:extLst>
              <a:ext uri="{FF2B5EF4-FFF2-40B4-BE49-F238E27FC236}">
                <a16:creationId xmlns:a16="http://schemas.microsoft.com/office/drawing/2014/main" id="{1C536D15-D3E3-3564-E530-A48835F6D5F9}"/>
              </a:ext>
            </a:extLst>
          </p:cNvPr>
          <p:cNvPicPr>
            <a:picLocks noChangeAspect="1"/>
          </p:cNvPicPr>
          <p:nvPr/>
        </p:nvPicPr>
        <p:blipFill>
          <a:blip r:embed="rId6"/>
          <a:stretch>
            <a:fillRect/>
          </a:stretch>
        </p:blipFill>
        <p:spPr>
          <a:xfrm>
            <a:off x="8546091" y="4060706"/>
            <a:ext cx="3074971" cy="1715745"/>
          </a:xfrm>
          <a:prstGeom prst="rect">
            <a:avLst/>
          </a:prstGeom>
        </p:spPr>
      </p:pic>
    </p:spTree>
    <p:extLst>
      <p:ext uri="{BB962C8B-B14F-4D97-AF65-F5344CB8AC3E}">
        <p14:creationId xmlns:p14="http://schemas.microsoft.com/office/powerpoint/2010/main" val="1156019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4" name="Titre 1">
            <a:extLst>
              <a:ext uri="{FF2B5EF4-FFF2-40B4-BE49-F238E27FC236}">
                <a16:creationId xmlns:a16="http://schemas.microsoft.com/office/drawing/2014/main" id="{AAD58B2F-B8E6-8E05-5BC3-8FA5865A43B5}"/>
              </a:ext>
            </a:extLst>
          </p:cNvPr>
          <p:cNvSpPr txBox="1">
            <a:spLocks/>
          </p:cNvSpPr>
          <p:nvPr/>
        </p:nvSpPr>
        <p:spPr>
          <a:xfrm>
            <a:off x="523914" y="288685"/>
            <a:ext cx="11928475" cy="53181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sz="3600" dirty="0"/>
              <a:t>II. Modélisation: </a:t>
            </a:r>
            <a:r>
              <a:rPr lang="fr-FR" sz="4000" dirty="0"/>
              <a:t>synthèse des résultats</a:t>
            </a:r>
          </a:p>
        </p:txBody>
      </p:sp>
      <p:sp>
        <p:nvSpPr>
          <p:cNvPr id="2" name="Espace réservé du contenu 4">
            <a:extLst>
              <a:ext uri="{FF2B5EF4-FFF2-40B4-BE49-F238E27FC236}">
                <a16:creationId xmlns:a16="http://schemas.microsoft.com/office/drawing/2014/main" id="{552919A3-D16A-949E-C991-C4F1E741D10B}"/>
              </a:ext>
            </a:extLst>
          </p:cNvPr>
          <p:cNvSpPr txBox="1">
            <a:spLocks/>
          </p:cNvSpPr>
          <p:nvPr/>
        </p:nvSpPr>
        <p:spPr>
          <a:xfrm>
            <a:off x="705115" y="820499"/>
            <a:ext cx="10962971" cy="53181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20000"/>
              </a:lnSpc>
              <a:spcBef>
                <a:spcPts val="0"/>
              </a:spcBef>
              <a:spcAft>
                <a:spcPts val="0"/>
              </a:spcAft>
              <a:buNone/>
            </a:pPr>
            <a:r>
              <a:rPr lang="fr-FR" sz="1800" dirty="0"/>
              <a:t>3 modèles testés (15 versions au total)</a:t>
            </a:r>
          </a:p>
        </p:txBody>
      </p:sp>
      <p:pic>
        <p:nvPicPr>
          <p:cNvPr id="6" name="Image 5">
            <a:extLst>
              <a:ext uri="{FF2B5EF4-FFF2-40B4-BE49-F238E27FC236}">
                <a16:creationId xmlns:a16="http://schemas.microsoft.com/office/drawing/2014/main" id="{1210B0DC-C5E6-047F-0ACF-913CBF67A0FE}"/>
              </a:ext>
            </a:extLst>
          </p:cNvPr>
          <p:cNvPicPr>
            <a:picLocks noChangeAspect="1"/>
          </p:cNvPicPr>
          <p:nvPr/>
        </p:nvPicPr>
        <p:blipFill>
          <a:blip r:embed="rId3"/>
          <a:stretch>
            <a:fillRect/>
          </a:stretch>
        </p:blipFill>
        <p:spPr>
          <a:xfrm>
            <a:off x="1260362" y="1352313"/>
            <a:ext cx="9671276" cy="4841053"/>
          </a:xfrm>
          <a:prstGeom prst="rect">
            <a:avLst/>
          </a:prstGeom>
        </p:spPr>
      </p:pic>
      <p:sp>
        <p:nvSpPr>
          <p:cNvPr id="7" name="Ellipse 6">
            <a:extLst>
              <a:ext uri="{FF2B5EF4-FFF2-40B4-BE49-F238E27FC236}">
                <a16:creationId xmlns:a16="http://schemas.microsoft.com/office/drawing/2014/main" id="{95621658-8B14-9A8A-285E-1CA538A0B4D1}"/>
              </a:ext>
            </a:extLst>
          </p:cNvPr>
          <p:cNvSpPr/>
          <p:nvPr/>
        </p:nvSpPr>
        <p:spPr>
          <a:xfrm rot="2605134">
            <a:off x="9206346" y="4120783"/>
            <a:ext cx="446809" cy="1548246"/>
          </a:xfrm>
          <a:prstGeom prst="ellipse">
            <a:avLst/>
          </a:prstGeom>
          <a:solidFill>
            <a:srgbClr val="C00000">
              <a:alpha val="30196"/>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40441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16</a:t>
            </a:fld>
            <a:endParaRPr lang="en-US" dirty="0"/>
          </a:p>
        </p:txBody>
      </p:sp>
      <p:sp>
        <p:nvSpPr>
          <p:cNvPr id="4" name="Titre 1">
            <a:extLst>
              <a:ext uri="{FF2B5EF4-FFF2-40B4-BE49-F238E27FC236}">
                <a16:creationId xmlns:a16="http://schemas.microsoft.com/office/drawing/2014/main" id="{AAD58B2F-B8E6-8E05-5BC3-8FA5865A43B5}"/>
              </a:ext>
            </a:extLst>
          </p:cNvPr>
          <p:cNvSpPr txBox="1">
            <a:spLocks/>
          </p:cNvSpPr>
          <p:nvPr/>
        </p:nvSpPr>
        <p:spPr>
          <a:xfrm>
            <a:off x="523914" y="288685"/>
            <a:ext cx="11928475" cy="53181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sz="3600" dirty="0"/>
              <a:t>II. Modélisation: </a:t>
            </a:r>
            <a:r>
              <a:rPr lang="fr-FR" sz="4000" dirty="0"/>
              <a:t>synthèse des résultats</a:t>
            </a:r>
          </a:p>
        </p:txBody>
      </p:sp>
      <p:pic>
        <p:nvPicPr>
          <p:cNvPr id="5" name="Image 4">
            <a:extLst>
              <a:ext uri="{FF2B5EF4-FFF2-40B4-BE49-F238E27FC236}">
                <a16:creationId xmlns:a16="http://schemas.microsoft.com/office/drawing/2014/main" id="{F959169C-ADA5-7DEA-BF2D-E52A32F95A0A}"/>
              </a:ext>
            </a:extLst>
          </p:cNvPr>
          <p:cNvPicPr>
            <a:picLocks noChangeAspect="1"/>
          </p:cNvPicPr>
          <p:nvPr/>
        </p:nvPicPr>
        <p:blipFill>
          <a:blip r:embed="rId3"/>
          <a:stretch>
            <a:fillRect/>
          </a:stretch>
        </p:blipFill>
        <p:spPr>
          <a:xfrm>
            <a:off x="168640" y="1037788"/>
            <a:ext cx="9037705" cy="4782423"/>
          </a:xfrm>
          <a:prstGeom prst="rect">
            <a:avLst/>
          </a:prstGeom>
        </p:spPr>
      </p:pic>
      <p:sp>
        <p:nvSpPr>
          <p:cNvPr id="7" name="Espace réservé du contenu 4">
            <a:extLst>
              <a:ext uri="{FF2B5EF4-FFF2-40B4-BE49-F238E27FC236}">
                <a16:creationId xmlns:a16="http://schemas.microsoft.com/office/drawing/2014/main" id="{1C218B1D-4765-998B-B579-45E2842133E7}"/>
              </a:ext>
            </a:extLst>
          </p:cNvPr>
          <p:cNvSpPr txBox="1">
            <a:spLocks/>
          </p:cNvSpPr>
          <p:nvPr/>
        </p:nvSpPr>
        <p:spPr>
          <a:xfrm>
            <a:off x="9206345" y="859841"/>
            <a:ext cx="2852681" cy="513831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rtl="0"/>
            <a:r>
              <a:rPr lang="fr-FR" sz="1900" dirty="0"/>
              <a:t>Le </a:t>
            </a:r>
            <a:r>
              <a:rPr lang="fr-FR" sz="1900" dirty="0" err="1"/>
              <a:t>LightGBM</a:t>
            </a:r>
            <a:r>
              <a:rPr lang="fr-FR" sz="1900" dirty="0"/>
              <a:t> avec les 30 </a:t>
            </a:r>
            <a:r>
              <a:rPr lang="fr-FR" sz="1900" dirty="0" err="1"/>
              <a:t>features</a:t>
            </a:r>
            <a:r>
              <a:rPr lang="fr-FR" sz="1900" dirty="0"/>
              <a:t> les plus importantes optimisé via FLAML est le modèle qui associe: </a:t>
            </a:r>
          </a:p>
          <a:p>
            <a:pPr lvl="1">
              <a:buFont typeface="Arial" panose="020B0604020202020204" pitchFamily="34" charset="0"/>
              <a:buChar char="•"/>
            </a:pPr>
            <a:r>
              <a:rPr lang="fr-FR" sz="1900" dirty="0"/>
              <a:t>un </a:t>
            </a:r>
            <a:r>
              <a:rPr lang="fr-FR" sz="1900" b="1" dirty="0"/>
              <a:t>score métier faible</a:t>
            </a:r>
          </a:p>
          <a:p>
            <a:pPr lvl="1">
              <a:buFont typeface="Arial" panose="020B0604020202020204" pitchFamily="34" charset="0"/>
              <a:buChar char="•"/>
            </a:pPr>
            <a:r>
              <a:rPr lang="fr-FR" sz="1900" dirty="0"/>
              <a:t>un </a:t>
            </a:r>
            <a:r>
              <a:rPr lang="fr-FR" sz="1900" b="1" dirty="0"/>
              <a:t>temps d'entrainement relativement court</a:t>
            </a:r>
          </a:p>
          <a:p>
            <a:pPr lvl="1">
              <a:buFont typeface="Arial" panose="020B0604020202020204" pitchFamily="34" charset="0"/>
              <a:buChar char="•"/>
            </a:pPr>
            <a:r>
              <a:rPr lang="fr-FR" sz="1900" dirty="0"/>
              <a:t>un </a:t>
            </a:r>
            <a:r>
              <a:rPr lang="fr-FR" sz="1900" b="1" dirty="0"/>
              <a:t>f-beta score important</a:t>
            </a:r>
          </a:p>
          <a:p>
            <a:pPr lvl="1">
              <a:buFont typeface="Arial" panose="020B0604020202020204" pitchFamily="34" charset="0"/>
              <a:buChar char="•"/>
            </a:pPr>
            <a:r>
              <a:rPr lang="fr-FR" sz="1900" dirty="0"/>
              <a:t>un </a:t>
            </a:r>
            <a:r>
              <a:rPr lang="fr-FR" sz="1900" b="1" dirty="0"/>
              <a:t>nombre de </a:t>
            </a:r>
            <a:r>
              <a:rPr lang="fr-FR" sz="1900" b="1" dirty="0" err="1"/>
              <a:t>features</a:t>
            </a:r>
            <a:r>
              <a:rPr lang="fr-FR" sz="1900" b="1" dirty="0"/>
              <a:t> relativement faible</a:t>
            </a:r>
          </a:p>
          <a:p>
            <a:pPr lvl="1">
              <a:buFont typeface="Arial" panose="020B0604020202020204" pitchFamily="34" charset="0"/>
              <a:buChar char="•"/>
            </a:pPr>
            <a:r>
              <a:rPr lang="fr-FR" sz="1900" dirty="0"/>
              <a:t>des </a:t>
            </a:r>
            <a:r>
              <a:rPr lang="fr-FR" sz="1900" b="1" dirty="0" err="1"/>
              <a:t>features</a:t>
            </a:r>
            <a:r>
              <a:rPr lang="fr-FR" sz="1900" b="1" dirty="0"/>
              <a:t> facilement explicables </a:t>
            </a:r>
            <a:r>
              <a:rPr lang="fr-FR" sz="1900" dirty="0"/>
              <a:t>pour quelqu'un de non expert en </a:t>
            </a:r>
            <a:r>
              <a:rPr lang="fr-FR" sz="1900" dirty="0" err="1"/>
              <a:t>datascience</a:t>
            </a:r>
            <a:endParaRPr lang="fr-FR" sz="1900" dirty="0"/>
          </a:p>
          <a:p>
            <a:pPr marL="0" indent="0" algn="just">
              <a:lnSpc>
                <a:spcPct val="120000"/>
              </a:lnSpc>
              <a:spcBef>
                <a:spcPts val="0"/>
              </a:spcBef>
              <a:spcAft>
                <a:spcPts val="0"/>
              </a:spcAft>
              <a:buNone/>
            </a:pPr>
            <a:endParaRPr lang="fr-FR" dirty="0"/>
          </a:p>
        </p:txBody>
      </p:sp>
      <p:sp>
        <p:nvSpPr>
          <p:cNvPr id="9" name="Ellipse 8">
            <a:extLst>
              <a:ext uri="{FF2B5EF4-FFF2-40B4-BE49-F238E27FC236}">
                <a16:creationId xmlns:a16="http://schemas.microsoft.com/office/drawing/2014/main" id="{97C11B26-0BD6-B4DA-07AD-D4578E04D7FA}"/>
              </a:ext>
            </a:extLst>
          </p:cNvPr>
          <p:cNvSpPr/>
          <p:nvPr/>
        </p:nvSpPr>
        <p:spPr>
          <a:xfrm rot="2605134">
            <a:off x="7491846" y="3809056"/>
            <a:ext cx="446809" cy="1548246"/>
          </a:xfrm>
          <a:prstGeom prst="ellipse">
            <a:avLst/>
          </a:prstGeom>
          <a:solidFill>
            <a:srgbClr val="C00000">
              <a:alpha val="30196"/>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3820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17</a:t>
            </a:fld>
            <a:endParaRPr lang="en-US" dirty="0"/>
          </a:p>
        </p:txBody>
      </p:sp>
      <p:sp>
        <p:nvSpPr>
          <p:cNvPr id="4" name="Titre 1">
            <a:extLst>
              <a:ext uri="{FF2B5EF4-FFF2-40B4-BE49-F238E27FC236}">
                <a16:creationId xmlns:a16="http://schemas.microsoft.com/office/drawing/2014/main" id="{AAD58B2F-B8E6-8E05-5BC3-8FA5865A43B5}"/>
              </a:ext>
            </a:extLst>
          </p:cNvPr>
          <p:cNvSpPr txBox="1">
            <a:spLocks/>
          </p:cNvSpPr>
          <p:nvPr/>
        </p:nvSpPr>
        <p:spPr>
          <a:xfrm>
            <a:off x="523914" y="288685"/>
            <a:ext cx="11928475" cy="53181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sz="3600" dirty="0"/>
              <a:t>II. Modélisation: </a:t>
            </a:r>
            <a:r>
              <a:rPr lang="fr-FR" sz="4000" dirty="0"/>
              <a:t>modèle retenu LightGBM30 - FLAML</a:t>
            </a:r>
          </a:p>
        </p:txBody>
      </p:sp>
      <p:pic>
        <p:nvPicPr>
          <p:cNvPr id="14" name="Image 13">
            <a:extLst>
              <a:ext uri="{FF2B5EF4-FFF2-40B4-BE49-F238E27FC236}">
                <a16:creationId xmlns:a16="http://schemas.microsoft.com/office/drawing/2014/main" id="{A1B9F5DF-08ED-9C27-3D09-FE884479A40D}"/>
              </a:ext>
            </a:extLst>
          </p:cNvPr>
          <p:cNvPicPr>
            <a:picLocks noChangeAspect="1"/>
          </p:cNvPicPr>
          <p:nvPr/>
        </p:nvPicPr>
        <p:blipFill>
          <a:blip r:embed="rId3"/>
          <a:stretch>
            <a:fillRect/>
          </a:stretch>
        </p:blipFill>
        <p:spPr>
          <a:xfrm>
            <a:off x="91325" y="1355956"/>
            <a:ext cx="3241027" cy="3297447"/>
          </a:xfrm>
          <a:prstGeom prst="rect">
            <a:avLst/>
          </a:prstGeom>
        </p:spPr>
      </p:pic>
      <p:grpSp>
        <p:nvGrpSpPr>
          <p:cNvPr id="19" name="Groupe 18">
            <a:extLst>
              <a:ext uri="{FF2B5EF4-FFF2-40B4-BE49-F238E27FC236}">
                <a16:creationId xmlns:a16="http://schemas.microsoft.com/office/drawing/2014/main" id="{5B678437-2B4D-A205-FE3F-27EF67B35763}"/>
              </a:ext>
            </a:extLst>
          </p:cNvPr>
          <p:cNvGrpSpPr/>
          <p:nvPr/>
        </p:nvGrpSpPr>
        <p:grpSpPr>
          <a:xfrm>
            <a:off x="103750" y="4776511"/>
            <a:ext cx="7064092" cy="896506"/>
            <a:chOff x="823912" y="941087"/>
            <a:chExt cx="10315575" cy="1063925"/>
          </a:xfrm>
        </p:grpSpPr>
        <p:pic>
          <p:nvPicPr>
            <p:cNvPr id="16" name="Image 15">
              <a:extLst>
                <a:ext uri="{FF2B5EF4-FFF2-40B4-BE49-F238E27FC236}">
                  <a16:creationId xmlns:a16="http://schemas.microsoft.com/office/drawing/2014/main" id="{DB255E0E-3516-77CE-CE6B-9277A461424B}"/>
                </a:ext>
              </a:extLst>
            </p:cNvPr>
            <p:cNvPicPr>
              <a:picLocks noChangeAspect="1"/>
            </p:cNvPicPr>
            <p:nvPr/>
          </p:nvPicPr>
          <p:blipFill>
            <a:blip r:embed="rId4"/>
            <a:stretch>
              <a:fillRect/>
            </a:stretch>
          </p:blipFill>
          <p:spPr>
            <a:xfrm>
              <a:off x="881062" y="1271587"/>
              <a:ext cx="10258425" cy="733425"/>
            </a:xfrm>
            <a:prstGeom prst="rect">
              <a:avLst/>
            </a:prstGeom>
          </p:spPr>
        </p:pic>
        <p:pic>
          <p:nvPicPr>
            <p:cNvPr id="18" name="Image 17">
              <a:extLst>
                <a:ext uri="{FF2B5EF4-FFF2-40B4-BE49-F238E27FC236}">
                  <a16:creationId xmlns:a16="http://schemas.microsoft.com/office/drawing/2014/main" id="{A3B20165-6225-781E-4074-C16E4DB7D13A}"/>
                </a:ext>
              </a:extLst>
            </p:cNvPr>
            <p:cNvPicPr>
              <a:picLocks noChangeAspect="1"/>
            </p:cNvPicPr>
            <p:nvPr/>
          </p:nvPicPr>
          <p:blipFill>
            <a:blip r:embed="rId5"/>
            <a:stretch>
              <a:fillRect/>
            </a:stretch>
          </p:blipFill>
          <p:spPr>
            <a:xfrm>
              <a:off x="823912" y="941087"/>
              <a:ext cx="10296525" cy="361950"/>
            </a:xfrm>
            <a:prstGeom prst="rect">
              <a:avLst/>
            </a:prstGeom>
          </p:spPr>
        </p:pic>
      </p:grpSp>
      <p:sp>
        <p:nvSpPr>
          <p:cNvPr id="20" name="ZoneTexte 19">
            <a:extLst>
              <a:ext uri="{FF2B5EF4-FFF2-40B4-BE49-F238E27FC236}">
                <a16:creationId xmlns:a16="http://schemas.microsoft.com/office/drawing/2014/main" id="{7C7CBB4D-04F9-8D95-E8B8-440BCC5D9CE3}"/>
              </a:ext>
            </a:extLst>
          </p:cNvPr>
          <p:cNvSpPr txBox="1"/>
          <p:nvPr/>
        </p:nvSpPr>
        <p:spPr>
          <a:xfrm>
            <a:off x="3443644" y="1405772"/>
            <a:ext cx="3711153" cy="2862322"/>
          </a:xfrm>
          <a:prstGeom prst="rect">
            <a:avLst/>
          </a:prstGeom>
          <a:noFill/>
        </p:spPr>
        <p:txBody>
          <a:bodyPr wrap="square" rtlCol="0">
            <a:spAutoFit/>
          </a:bodyPr>
          <a:lstStyle/>
          <a:p>
            <a:pPr algn="just"/>
            <a:r>
              <a:rPr lang="fr-FR" dirty="0"/>
              <a:t>Le modèle prédit correctement 72% du total des clients (</a:t>
            </a:r>
            <a:r>
              <a:rPr lang="fr-FR" b="1" dirty="0" err="1"/>
              <a:t>Accuracy</a:t>
            </a:r>
            <a:r>
              <a:rPr lang="fr-FR" dirty="0"/>
              <a:t>)</a:t>
            </a:r>
          </a:p>
          <a:p>
            <a:pPr algn="just"/>
            <a:endParaRPr lang="fr-FR" dirty="0"/>
          </a:p>
          <a:p>
            <a:pPr algn="just"/>
            <a:r>
              <a:rPr lang="fr-FR" dirty="0"/>
              <a:t>Le modèle détecte 66% de clients défaillants (</a:t>
            </a:r>
            <a:r>
              <a:rPr lang="fr-FR" b="1" dirty="0" err="1"/>
              <a:t>Recall</a:t>
            </a:r>
            <a:r>
              <a:rPr lang="fr-FR" dirty="0"/>
              <a:t>) mais ses prédictions ne sont correctes que dans 17% des cas (</a:t>
            </a:r>
            <a:r>
              <a:rPr lang="fr-FR" b="1" dirty="0"/>
              <a:t>Précision</a:t>
            </a:r>
            <a:r>
              <a:rPr lang="fr-FR" dirty="0"/>
              <a:t>).</a:t>
            </a:r>
          </a:p>
          <a:p>
            <a:pPr algn="just"/>
            <a:endParaRPr lang="fr-FR" dirty="0"/>
          </a:p>
          <a:p>
            <a:pPr algn="just"/>
            <a:r>
              <a:rPr lang="fr-FR" b="1" dirty="0"/>
              <a:t>Les clients non défaillants sont trop souvent prédits défaillants.</a:t>
            </a:r>
          </a:p>
        </p:txBody>
      </p:sp>
      <p:pic>
        <p:nvPicPr>
          <p:cNvPr id="25" name="Image 24">
            <a:extLst>
              <a:ext uri="{FF2B5EF4-FFF2-40B4-BE49-F238E27FC236}">
                <a16:creationId xmlns:a16="http://schemas.microsoft.com/office/drawing/2014/main" id="{1D3E6948-4324-9271-CE01-C3D4AF5778C8}"/>
              </a:ext>
            </a:extLst>
          </p:cNvPr>
          <p:cNvPicPr>
            <a:picLocks noChangeAspect="1"/>
          </p:cNvPicPr>
          <p:nvPr/>
        </p:nvPicPr>
        <p:blipFill>
          <a:blip r:embed="rId6"/>
          <a:stretch>
            <a:fillRect/>
          </a:stretch>
        </p:blipFill>
        <p:spPr>
          <a:xfrm>
            <a:off x="7516799" y="820498"/>
            <a:ext cx="4151287" cy="3137742"/>
          </a:xfrm>
          <a:prstGeom prst="rect">
            <a:avLst/>
          </a:prstGeom>
        </p:spPr>
      </p:pic>
      <p:sp>
        <p:nvSpPr>
          <p:cNvPr id="26" name="ZoneTexte 25">
            <a:extLst>
              <a:ext uri="{FF2B5EF4-FFF2-40B4-BE49-F238E27FC236}">
                <a16:creationId xmlns:a16="http://schemas.microsoft.com/office/drawing/2014/main" id="{D503B9A1-E323-19ED-06CD-D9A3E1112B4E}"/>
              </a:ext>
            </a:extLst>
          </p:cNvPr>
          <p:cNvSpPr txBox="1"/>
          <p:nvPr/>
        </p:nvSpPr>
        <p:spPr>
          <a:xfrm>
            <a:off x="7516799" y="4177841"/>
            <a:ext cx="4211606" cy="1754326"/>
          </a:xfrm>
          <a:prstGeom prst="rect">
            <a:avLst/>
          </a:prstGeom>
          <a:noFill/>
        </p:spPr>
        <p:txBody>
          <a:bodyPr wrap="square" rtlCol="0">
            <a:spAutoFit/>
          </a:bodyPr>
          <a:lstStyle/>
          <a:p>
            <a:pPr algn="just"/>
            <a:r>
              <a:rPr lang="fr-FR" dirty="0"/>
              <a:t>L’aire sous la courbe (</a:t>
            </a:r>
            <a:r>
              <a:rPr lang="fr-FR" b="1" dirty="0"/>
              <a:t>AUC</a:t>
            </a:r>
            <a:r>
              <a:rPr lang="fr-FR" dirty="0"/>
              <a:t>) représente la capacité d’un modèle à discriminer les classes positives et négatives. </a:t>
            </a:r>
          </a:p>
          <a:p>
            <a:pPr algn="just"/>
            <a:r>
              <a:rPr lang="fr-FR" dirty="0"/>
              <a:t>Ici l’AUC de 0,69 signifie que le modèle est </a:t>
            </a:r>
            <a:r>
              <a:rPr lang="fr-FR" b="1" dirty="0"/>
              <a:t>meilleur qu’un modèle aléatoire </a:t>
            </a:r>
            <a:r>
              <a:rPr lang="fr-FR" dirty="0"/>
              <a:t>(aire de 0,5) mais n’est </a:t>
            </a:r>
            <a:r>
              <a:rPr lang="fr-FR" b="1" dirty="0"/>
              <a:t>pas parfait </a:t>
            </a:r>
            <a:r>
              <a:rPr lang="fr-FR" dirty="0"/>
              <a:t>(aire de 1).</a:t>
            </a:r>
          </a:p>
        </p:txBody>
      </p:sp>
      <p:sp>
        <p:nvSpPr>
          <p:cNvPr id="27" name="ZoneTexte 26">
            <a:extLst>
              <a:ext uri="{FF2B5EF4-FFF2-40B4-BE49-F238E27FC236}">
                <a16:creationId xmlns:a16="http://schemas.microsoft.com/office/drawing/2014/main" id="{58A763A8-5A25-0BAD-A344-6558DFFCBE4D}"/>
              </a:ext>
            </a:extLst>
          </p:cNvPr>
          <p:cNvSpPr txBox="1"/>
          <p:nvPr/>
        </p:nvSpPr>
        <p:spPr>
          <a:xfrm>
            <a:off x="2749823" y="2924806"/>
            <a:ext cx="480362" cy="369332"/>
          </a:xfrm>
          <a:prstGeom prst="rect">
            <a:avLst/>
          </a:prstGeom>
          <a:noFill/>
        </p:spPr>
        <p:txBody>
          <a:bodyPr wrap="square" rtlCol="0">
            <a:spAutoFit/>
          </a:bodyPr>
          <a:lstStyle/>
          <a:p>
            <a:r>
              <a:rPr lang="fr-FR" dirty="0"/>
              <a:t>VP</a:t>
            </a:r>
          </a:p>
        </p:txBody>
      </p:sp>
      <p:sp>
        <p:nvSpPr>
          <p:cNvPr id="28" name="ZoneTexte 27">
            <a:extLst>
              <a:ext uri="{FF2B5EF4-FFF2-40B4-BE49-F238E27FC236}">
                <a16:creationId xmlns:a16="http://schemas.microsoft.com/office/drawing/2014/main" id="{F33BDD1E-1282-7B2F-DBC8-3B51916EA298}"/>
              </a:ext>
            </a:extLst>
          </p:cNvPr>
          <p:cNvSpPr txBox="1"/>
          <p:nvPr/>
        </p:nvSpPr>
        <p:spPr>
          <a:xfrm>
            <a:off x="1361333" y="2924806"/>
            <a:ext cx="480362" cy="369332"/>
          </a:xfrm>
          <a:prstGeom prst="rect">
            <a:avLst/>
          </a:prstGeom>
          <a:noFill/>
        </p:spPr>
        <p:txBody>
          <a:bodyPr wrap="square" rtlCol="0">
            <a:spAutoFit/>
          </a:bodyPr>
          <a:lstStyle/>
          <a:p>
            <a:r>
              <a:rPr lang="fr-FR" dirty="0"/>
              <a:t>FN</a:t>
            </a:r>
          </a:p>
        </p:txBody>
      </p:sp>
      <p:sp>
        <p:nvSpPr>
          <p:cNvPr id="29" name="ZoneTexte 28">
            <a:extLst>
              <a:ext uri="{FF2B5EF4-FFF2-40B4-BE49-F238E27FC236}">
                <a16:creationId xmlns:a16="http://schemas.microsoft.com/office/drawing/2014/main" id="{BCC07EF2-E8B3-C13B-29B7-A48321E9C5BD}"/>
              </a:ext>
            </a:extLst>
          </p:cNvPr>
          <p:cNvSpPr txBox="1"/>
          <p:nvPr/>
        </p:nvSpPr>
        <p:spPr>
          <a:xfrm>
            <a:off x="2792810" y="1555131"/>
            <a:ext cx="480362" cy="369332"/>
          </a:xfrm>
          <a:prstGeom prst="rect">
            <a:avLst/>
          </a:prstGeom>
          <a:noFill/>
        </p:spPr>
        <p:txBody>
          <a:bodyPr wrap="square" rtlCol="0">
            <a:spAutoFit/>
          </a:bodyPr>
          <a:lstStyle/>
          <a:p>
            <a:r>
              <a:rPr lang="fr-FR" dirty="0"/>
              <a:t>FP</a:t>
            </a:r>
          </a:p>
        </p:txBody>
      </p:sp>
      <p:sp>
        <p:nvSpPr>
          <p:cNvPr id="30" name="ZoneTexte 29">
            <a:extLst>
              <a:ext uri="{FF2B5EF4-FFF2-40B4-BE49-F238E27FC236}">
                <a16:creationId xmlns:a16="http://schemas.microsoft.com/office/drawing/2014/main" id="{5B3E20BB-047C-B090-5F67-9CAC7875EB6E}"/>
              </a:ext>
            </a:extLst>
          </p:cNvPr>
          <p:cNvSpPr txBox="1"/>
          <p:nvPr/>
        </p:nvSpPr>
        <p:spPr>
          <a:xfrm>
            <a:off x="1350410" y="1555131"/>
            <a:ext cx="480362" cy="369332"/>
          </a:xfrm>
          <a:prstGeom prst="rect">
            <a:avLst/>
          </a:prstGeom>
          <a:noFill/>
        </p:spPr>
        <p:txBody>
          <a:bodyPr wrap="square" rtlCol="0">
            <a:spAutoFit/>
          </a:bodyPr>
          <a:lstStyle/>
          <a:p>
            <a:r>
              <a:rPr lang="fr-FR" dirty="0">
                <a:solidFill>
                  <a:schemeClr val="bg1"/>
                </a:solidFill>
              </a:rPr>
              <a:t>VN</a:t>
            </a:r>
          </a:p>
        </p:txBody>
      </p:sp>
    </p:spTree>
    <p:extLst>
      <p:ext uri="{BB962C8B-B14F-4D97-AF65-F5344CB8AC3E}">
        <p14:creationId xmlns:p14="http://schemas.microsoft.com/office/powerpoint/2010/main" val="2816445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90921C9-90F8-4543-B8BF-5A8264E3E480}"/>
              </a:ext>
            </a:extLst>
          </p:cNvPr>
          <p:cNvSpPr>
            <a:spLocks noGrp="1"/>
          </p:cNvSpPr>
          <p:nvPr>
            <p:ph type="ctrTitle"/>
          </p:nvPr>
        </p:nvSpPr>
        <p:spPr/>
        <p:txBody>
          <a:bodyPr>
            <a:normAutofit/>
          </a:bodyPr>
          <a:lstStyle/>
          <a:p>
            <a:r>
              <a:rPr lang="fr-FR" sz="3600" dirty="0"/>
              <a:t>III. PIPELINE DE DEPLOIEMENT</a:t>
            </a:r>
          </a:p>
        </p:txBody>
      </p:sp>
      <p:sp>
        <p:nvSpPr>
          <p:cNvPr id="2" name="Espace réservé du numéro de diapositive 1">
            <a:extLst>
              <a:ext uri="{FF2B5EF4-FFF2-40B4-BE49-F238E27FC236}">
                <a16:creationId xmlns:a16="http://schemas.microsoft.com/office/drawing/2014/main" id="{718DDC0D-E2C9-44FD-BF53-B4EF0B3BC662}"/>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131993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4" name="Titre 1">
            <a:extLst>
              <a:ext uri="{FF2B5EF4-FFF2-40B4-BE49-F238E27FC236}">
                <a16:creationId xmlns:a16="http://schemas.microsoft.com/office/drawing/2014/main" id="{AAD58B2F-B8E6-8E05-5BC3-8FA5865A43B5}"/>
              </a:ext>
            </a:extLst>
          </p:cNvPr>
          <p:cNvSpPr txBox="1">
            <a:spLocks/>
          </p:cNvSpPr>
          <p:nvPr/>
        </p:nvSpPr>
        <p:spPr>
          <a:xfrm>
            <a:off x="523914" y="288685"/>
            <a:ext cx="11928475" cy="53181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sz="3600" dirty="0"/>
              <a:t>III. Pipeline de déploiement</a:t>
            </a:r>
            <a:endParaRPr lang="fr-FR" sz="4000" dirty="0"/>
          </a:p>
        </p:txBody>
      </p:sp>
      <p:graphicFrame>
        <p:nvGraphicFramePr>
          <p:cNvPr id="5" name="Diagramme 4">
            <a:extLst>
              <a:ext uri="{FF2B5EF4-FFF2-40B4-BE49-F238E27FC236}">
                <a16:creationId xmlns:a16="http://schemas.microsoft.com/office/drawing/2014/main" id="{50B22E63-A7B7-AD1F-A93A-582D0D83740D}"/>
              </a:ext>
            </a:extLst>
          </p:cNvPr>
          <p:cNvGraphicFramePr/>
          <p:nvPr>
            <p:extLst>
              <p:ext uri="{D42A27DB-BD31-4B8C-83A1-F6EECF244321}">
                <p14:modId xmlns:p14="http://schemas.microsoft.com/office/powerpoint/2010/main" val="4115659954"/>
              </p:ext>
            </p:extLst>
          </p:nvPr>
        </p:nvGraphicFramePr>
        <p:xfrm>
          <a:off x="1442720" y="1018548"/>
          <a:ext cx="9570720" cy="48581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 6">
            <a:extLst>
              <a:ext uri="{FF2B5EF4-FFF2-40B4-BE49-F238E27FC236}">
                <a16:creationId xmlns:a16="http://schemas.microsoft.com/office/drawing/2014/main" id="{768BFFB4-DAAF-A1AA-281D-BA7D9C9F5BA2}"/>
              </a:ext>
            </a:extLst>
          </p:cNvPr>
          <p:cNvPicPr>
            <a:picLocks noChangeAspect="1"/>
          </p:cNvPicPr>
          <p:nvPr/>
        </p:nvPicPr>
        <p:blipFill>
          <a:blip r:embed="rId8"/>
          <a:stretch>
            <a:fillRect/>
          </a:stretch>
        </p:blipFill>
        <p:spPr>
          <a:xfrm>
            <a:off x="5967800" y="2021764"/>
            <a:ext cx="520560" cy="528328"/>
          </a:xfrm>
          <a:prstGeom prst="rect">
            <a:avLst/>
          </a:prstGeom>
        </p:spPr>
      </p:pic>
      <p:pic>
        <p:nvPicPr>
          <p:cNvPr id="10" name="Image 9">
            <a:extLst>
              <a:ext uri="{FF2B5EF4-FFF2-40B4-BE49-F238E27FC236}">
                <a16:creationId xmlns:a16="http://schemas.microsoft.com/office/drawing/2014/main" id="{A0BB99BE-AEFD-0DB2-6852-97455951BEE9}"/>
              </a:ext>
            </a:extLst>
          </p:cNvPr>
          <p:cNvPicPr>
            <a:picLocks noChangeAspect="1"/>
          </p:cNvPicPr>
          <p:nvPr/>
        </p:nvPicPr>
        <p:blipFill>
          <a:blip r:embed="rId9"/>
          <a:stretch>
            <a:fillRect/>
          </a:stretch>
        </p:blipFill>
        <p:spPr>
          <a:xfrm>
            <a:off x="7614880" y="3355735"/>
            <a:ext cx="1149039" cy="542243"/>
          </a:xfrm>
          <a:prstGeom prst="rect">
            <a:avLst/>
          </a:prstGeom>
        </p:spPr>
      </p:pic>
      <p:pic>
        <p:nvPicPr>
          <p:cNvPr id="12" name="Image 11">
            <a:extLst>
              <a:ext uri="{FF2B5EF4-FFF2-40B4-BE49-F238E27FC236}">
                <a16:creationId xmlns:a16="http://schemas.microsoft.com/office/drawing/2014/main" id="{4798883B-924E-3B0B-90BE-0FC7ED5A3ADF}"/>
              </a:ext>
            </a:extLst>
          </p:cNvPr>
          <p:cNvPicPr>
            <a:picLocks noChangeAspect="1"/>
          </p:cNvPicPr>
          <p:nvPr/>
        </p:nvPicPr>
        <p:blipFill>
          <a:blip r:embed="rId10"/>
          <a:stretch>
            <a:fillRect/>
          </a:stretch>
        </p:blipFill>
        <p:spPr>
          <a:xfrm>
            <a:off x="7121497" y="5536799"/>
            <a:ext cx="709457" cy="631454"/>
          </a:xfrm>
          <a:prstGeom prst="rect">
            <a:avLst/>
          </a:prstGeom>
        </p:spPr>
      </p:pic>
      <p:pic>
        <p:nvPicPr>
          <p:cNvPr id="14" name="Image 13">
            <a:extLst>
              <a:ext uri="{FF2B5EF4-FFF2-40B4-BE49-F238E27FC236}">
                <a16:creationId xmlns:a16="http://schemas.microsoft.com/office/drawing/2014/main" id="{AAB1279E-C322-C49C-124D-EA8F527B86D9}"/>
              </a:ext>
            </a:extLst>
          </p:cNvPr>
          <p:cNvPicPr>
            <a:picLocks noChangeAspect="1"/>
          </p:cNvPicPr>
          <p:nvPr/>
        </p:nvPicPr>
        <p:blipFill>
          <a:blip r:embed="rId11"/>
          <a:stretch>
            <a:fillRect/>
          </a:stretch>
        </p:blipFill>
        <p:spPr>
          <a:xfrm>
            <a:off x="4723724" y="5626009"/>
            <a:ext cx="634202" cy="542243"/>
          </a:xfrm>
          <a:prstGeom prst="rect">
            <a:avLst/>
          </a:prstGeom>
        </p:spPr>
      </p:pic>
      <p:pic>
        <p:nvPicPr>
          <p:cNvPr id="15" name="Image 14">
            <a:extLst>
              <a:ext uri="{FF2B5EF4-FFF2-40B4-BE49-F238E27FC236}">
                <a16:creationId xmlns:a16="http://schemas.microsoft.com/office/drawing/2014/main" id="{2995F987-06C8-F84E-B8C7-5D6DA08B9C0B}"/>
              </a:ext>
            </a:extLst>
          </p:cNvPr>
          <p:cNvPicPr>
            <a:picLocks noChangeAspect="1"/>
          </p:cNvPicPr>
          <p:nvPr/>
        </p:nvPicPr>
        <p:blipFill>
          <a:blip r:embed="rId12"/>
          <a:stretch>
            <a:fillRect/>
          </a:stretch>
        </p:blipFill>
        <p:spPr>
          <a:xfrm>
            <a:off x="3326681" y="3447634"/>
            <a:ext cx="872935" cy="478403"/>
          </a:xfrm>
          <a:prstGeom prst="rect">
            <a:avLst/>
          </a:prstGeom>
        </p:spPr>
      </p:pic>
    </p:spTree>
    <p:extLst>
      <p:ext uri="{BB962C8B-B14F-4D97-AF65-F5344CB8AC3E}">
        <p14:creationId xmlns:p14="http://schemas.microsoft.com/office/powerpoint/2010/main" val="409213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22FEB3-C842-4FD3-A9C1-7D369F633A74}"/>
              </a:ext>
            </a:extLst>
          </p:cNvPr>
          <p:cNvSpPr>
            <a:spLocks noGrp="1"/>
          </p:cNvSpPr>
          <p:nvPr>
            <p:ph type="title"/>
          </p:nvPr>
        </p:nvSpPr>
        <p:spPr>
          <a:xfrm>
            <a:off x="694231" y="426317"/>
            <a:ext cx="7958331" cy="532472"/>
          </a:xfrm>
        </p:spPr>
        <p:txBody>
          <a:bodyPr>
            <a:noAutofit/>
          </a:bodyPr>
          <a:lstStyle/>
          <a:p>
            <a:pPr algn="l"/>
            <a:r>
              <a:rPr lang="fr-FR" sz="4000" dirty="0"/>
              <a:t>Sommaire</a:t>
            </a:r>
          </a:p>
        </p:txBody>
      </p:sp>
      <p:graphicFrame>
        <p:nvGraphicFramePr>
          <p:cNvPr id="4" name="Espace réservé du contenu 2" descr="Objet SmartArt">
            <a:extLst>
              <a:ext uri="{FF2B5EF4-FFF2-40B4-BE49-F238E27FC236}">
                <a16:creationId xmlns:a16="http://schemas.microsoft.com/office/drawing/2014/main" id="{6396D9B8-0F79-4D3A-8E62-BC3560DA91BA}"/>
              </a:ext>
            </a:extLst>
          </p:cNvPr>
          <p:cNvGraphicFramePr>
            <a:graphicFrameLocks noGrp="1"/>
          </p:cNvGraphicFramePr>
          <p:nvPr>
            <p:ph idx="1"/>
            <p:extLst>
              <p:ext uri="{D42A27DB-BD31-4B8C-83A1-F6EECF244321}">
                <p14:modId xmlns:p14="http://schemas.microsoft.com/office/powerpoint/2010/main" val="1406166117"/>
              </p:ext>
            </p:extLst>
          </p:nvPr>
        </p:nvGraphicFramePr>
        <p:xfrm>
          <a:off x="1225118" y="1253647"/>
          <a:ext cx="9960746" cy="4845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092622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20</a:t>
            </a:fld>
            <a:endParaRPr lang="en-US" dirty="0"/>
          </a:p>
        </p:txBody>
      </p:sp>
      <p:sp>
        <p:nvSpPr>
          <p:cNvPr id="4" name="Titre 1">
            <a:extLst>
              <a:ext uri="{FF2B5EF4-FFF2-40B4-BE49-F238E27FC236}">
                <a16:creationId xmlns:a16="http://schemas.microsoft.com/office/drawing/2014/main" id="{AAD58B2F-B8E6-8E05-5BC3-8FA5865A43B5}"/>
              </a:ext>
            </a:extLst>
          </p:cNvPr>
          <p:cNvSpPr txBox="1">
            <a:spLocks/>
          </p:cNvSpPr>
          <p:nvPr/>
        </p:nvSpPr>
        <p:spPr>
          <a:xfrm>
            <a:off x="91440" y="314483"/>
            <a:ext cx="11801475" cy="53181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sz="3600" dirty="0"/>
              <a:t>III. Pipeline de déploiement</a:t>
            </a:r>
            <a:r>
              <a:rPr lang="fr-FR" sz="4000" dirty="0"/>
              <a:t> </a:t>
            </a:r>
            <a:r>
              <a:rPr lang="fr-FR" sz="3600" dirty="0"/>
              <a:t>- </a:t>
            </a:r>
            <a:r>
              <a:rPr lang="fr-FR" sz="3600" dirty="0" err="1"/>
              <a:t>commits</a:t>
            </a:r>
            <a:endParaRPr lang="fr-FR" sz="3600" dirty="0"/>
          </a:p>
        </p:txBody>
      </p:sp>
      <p:sp>
        <p:nvSpPr>
          <p:cNvPr id="6" name="ZoneTexte 5">
            <a:extLst>
              <a:ext uri="{FF2B5EF4-FFF2-40B4-BE49-F238E27FC236}">
                <a16:creationId xmlns:a16="http://schemas.microsoft.com/office/drawing/2014/main" id="{5D256793-213D-6404-2EA9-7CA5FF2E7121}"/>
              </a:ext>
            </a:extLst>
          </p:cNvPr>
          <p:cNvSpPr txBox="1"/>
          <p:nvPr/>
        </p:nvSpPr>
        <p:spPr>
          <a:xfrm>
            <a:off x="195262" y="1148437"/>
            <a:ext cx="2640330" cy="369332"/>
          </a:xfrm>
          <a:prstGeom prst="rect">
            <a:avLst/>
          </a:prstGeom>
          <a:noFill/>
        </p:spPr>
        <p:txBody>
          <a:bodyPr wrap="square" rtlCol="0">
            <a:spAutoFit/>
          </a:bodyPr>
          <a:lstStyle/>
          <a:p>
            <a:r>
              <a:rPr lang="fr-FR" dirty="0">
                <a:solidFill>
                  <a:srgbClr val="0000CC"/>
                </a:solidFill>
              </a:rPr>
              <a:t>Lien du dossier </a:t>
            </a:r>
            <a:r>
              <a:rPr lang="fr-FR" dirty="0">
                <a:solidFill>
                  <a:srgbClr val="0000CC"/>
                </a:solidFill>
                <a:hlinkClick r:id="rId3"/>
              </a:rPr>
              <a:t>GitHub</a:t>
            </a:r>
            <a:endParaRPr lang="fr-FR" dirty="0">
              <a:solidFill>
                <a:srgbClr val="0000CC"/>
              </a:solidFill>
            </a:endParaRPr>
          </a:p>
        </p:txBody>
      </p:sp>
      <p:pic>
        <p:nvPicPr>
          <p:cNvPr id="5" name="Image 4">
            <a:extLst>
              <a:ext uri="{FF2B5EF4-FFF2-40B4-BE49-F238E27FC236}">
                <a16:creationId xmlns:a16="http://schemas.microsoft.com/office/drawing/2014/main" id="{3B3D45B4-2848-74D5-7EC6-CD08BAED8C3A}"/>
              </a:ext>
            </a:extLst>
          </p:cNvPr>
          <p:cNvPicPr>
            <a:picLocks noChangeAspect="1"/>
          </p:cNvPicPr>
          <p:nvPr/>
        </p:nvPicPr>
        <p:blipFill>
          <a:blip r:embed="rId4"/>
          <a:stretch>
            <a:fillRect/>
          </a:stretch>
        </p:blipFill>
        <p:spPr>
          <a:xfrm>
            <a:off x="2584132" y="870773"/>
            <a:ext cx="1062038" cy="924660"/>
          </a:xfrm>
          <a:prstGeom prst="rect">
            <a:avLst/>
          </a:prstGeom>
        </p:spPr>
      </p:pic>
      <p:pic>
        <p:nvPicPr>
          <p:cNvPr id="9" name="Image 8">
            <a:extLst>
              <a:ext uri="{FF2B5EF4-FFF2-40B4-BE49-F238E27FC236}">
                <a16:creationId xmlns:a16="http://schemas.microsoft.com/office/drawing/2014/main" id="{B5A14B2B-6917-DE99-7159-FCB5263C90C0}"/>
              </a:ext>
            </a:extLst>
          </p:cNvPr>
          <p:cNvPicPr>
            <a:picLocks noChangeAspect="1"/>
          </p:cNvPicPr>
          <p:nvPr/>
        </p:nvPicPr>
        <p:blipFill>
          <a:blip r:embed="rId5"/>
          <a:stretch>
            <a:fillRect/>
          </a:stretch>
        </p:blipFill>
        <p:spPr>
          <a:xfrm>
            <a:off x="1101090" y="1795433"/>
            <a:ext cx="9989820" cy="4419173"/>
          </a:xfrm>
          <a:prstGeom prst="rect">
            <a:avLst/>
          </a:prstGeom>
        </p:spPr>
      </p:pic>
    </p:spTree>
    <p:extLst>
      <p:ext uri="{BB962C8B-B14F-4D97-AF65-F5344CB8AC3E}">
        <p14:creationId xmlns:p14="http://schemas.microsoft.com/office/powerpoint/2010/main" val="1945383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21</a:t>
            </a:fld>
            <a:endParaRPr lang="en-US" dirty="0"/>
          </a:p>
        </p:txBody>
      </p:sp>
      <p:sp>
        <p:nvSpPr>
          <p:cNvPr id="6" name="Titre 1">
            <a:extLst>
              <a:ext uri="{FF2B5EF4-FFF2-40B4-BE49-F238E27FC236}">
                <a16:creationId xmlns:a16="http://schemas.microsoft.com/office/drawing/2014/main" id="{F2CD3649-8793-CB5D-CFCA-27ECF9523ED4}"/>
              </a:ext>
            </a:extLst>
          </p:cNvPr>
          <p:cNvSpPr txBox="1">
            <a:spLocks/>
          </p:cNvSpPr>
          <p:nvPr/>
        </p:nvSpPr>
        <p:spPr>
          <a:xfrm>
            <a:off x="304800" y="305435"/>
            <a:ext cx="11801475" cy="53181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sz="3600" dirty="0"/>
              <a:t>III. Pipeline de déploiement</a:t>
            </a:r>
            <a:r>
              <a:rPr lang="fr-FR" sz="4000" dirty="0"/>
              <a:t> </a:t>
            </a:r>
            <a:r>
              <a:rPr lang="fr-FR" sz="3600" dirty="0"/>
              <a:t>- </a:t>
            </a:r>
            <a:r>
              <a:rPr lang="fr-FR" sz="3600" dirty="0" err="1"/>
              <a:t>commits</a:t>
            </a:r>
            <a:endParaRPr lang="fr-FR" sz="3600" dirty="0"/>
          </a:p>
        </p:txBody>
      </p:sp>
      <p:pic>
        <p:nvPicPr>
          <p:cNvPr id="3" name="Image 2">
            <a:extLst>
              <a:ext uri="{FF2B5EF4-FFF2-40B4-BE49-F238E27FC236}">
                <a16:creationId xmlns:a16="http://schemas.microsoft.com/office/drawing/2014/main" id="{592CED2C-F1CF-DB34-8805-30C4BA27D702}"/>
              </a:ext>
            </a:extLst>
          </p:cNvPr>
          <p:cNvPicPr>
            <a:picLocks noChangeAspect="1"/>
          </p:cNvPicPr>
          <p:nvPr/>
        </p:nvPicPr>
        <p:blipFill>
          <a:blip r:embed="rId3"/>
          <a:stretch>
            <a:fillRect/>
          </a:stretch>
        </p:blipFill>
        <p:spPr>
          <a:xfrm>
            <a:off x="969645" y="963676"/>
            <a:ext cx="10252710" cy="5136387"/>
          </a:xfrm>
          <a:prstGeom prst="rect">
            <a:avLst/>
          </a:prstGeom>
        </p:spPr>
      </p:pic>
    </p:spTree>
    <p:extLst>
      <p:ext uri="{BB962C8B-B14F-4D97-AF65-F5344CB8AC3E}">
        <p14:creationId xmlns:p14="http://schemas.microsoft.com/office/powerpoint/2010/main" val="386432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22</a:t>
            </a:fld>
            <a:endParaRPr lang="en-US" dirty="0"/>
          </a:p>
        </p:txBody>
      </p:sp>
      <p:pic>
        <p:nvPicPr>
          <p:cNvPr id="3" name="Image 2">
            <a:extLst>
              <a:ext uri="{FF2B5EF4-FFF2-40B4-BE49-F238E27FC236}">
                <a16:creationId xmlns:a16="http://schemas.microsoft.com/office/drawing/2014/main" id="{DC78C837-C4C9-66D9-54CD-190C0B68332C}"/>
              </a:ext>
            </a:extLst>
          </p:cNvPr>
          <p:cNvPicPr>
            <a:picLocks noChangeAspect="1"/>
          </p:cNvPicPr>
          <p:nvPr/>
        </p:nvPicPr>
        <p:blipFill>
          <a:blip r:embed="rId3"/>
          <a:stretch>
            <a:fillRect/>
          </a:stretch>
        </p:blipFill>
        <p:spPr>
          <a:xfrm>
            <a:off x="842010" y="1071245"/>
            <a:ext cx="2762250" cy="4857750"/>
          </a:xfrm>
          <a:prstGeom prst="rect">
            <a:avLst/>
          </a:prstGeom>
        </p:spPr>
      </p:pic>
      <p:pic>
        <p:nvPicPr>
          <p:cNvPr id="7" name="Image 6">
            <a:extLst>
              <a:ext uri="{FF2B5EF4-FFF2-40B4-BE49-F238E27FC236}">
                <a16:creationId xmlns:a16="http://schemas.microsoft.com/office/drawing/2014/main" id="{FFEC4F7E-21BF-2A80-C6CE-52129F10FF6F}"/>
              </a:ext>
            </a:extLst>
          </p:cNvPr>
          <p:cNvPicPr>
            <a:picLocks noChangeAspect="1"/>
          </p:cNvPicPr>
          <p:nvPr/>
        </p:nvPicPr>
        <p:blipFill>
          <a:blip r:embed="rId4"/>
          <a:stretch>
            <a:fillRect/>
          </a:stretch>
        </p:blipFill>
        <p:spPr>
          <a:xfrm>
            <a:off x="4194810" y="1053680"/>
            <a:ext cx="7155180" cy="4892880"/>
          </a:xfrm>
          <a:prstGeom prst="rect">
            <a:avLst/>
          </a:prstGeom>
        </p:spPr>
      </p:pic>
      <p:sp>
        <p:nvSpPr>
          <p:cNvPr id="9" name="Titre 1">
            <a:extLst>
              <a:ext uri="{FF2B5EF4-FFF2-40B4-BE49-F238E27FC236}">
                <a16:creationId xmlns:a16="http://schemas.microsoft.com/office/drawing/2014/main" id="{24BDD10B-2505-98A5-DB05-4CFA295E6F11}"/>
              </a:ext>
            </a:extLst>
          </p:cNvPr>
          <p:cNvSpPr txBox="1">
            <a:spLocks/>
          </p:cNvSpPr>
          <p:nvPr/>
        </p:nvSpPr>
        <p:spPr>
          <a:xfrm>
            <a:off x="304800" y="274037"/>
            <a:ext cx="11801475" cy="53181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sz="3600" dirty="0"/>
              <a:t>III. Pipeline de déploiement</a:t>
            </a:r>
            <a:r>
              <a:rPr lang="fr-FR" sz="4000" dirty="0"/>
              <a:t> </a:t>
            </a:r>
            <a:r>
              <a:rPr lang="fr-FR" sz="3600" dirty="0"/>
              <a:t>– tests unitaires</a:t>
            </a:r>
          </a:p>
        </p:txBody>
      </p:sp>
    </p:spTree>
    <p:extLst>
      <p:ext uri="{BB962C8B-B14F-4D97-AF65-F5344CB8AC3E}">
        <p14:creationId xmlns:p14="http://schemas.microsoft.com/office/powerpoint/2010/main" val="3248329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13" name="Image 12">
            <a:extLst>
              <a:ext uri="{FF2B5EF4-FFF2-40B4-BE49-F238E27FC236}">
                <a16:creationId xmlns:a16="http://schemas.microsoft.com/office/drawing/2014/main" id="{E9311623-5BD9-C7D1-C67B-7C8124354774}"/>
              </a:ext>
            </a:extLst>
          </p:cNvPr>
          <p:cNvPicPr>
            <a:picLocks noChangeAspect="1"/>
          </p:cNvPicPr>
          <p:nvPr/>
        </p:nvPicPr>
        <p:blipFill>
          <a:blip r:embed="rId3"/>
          <a:stretch>
            <a:fillRect/>
          </a:stretch>
        </p:blipFill>
        <p:spPr>
          <a:xfrm>
            <a:off x="1085850" y="1861820"/>
            <a:ext cx="10020300" cy="2667000"/>
          </a:xfrm>
          <a:prstGeom prst="rect">
            <a:avLst/>
          </a:prstGeom>
        </p:spPr>
      </p:pic>
      <p:sp>
        <p:nvSpPr>
          <p:cNvPr id="14" name="Titre 1">
            <a:extLst>
              <a:ext uri="{FF2B5EF4-FFF2-40B4-BE49-F238E27FC236}">
                <a16:creationId xmlns:a16="http://schemas.microsoft.com/office/drawing/2014/main" id="{7EC767D5-8AB0-24D5-BDBB-0C9CB2A0E742}"/>
              </a:ext>
            </a:extLst>
          </p:cNvPr>
          <p:cNvSpPr txBox="1">
            <a:spLocks/>
          </p:cNvSpPr>
          <p:nvPr/>
        </p:nvSpPr>
        <p:spPr>
          <a:xfrm>
            <a:off x="304800" y="274037"/>
            <a:ext cx="11801475" cy="53181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sz="3600" dirty="0"/>
              <a:t>III. Pipeline de déploiement</a:t>
            </a:r>
            <a:r>
              <a:rPr lang="fr-FR" sz="4000" dirty="0"/>
              <a:t> </a:t>
            </a:r>
            <a:r>
              <a:rPr lang="fr-FR" sz="3600" dirty="0"/>
              <a:t>– tests unitaires</a:t>
            </a:r>
          </a:p>
        </p:txBody>
      </p:sp>
    </p:spTree>
    <p:extLst>
      <p:ext uri="{BB962C8B-B14F-4D97-AF65-F5344CB8AC3E}">
        <p14:creationId xmlns:p14="http://schemas.microsoft.com/office/powerpoint/2010/main" val="494330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90921C9-90F8-4543-B8BF-5A8264E3E480}"/>
              </a:ext>
            </a:extLst>
          </p:cNvPr>
          <p:cNvSpPr>
            <a:spLocks noGrp="1"/>
          </p:cNvSpPr>
          <p:nvPr>
            <p:ph type="ctrTitle"/>
          </p:nvPr>
        </p:nvSpPr>
        <p:spPr/>
        <p:txBody>
          <a:bodyPr>
            <a:normAutofit/>
          </a:bodyPr>
          <a:lstStyle/>
          <a:p>
            <a:r>
              <a:rPr lang="fr-FR" sz="3600" dirty="0"/>
              <a:t>IV. ANALYSE DE DATA DRIFT</a:t>
            </a:r>
          </a:p>
        </p:txBody>
      </p:sp>
      <p:sp>
        <p:nvSpPr>
          <p:cNvPr id="2" name="Espace réservé du numéro de diapositive 1">
            <a:extLst>
              <a:ext uri="{FF2B5EF4-FFF2-40B4-BE49-F238E27FC236}">
                <a16:creationId xmlns:a16="http://schemas.microsoft.com/office/drawing/2014/main" id="{718DDC0D-E2C9-44FD-BF53-B4EF0B3BC662}"/>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729787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25</a:t>
            </a:fld>
            <a:endParaRPr lang="en-US" dirty="0"/>
          </a:p>
        </p:txBody>
      </p:sp>
      <p:sp>
        <p:nvSpPr>
          <p:cNvPr id="4" name="Titre 1">
            <a:extLst>
              <a:ext uri="{FF2B5EF4-FFF2-40B4-BE49-F238E27FC236}">
                <a16:creationId xmlns:a16="http://schemas.microsoft.com/office/drawing/2014/main" id="{AAD58B2F-B8E6-8E05-5BC3-8FA5865A43B5}"/>
              </a:ext>
            </a:extLst>
          </p:cNvPr>
          <p:cNvSpPr txBox="1">
            <a:spLocks/>
          </p:cNvSpPr>
          <p:nvPr/>
        </p:nvSpPr>
        <p:spPr>
          <a:xfrm>
            <a:off x="523914" y="288685"/>
            <a:ext cx="11928475" cy="53181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sz="3600" dirty="0"/>
              <a:t>IV. Analyse de data drift</a:t>
            </a:r>
            <a:endParaRPr lang="fr-FR" sz="4000" dirty="0"/>
          </a:p>
        </p:txBody>
      </p:sp>
      <p:sp>
        <p:nvSpPr>
          <p:cNvPr id="7" name="Espace réservé du contenu 4">
            <a:extLst>
              <a:ext uri="{FF2B5EF4-FFF2-40B4-BE49-F238E27FC236}">
                <a16:creationId xmlns:a16="http://schemas.microsoft.com/office/drawing/2014/main" id="{1C218B1D-4765-998B-B579-45E2842133E7}"/>
              </a:ext>
            </a:extLst>
          </p:cNvPr>
          <p:cNvSpPr txBox="1">
            <a:spLocks/>
          </p:cNvSpPr>
          <p:nvPr/>
        </p:nvSpPr>
        <p:spPr>
          <a:xfrm>
            <a:off x="8181474" y="1036603"/>
            <a:ext cx="3877553" cy="5056495"/>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algn="just">
              <a:buNone/>
            </a:pPr>
            <a:r>
              <a:rPr lang="fr-FR" sz="1800" dirty="0">
                <a:solidFill>
                  <a:srgbClr val="595959"/>
                </a:solidFill>
                <a:effectLst/>
                <a:ea typeface="Arial" panose="020B0604020202020204" pitchFamily="34" charset="0"/>
                <a:cs typeface="Times New Roman" panose="02020603050405020304" pitchFamily="18" charset="0"/>
              </a:rPr>
              <a:t>Comparaison </a:t>
            </a:r>
            <a:r>
              <a:rPr lang="fr-FR" sz="1800" b="1" dirty="0">
                <a:solidFill>
                  <a:srgbClr val="595959"/>
                </a:solidFill>
                <a:ea typeface="Arial" panose="020B0604020202020204" pitchFamily="34" charset="0"/>
                <a:cs typeface="Times New Roman" panose="02020603050405020304" pitchFamily="18" charset="0"/>
              </a:rPr>
              <a:t>d</a:t>
            </a:r>
            <a:r>
              <a:rPr lang="fr-FR" sz="1800" b="1" dirty="0">
                <a:solidFill>
                  <a:srgbClr val="595959"/>
                </a:solidFill>
                <a:effectLst/>
                <a:ea typeface="Arial" panose="020B0604020202020204" pitchFamily="34" charset="0"/>
                <a:cs typeface="Times New Roman" panose="02020603050405020304" pitchFamily="18" charset="0"/>
              </a:rPr>
              <a:t>es distributions de chaque variable dans les deux </a:t>
            </a:r>
            <a:r>
              <a:rPr lang="fr-FR" sz="1800" b="1" dirty="0" err="1">
                <a:solidFill>
                  <a:srgbClr val="595959"/>
                </a:solidFill>
                <a:effectLst/>
                <a:ea typeface="Arial" panose="020B0604020202020204" pitchFamily="34" charset="0"/>
                <a:cs typeface="Times New Roman" panose="02020603050405020304" pitchFamily="18" charset="0"/>
              </a:rPr>
              <a:t>datasets</a:t>
            </a:r>
            <a:r>
              <a:rPr lang="fr-FR" sz="1800" b="1" dirty="0">
                <a:solidFill>
                  <a:srgbClr val="595959"/>
                </a:solidFill>
                <a:effectLst/>
                <a:ea typeface="Arial" panose="020B0604020202020204" pitchFamily="34" charset="0"/>
                <a:cs typeface="Times New Roman" panose="02020603050405020304" pitchFamily="18" charset="0"/>
              </a:rPr>
              <a:t>.</a:t>
            </a:r>
            <a:endParaRPr lang="fr-FR" sz="1800" b="1" dirty="0">
              <a:solidFill>
                <a:srgbClr val="595959"/>
              </a:solidFill>
              <a:ea typeface="Arial" panose="020B0604020202020204" pitchFamily="34" charset="0"/>
              <a:cs typeface="Times New Roman" panose="02020603050405020304" pitchFamily="18" charset="0"/>
            </a:endParaRPr>
          </a:p>
          <a:p>
            <a:pPr marL="0" algn="just">
              <a:buNone/>
            </a:pPr>
            <a:r>
              <a:rPr lang="fr-FR" sz="1800" dirty="0">
                <a:solidFill>
                  <a:srgbClr val="595959"/>
                </a:solidFill>
                <a:effectLst/>
                <a:ea typeface="Arial" panose="020B0604020202020204" pitchFamily="34" charset="0"/>
                <a:cs typeface="Times New Roman" panose="02020603050405020304" pitchFamily="18" charset="0"/>
              </a:rPr>
              <a:t>Le </a:t>
            </a:r>
            <a:r>
              <a:rPr lang="fr-FR" sz="1800" b="1" dirty="0">
                <a:solidFill>
                  <a:srgbClr val="595959"/>
                </a:solidFill>
                <a:effectLst/>
                <a:ea typeface="Arial" panose="020B0604020202020204" pitchFamily="34" charset="0"/>
                <a:cs typeface="Times New Roman" panose="02020603050405020304" pitchFamily="18" charset="0"/>
              </a:rPr>
              <a:t>test statistique</a:t>
            </a:r>
            <a:r>
              <a:rPr lang="fr-FR" sz="1800" dirty="0">
                <a:solidFill>
                  <a:srgbClr val="595959"/>
                </a:solidFill>
                <a:effectLst/>
                <a:ea typeface="Arial" panose="020B0604020202020204" pitchFamily="34" charset="0"/>
                <a:cs typeface="Times New Roman" panose="02020603050405020304" pitchFamily="18" charset="0"/>
              </a:rPr>
              <a:t> (ou la métrique appropriée) est automatiquement choisi en fonction du </a:t>
            </a:r>
            <a:r>
              <a:rPr lang="fr-FR" sz="1800" b="1" dirty="0">
                <a:solidFill>
                  <a:srgbClr val="595959"/>
                </a:solidFill>
                <a:effectLst/>
                <a:ea typeface="Arial" panose="020B0604020202020204" pitchFamily="34" charset="0"/>
                <a:cs typeface="Times New Roman" panose="02020603050405020304" pitchFamily="18" charset="0"/>
              </a:rPr>
              <a:t>type des données</a:t>
            </a:r>
            <a:r>
              <a:rPr lang="fr-FR" sz="1800" dirty="0">
                <a:solidFill>
                  <a:srgbClr val="595959"/>
                </a:solidFill>
                <a:effectLst/>
                <a:ea typeface="Arial" panose="020B0604020202020204" pitchFamily="34" charset="0"/>
                <a:cs typeface="Times New Roman" panose="02020603050405020304" pitchFamily="18" charset="0"/>
              </a:rPr>
              <a:t> et de son </a:t>
            </a:r>
            <a:r>
              <a:rPr lang="fr-FR" sz="1800" b="1" dirty="0">
                <a:solidFill>
                  <a:srgbClr val="595959"/>
                </a:solidFill>
                <a:effectLst/>
                <a:ea typeface="Arial" panose="020B0604020202020204" pitchFamily="34" charset="0"/>
                <a:cs typeface="Times New Roman" panose="02020603050405020304" pitchFamily="18" charset="0"/>
              </a:rPr>
              <a:t>volume. Il s’agit ici de la distance normalisée de </a:t>
            </a:r>
            <a:r>
              <a:rPr lang="fr-FR" sz="1800" b="1" dirty="0" err="1">
                <a:solidFill>
                  <a:srgbClr val="595959"/>
                </a:solidFill>
                <a:effectLst/>
                <a:ea typeface="Arial" panose="020B0604020202020204" pitchFamily="34" charset="0"/>
                <a:cs typeface="Times New Roman" panose="02020603050405020304" pitchFamily="18" charset="0"/>
              </a:rPr>
              <a:t>Wasserstein</a:t>
            </a:r>
            <a:r>
              <a:rPr lang="fr-FR" sz="1800" b="1" dirty="0">
                <a:solidFill>
                  <a:srgbClr val="595959"/>
                </a:solidFill>
                <a:ea typeface="Arial" panose="020B0604020202020204" pitchFamily="34" charset="0"/>
                <a:cs typeface="Times New Roman" panose="02020603050405020304" pitchFamily="18" charset="0"/>
              </a:rPr>
              <a:t> (méthode par défaut pour les données tabulaires numériques supérieures à 1 000 lignes.</a:t>
            </a:r>
            <a:endParaRPr lang="fr-FR" sz="1800" b="1" dirty="0">
              <a:solidFill>
                <a:srgbClr val="595959"/>
              </a:solidFill>
              <a:effectLst/>
              <a:ea typeface="Arial" panose="020B0604020202020204" pitchFamily="34" charset="0"/>
              <a:cs typeface="Times New Roman" panose="02020603050405020304" pitchFamily="18" charset="0"/>
            </a:endParaRPr>
          </a:p>
          <a:p>
            <a:pPr algn="just">
              <a:buFontTx/>
              <a:buChar char="-"/>
            </a:pPr>
            <a:endParaRPr lang="fr-FR" sz="1800" dirty="0">
              <a:solidFill>
                <a:srgbClr val="595959"/>
              </a:solidFill>
              <a:effectLst/>
              <a:ea typeface="Arial" panose="020B0604020202020204" pitchFamily="34" charset="0"/>
              <a:cs typeface="Times New Roman" panose="02020603050405020304" pitchFamily="18" charset="0"/>
            </a:endParaRPr>
          </a:p>
          <a:p>
            <a:pPr algn="just" rtl="0"/>
            <a:endParaRPr lang="fr-FR" sz="1800" dirty="0">
              <a:solidFill>
                <a:srgbClr val="595959"/>
              </a:solidFill>
              <a:ea typeface="Arial" panose="020B0604020202020204" pitchFamily="34" charset="0"/>
              <a:cs typeface="Times New Roman" panose="02020603050405020304" pitchFamily="18" charset="0"/>
            </a:endParaRPr>
          </a:p>
          <a:p>
            <a:pPr marL="0" indent="0" algn="just" rtl="0">
              <a:buNone/>
            </a:pPr>
            <a:r>
              <a:rPr lang="fr-FR" sz="1800" dirty="0">
                <a:solidFill>
                  <a:srgbClr val="595959"/>
                </a:solidFill>
                <a:effectLst/>
                <a:ea typeface="Arial" panose="020B0604020202020204" pitchFamily="34" charset="0"/>
                <a:cs typeface="Times New Roman" panose="02020603050405020304" pitchFamily="18" charset="0"/>
              </a:rPr>
              <a:t>Sur les 30 </a:t>
            </a:r>
            <a:r>
              <a:rPr lang="fr-FR" sz="1800" dirty="0" err="1">
                <a:solidFill>
                  <a:srgbClr val="595959"/>
                </a:solidFill>
                <a:effectLst/>
                <a:ea typeface="Arial" panose="020B0604020202020204" pitchFamily="34" charset="0"/>
                <a:cs typeface="Times New Roman" panose="02020603050405020304" pitchFamily="18" charset="0"/>
              </a:rPr>
              <a:t>features</a:t>
            </a:r>
            <a:r>
              <a:rPr lang="fr-FR" sz="1800" dirty="0">
                <a:solidFill>
                  <a:srgbClr val="595959"/>
                </a:solidFill>
                <a:effectLst/>
                <a:ea typeface="Arial" panose="020B0604020202020204" pitchFamily="34" charset="0"/>
                <a:cs typeface="Times New Roman" panose="02020603050405020304" pitchFamily="18" charset="0"/>
              </a:rPr>
              <a:t> de notre modèle de </a:t>
            </a:r>
            <a:r>
              <a:rPr lang="fr-FR" sz="1800" dirty="0" err="1">
                <a:solidFill>
                  <a:srgbClr val="595959"/>
                </a:solidFill>
                <a:effectLst/>
                <a:ea typeface="Arial" panose="020B0604020202020204" pitchFamily="34" charset="0"/>
                <a:cs typeface="Times New Roman" panose="02020603050405020304" pitchFamily="18" charset="0"/>
              </a:rPr>
              <a:t>scoring</a:t>
            </a:r>
            <a:r>
              <a:rPr lang="fr-FR" sz="1800" dirty="0">
                <a:solidFill>
                  <a:srgbClr val="595959"/>
                </a:solidFill>
                <a:effectLst/>
                <a:ea typeface="Arial" panose="020B0604020202020204" pitchFamily="34" charset="0"/>
                <a:cs typeface="Times New Roman" panose="02020603050405020304" pitchFamily="18" charset="0"/>
              </a:rPr>
              <a:t>, </a:t>
            </a:r>
            <a:r>
              <a:rPr lang="fr-FR" sz="1800" b="1" dirty="0">
                <a:solidFill>
                  <a:srgbClr val="595959"/>
                </a:solidFill>
                <a:effectLst/>
                <a:ea typeface="Arial" panose="020B0604020202020204" pitchFamily="34" charset="0"/>
                <a:cs typeface="Times New Roman" panose="02020603050405020304" pitchFamily="18" charset="0"/>
              </a:rPr>
              <a:t>7</a:t>
            </a:r>
            <a:r>
              <a:rPr lang="fr-FR" sz="1800" dirty="0">
                <a:solidFill>
                  <a:srgbClr val="595959"/>
                </a:solidFill>
                <a:effectLst/>
                <a:ea typeface="Arial" panose="020B0604020202020204" pitchFamily="34" charset="0"/>
                <a:cs typeface="Times New Roman" panose="02020603050405020304" pitchFamily="18" charset="0"/>
              </a:rPr>
              <a:t> </a:t>
            </a:r>
            <a:r>
              <a:rPr lang="fr-FR" sz="1800" dirty="0" err="1">
                <a:solidFill>
                  <a:srgbClr val="595959"/>
                </a:solidFill>
                <a:effectLst/>
                <a:ea typeface="Arial" panose="020B0604020202020204" pitchFamily="34" charset="0"/>
                <a:cs typeface="Times New Roman" panose="02020603050405020304" pitchFamily="18" charset="0"/>
              </a:rPr>
              <a:t>features</a:t>
            </a:r>
            <a:r>
              <a:rPr lang="fr-FR" sz="1800" dirty="0">
                <a:solidFill>
                  <a:srgbClr val="595959"/>
                </a:solidFill>
                <a:effectLst/>
                <a:ea typeface="Arial" panose="020B0604020202020204" pitchFamily="34" charset="0"/>
                <a:cs typeface="Times New Roman" panose="02020603050405020304" pitchFamily="18" charset="0"/>
              </a:rPr>
              <a:t> montrent du data drift (soit </a:t>
            </a:r>
            <a:r>
              <a:rPr lang="fr-FR" sz="1800" b="1" dirty="0">
                <a:solidFill>
                  <a:srgbClr val="595959"/>
                </a:solidFill>
                <a:effectLst/>
                <a:ea typeface="Arial" panose="020B0604020202020204" pitchFamily="34" charset="0"/>
                <a:cs typeface="Times New Roman" panose="02020603050405020304" pitchFamily="18" charset="0"/>
              </a:rPr>
              <a:t>23,33%</a:t>
            </a:r>
            <a:r>
              <a:rPr lang="fr-FR" sz="1800" dirty="0">
                <a:solidFill>
                  <a:srgbClr val="595959"/>
                </a:solidFill>
                <a:effectLst/>
                <a:ea typeface="Arial" panose="020B0604020202020204" pitchFamily="34" charset="0"/>
                <a:cs typeface="Times New Roman" panose="02020603050405020304" pitchFamily="18" charset="0"/>
              </a:rPr>
              <a:t> du nombre total de </a:t>
            </a:r>
            <a:r>
              <a:rPr lang="fr-FR" sz="1800" dirty="0" err="1">
                <a:solidFill>
                  <a:srgbClr val="595959"/>
                </a:solidFill>
                <a:effectLst/>
                <a:ea typeface="Arial" panose="020B0604020202020204" pitchFamily="34" charset="0"/>
                <a:cs typeface="Times New Roman" panose="02020603050405020304" pitchFamily="18" charset="0"/>
              </a:rPr>
              <a:t>features</a:t>
            </a:r>
            <a:r>
              <a:rPr lang="fr-FR" sz="1800" dirty="0">
                <a:solidFill>
                  <a:srgbClr val="595959"/>
                </a:solidFill>
                <a:effectLst/>
                <a:ea typeface="Arial" panose="020B0604020202020204" pitchFamily="34" charset="0"/>
                <a:cs typeface="Times New Roman" panose="02020603050405020304" pitchFamily="18" charset="0"/>
              </a:rPr>
              <a:t>).</a:t>
            </a:r>
          </a:p>
          <a:p>
            <a:pPr marL="0" indent="0" algn="just" rtl="0">
              <a:buNone/>
            </a:pPr>
            <a:r>
              <a:rPr lang="fr-FR" sz="1800" dirty="0">
                <a:solidFill>
                  <a:srgbClr val="595959"/>
                </a:solidFill>
                <a:cs typeface="Times New Roman" panose="02020603050405020304" pitchFamily="18" charset="0"/>
              </a:rPr>
              <a:t>Drift score: </a:t>
            </a:r>
            <a:r>
              <a:rPr lang="fr-FR" sz="1800" b="1" dirty="0">
                <a:solidFill>
                  <a:srgbClr val="595959"/>
                </a:solidFill>
                <a:effectLst/>
                <a:latin typeface="Calibri" panose="020F0502020204030204" pitchFamily="34" charset="0"/>
                <a:ea typeface="Arial" panose="020B0604020202020204" pitchFamily="34" charset="0"/>
                <a:cs typeface="Times New Roman" panose="02020603050405020304" pitchFamily="18" charset="0"/>
              </a:rPr>
              <a:t>nombre d'écarts types en moyenne qu'il faudrait déplacer pour chaque ID du groupe actuel pour qu'il corresponde au groupe de référence</a:t>
            </a:r>
            <a:r>
              <a:rPr lang="fr-FR" sz="1800" b="1" dirty="0">
                <a:solidFill>
                  <a:srgbClr val="595959"/>
                </a:solidFill>
                <a:latin typeface="Calibri" panose="020F0502020204030204" pitchFamily="34" charset="0"/>
                <a:ea typeface="Arial" panose="020B0604020202020204" pitchFamily="34" charset="0"/>
                <a:cs typeface="Times New Roman" panose="02020603050405020304" pitchFamily="18" charset="0"/>
              </a:rPr>
              <a:t> avec seuil de détection du data drift de 0,1.</a:t>
            </a:r>
            <a:endParaRPr lang="fr-FR" sz="1800" dirty="0"/>
          </a:p>
          <a:p>
            <a:pPr marL="0" indent="0" algn="just">
              <a:lnSpc>
                <a:spcPct val="120000"/>
              </a:lnSpc>
              <a:spcBef>
                <a:spcPts val="0"/>
              </a:spcBef>
              <a:spcAft>
                <a:spcPts val="0"/>
              </a:spcAft>
              <a:buNone/>
            </a:pPr>
            <a:endParaRPr lang="fr-FR" dirty="0"/>
          </a:p>
        </p:txBody>
      </p:sp>
      <p:pic>
        <p:nvPicPr>
          <p:cNvPr id="2" name="Image 1">
            <a:extLst>
              <a:ext uri="{FF2B5EF4-FFF2-40B4-BE49-F238E27FC236}">
                <a16:creationId xmlns:a16="http://schemas.microsoft.com/office/drawing/2014/main" id="{1B7B8DEF-D644-93D0-53FD-207007067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84" y="2273602"/>
            <a:ext cx="7648216" cy="3819497"/>
          </a:xfrm>
          <a:prstGeom prst="rect">
            <a:avLst/>
          </a:prstGeom>
        </p:spPr>
      </p:pic>
      <p:pic>
        <p:nvPicPr>
          <p:cNvPr id="6" name="Image 5">
            <a:extLst>
              <a:ext uri="{FF2B5EF4-FFF2-40B4-BE49-F238E27FC236}">
                <a16:creationId xmlns:a16="http://schemas.microsoft.com/office/drawing/2014/main" id="{70C0905C-50E6-D0CE-D399-05FCE32C4B7B}"/>
              </a:ext>
            </a:extLst>
          </p:cNvPr>
          <p:cNvPicPr>
            <a:picLocks noChangeAspect="1"/>
          </p:cNvPicPr>
          <p:nvPr/>
        </p:nvPicPr>
        <p:blipFill>
          <a:blip r:embed="rId4"/>
          <a:stretch>
            <a:fillRect/>
          </a:stretch>
        </p:blipFill>
        <p:spPr>
          <a:xfrm>
            <a:off x="4859705" y="183116"/>
            <a:ext cx="1933575" cy="742950"/>
          </a:xfrm>
          <a:prstGeom prst="rect">
            <a:avLst/>
          </a:prstGeom>
        </p:spPr>
      </p:pic>
      <p:sp>
        <p:nvSpPr>
          <p:cNvPr id="10" name="Rectangle : coins arrondis 9">
            <a:extLst>
              <a:ext uri="{FF2B5EF4-FFF2-40B4-BE49-F238E27FC236}">
                <a16:creationId xmlns:a16="http://schemas.microsoft.com/office/drawing/2014/main" id="{130E3A0F-A868-A76A-037E-A9813ACE3A73}"/>
              </a:ext>
            </a:extLst>
          </p:cNvPr>
          <p:cNvSpPr/>
          <p:nvPr/>
        </p:nvSpPr>
        <p:spPr>
          <a:xfrm>
            <a:off x="1428689" y="1036604"/>
            <a:ext cx="1747648" cy="736562"/>
          </a:xfrm>
          <a:prstGeom prst="roundRect">
            <a:avLst/>
          </a:prstGeom>
          <a:solidFill>
            <a:srgbClr val="4A66AC">
              <a:alpha val="2313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1600" b="1" i="0" dirty="0" err="1">
                <a:solidFill>
                  <a:sysClr val="windowText" lastClr="000000"/>
                </a:solidFill>
              </a:rPr>
              <a:t>Application_train</a:t>
            </a:r>
            <a:endParaRPr lang="fr-FR" sz="1600" b="1" i="0" dirty="0">
              <a:solidFill>
                <a:sysClr val="windowText" lastClr="000000"/>
              </a:solidFill>
            </a:endParaRPr>
          </a:p>
          <a:p>
            <a:pPr lvl="0" algn="ctr"/>
            <a:r>
              <a:rPr lang="fr-FR" sz="1600" dirty="0">
                <a:solidFill>
                  <a:sysClr val="windowText" lastClr="000000"/>
                </a:solidFill>
              </a:rPr>
              <a:t>Données pour la modélisation</a:t>
            </a:r>
            <a:endParaRPr lang="fr-FR" sz="1600" i="0" dirty="0">
              <a:solidFill>
                <a:sysClr val="windowText" lastClr="000000"/>
              </a:solidFill>
            </a:endParaRPr>
          </a:p>
        </p:txBody>
      </p:sp>
      <p:sp>
        <p:nvSpPr>
          <p:cNvPr id="11" name="Rectangle : coins arrondis 10">
            <a:extLst>
              <a:ext uri="{FF2B5EF4-FFF2-40B4-BE49-F238E27FC236}">
                <a16:creationId xmlns:a16="http://schemas.microsoft.com/office/drawing/2014/main" id="{FD3152FF-CD64-6D0E-1B20-53FF4125371C}"/>
              </a:ext>
            </a:extLst>
          </p:cNvPr>
          <p:cNvSpPr/>
          <p:nvPr/>
        </p:nvSpPr>
        <p:spPr>
          <a:xfrm>
            <a:off x="4295744" y="1036604"/>
            <a:ext cx="3061496" cy="736562"/>
          </a:xfrm>
          <a:prstGeom prst="roundRect">
            <a:avLst/>
          </a:prstGeom>
          <a:solidFill>
            <a:srgbClr val="4A66AC">
              <a:alpha val="2313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1600" b="1" i="0" dirty="0" err="1">
                <a:solidFill>
                  <a:sysClr val="windowText" lastClr="000000"/>
                </a:solidFill>
              </a:rPr>
              <a:t>Application_test</a:t>
            </a:r>
            <a:endParaRPr lang="fr-FR" sz="1600" b="1" i="0" dirty="0">
              <a:solidFill>
                <a:sysClr val="windowText" lastClr="000000"/>
              </a:solidFill>
            </a:endParaRPr>
          </a:p>
          <a:p>
            <a:pPr lvl="0" algn="ctr"/>
            <a:r>
              <a:rPr lang="fr-FR" sz="1600" dirty="0">
                <a:solidFill>
                  <a:sysClr val="windowText" lastClr="000000"/>
                </a:solidFill>
              </a:rPr>
              <a:t>Données des nouveaux clients une fois le modèle en production</a:t>
            </a:r>
            <a:endParaRPr lang="fr-FR" sz="1600" i="0" dirty="0">
              <a:solidFill>
                <a:sysClr val="windowText" lastClr="000000"/>
              </a:solidFill>
            </a:endParaRPr>
          </a:p>
        </p:txBody>
      </p:sp>
      <p:sp>
        <p:nvSpPr>
          <p:cNvPr id="12" name="Flèche : droite 11">
            <a:extLst>
              <a:ext uri="{FF2B5EF4-FFF2-40B4-BE49-F238E27FC236}">
                <a16:creationId xmlns:a16="http://schemas.microsoft.com/office/drawing/2014/main" id="{3BAD2A09-3A59-8C47-EF7F-A126BF751CCB}"/>
              </a:ext>
            </a:extLst>
          </p:cNvPr>
          <p:cNvSpPr/>
          <p:nvPr/>
        </p:nvSpPr>
        <p:spPr>
          <a:xfrm rot="5400000">
            <a:off x="9857674" y="3261526"/>
            <a:ext cx="525152" cy="6066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24423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90921C9-90F8-4543-B8BF-5A8264E3E480}"/>
              </a:ext>
            </a:extLst>
          </p:cNvPr>
          <p:cNvSpPr>
            <a:spLocks noGrp="1"/>
          </p:cNvSpPr>
          <p:nvPr>
            <p:ph type="ctrTitle"/>
          </p:nvPr>
        </p:nvSpPr>
        <p:spPr/>
        <p:txBody>
          <a:bodyPr>
            <a:normAutofit/>
          </a:bodyPr>
          <a:lstStyle/>
          <a:p>
            <a:r>
              <a:rPr lang="fr-FR" sz="3600" dirty="0"/>
              <a:t>V. DASHBOARD</a:t>
            </a:r>
          </a:p>
        </p:txBody>
      </p:sp>
      <p:sp>
        <p:nvSpPr>
          <p:cNvPr id="2" name="Espace réservé du numéro de diapositive 1">
            <a:extLst>
              <a:ext uri="{FF2B5EF4-FFF2-40B4-BE49-F238E27FC236}">
                <a16:creationId xmlns:a16="http://schemas.microsoft.com/office/drawing/2014/main" id="{718DDC0D-E2C9-44FD-BF53-B4EF0B3BC662}"/>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213830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27</a:t>
            </a:fld>
            <a:endParaRPr lang="en-US" dirty="0"/>
          </a:p>
        </p:txBody>
      </p:sp>
      <p:sp>
        <p:nvSpPr>
          <p:cNvPr id="4" name="Titre 1">
            <a:extLst>
              <a:ext uri="{FF2B5EF4-FFF2-40B4-BE49-F238E27FC236}">
                <a16:creationId xmlns:a16="http://schemas.microsoft.com/office/drawing/2014/main" id="{AAD58B2F-B8E6-8E05-5BC3-8FA5865A43B5}"/>
              </a:ext>
            </a:extLst>
          </p:cNvPr>
          <p:cNvSpPr txBox="1">
            <a:spLocks/>
          </p:cNvSpPr>
          <p:nvPr/>
        </p:nvSpPr>
        <p:spPr>
          <a:xfrm>
            <a:off x="523914" y="288685"/>
            <a:ext cx="11928475" cy="53181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sz="3600" dirty="0"/>
              <a:t>V. Dashboard: architecture locale</a:t>
            </a:r>
            <a:endParaRPr lang="fr-FR" sz="4000" dirty="0"/>
          </a:p>
        </p:txBody>
      </p:sp>
      <p:grpSp>
        <p:nvGrpSpPr>
          <p:cNvPr id="50" name="Groupe 49">
            <a:extLst>
              <a:ext uri="{FF2B5EF4-FFF2-40B4-BE49-F238E27FC236}">
                <a16:creationId xmlns:a16="http://schemas.microsoft.com/office/drawing/2014/main" id="{A9D3B8C0-7C4C-F05B-3ADE-67AD4C632F4E}"/>
              </a:ext>
            </a:extLst>
          </p:cNvPr>
          <p:cNvGrpSpPr/>
          <p:nvPr/>
        </p:nvGrpSpPr>
        <p:grpSpPr>
          <a:xfrm>
            <a:off x="523914" y="1049172"/>
            <a:ext cx="11222038" cy="5154839"/>
            <a:chOff x="160336" y="820498"/>
            <a:chExt cx="11857493" cy="5450188"/>
          </a:xfrm>
        </p:grpSpPr>
        <p:sp>
          <p:nvSpPr>
            <p:cNvPr id="43" name="Rectangle : coins arrondis 42">
              <a:extLst>
                <a:ext uri="{FF2B5EF4-FFF2-40B4-BE49-F238E27FC236}">
                  <a16:creationId xmlns:a16="http://schemas.microsoft.com/office/drawing/2014/main" id="{6E8B3ABA-788E-EE67-CFBE-080759EE8336}"/>
                </a:ext>
              </a:extLst>
            </p:cNvPr>
            <p:cNvSpPr/>
            <p:nvPr/>
          </p:nvSpPr>
          <p:spPr>
            <a:xfrm>
              <a:off x="160336" y="820498"/>
              <a:ext cx="4501441" cy="5450188"/>
            </a:xfrm>
            <a:prstGeom prst="roundRect">
              <a:avLst/>
            </a:prstGeom>
            <a:solidFill>
              <a:srgbClr val="CC99FF">
                <a:alpha val="23922"/>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fr-FR" b="1" i="0" dirty="0">
                  <a:solidFill>
                    <a:sysClr val="windowText" lastClr="000000"/>
                  </a:solidFill>
                </a:rPr>
                <a:t>FRONT-END</a:t>
              </a:r>
              <a:endParaRPr lang="fr-FR" i="0" dirty="0">
                <a:solidFill>
                  <a:sysClr val="windowText" lastClr="000000"/>
                </a:solidFill>
              </a:endParaRPr>
            </a:p>
          </p:txBody>
        </p:sp>
        <p:sp>
          <p:nvSpPr>
            <p:cNvPr id="42" name="Rectangle : coins arrondis 41">
              <a:extLst>
                <a:ext uri="{FF2B5EF4-FFF2-40B4-BE49-F238E27FC236}">
                  <a16:creationId xmlns:a16="http://schemas.microsoft.com/office/drawing/2014/main" id="{311B5721-C43A-2D49-B30E-EA9C8768B3B8}"/>
                </a:ext>
              </a:extLst>
            </p:cNvPr>
            <p:cNvSpPr/>
            <p:nvPr/>
          </p:nvSpPr>
          <p:spPr>
            <a:xfrm>
              <a:off x="4661778" y="820498"/>
              <a:ext cx="7356051" cy="5450188"/>
            </a:xfrm>
            <a:prstGeom prst="roundRect">
              <a:avLst/>
            </a:prstGeom>
            <a:solidFill>
              <a:srgbClr val="4A66AC">
                <a:alpha val="23137"/>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fr-FR" b="1" i="0" dirty="0">
                  <a:solidFill>
                    <a:sysClr val="windowText" lastClr="000000"/>
                  </a:solidFill>
                </a:rPr>
                <a:t>BACK-END</a:t>
              </a:r>
              <a:endParaRPr lang="fr-FR" i="0" dirty="0">
                <a:solidFill>
                  <a:sysClr val="windowText" lastClr="000000"/>
                </a:solidFill>
              </a:endParaRPr>
            </a:p>
          </p:txBody>
        </p:sp>
        <p:sp>
          <p:nvSpPr>
            <p:cNvPr id="3" name="Rectangle : coins arrondis 2">
              <a:extLst>
                <a:ext uri="{FF2B5EF4-FFF2-40B4-BE49-F238E27FC236}">
                  <a16:creationId xmlns:a16="http://schemas.microsoft.com/office/drawing/2014/main" id="{D07EB139-7E4A-6AE5-96A0-67419B1ED5A1}"/>
                </a:ext>
              </a:extLst>
            </p:cNvPr>
            <p:cNvSpPr/>
            <p:nvPr/>
          </p:nvSpPr>
          <p:spPr>
            <a:xfrm>
              <a:off x="5064727" y="3310987"/>
              <a:ext cx="2305730" cy="16403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600" dirty="0"/>
                <a:t>API</a:t>
              </a:r>
            </a:p>
          </p:txBody>
        </p:sp>
        <p:pic>
          <p:nvPicPr>
            <p:cNvPr id="9" name="Image 8">
              <a:extLst>
                <a:ext uri="{FF2B5EF4-FFF2-40B4-BE49-F238E27FC236}">
                  <a16:creationId xmlns:a16="http://schemas.microsoft.com/office/drawing/2014/main" id="{4AE244E9-A9AF-F152-143E-491C6AAF44A1}"/>
                </a:ext>
              </a:extLst>
            </p:cNvPr>
            <p:cNvPicPr>
              <a:picLocks noChangeAspect="1"/>
            </p:cNvPicPr>
            <p:nvPr/>
          </p:nvPicPr>
          <p:blipFill>
            <a:blip r:embed="rId3"/>
            <a:stretch>
              <a:fillRect/>
            </a:stretch>
          </p:blipFill>
          <p:spPr>
            <a:xfrm>
              <a:off x="5328859" y="3896857"/>
              <a:ext cx="1808164" cy="531813"/>
            </a:xfrm>
            <a:prstGeom prst="rect">
              <a:avLst/>
            </a:prstGeom>
          </p:spPr>
        </p:pic>
        <p:sp>
          <p:nvSpPr>
            <p:cNvPr id="13" name="Rectangle : coins arrondis 12">
              <a:extLst>
                <a:ext uri="{FF2B5EF4-FFF2-40B4-BE49-F238E27FC236}">
                  <a16:creationId xmlns:a16="http://schemas.microsoft.com/office/drawing/2014/main" id="{705AA14E-E6CE-0CBC-3BCB-56810BA1B31B}"/>
                </a:ext>
              </a:extLst>
            </p:cNvPr>
            <p:cNvSpPr/>
            <p:nvPr/>
          </p:nvSpPr>
          <p:spPr>
            <a:xfrm>
              <a:off x="10119864" y="3348551"/>
              <a:ext cx="1747648" cy="736562"/>
            </a:xfrm>
            <a:prstGeom prst="roundRect">
              <a:avLst/>
            </a:prstGeom>
            <a:solidFill>
              <a:srgbClr val="4A66AC">
                <a:alpha val="2313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1600" b="1" i="0" dirty="0">
                  <a:solidFill>
                    <a:sysClr val="windowText" lastClr="000000"/>
                  </a:solidFill>
                </a:rPr>
                <a:t>Data</a:t>
              </a:r>
            </a:p>
            <a:p>
              <a:pPr lvl="0" algn="ctr"/>
              <a:r>
                <a:rPr lang="fr-FR" sz="1600" b="1" dirty="0">
                  <a:solidFill>
                    <a:sysClr val="windowText" lastClr="000000"/>
                  </a:solidFill>
                </a:rPr>
                <a:t>(csv)</a:t>
              </a:r>
              <a:endParaRPr lang="fr-FR" sz="1600" b="1" i="0" dirty="0">
                <a:solidFill>
                  <a:sysClr val="windowText" lastClr="000000"/>
                </a:solidFill>
              </a:endParaRPr>
            </a:p>
          </p:txBody>
        </p:sp>
        <p:sp>
          <p:nvSpPr>
            <p:cNvPr id="14" name="Rectangle : coins arrondis 13">
              <a:extLst>
                <a:ext uri="{FF2B5EF4-FFF2-40B4-BE49-F238E27FC236}">
                  <a16:creationId xmlns:a16="http://schemas.microsoft.com/office/drawing/2014/main" id="{295163BB-21F7-2533-8AA8-73CA77CE57FD}"/>
                </a:ext>
              </a:extLst>
            </p:cNvPr>
            <p:cNvSpPr/>
            <p:nvPr/>
          </p:nvSpPr>
          <p:spPr>
            <a:xfrm>
              <a:off x="10130446" y="4183784"/>
              <a:ext cx="1747648" cy="736562"/>
            </a:xfrm>
            <a:prstGeom prst="roundRect">
              <a:avLst/>
            </a:prstGeom>
            <a:solidFill>
              <a:srgbClr val="4A66AC">
                <a:alpha val="2313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1600" b="1" i="0" dirty="0">
                  <a:solidFill>
                    <a:sysClr val="windowText" lastClr="000000"/>
                  </a:solidFill>
                </a:rPr>
                <a:t>Model</a:t>
              </a:r>
            </a:p>
            <a:p>
              <a:pPr lvl="0" algn="ctr"/>
              <a:r>
                <a:rPr lang="fr-FR" sz="1600" b="1" dirty="0">
                  <a:solidFill>
                    <a:sysClr val="windowText" lastClr="000000"/>
                  </a:solidFill>
                </a:rPr>
                <a:t>(pickle)</a:t>
              </a:r>
              <a:endParaRPr lang="fr-FR" sz="1600" i="0" dirty="0">
                <a:solidFill>
                  <a:sysClr val="windowText" lastClr="000000"/>
                </a:solidFill>
              </a:endParaRPr>
            </a:p>
          </p:txBody>
        </p:sp>
        <p:pic>
          <p:nvPicPr>
            <p:cNvPr id="16" name="Image 15">
              <a:extLst>
                <a:ext uri="{FF2B5EF4-FFF2-40B4-BE49-F238E27FC236}">
                  <a16:creationId xmlns:a16="http://schemas.microsoft.com/office/drawing/2014/main" id="{FEED1092-15AF-C537-47B4-DB1922C1D9CD}"/>
                </a:ext>
              </a:extLst>
            </p:cNvPr>
            <p:cNvPicPr>
              <a:picLocks noChangeAspect="1"/>
            </p:cNvPicPr>
            <p:nvPr/>
          </p:nvPicPr>
          <p:blipFill>
            <a:blip r:embed="rId4"/>
            <a:stretch>
              <a:fillRect/>
            </a:stretch>
          </p:blipFill>
          <p:spPr>
            <a:xfrm>
              <a:off x="8434888" y="3804953"/>
              <a:ext cx="631128" cy="531813"/>
            </a:xfrm>
            <a:prstGeom prst="rect">
              <a:avLst/>
            </a:prstGeom>
          </p:spPr>
        </p:pic>
        <p:sp>
          <p:nvSpPr>
            <p:cNvPr id="20" name="Flèche : droite 19">
              <a:extLst>
                <a:ext uri="{FF2B5EF4-FFF2-40B4-BE49-F238E27FC236}">
                  <a16:creationId xmlns:a16="http://schemas.microsoft.com/office/drawing/2014/main" id="{C54F2F85-5A3F-6156-0B71-8C1FD45F4D26}"/>
                </a:ext>
              </a:extLst>
            </p:cNvPr>
            <p:cNvSpPr/>
            <p:nvPr/>
          </p:nvSpPr>
          <p:spPr>
            <a:xfrm rot="10800000">
              <a:off x="9359015" y="3827390"/>
              <a:ext cx="525152" cy="498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 coins arrondis 20">
              <a:extLst>
                <a:ext uri="{FF2B5EF4-FFF2-40B4-BE49-F238E27FC236}">
                  <a16:creationId xmlns:a16="http://schemas.microsoft.com/office/drawing/2014/main" id="{16CDC77B-5300-EFB8-1D7D-B988CBFD5563}"/>
                </a:ext>
              </a:extLst>
            </p:cNvPr>
            <p:cNvSpPr/>
            <p:nvPr/>
          </p:nvSpPr>
          <p:spPr>
            <a:xfrm>
              <a:off x="673187" y="1605585"/>
              <a:ext cx="3020965" cy="3181324"/>
            </a:xfrm>
            <a:prstGeom prst="roundRect">
              <a:avLst/>
            </a:prstGeom>
            <a:solidFill>
              <a:srgbClr val="CC99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600" dirty="0"/>
                <a:t>Dashboard</a:t>
              </a:r>
            </a:p>
          </p:txBody>
        </p:sp>
        <p:pic>
          <p:nvPicPr>
            <p:cNvPr id="23" name="Image 22">
              <a:extLst>
                <a:ext uri="{FF2B5EF4-FFF2-40B4-BE49-F238E27FC236}">
                  <a16:creationId xmlns:a16="http://schemas.microsoft.com/office/drawing/2014/main" id="{D8A014AD-ED65-224C-B92D-BCA3228A4DE3}"/>
                </a:ext>
              </a:extLst>
            </p:cNvPr>
            <p:cNvPicPr>
              <a:picLocks noChangeAspect="1"/>
            </p:cNvPicPr>
            <p:nvPr/>
          </p:nvPicPr>
          <p:blipFill>
            <a:blip r:embed="rId5"/>
            <a:stretch>
              <a:fillRect/>
            </a:stretch>
          </p:blipFill>
          <p:spPr>
            <a:xfrm>
              <a:off x="1535910" y="2165766"/>
              <a:ext cx="1343144" cy="736563"/>
            </a:xfrm>
            <a:prstGeom prst="rect">
              <a:avLst/>
            </a:prstGeom>
          </p:spPr>
        </p:pic>
        <p:pic>
          <p:nvPicPr>
            <p:cNvPr id="27" name="Image 26">
              <a:extLst>
                <a:ext uri="{FF2B5EF4-FFF2-40B4-BE49-F238E27FC236}">
                  <a16:creationId xmlns:a16="http://schemas.microsoft.com/office/drawing/2014/main" id="{AEF4A32C-DDD6-4973-69B9-0AE79B46BE22}"/>
                </a:ext>
              </a:extLst>
            </p:cNvPr>
            <p:cNvPicPr>
              <a:picLocks noChangeAspect="1"/>
            </p:cNvPicPr>
            <p:nvPr/>
          </p:nvPicPr>
          <p:blipFill>
            <a:blip r:embed="rId6"/>
            <a:stretch>
              <a:fillRect/>
            </a:stretch>
          </p:blipFill>
          <p:spPr>
            <a:xfrm>
              <a:off x="1427203" y="3949664"/>
              <a:ext cx="1552575" cy="533400"/>
            </a:xfrm>
            <a:prstGeom prst="rect">
              <a:avLst/>
            </a:prstGeom>
          </p:spPr>
        </p:pic>
        <p:pic>
          <p:nvPicPr>
            <p:cNvPr id="29" name="Image 28">
              <a:extLst>
                <a:ext uri="{FF2B5EF4-FFF2-40B4-BE49-F238E27FC236}">
                  <a16:creationId xmlns:a16="http://schemas.microsoft.com/office/drawing/2014/main" id="{C3E19EAC-6F26-8206-5C5B-F2BE9FC4B829}"/>
                </a:ext>
              </a:extLst>
            </p:cNvPr>
            <p:cNvPicPr>
              <a:picLocks noChangeAspect="1"/>
            </p:cNvPicPr>
            <p:nvPr/>
          </p:nvPicPr>
          <p:blipFill>
            <a:blip r:embed="rId7"/>
            <a:stretch>
              <a:fillRect/>
            </a:stretch>
          </p:blipFill>
          <p:spPr>
            <a:xfrm>
              <a:off x="1407382" y="3029122"/>
              <a:ext cx="1600200" cy="866775"/>
            </a:xfrm>
            <a:prstGeom prst="rect">
              <a:avLst/>
            </a:prstGeom>
          </p:spPr>
        </p:pic>
        <p:sp>
          <p:nvSpPr>
            <p:cNvPr id="33" name="ZoneTexte 32">
              <a:extLst>
                <a:ext uri="{FF2B5EF4-FFF2-40B4-BE49-F238E27FC236}">
                  <a16:creationId xmlns:a16="http://schemas.microsoft.com/office/drawing/2014/main" id="{873607FE-CA00-89EF-3C79-F952773D45A8}"/>
                </a:ext>
              </a:extLst>
            </p:cNvPr>
            <p:cNvSpPr txBox="1"/>
            <p:nvPr/>
          </p:nvSpPr>
          <p:spPr>
            <a:xfrm>
              <a:off x="5862311" y="5090312"/>
              <a:ext cx="2607625" cy="390493"/>
            </a:xfrm>
            <a:prstGeom prst="rect">
              <a:avLst/>
            </a:prstGeom>
            <a:noFill/>
          </p:spPr>
          <p:txBody>
            <a:bodyPr wrap="square" rtlCol="0">
              <a:spAutoFit/>
            </a:bodyPr>
            <a:lstStyle/>
            <a:p>
              <a:r>
                <a:rPr lang="fr-FR" sz="1600" b="1" dirty="0"/>
                <a:t>Envoi de l’ID </a:t>
              </a:r>
              <a:r>
                <a:rPr lang="fr-FR" b="1" dirty="0"/>
                <a:t>sélectionné:</a:t>
              </a:r>
            </a:p>
          </p:txBody>
        </p:sp>
        <p:pic>
          <p:nvPicPr>
            <p:cNvPr id="35" name="Image 34">
              <a:extLst>
                <a:ext uri="{FF2B5EF4-FFF2-40B4-BE49-F238E27FC236}">
                  <a16:creationId xmlns:a16="http://schemas.microsoft.com/office/drawing/2014/main" id="{27FB38E4-7EF4-6C56-8C5D-9CA7D67A2B69}"/>
                </a:ext>
              </a:extLst>
            </p:cNvPr>
            <p:cNvPicPr>
              <a:picLocks noChangeAspect="1"/>
            </p:cNvPicPr>
            <p:nvPr/>
          </p:nvPicPr>
          <p:blipFill>
            <a:blip r:embed="rId8"/>
            <a:stretch>
              <a:fillRect/>
            </a:stretch>
          </p:blipFill>
          <p:spPr>
            <a:xfrm>
              <a:off x="5923373" y="5472700"/>
              <a:ext cx="3114675" cy="628650"/>
            </a:xfrm>
            <a:prstGeom prst="rect">
              <a:avLst/>
            </a:prstGeom>
          </p:spPr>
        </p:pic>
        <p:sp>
          <p:nvSpPr>
            <p:cNvPr id="37" name="ZoneTexte 36">
              <a:extLst>
                <a:ext uri="{FF2B5EF4-FFF2-40B4-BE49-F238E27FC236}">
                  <a16:creationId xmlns:a16="http://schemas.microsoft.com/office/drawing/2014/main" id="{B8421C64-8311-9C36-0337-442968A7C86E}"/>
                </a:ext>
              </a:extLst>
            </p:cNvPr>
            <p:cNvSpPr txBox="1"/>
            <p:nvPr/>
          </p:nvSpPr>
          <p:spPr>
            <a:xfrm>
              <a:off x="8207734" y="3439825"/>
              <a:ext cx="1104204" cy="357952"/>
            </a:xfrm>
            <a:prstGeom prst="rect">
              <a:avLst/>
            </a:prstGeom>
            <a:noFill/>
          </p:spPr>
          <p:txBody>
            <a:bodyPr wrap="square" rtlCol="0">
              <a:spAutoFit/>
            </a:bodyPr>
            <a:lstStyle/>
            <a:p>
              <a:r>
                <a:rPr lang="fr-FR" sz="1600" dirty="0"/>
                <a:t>Fonctions</a:t>
              </a:r>
            </a:p>
          </p:txBody>
        </p:sp>
        <p:sp>
          <p:nvSpPr>
            <p:cNvPr id="38" name="Flèche : courbe vers le haut 37">
              <a:extLst>
                <a:ext uri="{FF2B5EF4-FFF2-40B4-BE49-F238E27FC236}">
                  <a16:creationId xmlns:a16="http://schemas.microsoft.com/office/drawing/2014/main" id="{650FFDF6-D26B-23FD-C5EE-ED566043B1EB}"/>
                </a:ext>
              </a:extLst>
            </p:cNvPr>
            <p:cNvSpPr/>
            <p:nvPr/>
          </p:nvSpPr>
          <p:spPr>
            <a:xfrm rot="10800000">
              <a:off x="3318889" y="1110510"/>
              <a:ext cx="2381556" cy="8699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41" name="Image 40">
              <a:extLst>
                <a:ext uri="{FF2B5EF4-FFF2-40B4-BE49-F238E27FC236}">
                  <a16:creationId xmlns:a16="http://schemas.microsoft.com/office/drawing/2014/main" id="{06A36C05-CE1B-C8E7-B715-14BB5A900C8B}"/>
                </a:ext>
              </a:extLst>
            </p:cNvPr>
            <p:cNvPicPr>
              <a:picLocks noChangeAspect="1"/>
            </p:cNvPicPr>
            <p:nvPr/>
          </p:nvPicPr>
          <p:blipFill>
            <a:blip r:embed="rId9"/>
            <a:stretch>
              <a:fillRect/>
            </a:stretch>
          </p:blipFill>
          <p:spPr>
            <a:xfrm>
              <a:off x="5328859" y="2143296"/>
              <a:ext cx="1619250" cy="885825"/>
            </a:xfrm>
            <a:prstGeom prst="rect">
              <a:avLst/>
            </a:prstGeom>
          </p:spPr>
        </p:pic>
        <p:pic>
          <p:nvPicPr>
            <p:cNvPr id="45" name="Image 44">
              <a:extLst>
                <a:ext uri="{FF2B5EF4-FFF2-40B4-BE49-F238E27FC236}">
                  <a16:creationId xmlns:a16="http://schemas.microsoft.com/office/drawing/2014/main" id="{AFF7488C-B89D-408E-9343-EB4AFD594B06}"/>
                </a:ext>
              </a:extLst>
            </p:cNvPr>
            <p:cNvPicPr>
              <a:picLocks noChangeAspect="1"/>
            </p:cNvPicPr>
            <p:nvPr/>
          </p:nvPicPr>
          <p:blipFill>
            <a:blip r:embed="rId10"/>
            <a:stretch>
              <a:fillRect/>
            </a:stretch>
          </p:blipFill>
          <p:spPr>
            <a:xfrm>
              <a:off x="8447383" y="2819520"/>
              <a:ext cx="590664" cy="662502"/>
            </a:xfrm>
            <a:prstGeom prst="rect">
              <a:avLst/>
            </a:prstGeom>
          </p:spPr>
        </p:pic>
        <p:sp>
          <p:nvSpPr>
            <p:cNvPr id="46" name="Flèche : droite 45">
              <a:extLst>
                <a:ext uri="{FF2B5EF4-FFF2-40B4-BE49-F238E27FC236}">
                  <a16:creationId xmlns:a16="http://schemas.microsoft.com/office/drawing/2014/main" id="{48684AAC-73B4-53D9-F73E-65B60C57C136}"/>
                </a:ext>
              </a:extLst>
            </p:cNvPr>
            <p:cNvSpPr/>
            <p:nvPr/>
          </p:nvSpPr>
          <p:spPr>
            <a:xfrm rot="10800000">
              <a:off x="7626032" y="3821509"/>
              <a:ext cx="525152" cy="498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lèche : courbe vers le haut 46">
              <a:extLst>
                <a:ext uri="{FF2B5EF4-FFF2-40B4-BE49-F238E27FC236}">
                  <a16:creationId xmlns:a16="http://schemas.microsoft.com/office/drawing/2014/main" id="{F7F691BB-A0E9-5DE0-D33F-B637AC7E72E3}"/>
                </a:ext>
              </a:extLst>
            </p:cNvPr>
            <p:cNvSpPr/>
            <p:nvPr/>
          </p:nvSpPr>
          <p:spPr>
            <a:xfrm>
              <a:off x="3308595" y="5077245"/>
              <a:ext cx="2441208" cy="934496"/>
            </a:xfrm>
            <a:prstGeom prst="curvedUpArrow">
              <a:avLst/>
            </a:prstGeom>
            <a:solidFill>
              <a:srgbClr val="CC99FF"/>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solidFill>
                  <a:schemeClr val="tx1"/>
                </a:solidFill>
              </a:endParaRPr>
            </a:p>
          </p:txBody>
        </p:sp>
        <p:sp>
          <p:nvSpPr>
            <p:cNvPr id="39" name="ZoneTexte 38">
              <a:extLst>
                <a:ext uri="{FF2B5EF4-FFF2-40B4-BE49-F238E27FC236}">
                  <a16:creationId xmlns:a16="http://schemas.microsoft.com/office/drawing/2014/main" id="{D26942C9-C84F-142D-64E4-61EC50307443}"/>
                </a:ext>
              </a:extLst>
            </p:cNvPr>
            <p:cNvSpPr txBox="1"/>
            <p:nvPr/>
          </p:nvSpPr>
          <p:spPr>
            <a:xfrm>
              <a:off x="5748294" y="1431601"/>
              <a:ext cx="1949944" cy="618280"/>
            </a:xfrm>
            <a:prstGeom prst="rect">
              <a:avLst/>
            </a:prstGeom>
            <a:noFill/>
          </p:spPr>
          <p:txBody>
            <a:bodyPr wrap="square" rtlCol="0">
              <a:spAutoFit/>
            </a:bodyPr>
            <a:lstStyle/>
            <a:p>
              <a:r>
                <a:rPr lang="fr-FR" sz="1600" b="1" dirty="0"/>
                <a:t>Envoi du résultat de la prédiction</a:t>
              </a:r>
            </a:p>
          </p:txBody>
        </p:sp>
      </p:grpSp>
      <p:sp>
        <p:nvSpPr>
          <p:cNvPr id="2" name="ZoneTexte 1">
            <a:extLst>
              <a:ext uri="{FF2B5EF4-FFF2-40B4-BE49-F238E27FC236}">
                <a16:creationId xmlns:a16="http://schemas.microsoft.com/office/drawing/2014/main" id="{E450C6BE-882F-5DEA-C7EB-8634DE1B0D0D}"/>
              </a:ext>
            </a:extLst>
          </p:cNvPr>
          <p:cNvSpPr txBox="1"/>
          <p:nvPr/>
        </p:nvSpPr>
        <p:spPr>
          <a:xfrm>
            <a:off x="863458" y="4902161"/>
            <a:ext cx="3201013" cy="1200329"/>
          </a:xfrm>
          <a:prstGeom prst="rect">
            <a:avLst/>
          </a:prstGeom>
          <a:noFill/>
        </p:spPr>
        <p:txBody>
          <a:bodyPr wrap="square" rtlCol="0">
            <a:spAutoFit/>
          </a:bodyPr>
          <a:lstStyle/>
          <a:p>
            <a:r>
              <a:rPr lang="fr-FR" i="1" dirty="0"/>
              <a:t>Se placer dans le dossier du </a:t>
            </a:r>
            <a:r>
              <a:rPr lang="fr-FR" i="1" dirty="0" err="1"/>
              <a:t>dashboard</a:t>
            </a:r>
            <a:r>
              <a:rPr lang="fr-FR" i="1" dirty="0"/>
              <a:t> et lancer dans le terminal:</a:t>
            </a:r>
          </a:p>
          <a:p>
            <a:r>
              <a:rPr lang="en-US" i="1" dirty="0" err="1"/>
              <a:t>streamlit</a:t>
            </a:r>
            <a:r>
              <a:rPr lang="en-US" i="1" dirty="0"/>
              <a:t> run 🏠_Home.py</a:t>
            </a:r>
            <a:endParaRPr lang="fr-FR" i="1" dirty="0"/>
          </a:p>
        </p:txBody>
      </p:sp>
      <p:sp>
        <p:nvSpPr>
          <p:cNvPr id="5" name="ZoneTexte 4">
            <a:extLst>
              <a:ext uri="{FF2B5EF4-FFF2-40B4-BE49-F238E27FC236}">
                <a16:creationId xmlns:a16="http://schemas.microsoft.com/office/drawing/2014/main" id="{BB163927-254B-6069-5111-0C9DA8EB3539}"/>
              </a:ext>
            </a:extLst>
          </p:cNvPr>
          <p:cNvSpPr txBox="1"/>
          <p:nvPr/>
        </p:nvSpPr>
        <p:spPr>
          <a:xfrm>
            <a:off x="7773401" y="1680493"/>
            <a:ext cx="3972551" cy="1200329"/>
          </a:xfrm>
          <a:prstGeom prst="rect">
            <a:avLst/>
          </a:prstGeom>
          <a:noFill/>
        </p:spPr>
        <p:txBody>
          <a:bodyPr wrap="square" rtlCol="0">
            <a:spAutoFit/>
          </a:bodyPr>
          <a:lstStyle/>
          <a:p>
            <a:r>
              <a:rPr lang="fr-FR" i="1" dirty="0"/>
              <a:t>Se placer dans le dossier de l’API et lancer dans le terminal:</a:t>
            </a:r>
          </a:p>
          <a:p>
            <a:r>
              <a:rPr lang="fr-FR" i="1" dirty="0" err="1"/>
              <a:t>uvicorn</a:t>
            </a:r>
            <a:r>
              <a:rPr lang="fr-FR" i="1" dirty="0"/>
              <a:t> </a:t>
            </a:r>
            <a:r>
              <a:rPr lang="fr-FR" i="1" dirty="0" err="1"/>
              <a:t>main:app</a:t>
            </a:r>
            <a:r>
              <a:rPr lang="fr-FR" i="1" dirty="0"/>
              <a:t> –</a:t>
            </a:r>
            <a:r>
              <a:rPr lang="fr-FR" i="1" dirty="0" err="1"/>
              <a:t>reload</a:t>
            </a:r>
            <a:endParaRPr lang="fr-FR" i="1" dirty="0"/>
          </a:p>
          <a:p>
            <a:r>
              <a:rPr lang="fr-FR" i="1" dirty="0">
                <a:hlinkClick r:id="rId11"/>
              </a:rPr>
              <a:t>http://127.0.0.1:8000/docs</a:t>
            </a:r>
            <a:r>
              <a:rPr lang="fr-FR" i="1" dirty="0"/>
              <a:t> (tester API)</a:t>
            </a:r>
          </a:p>
        </p:txBody>
      </p:sp>
    </p:spTree>
    <p:extLst>
      <p:ext uri="{BB962C8B-B14F-4D97-AF65-F5344CB8AC3E}">
        <p14:creationId xmlns:p14="http://schemas.microsoft.com/office/powerpoint/2010/main" val="1306307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28</a:t>
            </a:fld>
            <a:endParaRPr lang="en-US" dirty="0"/>
          </a:p>
        </p:txBody>
      </p:sp>
      <p:sp>
        <p:nvSpPr>
          <p:cNvPr id="4" name="Titre 1">
            <a:extLst>
              <a:ext uri="{FF2B5EF4-FFF2-40B4-BE49-F238E27FC236}">
                <a16:creationId xmlns:a16="http://schemas.microsoft.com/office/drawing/2014/main" id="{AAD58B2F-B8E6-8E05-5BC3-8FA5865A43B5}"/>
              </a:ext>
            </a:extLst>
          </p:cNvPr>
          <p:cNvSpPr txBox="1">
            <a:spLocks/>
          </p:cNvSpPr>
          <p:nvPr/>
        </p:nvSpPr>
        <p:spPr>
          <a:xfrm>
            <a:off x="523914" y="288685"/>
            <a:ext cx="11928475" cy="531813"/>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sz="3600" dirty="0"/>
              <a:t>V. Dashboard: démo du </a:t>
            </a:r>
            <a:r>
              <a:rPr lang="fr-FR" sz="3600" dirty="0" err="1"/>
              <a:t>dashboard</a:t>
            </a:r>
            <a:r>
              <a:rPr lang="fr-FR" sz="3600" dirty="0"/>
              <a:t> déployé sur </a:t>
            </a:r>
            <a:r>
              <a:rPr lang="fr-FR" sz="3600" dirty="0" err="1"/>
              <a:t>Heroku</a:t>
            </a:r>
            <a:r>
              <a:rPr lang="fr-FR" sz="3600" dirty="0"/>
              <a:t> </a:t>
            </a:r>
            <a:endParaRPr lang="fr-FR" sz="4000" dirty="0"/>
          </a:p>
        </p:txBody>
      </p:sp>
      <p:pic>
        <p:nvPicPr>
          <p:cNvPr id="3" name="Image 2">
            <a:extLst>
              <a:ext uri="{FF2B5EF4-FFF2-40B4-BE49-F238E27FC236}">
                <a16:creationId xmlns:a16="http://schemas.microsoft.com/office/drawing/2014/main" id="{326EB222-4C0B-5F51-5ECA-DD68189EACB7}"/>
              </a:ext>
            </a:extLst>
          </p:cNvPr>
          <p:cNvPicPr>
            <a:picLocks noChangeAspect="1"/>
          </p:cNvPicPr>
          <p:nvPr/>
        </p:nvPicPr>
        <p:blipFill>
          <a:blip r:embed="rId3"/>
          <a:stretch>
            <a:fillRect/>
          </a:stretch>
        </p:blipFill>
        <p:spPr>
          <a:xfrm>
            <a:off x="349329" y="1298037"/>
            <a:ext cx="7823121" cy="4298972"/>
          </a:xfrm>
          <a:prstGeom prst="rect">
            <a:avLst/>
          </a:prstGeom>
        </p:spPr>
      </p:pic>
      <p:sp>
        <p:nvSpPr>
          <p:cNvPr id="2" name="Bouton d’action : avant ou précédent 1">
            <a:hlinkClick r:id="rId4"/>
            <a:extLst>
              <a:ext uri="{FF2B5EF4-FFF2-40B4-BE49-F238E27FC236}">
                <a16:creationId xmlns:a16="http://schemas.microsoft.com/office/drawing/2014/main" id="{FCB6BBBC-7D8D-37C6-9562-B6F59A2EEAB7}"/>
              </a:ext>
            </a:extLst>
          </p:cNvPr>
          <p:cNvSpPr/>
          <p:nvPr/>
        </p:nvSpPr>
        <p:spPr>
          <a:xfrm>
            <a:off x="7636667" y="5745837"/>
            <a:ext cx="535783" cy="244655"/>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F209A2AB-C57A-3378-3A7B-4E0A1EDBAC7A}"/>
              </a:ext>
            </a:extLst>
          </p:cNvPr>
          <p:cNvSpPr txBox="1"/>
          <p:nvPr/>
        </p:nvSpPr>
        <p:spPr>
          <a:xfrm>
            <a:off x="5616480" y="5759092"/>
            <a:ext cx="2288078" cy="369332"/>
          </a:xfrm>
          <a:prstGeom prst="rect">
            <a:avLst/>
          </a:prstGeom>
          <a:noFill/>
        </p:spPr>
        <p:txBody>
          <a:bodyPr wrap="square" rtlCol="0">
            <a:spAutoFit/>
          </a:bodyPr>
          <a:lstStyle/>
          <a:p>
            <a:r>
              <a:rPr lang="fr-FR" dirty="0"/>
              <a:t>Lien du </a:t>
            </a:r>
            <a:r>
              <a:rPr lang="fr-FR" dirty="0" err="1"/>
              <a:t>dashboard</a:t>
            </a:r>
            <a:r>
              <a:rPr lang="fr-FR" dirty="0">
                <a:solidFill>
                  <a:schemeClr val="bg1"/>
                </a:solidFill>
              </a:rPr>
              <a:t>:</a:t>
            </a:r>
          </a:p>
        </p:txBody>
      </p:sp>
      <p:pic>
        <p:nvPicPr>
          <p:cNvPr id="7" name="Image 6">
            <a:extLst>
              <a:ext uri="{FF2B5EF4-FFF2-40B4-BE49-F238E27FC236}">
                <a16:creationId xmlns:a16="http://schemas.microsoft.com/office/drawing/2014/main" id="{CBA2C58B-87DB-FB43-BAF8-CEDC46D9461C}"/>
              </a:ext>
            </a:extLst>
          </p:cNvPr>
          <p:cNvPicPr>
            <a:picLocks noChangeAspect="1"/>
          </p:cNvPicPr>
          <p:nvPr/>
        </p:nvPicPr>
        <p:blipFill>
          <a:blip r:embed="rId5"/>
          <a:stretch>
            <a:fillRect/>
          </a:stretch>
        </p:blipFill>
        <p:spPr>
          <a:xfrm>
            <a:off x="8506773" y="1191655"/>
            <a:ext cx="3229893" cy="2568892"/>
          </a:xfrm>
          <a:prstGeom prst="rect">
            <a:avLst/>
          </a:prstGeom>
        </p:spPr>
      </p:pic>
      <p:sp>
        <p:nvSpPr>
          <p:cNvPr id="9" name="ZoneTexte 8">
            <a:extLst>
              <a:ext uri="{FF2B5EF4-FFF2-40B4-BE49-F238E27FC236}">
                <a16:creationId xmlns:a16="http://schemas.microsoft.com/office/drawing/2014/main" id="{A027C89F-FC33-D3A8-CE9F-03FA0DD57533}"/>
              </a:ext>
            </a:extLst>
          </p:cNvPr>
          <p:cNvSpPr txBox="1"/>
          <p:nvPr/>
        </p:nvSpPr>
        <p:spPr>
          <a:xfrm>
            <a:off x="8632503" y="3844168"/>
            <a:ext cx="2043117" cy="369332"/>
          </a:xfrm>
          <a:prstGeom prst="rect">
            <a:avLst/>
          </a:prstGeom>
          <a:noFill/>
        </p:spPr>
        <p:txBody>
          <a:bodyPr wrap="square" rtlCol="0">
            <a:spAutoFit/>
          </a:bodyPr>
          <a:lstStyle/>
          <a:p>
            <a:r>
              <a:rPr lang="fr-FR" dirty="0"/>
              <a:t>Lien API</a:t>
            </a:r>
            <a:endParaRPr lang="fr-FR" dirty="0">
              <a:solidFill>
                <a:schemeClr val="bg1"/>
              </a:solidFill>
            </a:endParaRPr>
          </a:p>
        </p:txBody>
      </p:sp>
      <p:sp>
        <p:nvSpPr>
          <p:cNvPr id="10" name="Bouton d’action : avant ou précédent 9">
            <a:hlinkClick r:id="rId6"/>
            <a:extLst>
              <a:ext uri="{FF2B5EF4-FFF2-40B4-BE49-F238E27FC236}">
                <a16:creationId xmlns:a16="http://schemas.microsoft.com/office/drawing/2014/main" id="{63A71AFE-9338-4CDA-618D-A42271EE8A61}"/>
              </a:ext>
            </a:extLst>
          </p:cNvPr>
          <p:cNvSpPr/>
          <p:nvPr/>
        </p:nvSpPr>
        <p:spPr>
          <a:xfrm>
            <a:off x="9654061" y="3865361"/>
            <a:ext cx="535783" cy="31388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00237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90921C9-90F8-4543-B8BF-5A8264E3E480}"/>
              </a:ext>
            </a:extLst>
          </p:cNvPr>
          <p:cNvSpPr>
            <a:spLocks noGrp="1"/>
          </p:cNvSpPr>
          <p:nvPr>
            <p:ph type="ctrTitle"/>
          </p:nvPr>
        </p:nvSpPr>
        <p:spPr/>
        <p:txBody>
          <a:bodyPr>
            <a:normAutofit/>
          </a:bodyPr>
          <a:lstStyle/>
          <a:p>
            <a:r>
              <a:rPr lang="fr-FR" sz="3600" dirty="0"/>
              <a:t>VI. CONCLUSIONS</a:t>
            </a:r>
          </a:p>
        </p:txBody>
      </p:sp>
      <p:sp>
        <p:nvSpPr>
          <p:cNvPr id="2" name="Espace réservé du numéro de diapositive 1">
            <a:extLst>
              <a:ext uri="{FF2B5EF4-FFF2-40B4-BE49-F238E27FC236}">
                <a16:creationId xmlns:a16="http://schemas.microsoft.com/office/drawing/2014/main" id="{718DDC0D-E2C9-44FD-BF53-B4EF0B3BC662}"/>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31279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90921C9-90F8-4543-B8BF-5A8264E3E480}"/>
              </a:ext>
            </a:extLst>
          </p:cNvPr>
          <p:cNvSpPr>
            <a:spLocks noGrp="1"/>
          </p:cNvSpPr>
          <p:nvPr>
            <p:ph type="ctrTitle"/>
          </p:nvPr>
        </p:nvSpPr>
        <p:spPr/>
        <p:txBody>
          <a:bodyPr>
            <a:normAutofit/>
          </a:bodyPr>
          <a:lstStyle/>
          <a:p>
            <a:r>
              <a:rPr lang="fr-FR" sz="3600" dirty="0"/>
              <a:t>I. PROBLEMATIQUE ET JEU DE DONNEES</a:t>
            </a:r>
          </a:p>
        </p:txBody>
      </p:sp>
      <p:sp>
        <p:nvSpPr>
          <p:cNvPr id="2" name="Espace réservé du numéro de diapositive 1">
            <a:extLst>
              <a:ext uri="{FF2B5EF4-FFF2-40B4-BE49-F238E27FC236}">
                <a16:creationId xmlns:a16="http://schemas.microsoft.com/office/drawing/2014/main" id="{718DDC0D-E2C9-44FD-BF53-B4EF0B3BC662}"/>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726875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30</a:t>
            </a:fld>
            <a:endParaRPr lang="en-US" dirty="0"/>
          </a:p>
        </p:txBody>
      </p:sp>
      <p:sp>
        <p:nvSpPr>
          <p:cNvPr id="2" name="Titre 1">
            <a:extLst>
              <a:ext uri="{FF2B5EF4-FFF2-40B4-BE49-F238E27FC236}">
                <a16:creationId xmlns:a16="http://schemas.microsoft.com/office/drawing/2014/main" id="{EA22FEB3-C842-4FD3-A9C1-7D369F633A74}"/>
              </a:ext>
            </a:extLst>
          </p:cNvPr>
          <p:cNvSpPr>
            <a:spLocks noGrp="1"/>
          </p:cNvSpPr>
          <p:nvPr>
            <p:ph type="title" idx="4294967295"/>
          </p:nvPr>
        </p:nvSpPr>
        <p:spPr>
          <a:xfrm>
            <a:off x="0" y="331788"/>
            <a:ext cx="11415713" cy="531812"/>
          </a:xfrm>
        </p:spPr>
        <p:txBody>
          <a:bodyPr>
            <a:normAutofit fontScale="90000"/>
          </a:bodyPr>
          <a:lstStyle/>
          <a:p>
            <a:pPr algn="l"/>
            <a:r>
              <a:rPr lang="fr-FR" dirty="0"/>
              <a:t>VI. </a:t>
            </a:r>
            <a:r>
              <a:rPr lang="fr-FR" sz="4400" dirty="0"/>
              <a:t>Conclusions</a:t>
            </a:r>
            <a:endParaRPr lang="fr-FR" dirty="0"/>
          </a:p>
        </p:txBody>
      </p:sp>
      <p:sp>
        <p:nvSpPr>
          <p:cNvPr id="4" name="ZoneTexte 3">
            <a:extLst>
              <a:ext uri="{FF2B5EF4-FFF2-40B4-BE49-F238E27FC236}">
                <a16:creationId xmlns:a16="http://schemas.microsoft.com/office/drawing/2014/main" id="{90BF6956-DDD4-2F53-096C-C8057E95F10F}"/>
              </a:ext>
            </a:extLst>
          </p:cNvPr>
          <p:cNvSpPr txBox="1"/>
          <p:nvPr/>
        </p:nvSpPr>
        <p:spPr>
          <a:xfrm>
            <a:off x="2516751" y="1166842"/>
            <a:ext cx="9044393" cy="4524315"/>
          </a:xfrm>
          <a:prstGeom prst="rect">
            <a:avLst/>
          </a:prstGeom>
          <a:noFill/>
        </p:spPr>
        <p:txBody>
          <a:bodyPr wrap="square" rtlCol="0">
            <a:spAutoFit/>
          </a:bodyPr>
          <a:lstStyle/>
          <a:p>
            <a:pPr algn="just"/>
            <a:r>
              <a:rPr lang="fr-FR" b="1" dirty="0"/>
              <a:t>Implémentation d’un modèle de classification binaire avec classes déséquilibrées dans une application hébergée sur le cloud.</a:t>
            </a:r>
            <a:endParaRPr lang="fr-FR" dirty="0"/>
          </a:p>
          <a:p>
            <a:pPr marL="285750" indent="-285750" algn="just">
              <a:buFont typeface="Arial" panose="020B0604020202020204" pitchFamily="34" charset="0"/>
              <a:buChar char="•"/>
            </a:pPr>
            <a:endParaRPr lang="fr-FR" dirty="0"/>
          </a:p>
          <a:p>
            <a:pPr algn="just"/>
            <a:r>
              <a:rPr lang="fr-FR" b="1" dirty="0"/>
              <a:t>Axes d’amélioration</a:t>
            </a:r>
            <a:r>
              <a:rPr lang="fr-FR" dirty="0"/>
              <a:t>:</a:t>
            </a:r>
          </a:p>
          <a:p>
            <a:pPr marL="742950" lvl="1" indent="-285750" algn="just">
              <a:buFont typeface="Arial" panose="020B0604020202020204" pitchFamily="34" charset="0"/>
              <a:buChar char="•"/>
            </a:pPr>
            <a:r>
              <a:rPr lang="fr-FR" dirty="0"/>
              <a:t>Echanges avec Prêt à dépenser pour pallier à la </a:t>
            </a:r>
            <a:r>
              <a:rPr lang="fr-FR" b="1" dirty="0"/>
              <a:t>méconnaissance du secteur bancaire</a:t>
            </a:r>
            <a:r>
              <a:rPr lang="fr-FR" dirty="0"/>
              <a:t>:</a:t>
            </a:r>
          </a:p>
          <a:p>
            <a:pPr marL="1200150" lvl="2" indent="-285750" algn="just">
              <a:buFont typeface="Arial" panose="020B0604020202020204" pitchFamily="34" charset="0"/>
              <a:buChar char="•"/>
            </a:pPr>
            <a:r>
              <a:rPr lang="fr-FR" b="1" dirty="0" err="1"/>
              <a:t>Feature</a:t>
            </a:r>
            <a:r>
              <a:rPr lang="fr-FR" b="1" dirty="0"/>
              <a:t> engineering </a:t>
            </a:r>
            <a:r>
              <a:rPr lang="fr-FR" dirty="0"/>
              <a:t>et </a:t>
            </a:r>
            <a:r>
              <a:rPr lang="fr-FR" b="1" dirty="0"/>
              <a:t>sélection de variables</a:t>
            </a:r>
          </a:p>
          <a:p>
            <a:pPr marL="1200150" lvl="2" indent="-285750" algn="just">
              <a:buFont typeface="Arial" panose="020B0604020202020204" pitchFamily="34" charset="0"/>
              <a:buChar char="•"/>
            </a:pPr>
            <a:r>
              <a:rPr lang="fr-FR" dirty="0"/>
              <a:t>Choix des </a:t>
            </a:r>
            <a:r>
              <a:rPr lang="fr-FR" b="1" dirty="0"/>
              <a:t>métriques d’évaluation et du seuil de prédiction</a:t>
            </a:r>
          </a:p>
          <a:p>
            <a:pPr marL="1200150" lvl="2" indent="-285750" algn="just">
              <a:buFont typeface="Arial" panose="020B0604020202020204" pitchFamily="34" charset="0"/>
              <a:buChar char="•"/>
            </a:pPr>
            <a:r>
              <a:rPr lang="fr-FR" dirty="0"/>
              <a:t>Mise en place </a:t>
            </a:r>
            <a:r>
              <a:rPr lang="fr-FR" b="1" dirty="0"/>
              <a:t>d’alertes</a:t>
            </a:r>
            <a:r>
              <a:rPr lang="fr-FR" dirty="0"/>
              <a:t> en cas d’une dégradation significative de la performance (monitoring </a:t>
            </a:r>
            <a:r>
              <a:rPr lang="fr-FR" dirty="0" err="1"/>
              <a:t>evidently</a:t>
            </a:r>
            <a:r>
              <a:rPr lang="fr-FR" dirty="0"/>
              <a:t>)</a:t>
            </a:r>
          </a:p>
          <a:p>
            <a:pPr marL="742950" lvl="1" indent="-285750" algn="just">
              <a:buFont typeface="Arial" panose="020B0604020202020204" pitchFamily="34" charset="0"/>
              <a:buChar char="•"/>
            </a:pPr>
            <a:r>
              <a:rPr lang="fr-FR" dirty="0"/>
              <a:t>Ajout de </a:t>
            </a:r>
            <a:r>
              <a:rPr lang="fr-FR" b="1" dirty="0"/>
              <a:t>fonctionnalités</a:t>
            </a:r>
            <a:r>
              <a:rPr lang="fr-FR" dirty="0"/>
              <a:t> supplémentaires dans le </a:t>
            </a:r>
            <a:r>
              <a:rPr lang="fr-FR" dirty="0" err="1"/>
              <a:t>dashboard</a:t>
            </a:r>
            <a:endParaRPr lang="fr-FR" dirty="0"/>
          </a:p>
          <a:p>
            <a:pPr marL="742950" lvl="1" indent="-285750" algn="just">
              <a:buFont typeface="Arial" panose="020B0604020202020204" pitchFamily="34" charset="0"/>
              <a:buChar char="•"/>
            </a:pPr>
            <a:r>
              <a:rPr lang="fr-FR" dirty="0"/>
              <a:t>Variables </a:t>
            </a:r>
            <a:r>
              <a:rPr lang="fr-FR" b="1" dirty="0"/>
              <a:t>renommées</a:t>
            </a:r>
          </a:p>
          <a:p>
            <a:pPr marL="742950" lvl="1" indent="-285750" algn="just">
              <a:buFont typeface="Arial" panose="020B0604020202020204" pitchFamily="34" charset="0"/>
              <a:buChar char="•"/>
            </a:pPr>
            <a:r>
              <a:rPr lang="fr-FR" b="1" dirty="0"/>
              <a:t>Clustering</a:t>
            </a:r>
            <a:r>
              <a:rPr lang="fr-FR" dirty="0"/>
              <a:t> pour situer le client parmi des profils similaires</a:t>
            </a:r>
          </a:p>
          <a:p>
            <a:pPr marL="742950" lvl="1" indent="-285750" algn="just">
              <a:buFont typeface="Arial" panose="020B0604020202020204" pitchFamily="34" charset="0"/>
              <a:buChar char="•"/>
            </a:pPr>
            <a:r>
              <a:rPr lang="fr-FR" dirty="0"/>
              <a:t>Ajout </a:t>
            </a:r>
            <a:r>
              <a:rPr lang="fr-FR" b="1" dirty="0"/>
              <a:t>d’autres graphiques </a:t>
            </a:r>
            <a:r>
              <a:rPr lang="fr-FR" dirty="0"/>
              <a:t>(</a:t>
            </a:r>
            <a:r>
              <a:rPr lang="fr-FR" dirty="0" err="1"/>
              <a:t>intéractifs</a:t>
            </a:r>
            <a:r>
              <a:rPr lang="fr-FR" dirty="0"/>
              <a:t> avec </a:t>
            </a:r>
            <a:r>
              <a:rPr lang="fr-FR" dirty="0" err="1"/>
              <a:t>plotly</a:t>
            </a:r>
            <a:r>
              <a:rPr lang="fr-FR" dirty="0"/>
              <a:t> par exemple)</a:t>
            </a:r>
          </a:p>
          <a:p>
            <a:pPr marL="742950" lvl="1" indent="-285750" algn="just">
              <a:buFont typeface="Arial" panose="020B0604020202020204" pitchFamily="34" charset="0"/>
              <a:buChar char="•"/>
            </a:pPr>
            <a:r>
              <a:rPr lang="fr-FR" dirty="0"/>
              <a:t>Utilisation de </a:t>
            </a:r>
            <a:r>
              <a:rPr lang="fr-FR" b="1" dirty="0" err="1"/>
              <a:t>st.session_state</a:t>
            </a:r>
            <a:r>
              <a:rPr lang="fr-FR" b="1" dirty="0"/>
              <a:t> </a:t>
            </a:r>
            <a:r>
              <a:rPr lang="fr-FR" dirty="0"/>
              <a:t>pour garder en mémoire des paramètres et accélérer / améliorer l’affichage de la page</a:t>
            </a:r>
          </a:p>
          <a:p>
            <a:pPr marL="742950" lvl="1" indent="-285750" algn="just">
              <a:buFont typeface="Arial" panose="020B0604020202020204" pitchFamily="34" charset="0"/>
              <a:buChar char="•"/>
            </a:pPr>
            <a:r>
              <a:rPr lang="fr-FR" dirty="0"/>
              <a:t>Ajout de </a:t>
            </a:r>
            <a:r>
              <a:rPr lang="fr-FR" b="1" dirty="0"/>
              <a:t>tests unitaires </a:t>
            </a:r>
            <a:r>
              <a:rPr lang="fr-FR" dirty="0"/>
              <a:t>supplémentaires pour chaque fonction</a:t>
            </a:r>
          </a:p>
        </p:txBody>
      </p:sp>
      <p:pic>
        <p:nvPicPr>
          <p:cNvPr id="3" name="Image 2">
            <a:extLst>
              <a:ext uri="{FF2B5EF4-FFF2-40B4-BE49-F238E27FC236}">
                <a16:creationId xmlns:a16="http://schemas.microsoft.com/office/drawing/2014/main" id="{FE218531-7A6F-4227-A22B-66C66A45C1AB}"/>
              </a:ext>
            </a:extLst>
          </p:cNvPr>
          <p:cNvPicPr>
            <a:picLocks noChangeAspect="1"/>
          </p:cNvPicPr>
          <p:nvPr/>
        </p:nvPicPr>
        <p:blipFill>
          <a:blip r:embed="rId3"/>
          <a:stretch>
            <a:fillRect/>
          </a:stretch>
        </p:blipFill>
        <p:spPr>
          <a:xfrm>
            <a:off x="886240" y="1069976"/>
            <a:ext cx="1033128" cy="1015909"/>
          </a:xfrm>
          <a:prstGeom prst="rect">
            <a:avLst/>
          </a:prstGeom>
        </p:spPr>
      </p:pic>
      <p:pic>
        <p:nvPicPr>
          <p:cNvPr id="6" name="Image 5">
            <a:extLst>
              <a:ext uri="{FF2B5EF4-FFF2-40B4-BE49-F238E27FC236}">
                <a16:creationId xmlns:a16="http://schemas.microsoft.com/office/drawing/2014/main" id="{834298F1-6C51-F964-8B41-F32AEA3A5614}"/>
              </a:ext>
            </a:extLst>
          </p:cNvPr>
          <p:cNvPicPr>
            <a:picLocks noChangeAspect="1"/>
          </p:cNvPicPr>
          <p:nvPr/>
        </p:nvPicPr>
        <p:blipFill>
          <a:blip r:embed="rId4"/>
          <a:stretch>
            <a:fillRect/>
          </a:stretch>
        </p:blipFill>
        <p:spPr>
          <a:xfrm>
            <a:off x="462376" y="3429000"/>
            <a:ext cx="1880855" cy="1167851"/>
          </a:xfrm>
          <a:prstGeom prst="rect">
            <a:avLst/>
          </a:prstGeom>
        </p:spPr>
      </p:pic>
    </p:spTree>
    <p:extLst>
      <p:ext uri="{BB962C8B-B14F-4D97-AF65-F5344CB8AC3E}">
        <p14:creationId xmlns:p14="http://schemas.microsoft.com/office/powerpoint/2010/main" val="1637146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22FEB3-C842-4FD3-A9C1-7D369F633A74}"/>
              </a:ext>
            </a:extLst>
          </p:cNvPr>
          <p:cNvSpPr>
            <a:spLocks noGrp="1"/>
          </p:cNvSpPr>
          <p:nvPr>
            <p:ph type="ctrTitle"/>
          </p:nvPr>
        </p:nvSpPr>
        <p:spPr/>
        <p:txBody>
          <a:bodyPr>
            <a:normAutofit/>
          </a:bodyPr>
          <a:lstStyle/>
          <a:p>
            <a:pPr algn="l"/>
            <a:r>
              <a:rPr lang="fr-FR" dirty="0"/>
              <a:t>MERCI</a:t>
            </a:r>
          </a:p>
        </p:txBody>
      </p:sp>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58258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2" name="Titre 1">
            <a:extLst>
              <a:ext uri="{FF2B5EF4-FFF2-40B4-BE49-F238E27FC236}">
                <a16:creationId xmlns:a16="http://schemas.microsoft.com/office/drawing/2014/main" id="{EA22FEB3-C842-4FD3-A9C1-7D369F633A74}"/>
              </a:ext>
            </a:extLst>
          </p:cNvPr>
          <p:cNvSpPr>
            <a:spLocks noGrp="1"/>
          </p:cNvSpPr>
          <p:nvPr>
            <p:ph type="title" idx="4294967295"/>
          </p:nvPr>
        </p:nvSpPr>
        <p:spPr>
          <a:xfrm>
            <a:off x="360915" y="180104"/>
            <a:ext cx="7958138" cy="531812"/>
          </a:xfrm>
        </p:spPr>
        <p:txBody>
          <a:bodyPr>
            <a:noAutofit/>
          </a:bodyPr>
          <a:lstStyle/>
          <a:p>
            <a:pPr algn="l"/>
            <a:r>
              <a:rPr lang="fr-FR" sz="4000" dirty="0"/>
              <a:t>I. Présentation de la problématique</a:t>
            </a:r>
          </a:p>
        </p:txBody>
      </p:sp>
      <p:sp>
        <p:nvSpPr>
          <p:cNvPr id="9" name="Espace réservé du contenu 4">
            <a:extLst>
              <a:ext uri="{FF2B5EF4-FFF2-40B4-BE49-F238E27FC236}">
                <a16:creationId xmlns:a16="http://schemas.microsoft.com/office/drawing/2014/main" id="{7C831BAB-503D-21C1-8C79-350496CBF66D}"/>
              </a:ext>
            </a:extLst>
          </p:cNvPr>
          <p:cNvSpPr txBox="1">
            <a:spLocks/>
          </p:cNvSpPr>
          <p:nvPr/>
        </p:nvSpPr>
        <p:spPr>
          <a:xfrm>
            <a:off x="4810991" y="884549"/>
            <a:ext cx="7093963" cy="532410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20000"/>
              </a:lnSpc>
              <a:spcBef>
                <a:spcPts val="0"/>
              </a:spcBef>
              <a:spcAft>
                <a:spcPts val="0"/>
              </a:spcAft>
              <a:buFont typeface="Wingdings" panose="05000000000000000000" pitchFamily="2" charset="2"/>
              <a:buChar char="q"/>
            </a:pPr>
            <a:r>
              <a:rPr lang="fr-FR" sz="1800" b="1" dirty="0">
                <a:solidFill>
                  <a:schemeClr val="accent1"/>
                </a:solidFill>
                <a:effectLst>
                  <a:outerShdw blurRad="38100" dist="38100" dir="2700000" algn="tl">
                    <a:srgbClr val="000000">
                      <a:alpha val="43137"/>
                    </a:srgbClr>
                  </a:outerShdw>
                </a:effectLst>
              </a:rPr>
              <a:t> Mission: </a:t>
            </a:r>
          </a:p>
          <a:p>
            <a:pPr marL="0" indent="0">
              <a:lnSpc>
                <a:spcPct val="120000"/>
              </a:lnSpc>
              <a:spcBef>
                <a:spcPts val="0"/>
              </a:spcBef>
              <a:spcAft>
                <a:spcPts val="0"/>
              </a:spcAft>
              <a:buNone/>
            </a:pPr>
            <a:r>
              <a:rPr lang="fr-FR" sz="1800" dirty="0"/>
              <a:t>Pour se faire </a:t>
            </a:r>
            <a:r>
              <a:rPr lang="fr-FR" sz="1800" b="1" dirty="0"/>
              <a:t>connaître auprès du grand public</a:t>
            </a:r>
            <a:r>
              <a:rPr lang="fr-FR" sz="1800" dirty="0"/>
              <a:t>, elle souhaite mettre à sa disposition une </a:t>
            </a:r>
            <a:r>
              <a:rPr lang="fr-FR" sz="1800" b="1" dirty="0"/>
              <a:t>application mobile </a:t>
            </a:r>
            <a:r>
              <a:rPr lang="fr-FR" sz="1800" dirty="0"/>
              <a:t>qui permettrait aux utilisateurs de </a:t>
            </a:r>
            <a:r>
              <a:rPr lang="fr-FR" sz="1800" b="1" dirty="0"/>
              <a:t>prendre en photo un fruit ou un légume </a:t>
            </a:r>
            <a:r>
              <a:rPr lang="fr-FR" sz="1800" dirty="0"/>
              <a:t>et d'obtenir des </a:t>
            </a:r>
            <a:r>
              <a:rPr lang="fr-FR" sz="1800" b="1" dirty="0"/>
              <a:t>informations</a:t>
            </a:r>
            <a:r>
              <a:rPr lang="fr-FR" sz="1800" dirty="0"/>
              <a:t> sur ce dernier. </a:t>
            </a:r>
            <a:endParaRPr lang="fr-FR" sz="1800" dirty="0">
              <a:solidFill>
                <a:schemeClr val="tx1"/>
              </a:solidFill>
            </a:endParaRPr>
          </a:p>
          <a:p>
            <a:pPr algn="just">
              <a:lnSpc>
                <a:spcPct val="120000"/>
              </a:lnSpc>
              <a:buFont typeface="Wingdings" panose="05000000000000000000" pitchFamily="2" charset="2"/>
              <a:buChar char="q"/>
            </a:pPr>
            <a:r>
              <a:rPr lang="fr-FR" sz="1800" b="1" dirty="0">
                <a:solidFill>
                  <a:schemeClr val="accent1"/>
                </a:solidFill>
                <a:effectLst>
                  <a:outerShdw blurRad="38100" dist="38100" dir="2700000" algn="tl">
                    <a:srgbClr val="000000">
                      <a:alpha val="43137"/>
                    </a:srgbClr>
                  </a:outerShdw>
                </a:effectLst>
              </a:rPr>
              <a:t> Objectifs :  </a:t>
            </a:r>
          </a:p>
          <a:p>
            <a:pPr lvl="1" algn="just">
              <a:lnSpc>
                <a:spcPct val="120000"/>
              </a:lnSpc>
              <a:spcBef>
                <a:spcPts val="0"/>
              </a:spcBef>
              <a:spcAft>
                <a:spcPts val="0"/>
              </a:spcAft>
              <a:buFontTx/>
              <a:buChar char="-"/>
            </a:pPr>
            <a:r>
              <a:rPr lang="fr-FR" b="1" dirty="0"/>
              <a:t>sensibiliser le grand public à la biodiversité des fruits</a:t>
            </a:r>
          </a:p>
          <a:p>
            <a:pPr lvl="1" algn="just">
              <a:spcBef>
                <a:spcPts val="0"/>
              </a:spcBef>
              <a:spcAft>
                <a:spcPts val="0"/>
              </a:spcAft>
              <a:buFontTx/>
              <a:buChar char="-"/>
            </a:pPr>
            <a:r>
              <a:rPr lang="fr-FR" dirty="0"/>
              <a:t>mettre en place une </a:t>
            </a:r>
            <a:r>
              <a:rPr lang="fr-FR" b="1" dirty="0"/>
              <a:t>première version du moteur de classification </a:t>
            </a:r>
            <a:r>
              <a:rPr lang="fr-FR" dirty="0"/>
              <a:t>des images de fruits</a:t>
            </a:r>
          </a:p>
          <a:p>
            <a:pPr lvl="1" algn="just">
              <a:spcBef>
                <a:spcPts val="0"/>
              </a:spcBef>
              <a:spcAft>
                <a:spcPts val="0"/>
              </a:spcAft>
              <a:buFontTx/>
              <a:buChar char="-"/>
            </a:pPr>
            <a:r>
              <a:rPr lang="fr-FR" dirty="0"/>
              <a:t>construire une </a:t>
            </a:r>
            <a:r>
              <a:rPr lang="fr-FR" b="1" dirty="0"/>
              <a:t>première version de l'architecture Big Data </a:t>
            </a:r>
            <a:r>
              <a:rPr lang="fr-FR" dirty="0"/>
              <a:t>nécessaire</a:t>
            </a:r>
            <a:endParaRPr lang="fr-FR" b="1" dirty="0">
              <a:solidFill>
                <a:schemeClr val="accent1"/>
              </a:solidFill>
              <a:effectLst>
                <a:outerShdw blurRad="38100" dist="38100" dir="2700000" algn="tl">
                  <a:srgbClr val="000000">
                    <a:alpha val="43137"/>
                  </a:srgbClr>
                </a:outerShdw>
              </a:effectLst>
            </a:endParaRPr>
          </a:p>
          <a:p>
            <a:pPr algn="just">
              <a:lnSpc>
                <a:spcPct val="120000"/>
              </a:lnSpc>
              <a:buFont typeface="Wingdings" panose="05000000000000000000" pitchFamily="2" charset="2"/>
              <a:buChar char="q"/>
            </a:pPr>
            <a:r>
              <a:rPr lang="fr-FR" sz="1800" b="1" dirty="0">
                <a:solidFill>
                  <a:schemeClr val="accent1"/>
                </a:solidFill>
                <a:effectLst>
                  <a:outerShdw blurRad="38100" dist="38100" dir="2700000" algn="tl">
                    <a:srgbClr val="000000">
                      <a:alpha val="43137"/>
                    </a:srgbClr>
                  </a:outerShdw>
                </a:effectLst>
              </a:rPr>
              <a:t> Contraintes : </a:t>
            </a:r>
            <a:endParaRPr lang="fr-FR" sz="1800" dirty="0"/>
          </a:p>
          <a:p>
            <a:pPr lvl="1" algn="just">
              <a:lnSpc>
                <a:spcPct val="100000"/>
              </a:lnSpc>
              <a:spcBef>
                <a:spcPts val="0"/>
              </a:spcBef>
              <a:spcAft>
                <a:spcPts val="0"/>
              </a:spcAft>
              <a:buFontTx/>
              <a:buChar char="-"/>
            </a:pPr>
            <a:r>
              <a:rPr lang="fr-FR" dirty="0"/>
              <a:t>le </a:t>
            </a:r>
            <a:r>
              <a:rPr lang="fr-FR" b="1" dirty="0"/>
              <a:t>volume des données va augmenter très rapidement </a:t>
            </a:r>
            <a:r>
              <a:rPr lang="fr-FR" dirty="0"/>
              <a:t>après la livraison de ce projet</a:t>
            </a:r>
          </a:p>
          <a:p>
            <a:pPr lvl="1" algn="just">
              <a:lnSpc>
                <a:spcPct val="100000"/>
              </a:lnSpc>
              <a:spcBef>
                <a:spcPts val="0"/>
              </a:spcBef>
              <a:spcAft>
                <a:spcPts val="0"/>
              </a:spcAft>
              <a:buFontTx/>
              <a:buChar char="-"/>
            </a:pPr>
            <a:r>
              <a:rPr lang="fr-FR" dirty="0"/>
              <a:t>les </a:t>
            </a:r>
            <a:r>
              <a:rPr lang="fr-FR" b="1" dirty="0"/>
              <a:t>serveurs</a:t>
            </a:r>
            <a:r>
              <a:rPr lang="fr-FR" dirty="0"/>
              <a:t> doivent être situés sur le </a:t>
            </a:r>
            <a:r>
              <a:rPr lang="fr-FR" b="1" dirty="0"/>
              <a:t>territoire européen</a:t>
            </a:r>
          </a:p>
          <a:p>
            <a:pPr marL="384048" lvl="2" indent="0" algn="just">
              <a:buNone/>
            </a:pPr>
            <a:endParaRPr lang="fr-FR" sz="1800" b="1" dirty="0">
              <a:solidFill>
                <a:schemeClr val="tx1"/>
              </a:solidFill>
            </a:endParaRPr>
          </a:p>
        </p:txBody>
      </p:sp>
      <p:sp>
        <p:nvSpPr>
          <p:cNvPr id="4" name="Espace réservé du contenu 4">
            <a:extLst>
              <a:ext uri="{FF2B5EF4-FFF2-40B4-BE49-F238E27FC236}">
                <a16:creationId xmlns:a16="http://schemas.microsoft.com/office/drawing/2014/main" id="{B8B8D70A-BF6B-790C-8DAB-CA0DBF44345A}"/>
              </a:ext>
            </a:extLst>
          </p:cNvPr>
          <p:cNvSpPr txBox="1">
            <a:spLocks/>
          </p:cNvSpPr>
          <p:nvPr/>
        </p:nvSpPr>
        <p:spPr>
          <a:xfrm>
            <a:off x="574964" y="3927526"/>
            <a:ext cx="3932808" cy="228113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00000"/>
              </a:lnSpc>
              <a:spcBef>
                <a:spcPts val="0"/>
              </a:spcBef>
              <a:spcAft>
                <a:spcPts val="0"/>
              </a:spcAft>
              <a:buNone/>
            </a:pPr>
            <a:r>
              <a:rPr lang="fr-FR" sz="1800" dirty="0"/>
              <a:t>Fruits est une start-up de l'agri-tech qui a pour volonté de </a:t>
            </a:r>
            <a:r>
              <a:rPr lang="fr-FR" sz="1800" b="1" dirty="0"/>
              <a:t>préserver la biodiversité des fruits</a:t>
            </a:r>
            <a:r>
              <a:rPr lang="fr-FR" sz="1800" dirty="0"/>
              <a:t> en développant des </a:t>
            </a:r>
            <a:r>
              <a:rPr lang="fr-FR" sz="1800" b="1" dirty="0"/>
              <a:t>robots cueilleurs intelligents</a:t>
            </a:r>
            <a:r>
              <a:rPr lang="fr-FR" sz="1800" dirty="0"/>
              <a:t> qui appliqueraient des </a:t>
            </a:r>
            <a:r>
              <a:rPr lang="fr-FR" sz="1800" b="1" dirty="0"/>
              <a:t>traitements </a:t>
            </a:r>
            <a:r>
              <a:rPr lang="fr-FR" sz="1800" dirty="0"/>
              <a:t>spécifiques à chaque espèce de fruits lors de la récolte.</a:t>
            </a:r>
            <a:endParaRPr lang="fr-FR" sz="1800" b="1" dirty="0">
              <a:solidFill>
                <a:schemeClr val="tx1"/>
              </a:solidFill>
            </a:endParaRPr>
          </a:p>
        </p:txBody>
      </p:sp>
      <p:pic>
        <p:nvPicPr>
          <p:cNvPr id="5" name="Image 4">
            <a:extLst>
              <a:ext uri="{FF2B5EF4-FFF2-40B4-BE49-F238E27FC236}">
                <a16:creationId xmlns:a16="http://schemas.microsoft.com/office/drawing/2014/main" id="{AA8D58E3-CE26-B18D-D3CA-51EAE8FAE6D5}"/>
              </a:ext>
            </a:extLst>
          </p:cNvPr>
          <p:cNvPicPr>
            <a:picLocks noChangeAspect="1"/>
          </p:cNvPicPr>
          <p:nvPr/>
        </p:nvPicPr>
        <p:blipFill>
          <a:blip r:embed="rId3"/>
          <a:stretch>
            <a:fillRect/>
          </a:stretch>
        </p:blipFill>
        <p:spPr>
          <a:xfrm>
            <a:off x="185512" y="976500"/>
            <a:ext cx="4182302" cy="2686442"/>
          </a:xfrm>
          <a:prstGeom prst="rect">
            <a:avLst/>
          </a:prstGeom>
        </p:spPr>
      </p:pic>
    </p:spTree>
    <p:extLst>
      <p:ext uri="{BB962C8B-B14F-4D97-AF65-F5344CB8AC3E}">
        <p14:creationId xmlns:p14="http://schemas.microsoft.com/office/powerpoint/2010/main" val="14741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2" name="Titre 1">
            <a:extLst>
              <a:ext uri="{FF2B5EF4-FFF2-40B4-BE49-F238E27FC236}">
                <a16:creationId xmlns:a16="http://schemas.microsoft.com/office/drawing/2014/main" id="{EA22FEB3-C842-4FD3-A9C1-7D369F633A74}"/>
              </a:ext>
            </a:extLst>
          </p:cNvPr>
          <p:cNvSpPr>
            <a:spLocks noGrp="1"/>
          </p:cNvSpPr>
          <p:nvPr>
            <p:ph type="title" idx="4294967295"/>
          </p:nvPr>
        </p:nvSpPr>
        <p:spPr>
          <a:xfrm>
            <a:off x="417251" y="271897"/>
            <a:ext cx="7958138" cy="531812"/>
          </a:xfrm>
        </p:spPr>
        <p:txBody>
          <a:bodyPr>
            <a:noAutofit/>
          </a:bodyPr>
          <a:lstStyle/>
          <a:p>
            <a:pPr algn="l"/>
            <a:r>
              <a:rPr lang="fr-FR" sz="4000" dirty="0"/>
              <a:t>I. Présentation du jeu de données</a:t>
            </a:r>
          </a:p>
        </p:txBody>
      </p:sp>
      <p:sp>
        <p:nvSpPr>
          <p:cNvPr id="3" name="Espace réservé du contenu 4">
            <a:extLst>
              <a:ext uri="{FF2B5EF4-FFF2-40B4-BE49-F238E27FC236}">
                <a16:creationId xmlns:a16="http://schemas.microsoft.com/office/drawing/2014/main" id="{D2C33C44-316A-539A-2ECD-335C0EEBA0CD}"/>
              </a:ext>
            </a:extLst>
          </p:cNvPr>
          <p:cNvSpPr txBox="1">
            <a:spLocks/>
          </p:cNvSpPr>
          <p:nvPr/>
        </p:nvSpPr>
        <p:spPr>
          <a:xfrm>
            <a:off x="593881" y="959414"/>
            <a:ext cx="11148353" cy="258708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20000"/>
              </a:lnSpc>
              <a:spcBef>
                <a:spcPts val="0"/>
              </a:spcBef>
              <a:spcAft>
                <a:spcPts val="0"/>
              </a:spcAft>
              <a:buNone/>
            </a:pPr>
            <a:r>
              <a:rPr lang="fr-FR" dirty="0"/>
              <a:t>Le </a:t>
            </a:r>
            <a:r>
              <a:rPr lang="fr-FR" dirty="0" err="1"/>
              <a:t>dataset</a:t>
            </a:r>
            <a:r>
              <a:rPr lang="fr-FR" dirty="0"/>
              <a:t> est composé de:</a:t>
            </a:r>
          </a:p>
          <a:p>
            <a:pPr lvl="1" algn="just">
              <a:lnSpc>
                <a:spcPct val="120000"/>
              </a:lnSpc>
              <a:spcBef>
                <a:spcPts val="0"/>
              </a:spcBef>
              <a:spcAft>
                <a:spcPts val="0"/>
              </a:spcAft>
              <a:buFontTx/>
              <a:buChar char="-"/>
            </a:pPr>
            <a:r>
              <a:rPr lang="fr-FR" b="1" dirty="0"/>
              <a:t>90 483 </a:t>
            </a:r>
            <a:r>
              <a:rPr lang="fr-FR" dirty="0"/>
              <a:t>images en </a:t>
            </a:r>
            <a:r>
              <a:rPr lang="fr-FR" b="1" dirty="0"/>
              <a:t>haute qualité </a:t>
            </a:r>
            <a:r>
              <a:rPr lang="fr-FR" dirty="0"/>
              <a:t>représentant chacune </a:t>
            </a:r>
            <a:r>
              <a:rPr lang="fr-FR" b="1" dirty="0"/>
              <a:t>un fruit ou un légume </a:t>
            </a:r>
            <a:r>
              <a:rPr lang="fr-FR" dirty="0"/>
              <a:t>(</a:t>
            </a:r>
            <a:r>
              <a:rPr lang="fr-FR" b="1" dirty="0"/>
              <a:t>131 variétés </a:t>
            </a:r>
            <a:r>
              <a:rPr lang="fr-FR" dirty="0"/>
              <a:t>différentes)</a:t>
            </a:r>
          </a:p>
          <a:p>
            <a:pPr lvl="1" algn="just">
              <a:lnSpc>
                <a:spcPct val="120000"/>
              </a:lnSpc>
              <a:spcBef>
                <a:spcPts val="0"/>
              </a:spcBef>
              <a:spcAft>
                <a:spcPts val="0"/>
              </a:spcAft>
              <a:buFontTx/>
              <a:buChar char="-"/>
            </a:pPr>
            <a:r>
              <a:rPr lang="fr-FR" b="1" dirty="0"/>
              <a:t>75% </a:t>
            </a:r>
            <a:r>
              <a:rPr lang="fr-FR" dirty="0"/>
              <a:t>des images seront utilisés pour </a:t>
            </a:r>
            <a:r>
              <a:rPr lang="fr-FR" b="1" dirty="0"/>
              <a:t>entraîner</a:t>
            </a:r>
            <a:r>
              <a:rPr lang="fr-FR" dirty="0"/>
              <a:t> le modèle et </a:t>
            </a:r>
            <a:r>
              <a:rPr lang="fr-FR" b="1" dirty="0"/>
              <a:t>25%</a:t>
            </a:r>
            <a:r>
              <a:rPr lang="fr-FR" dirty="0"/>
              <a:t> pour le </a:t>
            </a:r>
            <a:r>
              <a:rPr lang="fr-FR" b="1" dirty="0"/>
              <a:t>tester</a:t>
            </a:r>
          </a:p>
          <a:p>
            <a:pPr lvl="1" algn="just">
              <a:lnSpc>
                <a:spcPct val="120000"/>
              </a:lnSpc>
              <a:spcBef>
                <a:spcPts val="0"/>
              </a:spcBef>
              <a:spcAft>
                <a:spcPts val="0"/>
              </a:spcAft>
              <a:buFontTx/>
              <a:buChar char="-"/>
            </a:pPr>
            <a:r>
              <a:rPr lang="fr-FR" dirty="0"/>
              <a:t>toutes les images sont de taille identique: </a:t>
            </a:r>
            <a:r>
              <a:rPr lang="fr-FR" b="1" dirty="0"/>
              <a:t>100x100 pixels couleur sur fond blanc</a:t>
            </a:r>
          </a:p>
          <a:p>
            <a:pPr lvl="1" algn="just">
              <a:lnSpc>
                <a:spcPct val="120000"/>
              </a:lnSpc>
              <a:spcBef>
                <a:spcPts val="0"/>
              </a:spcBef>
              <a:spcAft>
                <a:spcPts val="0"/>
              </a:spcAft>
              <a:buFontTx/>
              <a:buChar char="-"/>
            </a:pPr>
            <a:endParaRPr lang="fr-FR" b="1" dirty="0"/>
          </a:p>
          <a:p>
            <a:pPr marL="0" indent="0" algn="just">
              <a:lnSpc>
                <a:spcPct val="120000"/>
              </a:lnSpc>
              <a:spcBef>
                <a:spcPts val="0"/>
              </a:spcBef>
              <a:spcAft>
                <a:spcPts val="0"/>
              </a:spcAft>
              <a:buNone/>
            </a:pPr>
            <a:r>
              <a:rPr lang="fr-FR" sz="1800" b="1" dirty="0"/>
              <a:t>Chaque fruit ou légume a été placé sur un moteur à faible vitesse (3 tours par minute) puis une courte vidéo de 20 secondes a été prise:</a:t>
            </a:r>
          </a:p>
          <a:p>
            <a:pPr lvl="1" algn="just">
              <a:lnSpc>
                <a:spcPct val="120000"/>
              </a:lnSpc>
              <a:spcBef>
                <a:spcPts val="0"/>
              </a:spcBef>
              <a:spcAft>
                <a:spcPts val="0"/>
              </a:spcAft>
              <a:buFontTx/>
              <a:buChar char="-"/>
            </a:pPr>
            <a:endParaRPr lang="fr-FR" dirty="0"/>
          </a:p>
          <a:p>
            <a:pPr marL="201168" lvl="1" indent="0" algn="just">
              <a:lnSpc>
                <a:spcPct val="120000"/>
              </a:lnSpc>
              <a:spcBef>
                <a:spcPts val="0"/>
              </a:spcBef>
              <a:spcAft>
                <a:spcPts val="0"/>
              </a:spcAft>
              <a:buNone/>
            </a:pPr>
            <a:endParaRPr lang="fr-FR" dirty="0"/>
          </a:p>
        </p:txBody>
      </p:sp>
      <p:pic>
        <p:nvPicPr>
          <p:cNvPr id="12" name="Image 11">
            <a:extLst>
              <a:ext uri="{FF2B5EF4-FFF2-40B4-BE49-F238E27FC236}">
                <a16:creationId xmlns:a16="http://schemas.microsoft.com/office/drawing/2014/main" id="{3667060A-248D-5C64-4791-5535AA438886}"/>
              </a:ext>
            </a:extLst>
          </p:cNvPr>
          <p:cNvPicPr>
            <a:picLocks noChangeAspect="1"/>
          </p:cNvPicPr>
          <p:nvPr/>
        </p:nvPicPr>
        <p:blipFill>
          <a:blip r:embed="rId3"/>
          <a:stretch>
            <a:fillRect/>
          </a:stretch>
        </p:blipFill>
        <p:spPr>
          <a:xfrm>
            <a:off x="625721" y="3443368"/>
            <a:ext cx="3371850" cy="2847975"/>
          </a:xfrm>
          <a:prstGeom prst="rect">
            <a:avLst/>
          </a:prstGeom>
        </p:spPr>
      </p:pic>
      <p:sp>
        <p:nvSpPr>
          <p:cNvPr id="15" name="Espace réservé du contenu 4">
            <a:extLst>
              <a:ext uri="{FF2B5EF4-FFF2-40B4-BE49-F238E27FC236}">
                <a16:creationId xmlns:a16="http://schemas.microsoft.com/office/drawing/2014/main" id="{48674345-5FF8-C926-EB84-69422FC53788}"/>
              </a:ext>
            </a:extLst>
          </p:cNvPr>
          <p:cNvSpPr txBox="1">
            <a:spLocks/>
          </p:cNvSpPr>
          <p:nvPr/>
        </p:nvSpPr>
        <p:spPr>
          <a:xfrm>
            <a:off x="4396320" y="4345715"/>
            <a:ext cx="7490880" cy="114641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20000"/>
              </a:lnSpc>
              <a:spcBef>
                <a:spcPts val="0"/>
              </a:spcBef>
              <a:spcAft>
                <a:spcPts val="0"/>
              </a:spcAft>
              <a:buNone/>
            </a:pPr>
            <a:r>
              <a:rPr lang="fr-FR" sz="1800" dirty="0"/>
              <a:t>A gauche: image originale avec son arrière plan (feuille blanche) et l’axe moteur. </a:t>
            </a:r>
          </a:p>
          <a:p>
            <a:pPr marL="0" indent="0" algn="just">
              <a:lnSpc>
                <a:spcPct val="120000"/>
              </a:lnSpc>
              <a:spcBef>
                <a:spcPts val="0"/>
              </a:spcBef>
              <a:spcAft>
                <a:spcPts val="0"/>
              </a:spcAft>
              <a:buNone/>
            </a:pPr>
            <a:r>
              <a:rPr lang="fr-FR" sz="1800" dirty="0"/>
              <a:t>A droite: image retraitée de son arrière plan et du moteur puis réduite à 100x100 pixels</a:t>
            </a:r>
          </a:p>
        </p:txBody>
      </p:sp>
      <p:grpSp>
        <p:nvGrpSpPr>
          <p:cNvPr id="53" name="Groupe 52">
            <a:extLst>
              <a:ext uri="{FF2B5EF4-FFF2-40B4-BE49-F238E27FC236}">
                <a16:creationId xmlns:a16="http://schemas.microsoft.com/office/drawing/2014/main" id="{E4F8091E-E65E-AB56-CB9A-77C9995EA4AD}"/>
              </a:ext>
            </a:extLst>
          </p:cNvPr>
          <p:cNvGrpSpPr/>
          <p:nvPr/>
        </p:nvGrpSpPr>
        <p:grpSpPr>
          <a:xfrm>
            <a:off x="4251354" y="3324360"/>
            <a:ext cx="7490880" cy="705968"/>
            <a:chOff x="711003" y="3354377"/>
            <a:chExt cx="10297483" cy="838200"/>
          </a:xfrm>
        </p:grpSpPr>
        <p:pic>
          <p:nvPicPr>
            <p:cNvPr id="34" name="Image 33">
              <a:extLst>
                <a:ext uri="{FF2B5EF4-FFF2-40B4-BE49-F238E27FC236}">
                  <a16:creationId xmlns:a16="http://schemas.microsoft.com/office/drawing/2014/main" id="{A4A22D7E-D763-19A7-0AB0-C4253040E969}"/>
                </a:ext>
              </a:extLst>
            </p:cNvPr>
            <p:cNvPicPr>
              <a:picLocks noChangeAspect="1"/>
            </p:cNvPicPr>
            <p:nvPr/>
          </p:nvPicPr>
          <p:blipFill>
            <a:blip r:embed="rId4"/>
            <a:stretch>
              <a:fillRect/>
            </a:stretch>
          </p:blipFill>
          <p:spPr>
            <a:xfrm>
              <a:off x="1756000" y="3387715"/>
              <a:ext cx="771525" cy="771525"/>
            </a:xfrm>
            <a:prstGeom prst="rect">
              <a:avLst/>
            </a:prstGeom>
          </p:spPr>
        </p:pic>
        <p:pic>
          <p:nvPicPr>
            <p:cNvPr id="36" name="Image 35">
              <a:extLst>
                <a:ext uri="{FF2B5EF4-FFF2-40B4-BE49-F238E27FC236}">
                  <a16:creationId xmlns:a16="http://schemas.microsoft.com/office/drawing/2014/main" id="{3169ED37-4F08-7D91-38BF-556EDD70F09D}"/>
                </a:ext>
              </a:extLst>
            </p:cNvPr>
            <p:cNvPicPr>
              <a:picLocks noChangeAspect="1"/>
            </p:cNvPicPr>
            <p:nvPr/>
          </p:nvPicPr>
          <p:blipFill>
            <a:blip r:embed="rId5"/>
            <a:stretch>
              <a:fillRect/>
            </a:stretch>
          </p:blipFill>
          <p:spPr>
            <a:xfrm>
              <a:off x="2757174" y="3387715"/>
              <a:ext cx="790575" cy="771525"/>
            </a:xfrm>
            <a:prstGeom prst="rect">
              <a:avLst/>
            </a:prstGeom>
          </p:spPr>
        </p:pic>
        <p:pic>
          <p:nvPicPr>
            <p:cNvPr id="38" name="Image 37">
              <a:extLst>
                <a:ext uri="{FF2B5EF4-FFF2-40B4-BE49-F238E27FC236}">
                  <a16:creationId xmlns:a16="http://schemas.microsoft.com/office/drawing/2014/main" id="{1E7AABB4-45C4-A598-F557-18FCC4832F0D}"/>
                </a:ext>
              </a:extLst>
            </p:cNvPr>
            <p:cNvPicPr>
              <a:picLocks noChangeAspect="1"/>
            </p:cNvPicPr>
            <p:nvPr/>
          </p:nvPicPr>
          <p:blipFill>
            <a:blip r:embed="rId6"/>
            <a:stretch>
              <a:fillRect/>
            </a:stretch>
          </p:blipFill>
          <p:spPr>
            <a:xfrm>
              <a:off x="3777398" y="3378190"/>
              <a:ext cx="771525" cy="790575"/>
            </a:xfrm>
            <a:prstGeom prst="rect">
              <a:avLst/>
            </a:prstGeom>
          </p:spPr>
        </p:pic>
        <p:pic>
          <p:nvPicPr>
            <p:cNvPr id="40" name="Image 39">
              <a:extLst>
                <a:ext uri="{FF2B5EF4-FFF2-40B4-BE49-F238E27FC236}">
                  <a16:creationId xmlns:a16="http://schemas.microsoft.com/office/drawing/2014/main" id="{1DF1CDA5-2970-03AD-CE3F-6D9141DFDE1E}"/>
                </a:ext>
              </a:extLst>
            </p:cNvPr>
            <p:cNvPicPr>
              <a:picLocks noChangeAspect="1"/>
            </p:cNvPicPr>
            <p:nvPr/>
          </p:nvPicPr>
          <p:blipFill>
            <a:blip r:embed="rId7"/>
            <a:stretch>
              <a:fillRect/>
            </a:stretch>
          </p:blipFill>
          <p:spPr>
            <a:xfrm>
              <a:off x="4823630" y="3354377"/>
              <a:ext cx="838200" cy="838200"/>
            </a:xfrm>
            <a:prstGeom prst="rect">
              <a:avLst/>
            </a:prstGeom>
          </p:spPr>
        </p:pic>
        <p:pic>
          <p:nvPicPr>
            <p:cNvPr id="42" name="Image 41">
              <a:extLst>
                <a:ext uri="{FF2B5EF4-FFF2-40B4-BE49-F238E27FC236}">
                  <a16:creationId xmlns:a16="http://schemas.microsoft.com/office/drawing/2014/main" id="{9681CDDC-FE9C-7016-843A-E9CDF721AAFB}"/>
                </a:ext>
              </a:extLst>
            </p:cNvPr>
            <p:cNvPicPr>
              <a:picLocks noChangeAspect="1"/>
            </p:cNvPicPr>
            <p:nvPr/>
          </p:nvPicPr>
          <p:blipFill>
            <a:blip r:embed="rId8"/>
            <a:stretch>
              <a:fillRect/>
            </a:stretch>
          </p:blipFill>
          <p:spPr>
            <a:xfrm>
              <a:off x="5936537" y="3387715"/>
              <a:ext cx="771525" cy="771525"/>
            </a:xfrm>
            <a:prstGeom prst="rect">
              <a:avLst/>
            </a:prstGeom>
          </p:spPr>
        </p:pic>
        <p:pic>
          <p:nvPicPr>
            <p:cNvPr id="44" name="Image 43">
              <a:extLst>
                <a:ext uri="{FF2B5EF4-FFF2-40B4-BE49-F238E27FC236}">
                  <a16:creationId xmlns:a16="http://schemas.microsoft.com/office/drawing/2014/main" id="{79D5D440-DDFA-9ECB-2BED-75A47ABA2046}"/>
                </a:ext>
              </a:extLst>
            </p:cNvPr>
            <p:cNvPicPr>
              <a:picLocks noChangeAspect="1"/>
            </p:cNvPicPr>
            <p:nvPr/>
          </p:nvPicPr>
          <p:blipFill>
            <a:blip r:embed="rId9"/>
            <a:stretch>
              <a:fillRect/>
            </a:stretch>
          </p:blipFill>
          <p:spPr>
            <a:xfrm>
              <a:off x="6978695" y="3382952"/>
              <a:ext cx="771525" cy="781050"/>
            </a:xfrm>
            <a:prstGeom prst="rect">
              <a:avLst/>
            </a:prstGeom>
          </p:spPr>
        </p:pic>
        <p:pic>
          <p:nvPicPr>
            <p:cNvPr id="46" name="Image 45">
              <a:extLst>
                <a:ext uri="{FF2B5EF4-FFF2-40B4-BE49-F238E27FC236}">
                  <a16:creationId xmlns:a16="http://schemas.microsoft.com/office/drawing/2014/main" id="{FAFFD983-E731-F6F7-A850-B428172F67A5}"/>
                </a:ext>
              </a:extLst>
            </p:cNvPr>
            <p:cNvPicPr>
              <a:picLocks noChangeAspect="1"/>
            </p:cNvPicPr>
            <p:nvPr/>
          </p:nvPicPr>
          <p:blipFill>
            <a:blip r:embed="rId10"/>
            <a:stretch>
              <a:fillRect/>
            </a:stretch>
          </p:blipFill>
          <p:spPr>
            <a:xfrm>
              <a:off x="8054618" y="3359140"/>
              <a:ext cx="828675" cy="828675"/>
            </a:xfrm>
            <a:prstGeom prst="rect">
              <a:avLst/>
            </a:prstGeom>
          </p:spPr>
        </p:pic>
        <p:pic>
          <p:nvPicPr>
            <p:cNvPr id="48" name="Image 47">
              <a:extLst>
                <a:ext uri="{FF2B5EF4-FFF2-40B4-BE49-F238E27FC236}">
                  <a16:creationId xmlns:a16="http://schemas.microsoft.com/office/drawing/2014/main" id="{F241ACA3-2244-CF9D-EB20-C3261037CE8C}"/>
                </a:ext>
              </a:extLst>
            </p:cNvPr>
            <p:cNvPicPr>
              <a:picLocks noChangeAspect="1"/>
            </p:cNvPicPr>
            <p:nvPr/>
          </p:nvPicPr>
          <p:blipFill>
            <a:blip r:embed="rId11"/>
            <a:stretch>
              <a:fillRect/>
            </a:stretch>
          </p:blipFill>
          <p:spPr>
            <a:xfrm>
              <a:off x="9137834" y="3354377"/>
              <a:ext cx="828675" cy="838200"/>
            </a:xfrm>
            <a:prstGeom prst="rect">
              <a:avLst/>
            </a:prstGeom>
          </p:spPr>
        </p:pic>
        <p:pic>
          <p:nvPicPr>
            <p:cNvPr id="50" name="Image 49">
              <a:extLst>
                <a:ext uri="{FF2B5EF4-FFF2-40B4-BE49-F238E27FC236}">
                  <a16:creationId xmlns:a16="http://schemas.microsoft.com/office/drawing/2014/main" id="{5DCC05C1-EC99-6878-6A5A-883EBB84AD44}"/>
                </a:ext>
              </a:extLst>
            </p:cNvPr>
            <p:cNvPicPr>
              <a:picLocks noChangeAspect="1"/>
            </p:cNvPicPr>
            <p:nvPr/>
          </p:nvPicPr>
          <p:blipFill>
            <a:blip r:embed="rId12"/>
            <a:stretch>
              <a:fillRect/>
            </a:stretch>
          </p:blipFill>
          <p:spPr>
            <a:xfrm>
              <a:off x="10170286" y="3359140"/>
              <a:ext cx="838200" cy="828675"/>
            </a:xfrm>
            <a:prstGeom prst="rect">
              <a:avLst/>
            </a:prstGeom>
          </p:spPr>
        </p:pic>
        <p:pic>
          <p:nvPicPr>
            <p:cNvPr id="52" name="Image 51">
              <a:extLst>
                <a:ext uri="{FF2B5EF4-FFF2-40B4-BE49-F238E27FC236}">
                  <a16:creationId xmlns:a16="http://schemas.microsoft.com/office/drawing/2014/main" id="{5A30111B-557B-CE3D-0829-B8B59A8E9CD0}"/>
                </a:ext>
              </a:extLst>
            </p:cNvPr>
            <p:cNvPicPr>
              <a:picLocks noChangeAspect="1"/>
            </p:cNvPicPr>
            <p:nvPr/>
          </p:nvPicPr>
          <p:blipFill>
            <a:blip r:embed="rId13"/>
            <a:stretch>
              <a:fillRect/>
            </a:stretch>
          </p:blipFill>
          <p:spPr>
            <a:xfrm>
              <a:off x="711003" y="3354377"/>
              <a:ext cx="838200" cy="838200"/>
            </a:xfrm>
            <a:prstGeom prst="rect">
              <a:avLst/>
            </a:prstGeom>
          </p:spPr>
        </p:pic>
      </p:grpSp>
    </p:spTree>
    <p:extLst>
      <p:ext uri="{BB962C8B-B14F-4D97-AF65-F5344CB8AC3E}">
        <p14:creationId xmlns:p14="http://schemas.microsoft.com/office/powerpoint/2010/main" val="3270211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90921C9-90F8-4543-B8BF-5A8264E3E480}"/>
              </a:ext>
            </a:extLst>
          </p:cNvPr>
          <p:cNvSpPr>
            <a:spLocks noGrp="1"/>
          </p:cNvSpPr>
          <p:nvPr>
            <p:ph type="ctrTitle"/>
          </p:nvPr>
        </p:nvSpPr>
        <p:spPr/>
        <p:txBody>
          <a:bodyPr>
            <a:normAutofit/>
          </a:bodyPr>
          <a:lstStyle/>
          <a:p>
            <a:r>
              <a:rPr lang="fr-FR" sz="3600" dirty="0"/>
              <a:t>II. PROCESSUS DE CREATION DE L’ENVIRONNEMENT BIG DATA </a:t>
            </a:r>
            <a:br>
              <a:rPr lang="fr-FR" sz="3600" dirty="0"/>
            </a:br>
            <a:endParaRPr lang="fr-FR" sz="3600" dirty="0"/>
          </a:p>
        </p:txBody>
      </p:sp>
      <p:sp>
        <p:nvSpPr>
          <p:cNvPr id="2" name="Espace réservé du numéro de diapositive 1">
            <a:extLst>
              <a:ext uri="{FF2B5EF4-FFF2-40B4-BE49-F238E27FC236}">
                <a16:creationId xmlns:a16="http://schemas.microsoft.com/office/drawing/2014/main" id="{718DDC0D-E2C9-44FD-BF53-B4EF0B3BC662}"/>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17573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2" name="Titre 1">
            <a:extLst>
              <a:ext uri="{FF2B5EF4-FFF2-40B4-BE49-F238E27FC236}">
                <a16:creationId xmlns:a16="http://schemas.microsoft.com/office/drawing/2014/main" id="{EA22FEB3-C842-4FD3-A9C1-7D369F633A74}"/>
              </a:ext>
            </a:extLst>
          </p:cNvPr>
          <p:cNvSpPr>
            <a:spLocks noGrp="1"/>
          </p:cNvSpPr>
          <p:nvPr>
            <p:ph type="title" idx="4294967295"/>
          </p:nvPr>
        </p:nvSpPr>
        <p:spPr>
          <a:xfrm>
            <a:off x="397340" y="306930"/>
            <a:ext cx="11928475" cy="531812"/>
          </a:xfrm>
        </p:spPr>
        <p:txBody>
          <a:bodyPr>
            <a:noAutofit/>
          </a:bodyPr>
          <a:lstStyle/>
          <a:p>
            <a:pPr algn="l"/>
            <a:r>
              <a:rPr lang="fr-FR" sz="3600" dirty="0"/>
              <a:t>II. </a:t>
            </a:r>
            <a:r>
              <a:rPr lang="fr-FR" sz="4000" dirty="0"/>
              <a:t>Qu’est ce que le Big Data</a:t>
            </a:r>
          </a:p>
        </p:txBody>
      </p:sp>
      <p:sp>
        <p:nvSpPr>
          <p:cNvPr id="5" name="Espace réservé du contenu 4">
            <a:extLst>
              <a:ext uri="{FF2B5EF4-FFF2-40B4-BE49-F238E27FC236}">
                <a16:creationId xmlns:a16="http://schemas.microsoft.com/office/drawing/2014/main" id="{7904F93C-DB89-1FA8-A8D0-1D3B827E5AF3}"/>
              </a:ext>
            </a:extLst>
          </p:cNvPr>
          <p:cNvSpPr txBox="1">
            <a:spLocks/>
          </p:cNvSpPr>
          <p:nvPr/>
        </p:nvSpPr>
        <p:spPr>
          <a:xfrm>
            <a:off x="349936" y="1184030"/>
            <a:ext cx="6368750" cy="411599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gn="just">
              <a:lnSpc>
                <a:spcPct val="120000"/>
              </a:lnSpc>
              <a:spcBef>
                <a:spcPts val="0"/>
              </a:spcBef>
              <a:spcAft>
                <a:spcPts val="0"/>
              </a:spcAft>
              <a:buFontTx/>
              <a:buChar char="-"/>
            </a:pPr>
            <a:r>
              <a:rPr lang="fr-FR" sz="2600" b="1" dirty="0"/>
              <a:t>Utilisation massive d'internet </a:t>
            </a:r>
            <a:r>
              <a:rPr lang="fr-FR" sz="2600" dirty="0"/>
              <a:t>et des </a:t>
            </a:r>
            <a:r>
              <a:rPr lang="fr-FR" sz="2600" b="1" dirty="0"/>
              <a:t>objets</a:t>
            </a:r>
            <a:r>
              <a:rPr lang="fr-FR" sz="2600" dirty="0"/>
              <a:t> </a:t>
            </a:r>
            <a:r>
              <a:rPr lang="fr-FR" sz="2600" b="1" dirty="0"/>
              <a:t>connectés</a:t>
            </a:r>
          </a:p>
          <a:p>
            <a:pPr lvl="1" algn="just">
              <a:lnSpc>
                <a:spcPct val="120000"/>
              </a:lnSpc>
              <a:spcBef>
                <a:spcPts val="0"/>
              </a:spcBef>
              <a:spcAft>
                <a:spcPts val="0"/>
              </a:spcAft>
              <a:buFontTx/>
              <a:buChar char="-"/>
            </a:pPr>
            <a:r>
              <a:rPr lang="fr-FR" sz="2600" dirty="0"/>
              <a:t>production de </a:t>
            </a:r>
            <a:r>
              <a:rPr lang="fr-FR" sz="2600" b="1" dirty="0"/>
              <a:t>quantités astronomiques </a:t>
            </a:r>
            <a:r>
              <a:rPr lang="fr-FR" sz="2600" dirty="0"/>
              <a:t>de </a:t>
            </a:r>
            <a:r>
              <a:rPr lang="fr-FR" sz="2600" b="1" dirty="0"/>
              <a:t>données</a:t>
            </a:r>
          </a:p>
          <a:p>
            <a:pPr lvl="1" algn="just">
              <a:lnSpc>
                <a:spcPct val="120000"/>
              </a:lnSpc>
              <a:spcBef>
                <a:spcPts val="0"/>
              </a:spcBef>
              <a:spcAft>
                <a:spcPts val="0"/>
              </a:spcAft>
              <a:buFontTx/>
              <a:buChar char="-"/>
            </a:pPr>
            <a:r>
              <a:rPr lang="fr-FR" sz="2600" b="1" dirty="0"/>
              <a:t>problématiques</a:t>
            </a:r>
            <a:r>
              <a:rPr lang="fr-FR" sz="2600" dirty="0"/>
              <a:t> de </a:t>
            </a:r>
            <a:r>
              <a:rPr lang="fr-FR" sz="2600" b="1" dirty="0"/>
              <a:t>stockage</a:t>
            </a:r>
            <a:r>
              <a:rPr lang="fr-FR" sz="2600" dirty="0"/>
              <a:t> et de </a:t>
            </a:r>
            <a:r>
              <a:rPr lang="fr-FR" sz="2600" b="1" dirty="0"/>
              <a:t>traitement</a:t>
            </a:r>
            <a:r>
              <a:rPr lang="fr-FR" sz="2600" dirty="0"/>
              <a:t> approprié pour les entreprises</a:t>
            </a:r>
            <a:endParaRPr lang="fr-FR" dirty="0"/>
          </a:p>
        </p:txBody>
      </p:sp>
      <p:pic>
        <p:nvPicPr>
          <p:cNvPr id="4" name="Image 3">
            <a:extLst>
              <a:ext uri="{FF2B5EF4-FFF2-40B4-BE49-F238E27FC236}">
                <a16:creationId xmlns:a16="http://schemas.microsoft.com/office/drawing/2014/main" id="{2E65789D-0FDB-C31C-98D9-24A65145BD79}"/>
              </a:ext>
            </a:extLst>
          </p:cNvPr>
          <p:cNvPicPr>
            <a:picLocks noChangeAspect="1"/>
          </p:cNvPicPr>
          <p:nvPr/>
        </p:nvPicPr>
        <p:blipFill>
          <a:blip r:embed="rId3"/>
          <a:stretch>
            <a:fillRect/>
          </a:stretch>
        </p:blipFill>
        <p:spPr>
          <a:xfrm>
            <a:off x="7249841" y="293756"/>
            <a:ext cx="4544819" cy="5686212"/>
          </a:xfrm>
          <a:prstGeom prst="rect">
            <a:avLst/>
          </a:prstGeom>
        </p:spPr>
      </p:pic>
      <p:graphicFrame>
        <p:nvGraphicFramePr>
          <p:cNvPr id="6" name="Diagramme 5">
            <a:extLst>
              <a:ext uri="{FF2B5EF4-FFF2-40B4-BE49-F238E27FC236}">
                <a16:creationId xmlns:a16="http://schemas.microsoft.com/office/drawing/2014/main" id="{7AA27A48-F2A1-D633-4F48-804CC9D2AE19}"/>
              </a:ext>
            </a:extLst>
          </p:cNvPr>
          <p:cNvGraphicFramePr/>
          <p:nvPr>
            <p:extLst>
              <p:ext uri="{D42A27DB-BD31-4B8C-83A1-F6EECF244321}">
                <p14:modId xmlns:p14="http://schemas.microsoft.com/office/powerpoint/2010/main" val="3738880070"/>
              </p:ext>
            </p:extLst>
          </p:nvPr>
        </p:nvGraphicFramePr>
        <p:xfrm>
          <a:off x="738408" y="4185060"/>
          <a:ext cx="5623169" cy="24572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Flèche : courbe vers le bas 6">
            <a:extLst>
              <a:ext uri="{FF2B5EF4-FFF2-40B4-BE49-F238E27FC236}">
                <a16:creationId xmlns:a16="http://schemas.microsoft.com/office/drawing/2014/main" id="{BF1A19E7-7F8F-5E0A-1BC5-0B67DCAD65F9}"/>
              </a:ext>
            </a:extLst>
          </p:cNvPr>
          <p:cNvSpPr/>
          <p:nvPr/>
        </p:nvSpPr>
        <p:spPr>
          <a:xfrm>
            <a:off x="3493476" y="4572000"/>
            <a:ext cx="1946031" cy="369332"/>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ZoneTexte 8">
            <a:extLst>
              <a:ext uri="{FF2B5EF4-FFF2-40B4-BE49-F238E27FC236}">
                <a16:creationId xmlns:a16="http://schemas.microsoft.com/office/drawing/2014/main" id="{6AEB3C58-204A-2546-318E-4181A952AE1D}"/>
              </a:ext>
            </a:extLst>
          </p:cNvPr>
          <p:cNvSpPr txBox="1"/>
          <p:nvPr/>
        </p:nvSpPr>
        <p:spPr>
          <a:xfrm>
            <a:off x="3938953" y="4184982"/>
            <a:ext cx="1652954" cy="369332"/>
          </a:xfrm>
          <a:prstGeom prst="rect">
            <a:avLst/>
          </a:prstGeom>
          <a:noFill/>
        </p:spPr>
        <p:txBody>
          <a:bodyPr wrap="square" rtlCol="0">
            <a:spAutoFit/>
          </a:bodyPr>
          <a:lstStyle/>
          <a:p>
            <a:r>
              <a:rPr lang="fr-FR" b="1" dirty="0">
                <a:solidFill>
                  <a:srgbClr val="C00000"/>
                </a:solidFill>
              </a:rPr>
              <a:t>x5 en 5 ans!</a:t>
            </a:r>
          </a:p>
        </p:txBody>
      </p:sp>
    </p:spTree>
    <p:extLst>
      <p:ext uri="{BB962C8B-B14F-4D97-AF65-F5344CB8AC3E}">
        <p14:creationId xmlns:p14="http://schemas.microsoft.com/office/powerpoint/2010/main" val="2849360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2" name="Titre 1">
            <a:extLst>
              <a:ext uri="{FF2B5EF4-FFF2-40B4-BE49-F238E27FC236}">
                <a16:creationId xmlns:a16="http://schemas.microsoft.com/office/drawing/2014/main" id="{EA22FEB3-C842-4FD3-A9C1-7D369F633A74}"/>
              </a:ext>
            </a:extLst>
          </p:cNvPr>
          <p:cNvSpPr>
            <a:spLocks noGrp="1"/>
          </p:cNvSpPr>
          <p:nvPr>
            <p:ph type="title" idx="4294967295"/>
          </p:nvPr>
        </p:nvSpPr>
        <p:spPr>
          <a:xfrm>
            <a:off x="397340" y="306930"/>
            <a:ext cx="11928475" cy="531812"/>
          </a:xfrm>
        </p:spPr>
        <p:txBody>
          <a:bodyPr>
            <a:noAutofit/>
          </a:bodyPr>
          <a:lstStyle/>
          <a:p>
            <a:pPr algn="l"/>
            <a:r>
              <a:rPr lang="fr-FR" sz="3600" dirty="0"/>
              <a:t>II. </a:t>
            </a:r>
            <a:r>
              <a:rPr lang="fr-FR" sz="4000" dirty="0"/>
              <a:t>Qu’est ce que le Big Data</a:t>
            </a:r>
          </a:p>
        </p:txBody>
      </p:sp>
      <p:sp>
        <p:nvSpPr>
          <p:cNvPr id="5" name="Espace réservé du contenu 4">
            <a:extLst>
              <a:ext uri="{FF2B5EF4-FFF2-40B4-BE49-F238E27FC236}">
                <a16:creationId xmlns:a16="http://schemas.microsoft.com/office/drawing/2014/main" id="{7904F93C-DB89-1FA8-A8D0-1D3B827E5AF3}"/>
              </a:ext>
            </a:extLst>
          </p:cNvPr>
          <p:cNvSpPr txBox="1">
            <a:spLocks/>
          </p:cNvSpPr>
          <p:nvPr/>
        </p:nvSpPr>
        <p:spPr>
          <a:xfrm>
            <a:off x="397340" y="1321777"/>
            <a:ext cx="5944845" cy="468337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fr-FR" dirty="0"/>
              <a:t>Il faut donc des </a:t>
            </a:r>
            <a:r>
              <a:rPr lang="fr-FR" b="1" dirty="0"/>
              <a:t>technologies innovantes</a:t>
            </a:r>
            <a:r>
              <a:rPr lang="fr-FR" dirty="0"/>
              <a:t> capables de traiter:</a:t>
            </a:r>
          </a:p>
          <a:p>
            <a:pPr algn="just"/>
            <a:endParaRPr lang="fr-FR" dirty="0"/>
          </a:p>
          <a:p>
            <a:pPr lvl="1" algn="just">
              <a:lnSpc>
                <a:spcPct val="100000"/>
              </a:lnSpc>
              <a:spcBef>
                <a:spcPts val="0"/>
              </a:spcBef>
              <a:spcAft>
                <a:spcPts val="0"/>
              </a:spcAft>
              <a:buFontTx/>
              <a:buChar char="-"/>
            </a:pPr>
            <a:r>
              <a:rPr lang="fr-FR" sz="2000" dirty="0"/>
              <a:t>des </a:t>
            </a:r>
            <a:r>
              <a:rPr lang="fr-FR" sz="2000" b="1" dirty="0"/>
              <a:t>volumes de données énormes </a:t>
            </a:r>
            <a:r>
              <a:rPr lang="fr-FR" sz="2000" dirty="0"/>
              <a:t>et en </a:t>
            </a:r>
            <a:r>
              <a:rPr lang="fr-FR" sz="2000" b="1" dirty="0"/>
              <a:t>constante augmentation</a:t>
            </a:r>
          </a:p>
          <a:p>
            <a:pPr lvl="1" algn="just">
              <a:lnSpc>
                <a:spcPct val="100000"/>
              </a:lnSpc>
              <a:spcBef>
                <a:spcPts val="0"/>
              </a:spcBef>
              <a:spcAft>
                <a:spcPts val="0"/>
              </a:spcAft>
              <a:buFontTx/>
              <a:buChar char="-"/>
            </a:pPr>
            <a:r>
              <a:rPr lang="fr-FR" sz="2000" dirty="0"/>
              <a:t>des données provenant de </a:t>
            </a:r>
            <a:r>
              <a:rPr lang="fr-FR" sz="2000" b="1" dirty="0"/>
              <a:t>sources multiples </a:t>
            </a:r>
            <a:r>
              <a:rPr lang="fr-FR" sz="2000" dirty="0"/>
              <a:t>et de </a:t>
            </a:r>
            <a:r>
              <a:rPr lang="fr-FR" sz="2000" b="1" dirty="0"/>
              <a:t>natures diverses</a:t>
            </a:r>
          </a:p>
          <a:p>
            <a:pPr lvl="1" algn="just">
              <a:lnSpc>
                <a:spcPct val="100000"/>
              </a:lnSpc>
              <a:spcBef>
                <a:spcPts val="0"/>
              </a:spcBef>
              <a:spcAft>
                <a:spcPts val="0"/>
              </a:spcAft>
              <a:buFontTx/>
              <a:buChar char="-"/>
            </a:pPr>
            <a:r>
              <a:rPr lang="fr-FR" sz="2000" dirty="0"/>
              <a:t>des </a:t>
            </a:r>
            <a:r>
              <a:rPr lang="fr-FR" sz="2000" b="1" dirty="0"/>
              <a:t>besoins analytiques </a:t>
            </a:r>
            <a:r>
              <a:rPr lang="fr-FR" sz="2000" dirty="0"/>
              <a:t>vitaux à fournir dans des délais impartis</a:t>
            </a:r>
          </a:p>
          <a:p>
            <a:pPr marL="201168" lvl="1" indent="0" algn="just">
              <a:lnSpc>
                <a:spcPct val="100000"/>
              </a:lnSpc>
              <a:spcBef>
                <a:spcPts val="0"/>
              </a:spcBef>
              <a:spcAft>
                <a:spcPts val="0"/>
              </a:spcAft>
              <a:buNone/>
            </a:pPr>
            <a:endParaRPr lang="fr-FR" dirty="0"/>
          </a:p>
        </p:txBody>
      </p:sp>
      <p:pic>
        <p:nvPicPr>
          <p:cNvPr id="14" name="Image 13">
            <a:extLst>
              <a:ext uri="{FF2B5EF4-FFF2-40B4-BE49-F238E27FC236}">
                <a16:creationId xmlns:a16="http://schemas.microsoft.com/office/drawing/2014/main" id="{06B8964A-B026-A470-5EAC-2A6D13A559D7}"/>
              </a:ext>
            </a:extLst>
          </p:cNvPr>
          <p:cNvPicPr>
            <a:picLocks noChangeAspect="1"/>
          </p:cNvPicPr>
          <p:nvPr/>
        </p:nvPicPr>
        <p:blipFill>
          <a:blip r:embed="rId3"/>
          <a:stretch>
            <a:fillRect/>
          </a:stretch>
        </p:blipFill>
        <p:spPr>
          <a:xfrm>
            <a:off x="6758689" y="1321777"/>
            <a:ext cx="4895294" cy="4214446"/>
          </a:xfrm>
          <a:prstGeom prst="rect">
            <a:avLst/>
          </a:prstGeom>
        </p:spPr>
      </p:pic>
      <p:sp>
        <p:nvSpPr>
          <p:cNvPr id="15" name="Flèche : droite 14">
            <a:extLst>
              <a:ext uri="{FF2B5EF4-FFF2-40B4-BE49-F238E27FC236}">
                <a16:creationId xmlns:a16="http://schemas.microsoft.com/office/drawing/2014/main" id="{4099B194-2FF7-DEF6-4A03-F188013EAECB}"/>
              </a:ext>
            </a:extLst>
          </p:cNvPr>
          <p:cNvSpPr/>
          <p:nvPr/>
        </p:nvSpPr>
        <p:spPr>
          <a:xfrm>
            <a:off x="711952" y="4515636"/>
            <a:ext cx="991509" cy="8088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3B32B2BA-D884-6EFC-2A04-482664F1B349}"/>
              </a:ext>
            </a:extLst>
          </p:cNvPr>
          <p:cNvSpPr txBox="1"/>
          <p:nvPr/>
        </p:nvSpPr>
        <p:spPr>
          <a:xfrm>
            <a:off x="2100573" y="4616642"/>
            <a:ext cx="4261004" cy="707886"/>
          </a:xfrm>
          <a:prstGeom prst="rect">
            <a:avLst/>
          </a:prstGeom>
          <a:noFill/>
        </p:spPr>
        <p:txBody>
          <a:bodyPr wrap="square" rtlCol="0">
            <a:spAutoFit/>
          </a:bodyPr>
          <a:lstStyle/>
          <a:p>
            <a:pPr algn="just"/>
            <a:r>
              <a:rPr lang="fr-FR" sz="2000" dirty="0"/>
              <a:t>Le choix de l'</a:t>
            </a:r>
            <a:r>
              <a:rPr lang="fr-FR" sz="2000" b="1" dirty="0"/>
              <a:t>architecture de données</a:t>
            </a:r>
            <a:r>
              <a:rPr lang="fr-FR" sz="2000" dirty="0"/>
              <a:t> à mettre en place est donc essentiel.</a:t>
            </a:r>
          </a:p>
        </p:txBody>
      </p:sp>
    </p:spTree>
    <p:extLst>
      <p:ext uri="{BB962C8B-B14F-4D97-AF65-F5344CB8AC3E}">
        <p14:creationId xmlns:p14="http://schemas.microsoft.com/office/powerpoint/2010/main" val="210320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07D04B07-7C88-493C-9845-7A40F6D30C51}"/>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2" name="Titre 1">
            <a:extLst>
              <a:ext uri="{FF2B5EF4-FFF2-40B4-BE49-F238E27FC236}">
                <a16:creationId xmlns:a16="http://schemas.microsoft.com/office/drawing/2014/main" id="{EA22FEB3-C842-4FD3-A9C1-7D369F633A74}"/>
              </a:ext>
            </a:extLst>
          </p:cNvPr>
          <p:cNvSpPr>
            <a:spLocks noGrp="1"/>
          </p:cNvSpPr>
          <p:nvPr>
            <p:ph type="title" idx="4294967295"/>
          </p:nvPr>
        </p:nvSpPr>
        <p:spPr>
          <a:xfrm>
            <a:off x="397340" y="306930"/>
            <a:ext cx="11928475" cy="531812"/>
          </a:xfrm>
        </p:spPr>
        <p:txBody>
          <a:bodyPr>
            <a:noAutofit/>
          </a:bodyPr>
          <a:lstStyle/>
          <a:p>
            <a:pPr algn="l"/>
            <a:r>
              <a:rPr lang="fr-FR" sz="3600" dirty="0"/>
              <a:t>II. </a:t>
            </a:r>
            <a:r>
              <a:rPr lang="fr-FR" sz="4000" dirty="0"/>
              <a:t>Qu’est ce que le Big Data</a:t>
            </a:r>
          </a:p>
        </p:txBody>
      </p:sp>
      <p:sp>
        <p:nvSpPr>
          <p:cNvPr id="4" name="ZoneTexte 3">
            <a:extLst>
              <a:ext uri="{FF2B5EF4-FFF2-40B4-BE49-F238E27FC236}">
                <a16:creationId xmlns:a16="http://schemas.microsoft.com/office/drawing/2014/main" id="{D2E56E88-3256-B5AD-D334-4BA528149B6B}"/>
              </a:ext>
            </a:extLst>
          </p:cNvPr>
          <p:cNvSpPr txBox="1"/>
          <p:nvPr/>
        </p:nvSpPr>
        <p:spPr>
          <a:xfrm>
            <a:off x="869794" y="2274838"/>
            <a:ext cx="10760927" cy="1754326"/>
          </a:xfrm>
          <a:prstGeom prst="rect">
            <a:avLst/>
          </a:prstGeom>
          <a:noFill/>
        </p:spPr>
        <p:txBody>
          <a:bodyPr wrap="square">
            <a:spAutoFit/>
          </a:bodyPr>
          <a:lstStyle/>
          <a:p>
            <a:r>
              <a:rPr lang="fr-FR" dirty="0"/>
              <a:t>Création du script sur </a:t>
            </a:r>
            <a:r>
              <a:rPr lang="fr-FR" dirty="0" err="1"/>
              <a:t>Databricks</a:t>
            </a:r>
            <a:r>
              <a:rPr lang="fr-FR" dirty="0"/>
              <a:t> Community Cloud</a:t>
            </a:r>
          </a:p>
          <a:p>
            <a:r>
              <a:rPr lang="fr-FR" dirty="0"/>
              <a:t>If </a:t>
            </a:r>
            <a:r>
              <a:rPr lang="fr-FR" dirty="0" err="1"/>
              <a:t>you</a:t>
            </a:r>
            <a:r>
              <a:rPr lang="fr-FR" dirty="0"/>
              <a:t> </a:t>
            </a:r>
            <a:r>
              <a:rPr lang="fr-FR" dirty="0" err="1"/>
              <a:t>don’t</a:t>
            </a:r>
            <a:r>
              <a:rPr lang="fr-FR" dirty="0"/>
              <a:t> have any </a:t>
            </a:r>
            <a:r>
              <a:rPr lang="fr-FR" dirty="0" err="1"/>
              <a:t>experience</a:t>
            </a:r>
            <a:r>
              <a:rPr lang="fr-FR" dirty="0"/>
              <a:t> </a:t>
            </a:r>
            <a:r>
              <a:rPr lang="fr-FR" dirty="0" err="1"/>
              <a:t>with</a:t>
            </a:r>
            <a:r>
              <a:rPr lang="fr-FR" dirty="0"/>
              <a:t> Linux or Unix </a:t>
            </a:r>
            <a:r>
              <a:rPr lang="fr-FR" dirty="0" err="1"/>
              <a:t>operator</a:t>
            </a:r>
            <a:r>
              <a:rPr lang="fr-FR" dirty="0"/>
              <a:t> system, I </a:t>
            </a:r>
            <a:r>
              <a:rPr lang="fr-FR" dirty="0" err="1"/>
              <a:t>would</a:t>
            </a:r>
            <a:r>
              <a:rPr lang="fr-FR" dirty="0"/>
              <a:t> love to </a:t>
            </a:r>
            <a:r>
              <a:rPr lang="fr-FR" dirty="0" err="1"/>
              <a:t>recommend</a:t>
            </a:r>
            <a:r>
              <a:rPr lang="fr-FR" dirty="0"/>
              <a:t> </a:t>
            </a:r>
            <a:r>
              <a:rPr lang="fr-FR" dirty="0" err="1"/>
              <a:t>you</a:t>
            </a:r>
            <a:r>
              <a:rPr lang="fr-FR" dirty="0"/>
              <a:t> to</a:t>
            </a:r>
          </a:p>
          <a:p>
            <a:r>
              <a:rPr lang="fr-FR" dirty="0"/>
              <a:t>use Spark on </a:t>
            </a:r>
            <a:r>
              <a:rPr lang="fr-FR" dirty="0" err="1"/>
              <a:t>Databricks</a:t>
            </a:r>
            <a:r>
              <a:rPr lang="fr-FR" dirty="0"/>
              <a:t> Community Cloud. </a:t>
            </a:r>
            <a:r>
              <a:rPr lang="fr-FR" dirty="0" err="1"/>
              <a:t>Since</a:t>
            </a:r>
            <a:r>
              <a:rPr lang="fr-FR" dirty="0"/>
              <a:t> </a:t>
            </a:r>
            <a:r>
              <a:rPr lang="fr-FR" dirty="0" err="1"/>
              <a:t>you</a:t>
            </a:r>
            <a:r>
              <a:rPr lang="fr-FR" dirty="0"/>
              <a:t> do not </a:t>
            </a:r>
            <a:r>
              <a:rPr lang="fr-FR" dirty="0" err="1"/>
              <a:t>need</a:t>
            </a:r>
            <a:r>
              <a:rPr lang="fr-FR" dirty="0"/>
              <a:t> to setup the Spark and </a:t>
            </a:r>
            <a:r>
              <a:rPr lang="fr-FR" dirty="0" err="1"/>
              <a:t>it’s</a:t>
            </a:r>
            <a:r>
              <a:rPr lang="fr-FR" dirty="0"/>
              <a:t> </a:t>
            </a:r>
            <a:r>
              <a:rPr lang="fr-FR" dirty="0" err="1"/>
              <a:t>totally</a:t>
            </a:r>
            <a:r>
              <a:rPr lang="fr-FR" dirty="0"/>
              <a:t> free</a:t>
            </a:r>
          </a:p>
          <a:p>
            <a:r>
              <a:rPr lang="fr-FR" dirty="0"/>
              <a:t>for Community Edition.</a:t>
            </a:r>
          </a:p>
          <a:p>
            <a:endParaRPr lang="fr-FR" dirty="0"/>
          </a:p>
          <a:p>
            <a:r>
              <a:rPr lang="fr-FR" dirty="0"/>
              <a:t>Qd script ok, passage sur </a:t>
            </a:r>
            <a:r>
              <a:rPr lang="fr-FR" dirty="0" err="1"/>
              <a:t>Databricks</a:t>
            </a:r>
            <a:r>
              <a:rPr lang="fr-FR" dirty="0"/>
              <a:t> associé AWS</a:t>
            </a:r>
          </a:p>
        </p:txBody>
      </p:sp>
    </p:spTree>
    <p:extLst>
      <p:ext uri="{BB962C8B-B14F-4D97-AF65-F5344CB8AC3E}">
        <p14:creationId xmlns:p14="http://schemas.microsoft.com/office/powerpoint/2010/main" val="1335303848"/>
      </p:ext>
    </p:extLst>
  </p:cSld>
  <p:clrMapOvr>
    <a:masterClrMapping/>
  </p:clrMapOvr>
</p:sld>
</file>

<file path=ppt/theme/theme1.xml><?xml version="1.0" encoding="utf-8"?>
<a:theme xmlns:a="http://schemas.openxmlformats.org/drawingml/2006/main" name="Rétrospective">
  <a:themeElements>
    <a:clrScheme name="Orange roug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75908</TotalTime>
  <Words>3879</Words>
  <Application>Microsoft Office PowerPoint</Application>
  <PresentationFormat>Grand écran</PresentationFormat>
  <Paragraphs>400</Paragraphs>
  <Slides>31</Slides>
  <Notes>31</Notes>
  <HiddenSlides>2</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31</vt:i4>
      </vt:variant>
    </vt:vector>
  </HeadingPairs>
  <TitlesOfParts>
    <vt:vector size="39" baseType="lpstr">
      <vt:lpstr>Arial</vt:lpstr>
      <vt:lpstr>Calibri</vt:lpstr>
      <vt:lpstr>Calibri Light</vt:lpstr>
      <vt:lpstr>Garamond</vt:lpstr>
      <vt:lpstr>Symbol</vt:lpstr>
      <vt:lpstr>Trebuchet MS</vt:lpstr>
      <vt:lpstr>Wingdings</vt:lpstr>
      <vt:lpstr>Rétrospective</vt:lpstr>
      <vt:lpstr>  #8 Déployez un modèle dans le Cloud  Soutenance Emilie Groschêne le 12/06/2023 Evaluateur: Alexandre Landi Mentor: Léa Naccache</vt:lpstr>
      <vt:lpstr>Sommaire</vt:lpstr>
      <vt:lpstr>I. PROBLEMATIQUE ET JEU DE DONNEES</vt:lpstr>
      <vt:lpstr>I. Présentation de la problématique</vt:lpstr>
      <vt:lpstr>I. Présentation du jeu de données</vt:lpstr>
      <vt:lpstr>II. PROCESSUS DE CREATION DE L’ENVIRONNEMENT BIG DATA  </vt:lpstr>
      <vt:lpstr>II. Qu’est ce que le Big Data</vt:lpstr>
      <vt:lpstr>II. Qu’est ce que le Big Data</vt:lpstr>
      <vt:lpstr>II. Qu’est ce que le Big Data</vt:lpstr>
      <vt:lpstr>Présentation PowerPoint</vt:lpstr>
      <vt:lpstr>II. Modélisation: démarche</vt:lpstr>
      <vt:lpstr>II. Modélisation: traitement des données déséquilibrées</vt:lpstr>
      <vt:lpstr>II. Modélisation: choix des mesures</vt:lpstr>
      <vt:lpstr>Présentation PowerPoint</vt:lpstr>
      <vt:lpstr>Présentation PowerPoint</vt:lpstr>
      <vt:lpstr>Présentation PowerPoint</vt:lpstr>
      <vt:lpstr>Présentation PowerPoint</vt:lpstr>
      <vt:lpstr>III. PIPELINE DE DEPLOIEMENT</vt:lpstr>
      <vt:lpstr>Présentation PowerPoint</vt:lpstr>
      <vt:lpstr>Présentation PowerPoint</vt:lpstr>
      <vt:lpstr>Présentation PowerPoint</vt:lpstr>
      <vt:lpstr>Présentation PowerPoint</vt:lpstr>
      <vt:lpstr>Présentation PowerPoint</vt:lpstr>
      <vt:lpstr>IV. ANALYSE DE DATA DRIFT</vt:lpstr>
      <vt:lpstr>Présentation PowerPoint</vt:lpstr>
      <vt:lpstr>V. DASHBOARD</vt:lpstr>
      <vt:lpstr>Présentation PowerPoint</vt:lpstr>
      <vt:lpstr>Présentation PowerPoint</vt:lpstr>
      <vt:lpstr>VI. CONCLUSIONS</vt:lpstr>
      <vt:lpstr>VI. Conclusions</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Déployez un modèle dans le cloud</dc:title>
  <dc:creator>Milie Milie</dc:creator>
  <cp:lastModifiedBy>Emilie GROSCHENE</cp:lastModifiedBy>
  <cp:revision>735</cp:revision>
  <cp:lastPrinted>2023-02-28T10:58:44Z</cp:lastPrinted>
  <dcterms:created xsi:type="dcterms:W3CDTF">2022-02-13T18:15:06Z</dcterms:created>
  <dcterms:modified xsi:type="dcterms:W3CDTF">2023-06-30T09:51:27Z</dcterms:modified>
</cp:coreProperties>
</file>