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9" name="Google Shape;159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3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7" name="Google Shape;167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3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" name="Google Shape;7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p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275" lIns="90550" spcFirstLastPara="1" rIns="90550" wrap="square" tIns="452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2" name="Google Shape;8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Scope/Product</a:t>
            </a: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corner includes quality and all other product-related attributes including features, complexity, usability, modifiability, maintainability, defect rate, etc.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Objective is to balance the triangle; if you want to load up the product corner, then you have to load up cost, schedule or both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Let customers hold the corner(s) that they want to control; developers have to have at least one corner to hold on to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~30-40% of all development projects suffer from simultaneously dictated features, resources. And schedules (McCarthy 1995).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Customer with all corners usually means 10-pound product in a 5-pound sack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" name="Google Shape;9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want to (re)use as much knowledge as we can. “there isn’t anything new under the sun” Use the model from caribou coffee. New foods and services.  Most problems/challenges we have face patterns that have happened before.</a:t>
            </a:r>
            <a:endParaRPr/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is the idea of the beginners mind. There are a few strategies, even for advanced professionals to come to a new role with a freesh view. When you have a boss roll in (new to the team) how do you feel when they act like they know everything?</a:t>
            </a:r>
            <a:endParaRPr/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Who can explain this for me? </a:t>
            </a:r>
            <a:endParaRPr/>
          </a:p>
          <a:p>
            <a:pPr indent="-171450" lvl="1" marL="6286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of boot-camp getting dressed by the numbers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" name="Google Shape;98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role of the PM falls into these main three categories.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does this compare to the phases of project Management as defined by HBR?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this is what happens when a tornado meets a volcano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Brave feel no fear…brave are afraid and do it anyway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the difference between a cynic and a skeptic?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Impatient/ patient – the the process flow – running back example.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Courage/fear -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skeptic asks good questions, they probe to get to the answer. The 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1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" name="Google Shape;119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does this statement mean? How does this apply to 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2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Google Shape;18;p2"/>
          <p:cNvCxnSpPr/>
          <p:nvPr/>
        </p:nvCxnSpPr>
        <p:spPr>
          <a:xfrm>
            <a:off x="228600" y="381000"/>
            <a:ext cx="8686800" cy="0"/>
          </a:xfrm>
          <a:prstGeom prst="straightConnector1">
            <a:avLst/>
          </a:prstGeom>
          <a:noFill/>
          <a:ln cap="flat" cmpd="sng" w="50800">
            <a:solidFill>
              <a:srgbClr val="D98D2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" name="Google Shape;19;p2"/>
          <p:cNvCxnSpPr/>
          <p:nvPr/>
        </p:nvCxnSpPr>
        <p:spPr>
          <a:xfrm>
            <a:off x="228600" y="457200"/>
            <a:ext cx="8686800" cy="0"/>
          </a:xfrm>
          <a:prstGeom prst="straightConnector1">
            <a:avLst/>
          </a:prstGeom>
          <a:noFill/>
          <a:ln cap="flat" cmpd="sng" w="12700">
            <a:solidFill>
              <a:srgbClr val="0D3268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" name="Google Shape;20;p2"/>
          <p:cNvCxnSpPr/>
          <p:nvPr/>
        </p:nvCxnSpPr>
        <p:spPr>
          <a:xfrm>
            <a:off x="228600" y="6210300"/>
            <a:ext cx="7315200" cy="0"/>
          </a:xfrm>
          <a:prstGeom prst="straightConnector1">
            <a:avLst/>
          </a:prstGeom>
          <a:noFill/>
          <a:ln cap="flat" cmpd="sng" w="50800">
            <a:solidFill>
              <a:srgbClr val="D98D2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" name="Google Shape;21;p2"/>
          <p:cNvCxnSpPr/>
          <p:nvPr/>
        </p:nvCxnSpPr>
        <p:spPr>
          <a:xfrm>
            <a:off x="228600" y="6134100"/>
            <a:ext cx="73152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2"/>
          <p:cNvSpPr txBox="1"/>
          <p:nvPr>
            <p:ph type="ctrTitle"/>
          </p:nvPr>
        </p:nvSpPr>
        <p:spPr>
          <a:xfrm>
            <a:off x="685800" y="2130406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480"/>
              </a:spcBef>
              <a:spcAft>
                <a:spcPts val="0"/>
              </a:spcAft>
              <a:buClr>
                <a:srgbClr val="D98D2A"/>
              </a:buClr>
              <a:buSzPts val="1400"/>
              <a:buFont typeface="Arial"/>
              <a:buNone/>
              <a:defRPr/>
            </a:lvl1pPr>
            <a:lvl2pPr indent="-247650" lvl="1" marL="742950" marR="0" rtl="0" algn="l">
              <a:spcBef>
                <a:spcPts val="400"/>
              </a:spcBef>
              <a:spcAft>
                <a:spcPts val="0"/>
              </a:spcAft>
              <a:buClr>
                <a:srgbClr val="D98D2A"/>
              </a:buClr>
              <a:buSzPts val="1400"/>
              <a:buFont typeface="Arial"/>
              <a:buChar char="•"/>
              <a:defRPr/>
            </a:lvl2pPr>
            <a:lvl3pPr indent="-203200" lvl="2" marL="1143000" marR="0" rtl="0" algn="l">
              <a:spcBef>
                <a:spcPts val="360"/>
              </a:spcBef>
              <a:spcAft>
                <a:spcPts val="0"/>
              </a:spcAft>
              <a:buClr>
                <a:srgbClr val="D98D2A"/>
              </a:buClr>
              <a:buSzPts val="1400"/>
              <a:buFont typeface="Arial"/>
              <a:buChar char="•"/>
              <a:defRPr/>
            </a:lvl3pPr>
            <a:lvl4pPr indent="-203200" lvl="3" marL="1600200" marR="0" rtl="0" algn="l">
              <a:spcBef>
                <a:spcPts val="360"/>
              </a:spcBef>
              <a:spcAft>
                <a:spcPts val="0"/>
              </a:spcAft>
              <a:buClr>
                <a:srgbClr val="D98D2A"/>
              </a:buClr>
              <a:buSzPts val="1400"/>
              <a:buFont typeface="Arial"/>
              <a:buChar char="•"/>
              <a:defRPr/>
            </a:lvl4pPr>
            <a:lvl5pPr indent="-1905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»"/>
              <a:defRPr/>
            </a:lvl5pPr>
            <a:lvl6pPr indent="-190500" lvl="5" marL="2514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»"/>
              <a:defRPr/>
            </a:lvl6pPr>
            <a:lvl7pPr indent="-190500" lvl="6" marL="2971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»"/>
              <a:defRPr/>
            </a:lvl7pPr>
            <a:lvl8pPr indent="-190500" lvl="7" marL="3429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»"/>
              <a:defRPr/>
            </a:lvl8pPr>
            <a:lvl9pPr indent="-190500" lvl="8" marL="3886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»"/>
              <a:defRPr/>
            </a:lvl9pPr>
          </a:lstStyle>
          <a:p/>
        </p:txBody>
      </p:sp>
      <p:pic>
        <p:nvPicPr>
          <p:cNvPr id="24" name="Google Shape;24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20000" y="5867400"/>
            <a:ext cx="1146175" cy="44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 txBox="1"/>
          <p:nvPr>
            <p:ph type="title"/>
          </p:nvPr>
        </p:nvSpPr>
        <p:spPr>
          <a:xfrm>
            <a:off x="228600" y="482600"/>
            <a:ext cx="8686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 rot="5400000">
            <a:off x="2209800" y="-736600"/>
            <a:ext cx="4724400" cy="86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spcBef>
                <a:spcPts val="480"/>
              </a:spcBef>
              <a:spcAft>
                <a:spcPts val="0"/>
              </a:spcAft>
              <a:buClr>
                <a:srgbClr val="D98D2A"/>
              </a:buClr>
              <a:buSzPts val="1400"/>
              <a:buFont typeface="Arial"/>
              <a:buChar char="•"/>
              <a:defRPr/>
            </a:lvl1pPr>
            <a:lvl2pPr indent="-317500" lvl="1" marL="914400" rtl="0" algn="l">
              <a:spcBef>
                <a:spcPts val="400"/>
              </a:spcBef>
              <a:spcAft>
                <a:spcPts val="0"/>
              </a:spcAft>
              <a:buClr>
                <a:srgbClr val="D98D2A"/>
              </a:buClr>
              <a:buSzPts val="1400"/>
              <a:buFont typeface="Arial"/>
              <a:buChar char="•"/>
              <a:defRPr/>
            </a:lvl2pPr>
            <a:lvl3pPr indent="-317500" lvl="2" marL="1371600" rtl="0" algn="l">
              <a:spcBef>
                <a:spcPts val="360"/>
              </a:spcBef>
              <a:spcAft>
                <a:spcPts val="0"/>
              </a:spcAft>
              <a:buClr>
                <a:srgbClr val="D98D2A"/>
              </a:buClr>
              <a:buSzPts val="1400"/>
              <a:buFont typeface="Arial"/>
              <a:buChar char="•"/>
              <a:defRPr/>
            </a:lvl3pPr>
            <a:lvl4pPr indent="-317500" lvl="3" marL="1828800" rtl="0" algn="l">
              <a:spcBef>
                <a:spcPts val="360"/>
              </a:spcBef>
              <a:spcAft>
                <a:spcPts val="0"/>
              </a:spcAft>
              <a:buClr>
                <a:srgbClr val="D98D2A"/>
              </a:buClr>
              <a:buSzPts val="1400"/>
              <a:buFont typeface="Arial"/>
              <a:buChar char="•"/>
              <a:defRPr/>
            </a:lvl4pPr>
            <a:lvl5pPr indent="-317500" lvl="4" marL="2286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»"/>
              <a:defRPr/>
            </a:lvl5pPr>
            <a:lvl6pPr indent="-317500" lvl="5" marL="2743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»"/>
              <a:defRPr/>
            </a:lvl6pPr>
            <a:lvl7pPr indent="-317500" lvl="6" marL="3200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»"/>
              <a:defRPr/>
            </a:lvl7pPr>
            <a:lvl8pPr indent="-317500" lvl="7" marL="3657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»"/>
              <a:defRPr/>
            </a:lvl8pPr>
            <a:lvl9pPr indent="-317500" lvl="8" marL="4114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2"/>
          <p:cNvSpPr txBox="1"/>
          <p:nvPr>
            <p:ph type="title"/>
          </p:nvPr>
        </p:nvSpPr>
        <p:spPr>
          <a:xfrm rot="5400000">
            <a:off x="4857750" y="2114550"/>
            <a:ext cx="5105400" cy="19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7" name="Google Shape;57;p12"/>
          <p:cNvSpPr txBox="1"/>
          <p:nvPr>
            <p:ph idx="1" type="body"/>
          </p:nvPr>
        </p:nvSpPr>
        <p:spPr>
          <a:xfrm rot="5400000">
            <a:off x="895350" y="247650"/>
            <a:ext cx="5105400" cy="56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spcBef>
                <a:spcPts val="480"/>
              </a:spcBef>
              <a:spcAft>
                <a:spcPts val="0"/>
              </a:spcAft>
              <a:buClr>
                <a:srgbClr val="D98D2A"/>
              </a:buClr>
              <a:buSzPts val="1400"/>
              <a:buFont typeface="Arial"/>
              <a:buChar char="•"/>
              <a:defRPr/>
            </a:lvl1pPr>
            <a:lvl2pPr indent="-317500" lvl="1" marL="914400" rtl="0" algn="l">
              <a:spcBef>
                <a:spcPts val="400"/>
              </a:spcBef>
              <a:spcAft>
                <a:spcPts val="0"/>
              </a:spcAft>
              <a:buClr>
                <a:srgbClr val="D98D2A"/>
              </a:buClr>
              <a:buSzPts val="1400"/>
              <a:buFont typeface="Arial"/>
              <a:buChar char="•"/>
              <a:defRPr/>
            </a:lvl2pPr>
            <a:lvl3pPr indent="-317500" lvl="2" marL="1371600" rtl="0" algn="l">
              <a:spcBef>
                <a:spcPts val="360"/>
              </a:spcBef>
              <a:spcAft>
                <a:spcPts val="0"/>
              </a:spcAft>
              <a:buClr>
                <a:srgbClr val="D98D2A"/>
              </a:buClr>
              <a:buSzPts val="1400"/>
              <a:buFont typeface="Arial"/>
              <a:buChar char="•"/>
              <a:defRPr/>
            </a:lvl3pPr>
            <a:lvl4pPr indent="-317500" lvl="3" marL="1828800" rtl="0" algn="l">
              <a:spcBef>
                <a:spcPts val="360"/>
              </a:spcBef>
              <a:spcAft>
                <a:spcPts val="0"/>
              </a:spcAft>
              <a:buClr>
                <a:srgbClr val="D98D2A"/>
              </a:buClr>
              <a:buSzPts val="1400"/>
              <a:buFont typeface="Arial"/>
              <a:buChar char="•"/>
              <a:defRPr/>
            </a:lvl4pPr>
            <a:lvl5pPr indent="-317500" lvl="4" marL="2286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»"/>
              <a:defRPr/>
            </a:lvl5pPr>
            <a:lvl6pPr indent="-317500" lvl="5" marL="2743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»"/>
              <a:defRPr/>
            </a:lvl6pPr>
            <a:lvl7pPr indent="-317500" lvl="6" marL="3200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»"/>
              <a:defRPr/>
            </a:lvl7pPr>
            <a:lvl8pPr indent="-317500" lvl="7" marL="3657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»"/>
              <a:defRPr/>
            </a:lvl8pPr>
            <a:lvl9pPr indent="-317500" lvl="8" marL="4114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Title and 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title"/>
          </p:nvPr>
        </p:nvSpPr>
        <p:spPr>
          <a:xfrm>
            <a:off x="838200" y="304800"/>
            <a:ext cx="8305800" cy="3365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3"/>
          <p:cNvSpPr txBox="1"/>
          <p:nvPr>
            <p:ph idx="1" type="body"/>
          </p:nvPr>
        </p:nvSpPr>
        <p:spPr>
          <a:xfrm>
            <a:off x="762000" y="838200"/>
            <a:ext cx="8229600" cy="57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180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rtl="0">
              <a:spcBef>
                <a:spcPts val="1800"/>
              </a:spcBef>
              <a:spcAft>
                <a:spcPts val="0"/>
              </a:spcAft>
              <a:buClr>
                <a:srgbClr val="003366"/>
              </a:buClr>
              <a:buSzPts val="1400"/>
              <a:buFont typeface="Arial"/>
              <a:buChar char="•"/>
              <a:defRPr/>
            </a:lvl2pPr>
            <a:lvl3pPr indent="-317500" lvl="2" marL="1371600" rtl="0">
              <a:spcBef>
                <a:spcPts val="18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rtl="0">
              <a:spcBef>
                <a:spcPts val="18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rtl="0">
              <a:spcBef>
                <a:spcPts val="1800"/>
              </a:spcBef>
              <a:spcAft>
                <a:spcPts val="0"/>
              </a:spcAft>
              <a:buSzPts val="1400"/>
              <a:buChar char="»"/>
              <a:defRPr/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»"/>
              <a:defRPr/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»"/>
              <a:defRPr/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»"/>
              <a:defRPr/>
            </a:lvl8pPr>
            <a:lvl9pPr indent="-317500" lvl="8" marL="4114800" rtl="0">
              <a:spcBef>
                <a:spcPts val="400"/>
              </a:spcBef>
              <a:spcAft>
                <a:spcPts val="0"/>
              </a:spcAft>
              <a:buSzPts val="14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 txBox="1"/>
          <p:nvPr>
            <p:ph type="title"/>
          </p:nvPr>
        </p:nvSpPr>
        <p:spPr>
          <a:xfrm>
            <a:off x="228600" y="482600"/>
            <a:ext cx="8686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" type="body"/>
          </p:nvPr>
        </p:nvSpPr>
        <p:spPr>
          <a:xfrm>
            <a:off x="228600" y="1244600"/>
            <a:ext cx="86868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spcBef>
                <a:spcPts val="480"/>
              </a:spcBef>
              <a:spcAft>
                <a:spcPts val="0"/>
              </a:spcAft>
              <a:buClr>
                <a:srgbClr val="D98D2A"/>
              </a:buClr>
              <a:buSzPts val="1400"/>
              <a:buFont typeface="Arial"/>
              <a:buChar char="•"/>
              <a:defRPr/>
            </a:lvl1pPr>
            <a:lvl2pPr indent="-317500" lvl="1" marL="914400" rtl="0" algn="l">
              <a:spcBef>
                <a:spcPts val="400"/>
              </a:spcBef>
              <a:spcAft>
                <a:spcPts val="0"/>
              </a:spcAft>
              <a:buClr>
                <a:srgbClr val="D98D2A"/>
              </a:buClr>
              <a:buSzPts val="1400"/>
              <a:buFont typeface="Arial"/>
              <a:buChar char="•"/>
              <a:defRPr/>
            </a:lvl2pPr>
            <a:lvl3pPr indent="-317500" lvl="2" marL="1371600" rtl="0" algn="l">
              <a:spcBef>
                <a:spcPts val="360"/>
              </a:spcBef>
              <a:spcAft>
                <a:spcPts val="0"/>
              </a:spcAft>
              <a:buClr>
                <a:srgbClr val="D98D2A"/>
              </a:buClr>
              <a:buSzPts val="1400"/>
              <a:buFont typeface="Arial"/>
              <a:buChar char="•"/>
              <a:defRPr/>
            </a:lvl3pPr>
            <a:lvl4pPr indent="-317500" lvl="3" marL="1828800" rtl="0" algn="l">
              <a:spcBef>
                <a:spcPts val="360"/>
              </a:spcBef>
              <a:spcAft>
                <a:spcPts val="0"/>
              </a:spcAft>
              <a:buClr>
                <a:srgbClr val="D98D2A"/>
              </a:buClr>
              <a:buSzPts val="1400"/>
              <a:buFont typeface="Arial"/>
              <a:buChar char="•"/>
              <a:defRPr/>
            </a:lvl4pPr>
            <a:lvl5pPr indent="-317500" lvl="4" marL="2286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»"/>
              <a:defRPr/>
            </a:lvl5pPr>
            <a:lvl6pPr indent="-317500" lvl="5" marL="2743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»"/>
              <a:defRPr/>
            </a:lvl6pPr>
            <a:lvl7pPr indent="-317500" lvl="6" marL="3200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»"/>
              <a:defRPr/>
            </a:lvl7pPr>
            <a:lvl8pPr indent="-317500" lvl="7" marL="3657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»"/>
              <a:defRPr/>
            </a:lvl8pPr>
            <a:lvl9pPr indent="-317500" lvl="8" marL="4114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/>
          <p:nvPr>
            <p:ph type="title"/>
          </p:nvPr>
        </p:nvSpPr>
        <p:spPr>
          <a:xfrm>
            <a:off x="228600" y="482600"/>
            <a:ext cx="8686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722313" y="4406901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480"/>
              </a:spcBef>
              <a:spcAft>
                <a:spcPts val="0"/>
              </a:spcAft>
              <a:buSzPts val="1400"/>
              <a:buFont typeface="Arial"/>
              <a:buNone/>
              <a:defRPr/>
            </a:lvl1pPr>
            <a:lvl2pPr indent="-228600" lvl="1" marL="914400" rtl="0">
              <a:spcBef>
                <a:spcPts val="400"/>
              </a:spcBef>
              <a:spcAft>
                <a:spcPts val="0"/>
              </a:spcAft>
              <a:buSzPts val="1400"/>
              <a:buFont typeface="Arial"/>
              <a:buNone/>
              <a:defRPr/>
            </a:lvl2pPr>
            <a:lvl3pPr indent="-228600" lvl="2" marL="1371600" rtl="0">
              <a:spcBef>
                <a:spcPts val="360"/>
              </a:spcBef>
              <a:spcAft>
                <a:spcPts val="0"/>
              </a:spcAft>
              <a:buSzPts val="1400"/>
              <a:buFont typeface="Arial"/>
              <a:buNone/>
              <a:defRPr/>
            </a:lvl3pPr>
            <a:lvl4pPr indent="-228600" lvl="3" marL="1828800" rtl="0">
              <a:spcBef>
                <a:spcPts val="360"/>
              </a:spcBef>
              <a:spcAft>
                <a:spcPts val="0"/>
              </a:spcAft>
              <a:buSzPts val="1400"/>
              <a:buFont typeface="Arial"/>
              <a:buNone/>
              <a:defRPr/>
            </a:lvl4pPr>
            <a:lvl5pPr indent="-228600" lvl="4" marL="2286000" rtl="0">
              <a:spcBef>
                <a:spcPts val="40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5pPr>
            <a:lvl6pPr indent="-228600" lvl="5" marL="2743200" rtl="0">
              <a:spcBef>
                <a:spcPts val="40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6pPr>
            <a:lvl7pPr indent="-228600" lvl="6" marL="3200400" rtl="0">
              <a:spcBef>
                <a:spcPts val="40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7pPr>
            <a:lvl8pPr indent="-228600" lvl="7" marL="3657600" rtl="0">
              <a:spcBef>
                <a:spcPts val="40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8pPr>
            <a:lvl9pPr indent="-228600" lvl="8" marL="4114800" rtl="0">
              <a:spcBef>
                <a:spcPts val="40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228600" y="482600"/>
            <a:ext cx="8686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609600" y="1371600"/>
            <a:ext cx="3810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48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rtl="0">
              <a:spcBef>
                <a:spcPts val="36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rtl="0">
              <a:spcBef>
                <a:spcPts val="36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rtl="0">
              <a:spcBef>
                <a:spcPts val="400"/>
              </a:spcBef>
              <a:spcAft>
                <a:spcPts val="0"/>
              </a:spcAft>
              <a:buSzPts val="1400"/>
              <a:buChar char="»"/>
              <a:defRPr/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»"/>
              <a:defRPr/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»"/>
              <a:defRPr/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»"/>
              <a:defRPr/>
            </a:lvl8pPr>
            <a:lvl9pPr indent="-317500" lvl="8" marL="4114800" rtl="0">
              <a:spcBef>
                <a:spcPts val="400"/>
              </a:spcBef>
              <a:spcAft>
                <a:spcPts val="0"/>
              </a:spcAft>
              <a:buSzPts val="1400"/>
              <a:buChar char="»"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4572000" y="1371600"/>
            <a:ext cx="3810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48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rtl="0">
              <a:spcBef>
                <a:spcPts val="36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rtl="0">
              <a:spcBef>
                <a:spcPts val="36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rtl="0">
              <a:spcBef>
                <a:spcPts val="400"/>
              </a:spcBef>
              <a:spcAft>
                <a:spcPts val="0"/>
              </a:spcAft>
              <a:buSzPts val="1400"/>
              <a:buChar char="»"/>
              <a:defRPr/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»"/>
              <a:defRPr/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»"/>
              <a:defRPr/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»"/>
              <a:defRPr/>
            </a:lvl8pPr>
            <a:lvl9pPr indent="-317500" lvl="8" marL="4114800" rtl="0">
              <a:spcBef>
                <a:spcPts val="400"/>
              </a:spcBef>
              <a:spcAft>
                <a:spcPts val="0"/>
              </a:spcAft>
              <a:buSzPts val="14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457200" y="1535113"/>
            <a:ext cx="4040188" cy="63976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480"/>
              </a:spcBef>
              <a:spcAft>
                <a:spcPts val="0"/>
              </a:spcAft>
              <a:buSzPts val="1400"/>
              <a:buFont typeface="Arial"/>
              <a:buNone/>
              <a:defRPr/>
            </a:lvl1pPr>
            <a:lvl2pPr indent="-228600" lvl="1" marL="914400" rtl="0">
              <a:spcBef>
                <a:spcPts val="400"/>
              </a:spcBef>
              <a:spcAft>
                <a:spcPts val="0"/>
              </a:spcAft>
              <a:buSzPts val="1400"/>
              <a:buFont typeface="Arial"/>
              <a:buNone/>
              <a:defRPr/>
            </a:lvl2pPr>
            <a:lvl3pPr indent="-228600" lvl="2" marL="1371600" rtl="0">
              <a:spcBef>
                <a:spcPts val="360"/>
              </a:spcBef>
              <a:spcAft>
                <a:spcPts val="0"/>
              </a:spcAft>
              <a:buSzPts val="1400"/>
              <a:buFont typeface="Arial"/>
              <a:buNone/>
              <a:defRPr/>
            </a:lvl3pPr>
            <a:lvl4pPr indent="-228600" lvl="3" marL="1828800" rtl="0">
              <a:spcBef>
                <a:spcPts val="360"/>
              </a:spcBef>
              <a:spcAft>
                <a:spcPts val="0"/>
              </a:spcAft>
              <a:buSzPts val="1400"/>
              <a:buFont typeface="Arial"/>
              <a:buNone/>
              <a:defRPr/>
            </a:lvl4pPr>
            <a:lvl5pPr indent="-228600" lvl="4" marL="2286000" rtl="0">
              <a:spcBef>
                <a:spcPts val="40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5pPr>
            <a:lvl6pPr indent="-228600" lvl="5" marL="2743200" rtl="0">
              <a:spcBef>
                <a:spcPts val="40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6pPr>
            <a:lvl7pPr indent="-228600" lvl="6" marL="3200400" rtl="0">
              <a:spcBef>
                <a:spcPts val="40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7pPr>
            <a:lvl8pPr indent="-228600" lvl="7" marL="3657600" rtl="0">
              <a:spcBef>
                <a:spcPts val="40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8pPr>
            <a:lvl9pPr indent="-228600" lvl="8" marL="4114800" rtl="0">
              <a:spcBef>
                <a:spcPts val="40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9pPr>
          </a:lstStyle>
          <a:p/>
        </p:txBody>
      </p:sp>
      <p:sp>
        <p:nvSpPr>
          <p:cNvPr id="40" name="Google Shape;40;p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48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rtl="0">
              <a:spcBef>
                <a:spcPts val="36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rtl="0">
              <a:spcBef>
                <a:spcPts val="36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rtl="0">
              <a:spcBef>
                <a:spcPts val="400"/>
              </a:spcBef>
              <a:spcAft>
                <a:spcPts val="0"/>
              </a:spcAft>
              <a:buSzPts val="1400"/>
              <a:buChar char="»"/>
              <a:defRPr/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»"/>
              <a:defRPr/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»"/>
              <a:defRPr/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»"/>
              <a:defRPr/>
            </a:lvl8pPr>
            <a:lvl9pPr indent="-317500" lvl="8" marL="4114800" rtl="0">
              <a:spcBef>
                <a:spcPts val="400"/>
              </a:spcBef>
              <a:spcAft>
                <a:spcPts val="0"/>
              </a:spcAft>
              <a:buSzPts val="1400"/>
              <a:buChar char="»"/>
              <a:defRPr/>
            </a:lvl9pPr>
          </a:lstStyle>
          <a:p/>
        </p:txBody>
      </p:sp>
      <p:sp>
        <p:nvSpPr>
          <p:cNvPr id="41" name="Google Shape;41;p7"/>
          <p:cNvSpPr txBox="1"/>
          <p:nvPr>
            <p:ph idx="3" type="body"/>
          </p:nvPr>
        </p:nvSpPr>
        <p:spPr>
          <a:xfrm>
            <a:off x="4645027" y="1535113"/>
            <a:ext cx="4041775" cy="63976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480"/>
              </a:spcBef>
              <a:spcAft>
                <a:spcPts val="0"/>
              </a:spcAft>
              <a:buSzPts val="1400"/>
              <a:buFont typeface="Arial"/>
              <a:buNone/>
              <a:defRPr/>
            </a:lvl1pPr>
            <a:lvl2pPr indent="-228600" lvl="1" marL="914400" rtl="0">
              <a:spcBef>
                <a:spcPts val="400"/>
              </a:spcBef>
              <a:spcAft>
                <a:spcPts val="0"/>
              </a:spcAft>
              <a:buSzPts val="1400"/>
              <a:buFont typeface="Arial"/>
              <a:buNone/>
              <a:defRPr/>
            </a:lvl2pPr>
            <a:lvl3pPr indent="-228600" lvl="2" marL="1371600" rtl="0">
              <a:spcBef>
                <a:spcPts val="360"/>
              </a:spcBef>
              <a:spcAft>
                <a:spcPts val="0"/>
              </a:spcAft>
              <a:buSzPts val="1400"/>
              <a:buFont typeface="Arial"/>
              <a:buNone/>
              <a:defRPr/>
            </a:lvl3pPr>
            <a:lvl4pPr indent="-228600" lvl="3" marL="1828800" rtl="0">
              <a:spcBef>
                <a:spcPts val="360"/>
              </a:spcBef>
              <a:spcAft>
                <a:spcPts val="0"/>
              </a:spcAft>
              <a:buSzPts val="1400"/>
              <a:buFont typeface="Arial"/>
              <a:buNone/>
              <a:defRPr/>
            </a:lvl4pPr>
            <a:lvl5pPr indent="-228600" lvl="4" marL="2286000" rtl="0">
              <a:spcBef>
                <a:spcPts val="40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5pPr>
            <a:lvl6pPr indent="-228600" lvl="5" marL="2743200" rtl="0">
              <a:spcBef>
                <a:spcPts val="40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6pPr>
            <a:lvl7pPr indent="-228600" lvl="6" marL="3200400" rtl="0">
              <a:spcBef>
                <a:spcPts val="40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7pPr>
            <a:lvl8pPr indent="-228600" lvl="7" marL="3657600" rtl="0">
              <a:spcBef>
                <a:spcPts val="40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8pPr>
            <a:lvl9pPr indent="-228600" lvl="8" marL="4114800" rtl="0">
              <a:spcBef>
                <a:spcPts val="40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4" type="body"/>
          </p:nvPr>
        </p:nvSpPr>
        <p:spPr>
          <a:xfrm>
            <a:off x="4645027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48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rtl="0">
              <a:spcBef>
                <a:spcPts val="36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rtl="0">
              <a:spcBef>
                <a:spcPts val="36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rtl="0">
              <a:spcBef>
                <a:spcPts val="400"/>
              </a:spcBef>
              <a:spcAft>
                <a:spcPts val="0"/>
              </a:spcAft>
              <a:buSzPts val="1400"/>
              <a:buChar char="»"/>
              <a:defRPr/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»"/>
              <a:defRPr/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»"/>
              <a:defRPr/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»"/>
              <a:defRPr/>
            </a:lvl8pPr>
            <a:lvl9pPr indent="-317500" lvl="8" marL="4114800" rtl="0">
              <a:spcBef>
                <a:spcPts val="400"/>
              </a:spcBef>
              <a:spcAft>
                <a:spcPts val="0"/>
              </a:spcAft>
              <a:buSzPts val="14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 txBox="1"/>
          <p:nvPr>
            <p:ph type="title"/>
          </p:nvPr>
        </p:nvSpPr>
        <p:spPr>
          <a:xfrm>
            <a:off x="457202" y="273049"/>
            <a:ext cx="3008313" cy="116205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6" name="Google Shape;46;p9"/>
          <p:cNvSpPr txBox="1"/>
          <p:nvPr>
            <p:ph idx="1" type="body"/>
          </p:nvPr>
        </p:nvSpPr>
        <p:spPr>
          <a:xfrm>
            <a:off x="3575050" y="273052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48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rtl="0">
              <a:spcBef>
                <a:spcPts val="36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rtl="0">
              <a:spcBef>
                <a:spcPts val="36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rtl="0">
              <a:spcBef>
                <a:spcPts val="400"/>
              </a:spcBef>
              <a:spcAft>
                <a:spcPts val="0"/>
              </a:spcAft>
              <a:buSzPts val="1400"/>
              <a:buChar char="»"/>
              <a:defRPr/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»"/>
              <a:defRPr/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»"/>
              <a:defRPr/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»"/>
              <a:defRPr/>
            </a:lvl8pPr>
            <a:lvl9pPr indent="-317500" lvl="8" marL="4114800" rtl="0">
              <a:spcBef>
                <a:spcPts val="400"/>
              </a:spcBef>
              <a:spcAft>
                <a:spcPts val="0"/>
              </a:spcAft>
              <a:buSzPts val="1400"/>
              <a:buChar char="»"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57202" y="1435102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480"/>
              </a:spcBef>
              <a:spcAft>
                <a:spcPts val="0"/>
              </a:spcAft>
              <a:buSzPts val="1400"/>
              <a:buFont typeface="Arial"/>
              <a:buNone/>
              <a:defRPr/>
            </a:lvl1pPr>
            <a:lvl2pPr indent="-228600" lvl="1" marL="914400" rtl="0">
              <a:spcBef>
                <a:spcPts val="400"/>
              </a:spcBef>
              <a:spcAft>
                <a:spcPts val="0"/>
              </a:spcAft>
              <a:buSzPts val="1400"/>
              <a:buFont typeface="Arial"/>
              <a:buNone/>
              <a:defRPr/>
            </a:lvl2pPr>
            <a:lvl3pPr indent="-228600" lvl="2" marL="1371600" rtl="0">
              <a:spcBef>
                <a:spcPts val="360"/>
              </a:spcBef>
              <a:spcAft>
                <a:spcPts val="0"/>
              </a:spcAft>
              <a:buSzPts val="1400"/>
              <a:buFont typeface="Arial"/>
              <a:buNone/>
              <a:defRPr/>
            </a:lvl3pPr>
            <a:lvl4pPr indent="-228600" lvl="3" marL="1828800" rtl="0">
              <a:spcBef>
                <a:spcPts val="360"/>
              </a:spcBef>
              <a:spcAft>
                <a:spcPts val="0"/>
              </a:spcAft>
              <a:buSzPts val="1400"/>
              <a:buFont typeface="Arial"/>
              <a:buNone/>
              <a:defRPr/>
            </a:lvl4pPr>
            <a:lvl5pPr indent="-228600" lvl="4" marL="2286000" rtl="0">
              <a:spcBef>
                <a:spcPts val="40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5pPr>
            <a:lvl6pPr indent="-228600" lvl="5" marL="2743200" rtl="0">
              <a:spcBef>
                <a:spcPts val="40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6pPr>
            <a:lvl7pPr indent="-228600" lvl="6" marL="3200400" rtl="0">
              <a:spcBef>
                <a:spcPts val="40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7pPr>
            <a:lvl8pPr indent="-228600" lvl="7" marL="3657600" rtl="0">
              <a:spcBef>
                <a:spcPts val="40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8pPr>
            <a:lvl9pPr indent="-228600" lvl="8" marL="4114800" rtl="0">
              <a:spcBef>
                <a:spcPts val="40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type="title"/>
          </p:nvPr>
        </p:nvSpPr>
        <p:spPr>
          <a:xfrm>
            <a:off x="1792288" y="4800600"/>
            <a:ext cx="5486400" cy="56673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0" name="Google Shape;50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51" name="Google Shape;51;p10"/>
          <p:cNvSpPr txBox="1"/>
          <p:nvPr>
            <p:ph idx="1" type="body"/>
          </p:nvPr>
        </p:nvSpPr>
        <p:spPr>
          <a:xfrm>
            <a:off x="1792288" y="5367338"/>
            <a:ext cx="5486400" cy="8048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480"/>
              </a:spcBef>
              <a:spcAft>
                <a:spcPts val="0"/>
              </a:spcAft>
              <a:buSzPts val="1400"/>
              <a:buFont typeface="Arial"/>
              <a:buNone/>
              <a:defRPr/>
            </a:lvl1pPr>
            <a:lvl2pPr indent="-228600" lvl="1" marL="914400" rtl="0">
              <a:spcBef>
                <a:spcPts val="400"/>
              </a:spcBef>
              <a:spcAft>
                <a:spcPts val="0"/>
              </a:spcAft>
              <a:buSzPts val="1400"/>
              <a:buFont typeface="Arial"/>
              <a:buNone/>
              <a:defRPr/>
            </a:lvl2pPr>
            <a:lvl3pPr indent="-228600" lvl="2" marL="1371600" rtl="0">
              <a:spcBef>
                <a:spcPts val="360"/>
              </a:spcBef>
              <a:spcAft>
                <a:spcPts val="0"/>
              </a:spcAft>
              <a:buSzPts val="1400"/>
              <a:buFont typeface="Arial"/>
              <a:buNone/>
              <a:defRPr/>
            </a:lvl3pPr>
            <a:lvl4pPr indent="-228600" lvl="3" marL="1828800" rtl="0">
              <a:spcBef>
                <a:spcPts val="360"/>
              </a:spcBef>
              <a:spcAft>
                <a:spcPts val="0"/>
              </a:spcAft>
              <a:buSzPts val="1400"/>
              <a:buFont typeface="Arial"/>
              <a:buNone/>
              <a:defRPr/>
            </a:lvl4pPr>
            <a:lvl5pPr indent="-228600" lvl="4" marL="2286000" rtl="0">
              <a:spcBef>
                <a:spcPts val="40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5pPr>
            <a:lvl6pPr indent="-228600" lvl="5" marL="2743200" rtl="0">
              <a:spcBef>
                <a:spcPts val="40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6pPr>
            <a:lvl7pPr indent="-228600" lvl="6" marL="3200400" rtl="0">
              <a:spcBef>
                <a:spcPts val="40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7pPr>
            <a:lvl8pPr indent="-228600" lvl="7" marL="3657600" rtl="0">
              <a:spcBef>
                <a:spcPts val="40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8pPr>
            <a:lvl9pPr indent="-228600" lvl="8" marL="4114800" rtl="0">
              <a:spcBef>
                <a:spcPts val="40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228600" y="482600"/>
            <a:ext cx="8686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228600" y="1244600"/>
            <a:ext cx="86868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D98D2A"/>
              </a:buClr>
              <a:buSzPts val="1400"/>
              <a:buFont typeface="Arial"/>
              <a:buChar char="•"/>
              <a:defRPr/>
            </a:lvl1pPr>
            <a:lvl2pPr indent="-317500" lvl="1" marL="914400" marR="0" rtl="0" algn="l">
              <a:spcBef>
                <a:spcPts val="400"/>
              </a:spcBef>
              <a:spcAft>
                <a:spcPts val="0"/>
              </a:spcAft>
              <a:buClr>
                <a:srgbClr val="D98D2A"/>
              </a:buClr>
              <a:buSzPts val="1400"/>
              <a:buFont typeface="Arial"/>
              <a:buChar char="•"/>
              <a:defRPr/>
            </a:lvl2pPr>
            <a:lvl3pPr indent="-317500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D98D2A"/>
              </a:buClr>
              <a:buSzPts val="1400"/>
              <a:buFont typeface="Arial"/>
              <a:buChar char="•"/>
              <a:defRPr/>
            </a:lvl3pPr>
            <a:lvl4pPr indent="-317500" lvl="3" marL="1828800" marR="0" rtl="0" algn="l">
              <a:spcBef>
                <a:spcPts val="360"/>
              </a:spcBef>
              <a:spcAft>
                <a:spcPts val="0"/>
              </a:spcAft>
              <a:buClr>
                <a:srgbClr val="D98D2A"/>
              </a:buClr>
              <a:buSzPts val="1400"/>
              <a:buFont typeface="Arial"/>
              <a:buChar char="•"/>
              <a:defRPr/>
            </a:lvl4pPr>
            <a:lvl5pPr indent="-3175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»"/>
              <a:defRPr/>
            </a:lvl5pPr>
            <a:lvl6pPr indent="-3175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»"/>
              <a:defRPr/>
            </a:lvl6pPr>
            <a:lvl7pPr indent="-3175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»"/>
              <a:defRPr/>
            </a:lvl7pPr>
            <a:lvl8pPr indent="-3175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»"/>
              <a:defRPr/>
            </a:lvl8pPr>
            <a:lvl9pPr indent="-3175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»"/>
              <a:defRPr/>
            </a:lvl9pPr>
          </a:lstStyle>
          <a:p/>
        </p:txBody>
      </p:sp>
      <p:cxnSp>
        <p:nvCxnSpPr>
          <p:cNvPr id="12" name="Google Shape;12;p1"/>
          <p:cNvCxnSpPr/>
          <p:nvPr/>
        </p:nvCxnSpPr>
        <p:spPr>
          <a:xfrm>
            <a:off x="228600" y="304800"/>
            <a:ext cx="8686800" cy="0"/>
          </a:xfrm>
          <a:prstGeom prst="straightConnector1">
            <a:avLst/>
          </a:prstGeom>
          <a:noFill/>
          <a:ln cap="flat" cmpd="sng" w="50800">
            <a:solidFill>
              <a:srgbClr val="D98D2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" name="Google Shape;13;p1"/>
          <p:cNvCxnSpPr/>
          <p:nvPr/>
        </p:nvCxnSpPr>
        <p:spPr>
          <a:xfrm>
            <a:off x="228600" y="381000"/>
            <a:ext cx="8686800" cy="0"/>
          </a:xfrm>
          <a:prstGeom prst="straightConnector1">
            <a:avLst/>
          </a:prstGeom>
          <a:noFill/>
          <a:ln cap="flat" cmpd="sng" w="12700">
            <a:solidFill>
              <a:srgbClr val="00568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" name="Google Shape;14;p1"/>
          <p:cNvCxnSpPr/>
          <p:nvPr/>
        </p:nvCxnSpPr>
        <p:spPr>
          <a:xfrm>
            <a:off x="228600" y="6375400"/>
            <a:ext cx="7315200" cy="0"/>
          </a:xfrm>
          <a:prstGeom prst="straightConnector1">
            <a:avLst/>
          </a:prstGeom>
          <a:noFill/>
          <a:ln cap="flat" cmpd="sng" w="50800">
            <a:solidFill>
              <a:srgbClr val="D98D2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" name="Google Shape;15;p1"/>
          <p:cNvCxnSpPr/>
          <p:nvPr/>
        </p:nvCxnSpPr>
        <p:spPr>
          <a:xfrm>
            <a:off x="228600" y="6273800"/>
            <a:ext cx="7315200" cy="0"/>
          </a:xfrm>
          <a:prstGeom prst="straightConnector1">
            <a:avLst/>
          </a:prstGeom>
          <a:noFill/>
          <a:ln cap="flat" cmpd="sng" w="12700">
            <a:solidFill>
              <a:srgbClr val="005689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C:\Users\ebm5m\Desktop\McIntire UVA.jpg" id="16" name="Google Shape;1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333405" y="6093229"/>
            <a:ext cx="1629295" cy="536171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Relationship Id="rId4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Users\jpw4ma\Dropbox\1. Uva\Assets\Boston.jpg" id="65" name="Google Shape;65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/>
          <p:nvPr/>
        </p:nvSpPr>
        <p:spPr>
          <a:xfrm>
            <a:off x="3276600" y="457200"/>
            <a:ext cx="5562600" cy="5410200"/>
          </a:xfrm>
          <a:prstGeom prst="rect">
            <a:avLst/>
          </a:prstGeom>
          <a:solidFill>
            <a:schemeClr val="lt1">
              <a:alpha val="4705"/>
            </a:scheme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 u="sng">
              <a:solidFill>
                <a:schemeClr val="lt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sng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sng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sng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sng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sng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sng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Thursday 22 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Case – A Rush to Failure. In the HBR Guide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Discussion on MTH 3 &amp; 4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Review Chapters 1&amp;4  MS Project 2010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DUE: Teams Selected in Blackboard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7" name="Google Shape;67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05948" y="3810000"/>
            <a:ext cx="609600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4"/>
          <p:cNvSpPr txBox="1"/>
          <p:nvPr/>
        </p:nvSpPr>
        <p:spPr>
          <a:xfrm>
            <a:off x="306457" y="381000"/>
            <a:ext cx="28194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 5 Before</a:t>
            </a:r>
            <a:endParaRPr b="1" i="0" sz="5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push dir="r"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/>
          <p:nvPr>
            <p:ph type="title"/>
          </p:nvPr>
        </p:nvSpPr>
        <p:spPr>
          <a:xfrm>
            <a:off x="228600" y="482600"/>
            <a:ext cx="8686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rgbClr val="005689"/>
                </a:solidFill>
                <a:latin typeface="Arial"/>
                <a:ea typeface="Arial"/>
                <a:cs typeface="Arial"/>
                <a:sym typeface="Arial"/>
              </a:rPr>
              <a:t>Phases of Project fManagement</a:t>
            </a:r>
            <a:endParaRPr b="1" i="0" sz="3200" u="none" cap="none" strike="noStrike">
              <a:solidFill>
                <a:srgbClr val="00568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23"/>
          <p:cNvSpPr txBox="1"/>
          <p:nvPr>
            <p:ph idx="1" type="body"/>
          </p:nvPr>
        </p:nvSpPr>
        <p:spPr>
          <a:xfrm>
            <a:off x="609600" y="1219200"/>
            <a:ext cx="8686800" cy="8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D98D2A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Planning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rgbClr val="D98D2A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Build-up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rgbClr val="D98D2A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Implementation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rgbClr val="D98D2A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Closeout</a:t>
            </a:r>
            <a:endParaRPr/>
          </a:p>
        </p:txBody>
      </p:sp>
      <p:sp>
        <p:nvSpPr>
          <p:cNvPr id="136" name="Google Shape;136;p23"/>
          <p:cNvSpPr txBox="1"/>
          <p:nvPr/>
        </p:nvSpPr>
        <p:spPr>
          <a:xfrm>
            <a:off x="365759" y="6488668"/>
            <a:ext cx="4192173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Strategic Leadership of Portfolio and Project Management, p4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/>
          <p:nvPr>
            <p:ph type="title"/>
          </p:nvPr>
        </p:nvSpPr>
        <p:spPr>
          <a:xfrm>
            <a:off x="228600" y="457200"/>
            <a:ext cx="8686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rgbClr val="005689"/>
                </a:solidFill>
                <a:latin typeface="Arial"/>
                <a:ea typeface="Arial"/>
                <a:cs typeface="Arial"/>
                <a:sym typeface="Arial"/>
              </a:rPr>
              <a:t>Planning</a:t>
            </a:r>
            <a:endParaRPr b="1" i="0" sz="3200" u="none" cap="none" strike="noStrike">
              <a:solidFill>
                <a:srgbClr val="00568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24"/>
          <p:cNvSpPr txBox="1"/>
          <p:nvPr>
            <p:ph idx="1" type="body"/>
          </p:nvPr>
        </p:nvSpPr>
        <p:spPr>
          <a:xfrm>
            <a:off x="228600" y="1244600"/>
            <a:ext cx="86868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D98D2A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Activities</a:t>
            </a:r>
            <a:endParaRPr/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rgbClr val="D98D2A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is the real Problem </a:t>
            </a:r>
            <a:endParaRPr/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rgbClr val="D98D2A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Who are the stakeholders</a:t>
            </a:r>
            <a:endParaRPr/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rgbClr val="D98D2A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Define the Objectives – Exit Criteria</a:t>
            </a:r>
            <a:endParaRPr/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rgbClr val="D98D2A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Determine Scope</a:t>
            </a:r>
            <a:endParaRPr/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rgbClr val="D98D2A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Prepare for Trade-Offs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D98D2A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Key Skills</a:t>
            </a:r>
            <a:endParaRPr/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rgbClr val="D98D2A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Planning</a:t>
            </a:r>
            <a:endParaRPr/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rgbClr val="D98D2A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Cost-Benefit Options</a:t>
            </a:r>
            <a:endParaRPr/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rgbClr val="D98D2A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Task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D98D2A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Tools</a:t>
            </a:r>
            <a:endParaRPr/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rgbClr val="D98D2A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WBS/RBS</a:t>
            </a:r>
            <a:endParaRPr/>
          </a:p>
        </p:txBody>
      </p:sp>
      <p:sp>
        <p:nvSpPr>
          <p:cNvPr id="143" name="Google Shape;143;p24"/>
          <p:cNvSpPr txBox="1"/>
          <p:nvPr/>
        </p:nvSpPr>
        <p:spPr>
          <a:xfrm>
            <a:off x="438912" y="6488668"/>
            <a:ext cx="480131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Source  - HBR Guide to Project Management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push dir="r"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5"/>
          <p:cNvSpPr txBox="1"/>
          <p:nvPr>
            <p:ph type="title"/>
          </p:nvPr>
        </p:nvSpPr>
        <p:spPr>
          <a:xfrm>
            <a:off x="228600" y="482600"/>
            <a:ext cx="8686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rgbClr val="005689"/>
                </a:solidFill>
                <a:latin typeface="Arial"/>
                <a:ea typeface="Arial"/>
                <a:cs typeface="Arial"/>
                <a:sym typeface="Arial"/>
              </a:rPr>
              <a:t>S.M.A.R.T. Goal Setting</a:t>
            </a:r>
            <a:endParaRPr b="1" i="0" sz="2800" u="none" cap="none" strike="noStrike">
              <a:solidFill>
                <a:srgbClr val="00568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25"/>
          <p:cNvSpPr txBox="1"/>
          <p:nvPr>
            <p:ph idx="4294967295" type="body"/>
          </p:nvPr>
        </p:nvSpPr>
        <p:spPr>
          <a:xfrm>
            <a:off x="228600" y="1244600"/>
            <a:ext cx="86868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D98D2A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Project/Program objectives should follow the SMART model.</a:t>
            </a:r>
            <a:endParaRPr/>
          </a:p>
          <a:p>
            <a: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D98D2A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D98D2A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pecific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D98D2A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easurable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D98D2A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ction-oriented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D98D2A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ealistic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D98D2A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ime-limited</a:t>
            </a:r>
            <a:endParaRPr/>
          </a:p>
          <a:p>
            <a: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D98D2A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push dir="r"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6"/>
          <p:cNvSpPr txBox="1"/>
          <p:nvPr/>
        </p:nvSpPr>
        <p:spPr>
          <a:xfrm>
            <a:off x="438912" y="6488668"/>
            <a:ext cx="480131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Source  - HBR Guide to Project Management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C:\Users\jpw4ma\Dropbox\Uva\3200\BigData Imperative v2\Slide14.jpg" id="155" name="Google Shape;155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800" y="968298"/>
            <a:ext cx="7485888" cy="5614416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6"/>
          <p:cNvSpPr txBox="1"/>
          <p:nvPr>
            <p:ph type="title"/>
          </p:nvPr>
        </p:nvSpPr>
        <p:spPr>
          <a:xfrm>
            <a:off x="228600" y="457200"/>
            <a:ext cx="8686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rgbClr val="005689"/>
                </a:solidFill>
                <a:latin typeface="Arial"/>
                <a:ea typeface="Arial"/>
                <a:cs typeface="Arial"/>
                <a:sym typeface="Arial"/>
              </a:rPr>
              <a:t>Real World</a:t>
            </a:r>
            <a:endParaRPr b="1" i="0" sz="3200" u="none" cap="none" strike="noStrike">
              <a:solidFill>
                <a:srgbClr val="00568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push dir="r"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7"/>
          <p:cNvSpPr txBox="1"/>
          <p:nvPr>
            <p:ph type="title"/>
          </p:nvPr>
        </p:nvSpPr>
        <p:spPr>
          <a:xfrm>
            <a:off x="228600" y="482600"/>
            <a:ext cx="8686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rgbClr val="005689"/>
                </a:solidFill>
                <a:latin typeface="Arial"/>
                <a:ea typeface="Arial"/>
                <a:cs typeface="Arial"/>
                <a:sym typeface="Arial"/>
              </a:rPr>
              <a:t>Build-Up</a:t>
            </a:r>
            <a:endParaRPr b="1" i="0" sz="3200" u="none" cap="none" strike="noStrike">
              <a:solidFill>
                <a:srgbClr val="00568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27"/>
          <p:cNvSpPr txBox="1"/>
          <p:nvPr/>
        </p:nvSpPr>
        <p:spPr>
          <a:xfrm>
            <a:off x="438912" y="6488668"/>
            <a:ext cx="4801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Source  - HBR Guide to Project Management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27"/>
          <p:cNvSpPr txBox="1"/>
          <p:nvPr/>
        </p:nvSpPr>
        <p:spPr>
          <a:xfrm>
            <a:off x="30480" y="1295400"/>
            <a:ext cx="86868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D98D2A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Activities</a:t>
            </a:r>
            <a:endParaRPr/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rgbClr val="D98D2A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Assemble the team</a:t>
            </a:r>
            <a:endParaRPr/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rgbClr val="D98D2A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Plan assignments</a:t>
            </a:r>
            <a:endParaRPr/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rgbClr val="D98D2A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Create Schedule</a:t>
            </a:r>
            <a:endParaRPr/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rgbClr val="D98D2A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Hold a Kick-Off meeting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D98D2A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Key Skills</a:t>
            </a:r>
            <a:endParaRPr/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rgbClr val="D98D2A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Delegating</a:t>
            </a:r>
            <a:endParaRPr/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rgbClr val="D98D2A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Negotiating</a:t>
            </a:r>
            <a:endParaRPr/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rgbClr val="D98D2A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Recruiting</a:t>
            </a:r>
            <a:endParaRPr/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rgbClr val="D98D2A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Communication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D98D2A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Tools</a:t>
            </a:r>
            <a:endParaRPr/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rgbClr val="D98D2A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Scheduling Tools – IE, MS Project, Trillo, </a:t>
            </a:r>
            <a:r>
              <a:rPr lang="en-US" sz="2000">
                <a:solidFill>
                  <a:schemeClr val="dk1"/>
                </a:solidFill>
              </a:rPr>
              <a:t>Monday.com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Tomsplanner.com</a:t>
            </a:r>
            <a:endParaRPr/>
          </a:p>
        </p:txBody>
      </p:sp>
    </p:spTree>
  </p:cSld>
  <p:clrMapOvr>
    <a:masterClrMapping/>
  </p:clrMapOvr>
  <p:transition spd="med">
    <p:push dir="r"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8"/>
          <p:cNvSpPr txBox="1"/>
          <p:nvPr>
            <p:ph type="title"/>
          </p:nvPr>
        </p:nvSpPr>
        <p:spPr>
          <a:xfrm>
            <a:off x="228600" y="457200"/>
            <a:ext cx="8686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rgbClr val="005689"/>
                </a:solidFill>
                <a:latin typeface="Arial"/>
                <a:ea typeface="Arial"/>
                <a:cs typeface="Arial"/>
                <a:sym typeface="Arial"/>
              </a:rPr>
              <a:t>Implementation</a:t>
            </a:r>
            <a:endParaRPr b="1" i="0" sz="3200" u="none" cap="none" strike="noStrike">
              <a:solidFill>
                <a:srgbClr val="00568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28"/>
          <p:cNvSpPr txBox="1"/>
          <p:nvPr/>
        </p:nvSpPr>
        <p:spPr>
          <a:xfrm>
            <a:off x="438912" y="6488668"/>
            <a:ext cx="480131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Source  - HBR Guide to Project Management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28"/>
          <p:cNvSpPr txBox="1"/>
          <p:nvPr/>
        </p:nvSpPr>
        <p:spPr>
          <a:xfrm>
            <a:off x="30480" y="1295400"/>
            <a:ext cx="86868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D98D2A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Activities</a:t>
            </a:r>
            <a:endParaRPr/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rgbClr val="D98D2A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Monitor and Control</a:t>
            </a:r>
            <a:endParaRPr/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rgbClr val="D98D2A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Report Progress</a:t>
            </a:r>
            <a:endParaRPr/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rgbClr val="D98D2A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Team Meetings</a:t>
            </a:r>
            <a:endParaRPr/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rgbClr val="D98D2A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Manage Problems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D98D2A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Key Skills</a:t>
            </a:r>
            <a:endParaRPr/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rgbClr val="D98D2A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Leading</a:t>
            </a:r>
            <a:endParaRPr/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rgbClr val="D98D2A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Conflict Management – Set the rules of engagement</a:t>
            </a:r>
            <a:endParaRPr/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rgbClr val="D98D2A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Communication</a:t>
            </a:r>
            <a:endParaRPr/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rgbClr val="D98D2A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Problem Solving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D98D2A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Tools</a:t>
            </a:r>
            <a:endParaRPr/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rgbClr val="D98D2A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Meeting Notes – IE Minutes</a:t>
            </a:r>
            <a:endParaRPr/>
          </a:p>
        </p:txBody>
      </p:sp>
    </p:spTree>
  </p:cSld>
  <p:clrMapOvr>
    <a:masterClrMapping/>
  </p:clrMapOvr>
  <p:transition spd="med">
    <p:push dir="r"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9"/>
          <p:cNvSpPr txBox="1"/>
          <p:nvPr>
            <p:ph type="title"/>
          </p:nvPr>
        </p:nvSpPr>
        <p:spPr>
          <a:xfrm>
            <a:off x="228600" y="482600"/>
            <a:ext cx="8686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rgbClr val="005689"/>
                </a:solidFill>
                <a:latin typeface="Arial"/>
                <a:ea typeface="Arial"/>
                <a:cs typeface="Arial"/>
                <a:sym typeface="Arial"/>
              </a:rPr>
              <a:t>Closeout</a:t>
            </a:r>
            <a:endParaRPr b="1" i="0" sz="3200" u="none" cap="none" strike="noStrike">
              <a:solidFill>
                <a:srgbClr val="00568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29"/>
          <p:cNvSpPr txBox="1"/>
          <p:nvPr/>
        </p:nvSpPr>
        <p:spPr>
          <a:xfrm>
            <a:off x="438912" y="6488668"/>
            <a:ext cx="480131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Source  - HBR Guide to Project Management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29"/>
          <p:cNvSpPr txBox="1"/>
          <p:nvPr/>
        </p:nvSpPr>
        <p:spPr>
          <a:xfrm>
            <a:off x="30480" y="1295400"/>
            <a:ext cx="86868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D98D2A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Activities</a:t>
            </a:r>
            <a:endParaRPr/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rgbClr val="D98D2A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Evaluate</a:t>
            </a:r>
            <a:endParaRPr/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rgbClr val="D98D2A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Close</a:t>
            </a:r>
            <a:endParaRPr/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rgbClr val="D98D2A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Retrospective</a:t>
            </a:r>
            <a:endParaRPr/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rgbClr val="D98D2A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Feedback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D98D2A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Key Skills</a:t>
            </a:r>
            <a:endParaRPr/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rgbClr val="D98D2A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Follow-through</a:t>
            </a:r>
            <a:endParaRPr/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rgbClr val="D98D2A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Planning</a:t>
            </a:r>
            <a:endParaRPr/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rgbClr val="D98D2A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Leadership</a:t>
            </a:r>
            <a:endParaRPr/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rgbClr val="D98D2A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Communication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D98D2A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Tools</a:t>
            </a:r>
            <a:endParaRPr/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rgbClr val="D98D2A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Retrospective</a:t>
            </a:r>
            <a:endParaRPr/>
          </a:p>
        </p:txBody>
      </p:sp>
    </p:spTree>
  </p:cSld>
  <p:clrMapOvr>
    <a:masterClrMapping/>
  </p:clrMapOvr>
  <p:transition spd="med">
    <p:push dir="r"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228600" y="482600"/>
            <a:ext cx="8686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rgbClr val="005689"/>
                </a:solidFill>
                <a:latin typeface="Arial"/>
                <a:ea typeface="Arial"/>
                <a:cs typeface="Arial"/>
                <a:sym typeface="Arial"/>
              </a:rPr>
              <a:t>Begin at the Beginning</a:t>
            </a:r>
            <a:endParaRPr b="1" i="0" sz="3200" u="none" cap="none" strike="noStrike">
              <a:solidFill>
                <a:srgbClr val="00568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228600" y="1244600"/>
            <a:ext cx="8686800" cy="8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D98D2A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is a Project? </a:t>
            </a:r>
            <a:endParaRPr/>
          </a:p>
        </p:txBody>
      </p:sp>
      <p:sp>
        <p:nvSpPr>
          <p:cNvPr id="76" name="Google Shape;76;p15"/>
          <p:cNvSpPr txBox="1"/>
          <p:nvPr/>
        </p:nvSpPr>
        <p:spPr>
          <a:xfrm>
            <a:off x="533400" y="2322890"/>
            <a:ext cx="8610600" cy="19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project is a </a:t>
            </a:r>
            <a:r>
              <a:rPr b="0" i="0" lang="en-US" sz="24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temporary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endeavor undertaken to create a unique </a:t>
            </a:r>
            <a:r>
              <a:rPr b="0" i="0" lang="en-US" sz="24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product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0" lang="en-US" sz="24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service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or </a:t>
            </a:r>
            <a:r>
              <a:rPr b="0" i="0" lang="en-US" sz="24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result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baseline="3000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project is a </a:t>
            </a:r>
            <a:r>
              <a:rPr b="1" i="0" lang="en-US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set of tasks 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with a </a:t>
            </a:r>
            <a:r>
              <a:rPr b="1" i="0" lang="en-US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beginning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an </a:t>
            </a:r>
            <a:r>
              <a:rPr b="1" i="0" lang="en-US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end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with the purpose of delivering a </a:t>
            </a:r>
            <a:r>
              <a:rPr b="1" i="0" lang="en-US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result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which provides </a:t>
            </a:r>
            <a:r>
              <a:rPr b="1" i="0" lang="en-US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value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baseline="3000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5"/>
          <p:cNvSpPr txBox="1"/>
          <p:nvPr/>
        </p:nvSpPr>
        <p:spPr>
          <a:xfrm>
            <a:off x="365759" y="6488668"/>
            <a:ext cx="4192173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Strategic Leadership of Portfolio and Project Management, p4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5"/>
          <p:cNvSpPr txBox="1"/>
          <p:nvPr/>
        </p:nvSpPr>
        <p:spPr>
          <a:xfrm>
            <a:off x="365759" y="4520220"/>
            <a:ext cx="86868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D98D2A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Key Attributes</a:t>
            </a:r>
            <a:endParaRPr/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rgbClr val="D98D2A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project has a beginning and an end – Finite</a:t>
            </a:r>
            <a:endParaRPr/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rgbClr val="D98D2A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project delivers some result</a:t>
            </a:r>
            <a:endParaRPr/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rgbClr val="D98D2A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project provides value</a:t>
            </a:r>
            <a:endParaRPr/>
          </a:p>
        </p:txBody>
      </p:sp>
    </p:spTree>
  </p:cSld>
  <p:clrMapOvr>
    <a:masterClrMapping/>
  </p:clrMapOvr>
  <p:transition spd="med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228600" y="482600"/>
            <a:ext cx="8686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rgbClr val="005689"/>
                </a:solidFill>
                <a:latin typeface="Arial"/>
                <a:ea typeface="Arial"/>
                <a:cs typeface="Arial"/>
                <a:sym typeface="Arial"/>
              </a:rPr>
              <a:t>The Triple Constraints</a:t>
            </a:r>
            <a:br>
              <a:rPr b="1" i="0" lang="en-US" sz="4000" u="none" cap="none" strike="noStrike">
                <a:solidFill>
                  <a:srgbClr val="005689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1" lang="en-US" sz="3200" u="none" cap="none" strike="noStrike">
                <a:solidFill>
                  <a:srgbClr val="005689"/>
                </a:solidFill>
                <a:latin typeface="Arial"/>
                <a:ea typeface="Arial"/>
                <a:cs typeface="Arial"/>
                <a:sym typeface="Arial"/>
              </a:rPr>
              <a:t>a.k.a. The Iron or Trade-off Triangle</a:t>
            </a:r>
            <a:endParaRPr b="1" i="1" sz="4000" u="none" cap="none" strike="noStrike">
              <a:solidFill>
                <a:srgbClr val="00568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6"/>
          <p:cNvSpPr/>
          <p:nvPr/>
        </p:nvSpPr>
        <p:spPr>
          <a:xfrm>
            <a:off x="3354388" y="2513013"/>
            <a:ext cx="2451100" cy="2324100"/>
          </a:xfrm>
          <a:prstGeom prst="triangle">
            <a:avLst>
              <a:gd fmla="val 50000" name="adj"/>
            </a:avLst>
          </a:prstGeom>
          <a:solidFill>
            <a:srgbClr val="CC33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6"/>
          <p:cNvSpPr txBox="1"/>
          <p:nvPr/>
        </p:nvSpPr>
        <p:spPr>
          <a:xfrm>
            <a:off x="3571875" y="1674813"/>
            <a:ext cx="2024063" cy="9540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Time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(Schedule)</a:t>
            </a:r>
            <a:endParaRPr/>
          </a:p>
        </p:txBody>
      </p:sp>
      <p:sp>
        <p:nvSpPr>
          <p:cNvPr id="87" name="Google Shape;87;p16"/>
          <p:cNvSpPr txBox="1"/>
          <p:nvPr/>
        </p:nvSpPr>
        <p:spPr>
          <a:xfrm>
            <a:off x="1689100" y="4456113"/>
            <a:ext cx="1663700" cy="9540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Cost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(Budget)</a:t>
            </a:r>
            <a:endParaRPr/>
          </a:p>
        </p:txBody>
      </p:sp>
      <p:sp>
        <p:nvSpPr>
          <p:cNvPr id="88" name="Google Shape;88;p16"/>
          <p:cNvSpPr txBox="1"/>
          <p:nvPr/>
        </p:nvSpPr>
        <p:spPr>
          <a:xfrm>
            <a:off x="5843129" y="4456113"/>
            <a:ext cx="2922588" cy="9540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Scope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(Requirements )</a:t>
            </a:r>
            <a:endParaRPr/>
          </a:p>
        </p:txBody>
      </p:sp>
    </p:spTree>
  </p:cSld>
  <p:clrMapOvr>
    <a:masterClrMapping/>
  </p:clrMapOvr>
  <p:transition spd="med"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>
            <p:ph type="title"/>
          </p:nvPr>
        </p:nvSpPr>
        <p:spPr>
          <a:xfrm>
            <a:off x="228600" y="482600"/>
            <a:ext cx="8686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rgbClr val="005689"/>
                </a:solidFill>
                <a:latin typeface="Arial"/>
                <a:ea typeface="Arial"/>
                <a:cs typeface="Arial"/>
                <a:sym typeface="Arial"/>
              </a:rPr>
              <a:t>Looking back to go forward</a:t>
            </a:r>
            <a:endParaRPr b="1" i="0" sz="3200" u="none" cap="none" strike="noStrike">
              <a:solidFill>
                <a:srgbClr val="00568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7"/>
          <p:cNvSpPr txBox="1"/>
          <p:nvPr>
            <p:ph idx="4294967295" type="body"/>
          </p:nvPr>
        </p:nvSpPr>
        <p:spPr>
          <a:xfrm>
            <a:off x="228600" y="1244600"/>
            <a:ext cx="86868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D98D2A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Project Management is not a sacred art.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D98D2A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simpler your view, the more power and focus you will have.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D98D2A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Simple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doesn’t mean </a:t>
            </a:r>
            <a:r>
              <a:rPr b="0" i="0" lang="en-US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easy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D98D2A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rgbClr val="D98D2A"/>
              </a:buClr>
              <a:buFont typeface="Arial"/>
              <a:buNone/>
            </a:pPr>
            <a:r>
              <a:rPr b="0" i="1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“Human beings, who are almost unique in having the ability to learn from the experience of others, are also remarkable for their apparent disinclination to do so” – Douglas Adams</a:t>
            </a:r>
            <a:endParaRPr/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rgbClr val="D98D2A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Clr>
                <a:srgbClr val="D98D2A"/>
              </a:buClr>
              <a:buFont typeface="Arial"/>
              <a:buNone/>
            </a:pPr>
            <a:r>
              <a:rPr b="0" i="1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“Experience alone doesn’t make you better at anything. Evaluated experience is what enables you to improve your performance.” - Andy Stanley</a:t>
            </a:r>
            <a:endParaRPr/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Clr>
                <a:srgbClr val="D98D2A"/>
              </a:buClr>
              <a:buFont typeface="Arial"/>
              <a:buNone/>
            </a:pPr>
            <a:r>
              <a:t/>
            </a:r>
            <a:endParaRPr b="0" i="1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Clr>
                <a:srgbClr val="D98D2A"/>
              </a:buClr>
              <a:buFont typeface="Arial"/>
              <a:buNone/>
            </a:pPr>
            <a:r>
              <a:rPr b="0" i="1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Learn as much as possible from  other people’s failure</a:t>
            </a:r>
            <a:endParaRPr b="0" i="1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push dir="r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title"/>
          </p:nvPr>
        </p:nvSpPr>
        <p:spPr>
          <a:xfrm>
            <a:off x="228600" y="482600"/>
            <a:ext cx="8686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rgbClr val="005689"/>
                </a:solidFill>
                <a:latin typeface="Arial"/>
                <a:ea typeface="Arial"/>
                <a:cs typeface="Arial"/>
                <a:sym typeface="Arial"/>
              </a:rPr>
              <a:t>The role of project management</a:t>
            </a:r>
            <a:endParaRPr b="1" i="0" sz="3200" u="none" cap="none" strike="noStrike">
              <a:solidFill>
                <a:srgbClr val="00568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8"/>
          <p:cNvSpPr txBox="1"/>
          <p:nvPr>
            <p:ph idx="4294967295" type="body"/>
          </p:nvPr>
        </p:nvSpPr>
        <p:spPr>
          <a:xfrm>
            <a:off x="228600" y="1244600"/>
            <a:ext cx="86868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1905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D98D2A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D98D2A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Leading a team in figuring out what the project is (planning scheduling…)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D98D2A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Shepherding the project through design (communication and mid-game ***)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D98D2A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Driving the project to completion</a:t>
            </a:r>
            <a:endParaRPr/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rgbClr val="D98D2A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D98D2A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Planning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D98D2A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Build-up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D98D2A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Implementation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D98D2A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Closeout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push dir="r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type="title"/>
          </p:nvPr>
        </p:nvSpPr>
        <p:spPr>
          <a:xfrm>
            <a:off x="228600" y="482600"/>
            <a:ext cx="8686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rgbClr val="005689"/>
                </a:solidFill>
                <a:latin typeface="Arial"/>
                <a:ea typeface="Arial"/>
                <a:cs typeface="Arial"/>
                <a:sym typeface="Arial"/>
              </a:rPr>
              <a:t>The Project Management Paradox</a:t>
            </a:r>
            <a:r>
              <a:rPr b="1" baseline="30000" i="0" lang="en-US" sz="2400" u="none" cap="none" strike="noStrike">
                <a:solidFill>
                  <a:srgbClr val="005689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1" baseline="30000" i="0" sz="2400" u="none" cap="none" strike="noStrike">
              <a:solidFill>
                <a:srgbClr val="00568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9"/>
          <p:cNvSpPr txBox="1"/>
          <p:nvPr>
            <p:ph idx="4294967295" type="body"/>
          </p:nvPr>
        </p:nvSpPr>
        <p:spPr>
          <a:xfrm>
            <a:off x="228600" y="1244600"/>
            <a:ext cx="86868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D98D2A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Ego/no-ego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D98D2A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Autocrat/delegator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D98D2A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Tolerate ambiguity/pursue perfection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D98D2A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Oral/written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D98D2A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Acknowledge complexity/champion simplicity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D98D2A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Impatient/patient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D98D2A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Courage/fear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D98D2A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Believer/skeptic</a:t>
            </a:r>
            <a:endParaRPr/>
          </a:p>
        </p:txBody>
      </p:sp>
      <p:sp>
        <p:nvSpPr>
          <p:cNvPr id="110" name="Google Shape;110;p19"/>
          <p:cNvSpPr txBox="1"/>
          <p:nvPr/>
        </p:nvSpPr>
        <p:spPr>
          <a:xfrm>
            <a:off x="685800" y="6488668"/>
            <a:ext cx="541276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“Pursuing the Perfect Project Manager” Tom Peters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push dir="r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/>
          <p:nvPr>
            <p:ph type="title"/>
          </p:nvPr>
        </p:nvSpPr>
        <p:spPr>
          <a:xfrm>
            <a:off x="228600" y="482600"/>
            <a:ext cx="8686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rgbClr val="005689"/>
                </a:solidFill>
                <a:latin typeface="Arial"/>
                <a:ea typeface="Arial"/>
                <a:cs typeface="Arial"/>
                <a:sym typeface="Arial"/>
              </a:rPr>
              <a:t>Tensions of  a Project Manager</a:t>
            </a:r>
            <a:endParaRPr/>
          </a:p>
        </p:txBody>
      </p:sp>
      <p:sp>
        <p:nvSpPr>
          <p:cNvPr id="116" name="Google Shape;116;p20"/>
          <p:cNvSpPr txBox="1"/>
          <p:nvPr>
            <p:ph idx="1" type="body"/>
          </p:nvPr>
        </p:nvSpPr>
        <p:spPr>
          <a:xfrm>
            <a:off x="228600" y="1244600"/>
            <a:ext cx="86868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D98D2A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Success requires change – you must reject passivity – stay in the middle.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D98D2A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Process vs Goals</a:t>
            </a:r>
            <a:endParaRPr/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rgbClr val="D98D2A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Adherence to a checklist implies a particular process guarantees an outcome – this is never the case.</a:t>
            </a:r>
            <a:endParaRPr/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rgbClr val="D98D2A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End the end there are only three things </a:t>
            </a:r>
            <a:endParaRPr/>
          </a:p>
          <a:p>
            <a:pPr indent="-228600" lvl="2" marL="1143000" marR="0" rtl="0" algn="l">
              <a:spcBef>
                <a:spcPts val="360"/>
              </a:spcBef>
              <a:spcAft>
                <a:spcPts val="0"/>
              </a:spcAft>
              <a:buClr>
                <a:srgbClr val="D98D2A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1) A goal </a:t>
            </a:r>
            <a:endParaRPr/>
          </a:p>
          <a:p>
            <a:pPr indent="-228600" lvl="2" marL="1143000" marR="0" rtl="0" algn="l">
              <a:spcBef>
                <a:spcPts val="360"/>
              </a:spcBef>
              <a:spcAft>
                <a:spcPts val="0"/>
              </a:spcAft>
              <a:buClr>
                <a:srgbClr val="D98D2A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2) A pile of work </a:t>
            </a:r>
            <a:endParaRPr/>
          </a:p>
          <a:p>
            <a:pPr indent="-228600" lvl="2" marL="1143000" marR="0" rtl="0" algn="l">
              <a:spcBef>
                <a:spcPts val="360"/>
              </a:spcBef>
              <a:spcAft>
                <a:spcPts val="0"/>
              </a:spcAft>
              <a:buClr>
                <a:srgbClr val="D98D2A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3) A bunch of people.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push dir="r"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/>
          <p:nvPr>
            <p:ph type="title"/>
          </p:nvPr>
        </p:nvSpPr>
        <p:spPr>
          <a:xfrm>
            <a:off x="228600" y="482600"/>
            <a:ext cx="8686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rgbClr val="005689"/>
                </a:solidFill>
                <a:latin typeface="Arial"/>
                <a:ea typeface="Arial"/>
                <a:cs typeface="Arial"/>
                <a:sym typeface="Arial"/>
              </a:rPr>
              <a:t>PM has unique value to add</a:t>
            </a:r>
            <a:endParaRPr b="1" i="0" sz="3200" u="none" cap="none" strike="noStrike">
              <a:solidFill>
                <a:srgbClr val="00568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21"/>
          <p:cNvSpPr txBox="1"/>
          <p:nvPr>
            <p:ph idx="4294967295" type="body"/>
          </p:nvPr>
        </p:nvSpPr>
        <p:spPr>
          <a:xfrm>
            <a:off x="228600" y="1244600"/>
            <a:ext cx="86868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D98D2A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Project Managers or leaders spend more time with each person on the team than anyone else.</a:t>
            </a:r>
            <a:endParaRPr/>
          </a:p>
          <a:p>
            <a: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D98D2A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D98D2A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does this statement mean?</a:t>
            </a:r>
            <a:endParaRPr/>
          </a:p>
          <a:p>
            <a: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D98D2A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D98D2A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 does it apply to:</a:t>
            </a:r>
            <a:endParaRPr/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rgbClr val="D98D2A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Work ethic?</a:t>
            </a:r>
            <a:endParaRPr/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rgbClr val="D98D2A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Climate?</a:t>
            </a:r>
            <a:endParaRPr/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rgbClr val="D98D2A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Commitment?</a:t>
            </a:r>
            <a:endParaRPr/>
          </a:p>
        </p:txBody>
      </p:sp>
    </p:spTree>
  </p:cSld>
  <p:clrMapOvr>
    <a:masterClrMapping/>
  </p:clrMapOvr>
  <p:transition spd="med">
    <p:push dir="r"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/>
          <p:nvPr>
            <p:ph type="title"/>
          </p:nvPr>
        </p:nvSpPr>
        <p:spPr>
          <a:xfrm>
            <a:off x="228600" y="482600"/>
            <a:ext cx="8686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rgbClr val="005689"/>
                </a:solidFill>
                <a:latin typeface="Arial"/>
                <a:ea typeface="Arial"/>
                <a:cs typeface="Arial"/>
                <a:sym typeface="Arial"/>
              </a:rPr>
              <a:t>Take a sec (or a few minutes)</a:t>
            </a:r>
            <a:endParaRPr b="1" i="0" sz="3200" u="none" cap="none" strike="noStrike">
              <a:solidFill>
                <a:srgbClr val="00568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22"/>
          <p:cNvSpPr txBox="1"/>
          <p:nvPr>
            <p:ph idx="4294967295" type="body"/>
          </p:nvPr>
        </p:nvSpPr>
        <p:spPr>
          <a:xfrm>
            <a:off x="228600" y="1244600"/>
            <a:ext cx="86868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D98D2A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Take a minute to think about a project you worked on that failed. 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D98D2A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List mistakes you made and what you’d do differently the next time.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D98D2A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 prepared to share it.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push dir="r"/>
  </p:transition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rojMgmt Intro 28 Aug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