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2" r:id="rId2"/>
    <p:sldMasterId id="2147483700" r:id="rId3"/>
    <p:sldMasterId id="2147483708" r:id="rId4"/>
  </p:sldMasterIdLst>
  <p:notesMasterIdLst>
    <p:notesMasterId r:id="rId31"/>
  </p:notesMasterIdLst>
  <p:handoutMasterIdLst>
    <p:handoutMasterId r:id="rId32"/>
  </p:handoutMasterIdLst>
  <p:sldIdLst>
    <p:sldId id="304" r:id="rId5"/>
    <p:sldId id="305" r:id="rId6"/>
    <p:sldId id="282" r:id="rId7"/>
    <p:sldId id="306" r:id="rId8"/>
    <p:sldId id="283" r:id="rId9"/>
    <p:sldId id="284" r:id="rId10"/>
    <p:sldId id="262" r:id="rId11"/>
    <p:sldId id="291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07" r:id="rId29"/>
    <p:sldId id="280" r:id="rId3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99"/>
    <a:srgbClr val="0C65AF"/>
    <a:srgbClr val="008A3E"/>
    <a:srgbClr val="007033"/>
    <a:srgbClr val="007E39"/>
    <a:srgbClr val="3333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0210" autoAdjust="0"/>
  </p:normalViewPr>
  <p:slideViewPr>
    <p:cSldViewPr>
      <p:cViewPr varScale="1">
        <p:scale>
          <a:sx n="81" d="100"/>
          <a:sy n="81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8F0CE-E472-423E-858D-D940AECA0BB9}" type="datetimeFigureOut">
              <a:rPr lang="it-IT" smtClean="0"/>
              <a:t>26/08/2016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80FB-F5BA-4999-842B-4F51F00FE2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55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07847-6C6B-4C0B-A39B-997EE598C5DC}" type="datetimeFigureOut">
              <a:rPr lang="it-IT" smtClean="0"/>
              <a:t>26/08/2016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E98F-5C06-486D-8CDA-B84E0AAC29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2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>
                <a:solidFill>
                  <a:prstClr val="black"/>
                </a:solidFill>
              </a:rPr>
              <a:pPr/>
              <a:t>2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79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21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11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26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492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51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866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4667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576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260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18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659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718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678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922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680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>
                <a:solidFill>
                  <a:prstClr val="black"/>
                </a:solidFill>
              </a:rPr>
              <a:pPr/>
              <a:t>25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6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74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65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65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65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65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57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E98F-5C06-486D-8CDA-B84E0AAC29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85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gi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gi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687" y="2132856"/>
            <a:ext cx="7772400" cy="1224136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223" y="3501007"/>
            <a:ext cx="7775575" cy="1584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9434" y="6309320"/>
            <a:ext cx="2232249" cy="36004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485A5F-B030-4FBE-AACA-E9C36B35D1C0}" type="datetime1">
              <a:rPr lang="it-IT" smtClean="0"/>
              <a:pPr/>
              <a:t>26/08/2016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5698" y="6309320"/>
            <a:ext cx="5464090" cy="36004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Place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03" y="260648"/>
            <a:ext cx="5389394" cy="1534899"/>
          </a:xfrm>
          <a:prstGeom prst="rect">
            <a:avLst/>
          </a:prstGeom>
        </p:spPr>
      </p:pic>
      <p:pic>
        <p:nvPicPr>
          <p:cNvPr id="8" name="Picture 7" descr="FP7-gen-RGB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27930" y="5301208"/>
            <a:ext cx="9400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8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F6E74-120C-4949-AF95-0FEE2A906195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17A833-1356-4627-B7BF-024F6F4E399F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776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28" y="165909"/>
            <a:ext cx="1170128" cy="13287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138">
                <a:solidFill>
                  <a:srgbClr val="0C65A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4"/>
            <a:ext cx="2895600" cy="365125"/>
          </a:xfrm>
        </p:spPr>
        <p:txBody>
          <a:bodyPr/>
          <a:lstStyle>
            <a:lvl1pPr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Project Presentation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4"/>
            <a:ext cx="2133600" cy="365125"/>
          </a:xfrm>
        </p:spPr>
        <p:txBody>
          <a:bodyPr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February 2014</a:t>
            </a:r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4"/>
            <a:ext cx="2133600" cy="365125"/>
          </a:xfrm>
        </p:spPr>
        <p:txBody>
          <a:bodyPr/>
          <a:lstStyle>
            <a:lvl1pPr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1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687" y="2132856"/>
            <a:ext cx="7772400" cy="1224136"/>
          </a:xfrm>
        </p:spPr>
        <p:txBody>
          <a:bodyPr anchor="t">
            <a:normAutofit/>
          </a:bodyPr>
          <a:lstStyle>
            <a:lvl1pPr algn="ctr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224" y="3501009"/>
            <a:ext cx="7775575" cy="1584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9435" y="6309320"/>
            <a:ext cx="2232249" cy="36004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485A5F-B030-4FBE-AACA-E9C36B35D1C0}" type="datetime1">
              <a:rPr lang="it-IT" smtClean="0">
                <a:solidFill>
                  <a:prstClr val="white"/>
                </a:solidFill>
              </a:rPr>
              <a:pPr/>
              <a:t>26/08/2016</a:t>
            </a:fld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5698" y="6309320"/>
            <a:ext cx="5464090" cy="36004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>
                <a:solidFill>
                  <a:prstClr val="white"/>
                </a:solidFill>
              </a:rPr>
              <a:t>Place</a:t>
            </a:r>
            <a:endParaRPr lang="it-IT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6" y="381934"/>
            <a:ext cx="5072330" cy="1534899"/>
          </a:xfrm>
          <a:prstGeom prst="rect">
            <a:avLst/>
          </a:prstGeom>
        </p:spPr>
      </p:pic>
      <p:pic>
        <p:nvPicPr>
          <p:cNvPr id="8" name="Picture 7" descr="FP7-gen-RGB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931" y="5301208"/>
            <a:ext cx="9400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5909"/>
            <a:ext cx="1476175" cy="132874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F6E74-120C-4949-AF95-0FEE2A906195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Straight Connector 7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5909"/>
            <a:ext cx="1476175" cy="13287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17A833-1356-4627-B7BF-024F6F4E399F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cxnSp>
        <p:nvCxnSpPr>
          <p:cNvPr id="16" name="Straight Connector 11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11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"/>
            <a:ext cx="9144000" cy="6308725"/>
          </a:xfrm>
          <a:prstGeom prst="rect">
            <a:avLst/>
          </a:prstGeom>
          <a:solidFill>
            <a:srgbClr val="0C65AF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82862"/>
            <a:ext cx="8229600" cy="1143000"/>
          </a:xfrm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transition slide</a:t>
            </a:r>
            <a:endParaRPr lang="it-IT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2C5568-DA95-401F-B8F8-BFC8F69B5A1A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" y="3685869"/>
            <a:ext cx="9144000" cy="2623453"/>
          </a:xfrm>
          <a:prstGeom prst="rect">
            <a:avLst/>
          </a:prstGeom>
        </p:spPr>
      </p:pic>
      <p:sp>
        <p:nvSpPr>
          <p:cNvPr id="8" name="Rectangle 5"/>
          <p:cNvSpPr/>
          <p:nvPr userDrawn="1"/>
        </p:nvSpPr>
        <p:spPr>
          <a:xfrm>
            <a:off x="0" y="2"/>
            <a:ext cx="9144000" cy="6308725"/>
          </a:xfrm>
          <a:prstGeom prst="rect">
            <a:avLst/>
          </a:prstGeom>
          <a:solidFill>
            <a:srgbClr val="0C65AF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4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F6E74-120C-4949-AF95-0FEE2A906195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3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17A833-1356-4627-B7BF-024F6F4E399F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4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28" y="165909"/>
            <a:ext cx="1170128" cy="13287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138">
                <a:solidFill>
                  <a:srgbClr val="0C65A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4"/>
            <a:ext cx="2895600" cy="365125"/>
          </a:xfrm>
        </p:spPr>
        <p:txBody>
          <a:bodyPr/>
          <a:lstStyle>
            <a:lvl1pPr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Project Presentation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4"/>
            <a:ext cx="2133600" cy="365125"/>
          </a:xfrm>
        </p:spPr>
        <p:txBody>
          <a:bodyPr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February 2014</a:t>
            </a:r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4"/>
            <a:ext cx="2133600" cy="365125"/>
          </a:xfrm>
        </p:spPr>
        <p:txBody>
          <a:bodyPr/>
          <a:lstStyle>
            <a:lvl1pPr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165909"/>
            <a:ext cx="1476175" cy="13287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67544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3800">
                <a:solidFill>
                  <a:srgbClr val="0C65A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F6E74-120C-4949-AF95-0FEE2A906195}" type="datetime1">
              <a:rPr lang="it-IT" smtClean="0"/>
              <a:t>26/08/2016</a:t>
            </a:fld>
            <a:endParaRPr lang="it-IT" dirty="0"/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8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687" y="2132856"/>
            <a:ext cx="7772400" cy="1224136"/>
          </a:xfrm>
        </p:spPr>
        <p:txBody>
          <a:bodyPr anchor="t">
            <a:normAutofit/>
          </a:bodyPr>
          <a:lstStyle>
            <a:lvl1pPr algn="ctr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224" y="3501009"/>
            <a:ext cx="7775575" cy="1584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9435" y="6309320"/>
            <a:ext cx="2232249" cy="36004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485A5F-B030-4FBE-AACA-E9C36B35D1C0}" type="datetime1">
              <a:rPr lang="it-IT" smtClean="0">
                <a:solidFill>
                  <a:prstClr val="white"/>
                </a:solidFill>
              </a:rPr>
              <a:pPr/>
              <a:t>26/08/2016</a:t>
            </a:fld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5698" y="6309320"/>
            <a:ext cx="5464090" cy="36004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>
                <a:solidFill>
                  <a:prstClr val="white"/>
                </a:solidFill>
              </a:rPr>
              <a:t>Place</a:t>
            </a:r>
            <a:endParaRPr lang="it-IT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6" y="381934"/>
            <a:ext cx="5072330" cy="1534899"/>
          </a:xfrm>
          <a:prstGeom prst="rect">
            <a:avLst/>
          </a:prstGeom>
        </p:spPr>
      </p:pic>
      <p:pic>
        <p:nvPicPr>
          <p:cNvPr id="8" name="Picture 7" descr="FP7-gen-RGB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931" y="5301208"/>
            <a:ext cx="9400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5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5909"/>
            <a:ext cx="1476175" cy="132874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F6E74-120C-4949-AF95-0FEE2A906195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Straight Connector 7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5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5909"/>
            <a:ext cx="1476175" cy="13287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17A833-1356-4627-B7BF-024F6F4E399F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cxnSp>
        <p:nvCxnSpPr>
          <p:cNvPr id="16" name="Straight Connector 11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7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"/>
            <a:ext cx="9144000" cy="6308725"/>
          </a:xfrm>
          <a:prstGeom prst="rect">
            <a:avLst/>
          </a:prstGeom>
          <a:solidFill>
            <a:srgbClr val="0C65AF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82862"/>
            <a:ext cx="8229600" cy="1143000"/>
          </a:xfrm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transition slide</a:t>
            </a:r>
            <a:endParaRPr lang="it-IT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2C5568-DA95-401F-B8F8-BFC8F69B5A1A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" y="3685869"/>
            <a:ext cx="9144000" cy="2623453"/>
          </a:xfrm>
          <a:prstGeom prst="rect">
            <a:avLst/>
          </a:prstGeom>
        </p:spPr>
      </p:pic>
      <p:sp>
        <p:nvSpPr>
          <p:cNvPr id="8" name="Rectangle 5"/>
          <p:cNvSpPr/>
          <p:nvPr userDrawn="1"/>
        </p:nvSpPr>
        <p:spPr>
          <a:xfrm>
            <a:off x="0" y="2"/>
            <a:ext cx="9144000" cy="6308725"/>
          </a:xfrm>
          <a:prstGeom prst="rect">
            <a:avLst/>
          </a:prstGeom>
          <a:solidFill>
            <a:srgbClr val="0C65AF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8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F6E74-120C-4949-AF95-0FEE2A906195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9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17A833-1356-4627-B7BF-024F6F4E399F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64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28" y="165909"/>
            <a:ext cx="1170128" cy="13287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138">
                <a:solidFill>
                  <a:srgbClr val="0C65A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4"/>
            <a:ext cx="2895600" cy="365125"/>
          </a:xfrm>
        </p:spPr>
        <p:txBody>
          <a:bodyPr/>
          <a:lstStyle>
            <a:lvl1pPr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Project Presentation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4"/>
            <a:ext cx="2133600" cy="365125"/>
          </a:xfrm>
        </p:spPr>
        <p:txBody>
          <a:bodyPr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February 2014</a:t>
            </a:r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4"/>
            <a:ext cx="2133600" cy="365125"/>
          </a:xfrm>
        </p:spPr>
        <p:txBody>
          <a:bodyPr/>
          <a:lstStyle>
            <a:lvl1pPr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49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165909"/>
            <a:ext cx="1476175" cy="13287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67544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1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17A833-1356-4627-B7BF-024F6F4E399F}" type="datetime1">
              <a:rPr lang="it-IT" smtClean="0"/>
              <a:t>26/08/2016</a:t>
            </a:fld>
            <a:endParaRPr lang="it-IT" dirty="0"/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3800">
                <a:solidFill>
                  <a:srgbClr val="0C65A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50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08725"/>
          </a:xfrm>
          <a:prstGeom prst="rect">
            <a:avLst/>
          </a:prstGeom>
          <a:solidFill>
            <a:srgbClr val="0C65AF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82862"/>
            <a:ext cx="8229600" cy="1143000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transition slide</a:t>
            </a:r>
            <a:endParaRPr lang="it-IT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2C5568-DA95-401F-B8F8-BFC8F69B5A1A}" type="datetime1">
              <a:rPr lang="it-IT" smtClean="0"/>
              <a:t>26/08/2016</a:t>
            </a:fld>
            <a:endParaRPr lang="it-IT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" y="3685867"/>
            <a:ext cx="9144000" cy="26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91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165909"/>
            <a:ext cx="1476175" cy="13287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67544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380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Distributed Service-Oriented Reference Architecture for the Middleware</a:t>
            </a:r>
            <a:endParaRPr lang="it-IT" dirty="0"/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F6E74-120C-4949-AF95-0FEE2A906195}" type="datetime1">
              <a:rPr lang="it-IT" smtClean="0"/>
              <a:pPr/>
              <a:t>26/08/2016</a:t>
            </a:fld>
            <a:endParaRPr lang="it-IT" dirty="0"/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639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687" y="2132856"/>
            <a:ext cx="7772400" cy="1224136"/>
          </a:xfrm>
        </p:spPr>
        <p:txBody>
          <a:bodyPr anchor="t">
            <a:normAutofit/>
          </a:bodyPr>
          <a:lstStyle>
            <a:lvl1pPr algn="ctr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224" y="3501009"/>
            <a:ext cx="7775575" cy="1584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9435" y="6309320"/>
            <a:ext cx="2232249" cy="36004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485A5F-B030-4FBE-AACA-E9C36B35D1C0}" type="datetime1">
              <a:rPr lang="it-IT" smtClean="0">
                <a:solidFill>
                  <a:prstClr val="white"/>
                </a:solidFill>
              </a:rPr>
              <a:pPr/>
              <a:t>26/08/2016</a:t>
            </a:fld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5698" y="6309320"/>
            <a:ext cx="5464090" cy="36004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>
                <a:solidFill>
                  <a:prstClr val="white"/>
                </a:solidFill>
              </a:rPr>
              <a:t>Place</a:t>
            </a:r>
            <a:endParaRPr lang="it-IT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6" y="381934"/>
            <a:ext cx="5072330" cy="1534899"/>
          </a:xfrm>
          <a:prstGeom prst="rect">
            <a:avLst/>
          </a:prstGeom>
        </p:spPr>
      </p:pic>
      <p:pic>
        <p:nvPicPr>
          <p:cNvPr id="8" name="Picture 7" descr="FP7-gen-RGB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931" y="5301208"/>
            <a:ext cx="9400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2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5909"/>
            <a:ext cx="1476175" cy="132874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F6E74-120C-4949-AF95-0FEE2A906195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Straight Connector 7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88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5909"/>
            <a:ext cx="1476175" cy="13287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17A833-1356-4627-B7BF-024F6F4E399F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2850">
                <a:solidFill>
                  <a:srgbClr val="0C65A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cxnSp>
        <p:nvCxnSpPr>
          <p:cNvPr id="16" name="Straight Connector 11"/>
          <p:cNvCxnSpPr/>
          <p:nvPr userDrawn="1"/>
        </p:nvCxnSpPr>
        <p:spPr>
          <a:xfrm>
            <a:off x="467545" y="6309320"/>
            <a:ext cx="8244926" cy="0"/>
          </a:xfrm>
          <a:prstGeom prst="line">
            <a:avLst/>
          </a:prstGeom>
          <a:ln w="28575">
            <a:solidFill>
              <a:srgbClr val="0C6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3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"/>
            <a:ext cx="9144000" cy="6308725"/>
          </a:xfrm>
          <a:prstGeom prst="rect">
            <a:avLst/>
          </a:prstGeom>
          <a:solidFill>
            <a:srgbClr val="0C65AF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82862"/>
            <a:ext cx="8229600" cy="1143000"/>
          </a:xfrm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transition slide</a:t>
            </a:r>
            <a:endParaRPr lang="it-IT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2C5568-DA95-401F-B8F8-BFC8F69B5A1A}" type="datetime1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26/08/2016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81330"/>
            <a:ext cx="2133600" cy="365125"/>
          </a:xfrm>
        </p:spPr>
        <p:txBody>
          <a:bodyPr/>
          <a:lstStyle>
            <a:lvl1pPr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" y="3685869"/>
            <a:ext cx="9144000" cy="2623453"/>
          </a:xfrm>
          <a:prstGeom prst="rect">
            <a:avLst/>
          </a:prstGeom>
        </p:spPr>
      </p:pic>
      <p:sp>
        <p:nvSpPr>
          <p:cNvPr id="8" name="Rectangle 5"/>
          <p:cNvSpPr/>
          <p:nvPr userDrawn="1"/>
        </p:nvSpPr>
        <p:spPr>
          <a:xfrm>
            <a:off x="0" y="2"/>
            <a:ext cx="9144000" cy="6308725"/>
          </a:xfrm>
          <a:prstGeom prst="rect">
            <a:avLst/>
          </a:prstGeom>
          <a:solidFill>
            <a:srgbClr val="0C65AF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2E7A-9531-4FD3-84E8-11A1FF97765A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Title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90" r:id="rId4"/>
    <p:sldLayoutId id="2147483691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2E7A-9531-4FD3-84E8-11A1FF97765A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26/08/2016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2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2E7A-9531-4FD3-84E8-11A1FF97765A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26/08/2016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6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2E7A-9531-4FD3-84E8-11A1FF97765A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26/08/2016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WP3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AACF-CC75-487A-A341-9892F73088C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.osmose.com/MyNew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dp/task/Hom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rtual.osmose.com/idp/task/Hom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.google.com/+Osmose-projectEu" TargetMode="External"/><Relationship Id="rId13" Type="http://schemas.openxmlformats.org/officeDocument/2006/relationships/hyperlink" Target="http://www.linkedin.com/groups/OSMOsis-applications-Sensing-Enterprise-OSMOSE-6506419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hyperlink" Target="https://twitter.com/OSMOSEProjec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5.png"/><Relationship Id="rId11" Type="http://schemas.openxmlformats.org/officeDocument/2006/relationships/hyperlink" Target="https://www.facebook.com/OSMOSEProject" TargetMode="External"/><Relationship Id="rId5" Type="http://schemas.openxmlformats.org/officeDocument/2006/relationships/image" Target="../media/image34.gif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hyperlink" Target="http://www.osmose-project.eu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m.forgerock.org/openam-documentation/openam-doc-source/doc/admin-guide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120" y="2983451"/>
            <a:ext cx="4373761" cy="891100"/>
          </a:xfrm>
        </p:spPr>
        <p:txBody>
          <a:bodyPr anchor="ctr">
            <a:noAutofit/>
          </a:bodyPr>
          <a:lstStyle/>
          <a:p>
            <a:r>
              <a:rPr lang="en-GB" sz="2700" b="1" dirty="0"/>
              <a:t>Project Number 610905</a:t>
            </a:r>
          </a:p>
          <a:p>
            <a:r>
              <a:rPr lang="en-GB" sz="2700" b="1" dirty="0"/>
              <a:t>FP7-ICT-2013-10</a:t>
            </a:r>
            <a:endParaRPr lang="en-GB" sz="2700" b="1" dirty="0"/>
          </a:p>
        </p:txBody>
      </p:sp>
    </p:spTree>
    <p:extLst>
      <p:ext uri="{BB962C8B-B14F-4D97-AF65-F5344CB8AC3E}">
        <p14:creationId xmlns:p14="http://schemas.microsoft.com/office/powerpoint/2010/main" val="46067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556792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assume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already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OpenAM </a:t>
            </a:r>
            <a:r>
              <a:rPr lang="it-IT" sz="2400" dirty="0" err="1"/>
              <a:t>running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Next</a:t>
            </a:r>
            <a:r>
              <a:rPr lang="it-IT" sz="2400" dirty="0"/>
              <a:t> </a:t>
            </a:r>
            <a:r>
              <a:rPr lang="it-IT" sz="2400" dirty="0" err="1"/>
              <a:t>step</a:t>
            </a:r>
            <a:r>
              <a:rPr lang="it-IT" sz="2400" dirty="0"/>
              <a:t> to do </a:t>
            </a:r>
            <a:r>
              <a:rPr lang="it-IT" sz="2400" dirty="0" err="1"/>
              <a:t>is</a:t>
            </a:r>
            <a:r>
              <a:rPr lang="it-IT" sz="2400" dirty="0"/>
              <a:t> to </a:t>
            </a:r>
            <a:r>
              <a:rPr lang="it-IT" sz="2400" dirty="0" err="1"/>
              <a:t>configure</a:t>
            </a:r>
            <a:r>
              <a:rPr lang="it-IT" sz="2400" dirty="0"/>
              <a:t> </a:t>
            </a:r>
            <a:r>
              <a:rPr lang="en-GB" sz="2400" dirty="0" smtClean="0"/>
              <a:t>groups </a:t>
            </a:r>
            <a:r>
              <a:rPr lang="en-GB" sz="2400" dirty="0"/>
              <a:t>and policies using the OpenAM console at </a:t>
            </a:r>
            <a:r>
              <a:rPr lang="en-GB" sz="2400" u="sng" dirty="0"/>
              <a:t>https://&lt;hostname&gt;:&lt;tomcatport&gt;/openam</a:t>
            </a:r>
            <a:r>
              <a:rPr lang="en-GB" sz="2400" dirty="0"/>
              <a:t> to define the rules for data access control and allow only the intended users to access specific resources.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780" y="3375865"/>
            <a:ext cx="391096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55679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Define</a:t>
            </a:r>
            <a:r>
              <a:rPr lang="it-IT" sz="2400" dirty="0" smtClean="0"/>
              <a:t> the policy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 err="1" smtClean="0"/>
              <a:t>this</a:t>
            </a:r>
            <a:r>
              <a:rPr lang="it-IT" sz="2400" dirty="0" smtClean="0"/>
              <a:t> UI: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2856"/>
            <a:ext cx="509016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556792"/>
            <a:ext cx="799288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dirty="0" err="1" smtClean="0"/>
              <a:t>We</a:t>
            </a:r>
            <a:r>
              <a:rPr lang="it-IT" sz="2400" dirty="0" smtClean="0"/>
              <a:t> assume </a:t>
            </a:r>
            <a:r>
              <a:rPr lang="it-IT" sz="2400" dirty="0" err="1" smtClean="0"/>
              <a:t>you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a URL to </a:t>
            </a:r>
            <a:r>
              <a:rPr lang="it-IT" sz="2400" dirty="0" err="1" smtClean="0"/>
              <a:t>protect</a:t>
            </a:r>
            <a:r>
              <a:rPr lang="it-IT" sz="2400" dirty="0" smtClean="0"/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 this one:</a:t>
            </a: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https://virtual.osmose.com/MyNewApp</a:t>
            </a:r>
            <a:r>
              <a:rPr lang="en-GB" sz="2400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GB" sz="2400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/>
              <a:t>and the user </a:t>
            </a:r>
            <a:r>
              <a:rPr lang="en-GB" sz="2400" dirty="0" smtClean="0"/>
              <a:t>test1</a:t>
            </a:r>
            <a:endParaRPr lang="it-IT" sz="2400" dirty="0"/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0928"/>
            <a:ext cx="576008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556792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dirty="0" err="1" smtClean="0"/>
              <a:t>Define</a:t>
            </a:r>
            <a:r>
              <a:rPr lang="it-IT" sz="2400" dirty="0" smtClean="0"/>
              <a:t> the policy for </a:t>
            </a:r>
            <a:r>
              <a:rPr lang="en-GB" sz="2400" dirty="0" smtClean="0"/>
              <a:t>the </a:t>
            </a:r>
            <a:r>
              <a:rPr lang="en-GB" sz="2400" dirty="0"/>
              <a:t>user </a:t>
            </a:r>
            <a:r>
              <a:rPr lang="en-GB" sz="2400" dirty="0" smtClean="0"/>
              <a:t>test1</a:t>
            </a:r>
            <a:endParaRPr lang="it-IT" sz="2400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73321"/>
            <a:ext cx="6754495" cy="35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55679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dirty="0" smtClean="0"/>
              <a:t>Go to the OpenAM management console </a:t>
            </a:r>
            <a:r>
              <a:rPr lang="en-US" sz="2400" u="sng" dirty="0">
                <a:hlinkClick r:id="rId3"/>
              </a:rPr>
              <a:t>http</a:t>
            </a:r>
            <a:r>
              <a:rPr lang="en-US" sz="2400" u="sng" dirty="0" smtClean="0">
                <a:hlinkClick r:id="rId3"/>
              </a:rPr>
              <a:t>://virtual.osmose.com/idp/task/Home</a:t>
            </a:r>
            <a:endParaRPr lang="it-IT" sz="2400" dirty="0"/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96952"/>
            <a:ext cx="590465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dirty="0" smtClean="0"/>
              <a:t>Go to the OpenAM management console </a:t>
            </a:r>
            <a:r>
              <a:rPr lang="en-US" sz="2400" u="sng" dirty="0">
                <a:hlinkClick r:id="rId3"/>
              </a:rPr>
              <a:t>http</a:t>
            </a:r>
            <a:r>
              <a:rPr lang="en-US" sz="2400" u="sng" dirty="0" smtClean="0">
                <a:hlinkClick r:id="rId3"/>
              </a:rPr>
              <a:t>://virtual.osmose.com/idp/task/Home</a:t>
            </a:r>
            <a:endParaRPr lang="it-IT" sz="2400" dirty="0"/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5904656" cy="3024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694" y="5739210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dirty="0" smtClean="0"/>
              <a:t>And log in with </a:t>
            </a:r>
            <a:r>
              <a:rPr lang="it-IT" sz="2400" dirty="0" err="1" smtClean="0"/>
              <a:t>proper</a:t>
            </a:r>
            <a:r>
              <a:rPr lang="it-IT" sz="2400" dirty="0" smtClean="0"/>
              <a:t> </a:t>
            </a:r>
            <a:r>
              <a:rPr lang="it-IT" sz="2400" dirty="0" err="1" smtClean="0"/>
              <a:t>credential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069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dirty="0" smtClean="0"/>
              <a:t>Go to Access Control</a:t>
            </a: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30771"/>
            <a:ext cx="7416824" cy="38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dirty="0" smtClean="0"/>
              <a:t>Go to Top Level </a:t>
            </a:r>
            <a:r>
              <a:rPr lang="it-IT" sz="2400" dirty="0" err="1" smtClean="0"/>
              <a:t>Realm</a:t>
            </a: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0" y="1772816"/>
            <a:ext cx="7740352" cy="40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40335" y="279945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99288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dirty="0" smtClean="0"/>
              <a:t>Go to </a:t>
            </a:r>
            <a:r>
              <a:rPr lang="it-IT" sz="2400" dirty="0" err="1" smtClean="0"/>
              <a:t>Policies</a:t>
            </a:r>
            <a:r>
              <a:rPr lang="it-IT" sz="2400" dirty="0" smtClean="0"/>
              <a:t> and c</a:t>
            </a:r>
            <a:r>
              <a:rPr lang="en-US" sz="2400" dirty="0" smtClean="0"/>
              <a:t>lick </a:t>
            </a:r>
            <a:r>
              <a:rPr lang="en-US" sz="2400" dirty="0"/>
              <a:t>on </a:t>
            </a:r>
            <a:r>
              <a:rPr lang="en-US" sz="2400" dirty="0" err="1"/>
              <a:t>iPlanetAMWebAgentService</a:t>
            </a:r>
            <a:r>
              <a:rPr lang="en-US" sz="2400" dirty="0"/>
              <a:t> to add or modify policies.</a:t>
            </a:r>
            <a:endParaRPr lang="it-IT" sz="2400" dirty="0"/>
          </a:p>
          <a:p>
            <a:pPr algn="just">
              <a:spcAft>
                <a:spcPts val="600"/>
              </a:spcAft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20294"/>
            <a:ext cx="7632848" cy="3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40335" y="279945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99288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dirty="0" err="1" smtClean="0"/>
              <a:t>Add</a:t>
            </a:r>
            <a:r>
              <a:rPr lang="it-IT" sz="2400" dirty="0" smtClean="0"/>
              <a:t> new policy and </a:t>
            </a:r>
            <a:r>
              <a:rPr lang="it-IT" sz="2400" dirty="0" err="1" smtClean="0"/>
              <a:t>give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a </a:t>
            </a:r>
            <a:r>
              <a:rPr lang="it-IT" sz="2400" dirty="0" err="1" smtClean="0"/>
              <a:t>name</a:t>
            </a:r>
            <a:endParaRPr lang="it-IT" sz="2400" dirty="0"/>
          </a:p>
          <a:p>
            <a:pPr algn="just">
              <a:spcAft>
                <a:spcPts val="600"/>
              </a:spcAft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6" y="1772816"/>
            <a:ext cx="7795495" cy="40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58474"/>
            <a:ext cx="6491064" cy="857250"/>
          </a:xfrm>
        </p:spPr>
        <p:txBody>
          <a:bodyPr>
            <a:normAutofit/>
          </a:bodyPr>
          <a:lstStyle/>
          <a:p>
            <a:r>
              <a:rPr lang="it-IT" sz="2700" b="1" dirty="0"/>
              <a:t>OSMOSE </a:t>
            </a:r>
            <a:r>
              <a:rPr lang="en-GB" sz="2700" b="1" dirty="0"/>
              <a:t>Consortium</a:t>
            </a:r>
            <a:endParaRPr lang="en-GB" sz="27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79712" y="1646803"/>
            <a:ext cx="4968552" cy="3227510"/>
          </a:xfrm>
          <a:prstGeom prst="ellipse">
            <a:avLst/>
          </a:prstGeom>
          <a:noFill/>
          <a:ln w="12700">
            <a:solidFill>
              <a:srgbClr val="0C65A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981" y="2708699"/>
            <a:ext cx="1417658" cy="972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460" y="4256669"/>
            <a:ext cx="1162787" cy="439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01" y="2195704"/>
            <a:ext cx="1656072" cy="3450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793" y="3622761"/>
            <a:ext cx="828942" cy="5809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3" t="19055" r="6106" b="29865"/>
          <a:stretch/>
        </p:blipFill>
        <p:spPr>
          <a:xfrm>
            <a:off x="6678234" y="2947125"/>
            <a:ext cx="1282457" cy="2849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5866" y="4251701"/>
            <a:ext cx="1879282" cy="533188"/>
          </a:xfrm>
          <a:prstGeom prst="rect">
            <a:avLst/>
          </a:prstGeom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r="4509" b="-473"/>
          <a:stretch/>
        </p:blipFill>
        <p:spPr bwMode="auto">
          <a:xfrm rot="10800000" flipH="1" flipV="1">
            <a:off x="3666091" y="4681170"/>
            <a:ext cx="1401656" cy="69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-1" b="-9734"/>
          <a:stretch/>
        </p:blipFill>
        <p:spPr>
          <a:xfrm>
            <a:off x="1301203" y="3546132"/>
            <a:ext cx="1176465" cy="257689"/>
          </a:xfrm>
          <a:prstGeom prst="rect">
            <a:avLst/>
          </a:prstGeom>
        </p:spPr>
      </p:pic>
      <p:pic>
        <p:nvPicPr>
          <p:cNvPr id="1026" name="Picture 2" descr="TXT e-solutions_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153" y="1506678"/>
            <a:ext cx="2235671" cy="2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34" b="14368"/>
          <a:stretch/>
        </p:blipFill>
        <p:spPr>
          <a:xfrm>
            <a:off x="1672650" y="2873330"/>
            <a:ext cx="859619" cy="243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81" y="2195704"/>
            <a:ext cx="1790564" cy="3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40335" y="279945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331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Click </a:t>
            </a:r>
            <a:r>
              <a:rPr lang="en-US" sz="2400" dirty="0"/>
              <a:t>on the first pattern and fill in the fields so that you have the resource to protect, and then click the plus symbol to add it</a:t>
            </a:r>
            <a:endParaRPr lang="it-IT" sz="2400" dirty="0"/>
          </a:p>
          <a:p>
            <a:pPr algn="just">
              <a:spcAft>
                <a:spcPts val="600"/>
              </a:spcAft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7668344" cy="39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40335" y="279945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33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Actions</a:t>
            </a:r>
            <a:r>
              <a:rPr lang="it-IT" sz="2400" dirty="0" smtClean="0"/>
              <a:t>; </a:t>
            </a:r>
            <a:r>
              <a:rPr lang="it-IT" sz="2400" dirty="0" err="1" smtClean="0"/>
              <a:t>Check</a:t>
            </a:r>
            <a:r>
              <a:rPr lang="it-IT" sz="2400" dirty="0" smtClean="0"/>
              <a:t> </a:t>
            </a:r>
            <a:r>
              <a:rPr lang="it-IT" sz="2400" dirty="0" err="1" smtClean="0"/>
              <a:t>all</a:t>
            </a:r>
            <a:r>
              <a:rPr lang="it-IT" sz="2400" dirty="0" smtClean="0"/>
              <a:t> boxes and </a:t>
            </a:r>
            <a:r>
              <a:rPr lang="it-IT" sz="2400" dirty="0" err="1" smtClean="0"/>
              <a:t>deny</a:t>
            </a:r>
            <a:r>
              <a:rPr lang="it-IT" sz="2400" dirty="0" smtClean="0"/>
              <a:t> </a:t>
            </a:r>
            <a:r>
              <a:rPr lang="it-IT" sz="2400" dirty="0" err="1" smtClean="0"/>
              <a:t>everything</a:t>
            </a:r>
            <a:endParaRPr lang="it-IT" sz="2400" dirty="0"/>
          </a:p>
          <a:p>
            <a:pPr algn="just">
              <a:spcAft>
                <a:spcPts val="600"/>
              </a:spcAft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23329"/>
            <a:ext cx="7795495" cy="40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40335" y="279945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33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Define</a:t>
            </a:r>
            <a:r>
              <a:rPr lang="it-IT" sz="2400" dirty="0" smtClean="0"/>
              <a:t> </a:t>
            </a:r>
            <a:r>
              <a:rPr lang="it-IT" sz="2400" dirty="0" err="1" smtClean="0"/>
              <a:t>subject</a:t>
            </a:r>
            <a:r>
              <a:rPr lang="it-IT" sz="2400" dirty="0" smtClean="0"/>
              <a:t> </a:t>
            </a:r>
            <a:r>
              <a:rPr lang="it-IT" sz="2400" dirty="0" err="1" smtClean="0"/>
              <a:t>conditions</a:t>
            </a:r>
            <a:endParaRPr lang="it-IT" sz="2400" dirty="0"/>
          </a:p>
          <a:p>
            <a:pPr algn="just">
              <a:spcAft>
                <a:spcPts val="600"/>
              </a:spcAft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20294"/>
            <a:ext cx="7596336" cy="39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40335" y="279945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SETUP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33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Jump</a:t>
            </a:r>
            <a:r>
              <a:rPr lang="it-IT" sz="2400" dirty="0" smtClean="0"/>
              <a:t> to </a:t>
            </a:r>
            <a:r>
              <a:rPr lang="it-IT" sz="2400" dirty="0" err="1" smtClean="0"/>
              <a:t>step</a:t>
            </a:r>
            <a:r>
              <a:rPr lang="it-IT" sz="2400" dirty="0" smtClean="0"/>
              <a:t> 7 and </a:t>
            </a:r>
            <a:r>
              <a:rPr lang="it-IT" sz="2400" dirty="0" err="1" smtClean="0"/>
              <a:t>verify</a:t>
            </a:r>
            <a:r>
              <a:rPr lang="it-IT" sz="2400" dirty="0" smtClean="0"/>
              <a:t> </a:t>
            </a:r>
            <a:r>
              <a:rPr lang="it-IT" sz="2400" dirty="0" err="1" smtClean="0"/>
              <a:t>if</a:t>
            </a:r>
            <a:r>
              <a:rPr lang="it-IT" sz="2400" dirty="0" smtClean="0"/>
              <a:t> </a:t>
            </a:r>
            <a:r>
              <a:rPr lang="it-IT" sz="2400" dirty="0" err="1" smtClean="0"/>
              <a:t>evrything</a:t>
            </a:r>
            <a:r>
              <a:rPr lang="it-IT" sz="2400" dirty="0" smtClean="0"/>
              <a:t> </a:t>
            </a:r>
            <a:r>
              <a:rPr lang="it-IT" sz="2400" dirty="0" err="1" smtClean="0"/>
              <a:t>correct</a:t>
            </a:r>
            <a:endParaRPr lang="it-IT" sz="2400" dirty="0"/>
          </a:p>
          <a:p>
            <a:pPr algn="just">
              <a:spcAft>
                <a:spcPts val="600"/>
              </a:spcAft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2" y="1772816"/>
            <a:ext cx="7576051" cy="39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40335" y="279945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VERIFY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3860" y="1065947"/>
            <a:ext cx="7331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Try</a:t>
            </a:r>
            <a:r>
              <a:rPr lang="it-IT" sz="2400" dirty="0" smtClean="0"/>
              <a:t> to </a:t>
            </a:r>
            <a:r>
              <a:rPr lang="it-IT" sz="2400" dirty="0" err="1" smtClean="0"/>
              <a:t>access</a:t>
            </a:r>
            <a:r>
              <a:rPr lang="it-IT" sz="2400" dirty="0" smtClean="0"/>
              <a:t> to the URL </a:t>
            </a:r>
            <a:r>
              <a:rPr lang="it-IT" sz="2400" dirty="0" err="1" smtClean="0"/>
              <a:t>protected</a:t>
            </a:r>
            <a:r>
              <a:rPr lang="it-IT" sz="2400" dirty="0" smtClean="0"/>
              <a:t> with the test1 </a:t>
            </a:r>
            <a:r>
              <a:rPr lang="it-IT" sz="2400" dirty="0" err="1" smtClean="0"/>
              <a:t>user</a:t>
            </a:r>
            <a:r>
              <a:rPr lang="it-IT" sz="2400" dirty="0" smtClean="0"/>
              <a:t> </a:t>
            </a:r>
            <a:r>
              <a:rPr lang="it-IT" sz="2400" dirty="0" err="1" smtClean="0"/>
              <a:t>credential</a:t>
            </a:r>
            <a:endParaRPr lang="it-IT" sz="2400" dirty="0"/>
          </a:p>
          <a:p>
            <a:pPr algn="just">
              <a:spcAft>
                <a:spcPts val="600"/>
              </a:spcAft>
            </a:pPr>
            <a:endParaRPr lang="it-IT" sz="2400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3816"/>
            <a:ext cx="6552728" cy="33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700" b="1" dirty="0"/>
              <a:t>OSMOSE </a:t>
            </a:r>
            <a:r>
              <a:rPr lang="it-IT" sz="2700" b="1" dirty="0"/>
              <a:t>Project</a:t>
            </a:r>
            <a:endParaRPr lang="en-GB" sz="27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27226"/>
            <a:ext cx="2133600" cy="273844"/>
          </a:xfrm>
        </p:spPr>
        <p:txBody>
          <a:bodyPr/>
          <a:lstStyle/>
          <a:p>
            <a:fld id="{0677AACF-CC75-487A-A341-9892F73088CF}" type="slidenum">
              <a:rPr lang="it-IT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it-IT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http://www.hdicon.com/wp-content/uploads/2010/06/Facebook_ic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0" t="16236" r="15885" b="15999"/>
          <a:stretch/>
        </p:blipFill>
        <p:spPr bwMode="auto">
          <a:xfrm>
            <a:off x="4790045" y="2584924"/>
            <a:ext cx="486054" cy="4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akgov.com/health/PublishingImages/Twitt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90" y="3341905"/>
            <a:ext cx="499849" cy="49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ernando.parreiras.nom.br/images/linkedi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92" y="4109940"/>
            <a:ext cx="472676" cy="4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irectorypress.premiumpresslimited.com/wp-content/themes/directorypress/thumbs/profile-5-2013-08-3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8" r="21890"/>
          <a:stretch/>
        </p:blipFill>
        <p:spPr bwMode="auto">
          <a:xfrm>
            <a:off x="4820693" y="4850803"/>
            <a:ext cx="472346" cy="4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r.caso\Desktop\OSMOSE Project\OSMOSE QR Code_logo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3" t="10811" r="11144" b="10802"/>
          <a:stretch/>
        </p:blipFill>
        <p:spPr bwMode="auto">
          <a:xfrm>
            <a:off x="4788025" y="1841470"/>
            <a:ext cx="488075" cy="4752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82090" y="4842302"/>
            <a:ext cx="28623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2250"/>
              </a:spcAft>
            </a:pPr>
            <a:r>
              <a:rPr lang="en-US" sz="1500" b="1" dirty="0">
                <a:solidFill>
                  <a:prstClr val="black"/>
                </a:solidFill>
                <a:ea typeface="Times New Roman" panose="02020603050405020304" pitchFamily="18" charset="0"/>
                <a:hlinkClick r:id="rId8"/>
              </a:rPr>
              <a:t>https://plus.google.com/+Osmose-projectEu</a:t>
            </a:r>
            <a:endParaRPr lang="en-US" sz="1500" b="1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7516" y="1754814"/>
            <a:ext cx="3546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>
                <a:solidFill>
                  <a:srgbClr val="0C65AF"/>
                </a:solidFill>
              </a:rPr>
              <a:t>Project Website:</a:t>
            </a:r>
            <a:endParaRPr lang="it-IT" sz="1500" b="1" dirty="0">
              <a:solidFill>
                <a:srgbClr val="0C65AF"/>
              </a:solidFill>
              <a:hlinkClick r:id="rId9"/>
            </a:endParaRPr>
          </a:p>
          <a:p>
            <a:r>
              <a:rPr lang="it-IT" sz="1500" b="1" dirty="0">
                <a:solidFill>
                  <a:prstClr val="black"/>
                </a:solidFill>
                <a:hlinkClick r:id="rId9"/>
              </a:rPr>
              <a:t>http://www.osmose-project.eu</a:t>
            </a:r>
            <a:r>
              <a:rPr lang="it-IT" sz="15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61520" y="2057017"/>
            <a:ext cx="3744210" cy="3041858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GB" sz="1500" b="1" dirty="0">
                <a:solidFill>
                  <a:srgbClr val="1F497D">
                    <a:lumMod val="75000"/>
                  </a:srgbClr>
                </a:solidFill>
              </a:rPr>
              <a:t>OSMOSE is a project co-funded by the European Union 7th Framework Programme:</a:t>
            </a:r>
          </a:p>
          <a:p>
            <a:pPr marL="401836" indent="-198239"/>
            <a:r>
              <a:rPr lang="it-IT" sz="1500" dirty="0">
                <a:solidFill>
                  <a:srgbClr val="1F497D">
                    <a:lumMod val="75000"/>
                  </a:srgbClr>
                </a:solidFill>
              </a:rPr>
              <a:t>Project Number: </a:t>
            </a:r>
            <a:r>
              <a:rPr lang="it-IT" sz="1500" dirty="0">
                <a:solidFill>
                  <a:srgbClr val="0C65AF"/>
                </a:solidFill>
              </a:rPr>
              <a:t>610905</a:t>
            </a:r>
          </a:p>
          <a:p>
            <a:pPr marL="401836" indent="-198239"/>
            <a:r>
              <a:rPr lang="it-IT" sz="1500" dirty="0">
                <a:solidFill>
                  <a:srgbClr val="1F497D">
                    <a:lumMod val="75000"/>
                  </a:srgbClr>
                </a:solidFill>
              </a:rPr>
              <a:t>Project Acronym: </a:t>
            </a:r>
            <a:r>
              <a:rPr lang="it-IT" sz="1500" b="1" dirty="0">
                <a:solidFill>
                  <a:srgbClr val="0C65AF"/>
                </a:solidFill>
              </a:rPr>
              <a:t>OSMOSE</a:t>
            </a:r>
          </a:p>
          <a:p>
            <a:pPr marL="401836" indent="-198239"/>
            <a:r>
              <a:rPr lang="it-IT" sz="1500" dirty="0">
                <a:solidFill>
                  <a:srgbClr val="1F497D">
                    <a:lumMod val="75000"/>
                  </a:srgbClr>
                </a:solidFill>
              </a:rPr>
              <a:t>Project title:  </a:t>
            </a:r>
            <a:r>
              <a:rPr lang="en-US" sz="1500" b="1" dirty="0" err="1">
                <a:solidFill>
                  <a:srgbClr val="0C65AF"/>
                </a:solidFill>
              </a:rPr>
              <a:t>OSMOsis</a:t>
            </a:r>
            <a:r>
              <a:rPr lang="en-US" sz="1500" b="1" dirty="0">
                <a:solidFill>
                  <a:srgbClr val="0C65AF"/>
                </a:solidFill>
              </a:rPr>
              <a:t> applications for the Sensing Enterprise</a:t>
            </a:r>
          </a:p>
          <a:p>
            <a:pPr marL="401836" indent="-198239"/>
            <a:r>
              <a:rPr lang="it-IT" sz="1500" dirty="0">
                <a:solidFill>
                  <a:srgbClr val="1F497D">
                    <a:lumMod val="75000"/>
                  </a:srgbClr>
                </a:solidFill>
              </a:rPr>
              <a:t>Call (part) Identifier: </a:t>
            </a:r>
            <a:r>
              <a:rPr lang="it-IT" sz="1500" dirty="0">
                <a:solidFill>
                  <a:srgbClr val="0C65AF"/>
                </a:solidFill>
              </a:rPr>
              <a:t>FP7-ICT-2013-10</a:t>
            </a:r>
          </a:p>
          <a:p>
            <a:pPr marL="401836" indent="-198239"/>
            <a:r>
              <a:rPr lang="it-IT" sz="1500" dirty="0">
                <a:solidFill>
                  <a:srgbClr val="1F497D">
                    <a:lumMod val="75000"/>
                  </a:srgbClr>
                </a:solidFill>
              </a:rPr>
              <a:t>Duration in months: </a:t>
            </a:r>
            <a:r>
              <a:rPr lang="it-IT" sz="1500" dirty="0">
                <a:solidFill>
                  <a:srgbClr val="0C65AF"/>
                </a:solidFill>
              </a:rPr>
              <a:t>36</a:t>
            </a:r>
          </a:p>
          <a:p>
            <a:pPr marL="401836" indent="-198239"/>
            <a:r>
              <a:rPr lang="it-IT" sz="1500" dirty="0">
                <a:solidFill>
                  <a:srgbClr val="1F497D">
                    <a:lumMod val="75000"/>
                  </a:srgbClr>
                </a:solidFill>
              </a:rPr>
              <a:t>Starting date: </a:t>
            </a:r>
            <a:r>
              <a:rPr lang="it-IT" sz="1500" dirty="0">
                <a:solidFill>
                  <a:srgbClr val="0C65AF"/>
                </a:solidFill>
              </a:rPr>
              <a:t>01.10.2013</a:t>
            </a:r>
          </a:p>
          <a:p>
            <a:pPr marL="401836" indent="-198239"/>
            <a:r>
              <a:rPr lang="it-IT" sz="1500" dirty="0">
                <a:solidFill>
                  <a:srgbClr val="1F497D">
                    <a:lumMod val="75000"/>
                  </a:srgbClr>
                </a:solidFill>
              </a:rPr>
              <a:t>Total Project Costs: </a:t>
            </a:r>
            <a:r>
              <a:rPr lang="it-IT" sz="1500" dirty="0">
                <a:solidFill>
                  <a:srgbClr val="0C65AF"/>
                </a:solidFill>
              </a:rPr>
              <a:t>4.569.622 €</a:t>
            </a:r>
          </a:p>
          <a:p>
            <a:pPr marL="401836" indent="-198239"/>
            <a:r>
              <a:rPr lang="it-IT" sz="1500" dirty="0">
                <a:solidFill>
                  <a:srgbClr val="1F497D">
                    <a:lumMod val="75000"/>
                  </a:srgbClr>
                </a:solidFill>
              </a:rPr>
              <a:t>Requested EU contribution: </a:t>
            </a:r>
            <a:r>
              <a:rPr lang="it-IT" sz="1500" dirty="0">
                <a:solidFill>
                  <a:srgbClr val="0C65AF"/>
                </a:solidFill>
              </a:rPr>
              <a:t>2.870.000 €</a:t>
            </a:r>
            <a:endParaRPr lang="en-GB" sz="1500" dirty="0">
              <a:solidFill>
                <a:prstClr val="black"/>
              </a:solidFill>
            </a:endParaRPr>
          </a:p>
        </p:txBody>
      </p:sp>
      <p:pic>
        <p:nvPicPr>
          <p:cNvPr id="4" name="Picture 2" descr="OSMOSE Projec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79" y="1070371"/>
            <a:ext cx="1228725" cy="7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77516" y="2649637"/>
            <a:ext cx="3738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250"/>
              </a:spcAft>
            </a:pPr>
            <a:r>
              <a:rPr lang="en-US" sz="1500" b="1" u="sng" dirty="0">
                <a:solidFill>
                  <a:srgbClr val="11598F"/>
                </a:solidFill>
                <a:ea typeface="Times New Roman" panose="02020603050405020304" pitchFamily="18" charset="0"/>
                <a:hlinkClick r:id="rId11" tooltip="OSMOSE on Facebook"/>
              </a:rPr>
              <a:t>https://www.facebook.com/OSMOSEProject</a:t>
            </a:r>
            <a:endParaRPr lang="en-US" sz="1500" b="1" u="sng" dirty="0">
              <a:solidFill>
                <a:srgbClr val="11598F"/>
              </a:solidFill>
              <a:ea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7516" y="3406995"/>
            <a:ext cx="3546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250"/>
              </a:spcAft>
            </a:pPr>
            <a:r>
              <a:rPr lang="en-US" sz="1500" b="1" u="sng" dirty="0">
                <a:solidFill>
                  <a:srgbClr val="11598F"/>
                </a:solidFill>
                <a:ea typeface="Times New Roman" panose="02020603050405020304" pitchFamily="18" charset="0"/>
                <a:hlinkClick r:id="rId12" tooltip="OSMOSE on Twitter"/>
              </a:rPr>
              <a:t>https://twitter.com/OSMOSEProject</a:t>
            </a:r>
            <a:endParaRPr lang="en-US" sz="1500" b="1" u="sng" dirty="0">
              <a:solidFill>
                <a:srgbClr val="11598F"/>
              </a:solidFill>
              <a:ea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7516" y="4026544"/>
            <a:ext cx="35461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250"/>
              </a:spcAft>
            </a:pPr>
            <a:r>
              <a:rPr lang="en-US" sz="1500" b="1" u="sng" dirty="0">
                <a:solidFill>
                  <a:srgbClr val="11598F"/>
                </a:solidFill>
                <a:ea typeface="Times New Roman" panose="02020603050405020304" pitchFamily="18" charset="0"/>
                <a:hlinkClick r:id="rId13"/>
              </a:rPr>
              <a:t>http://www.linkedin.com/groups/OSMOsis-applications-Sensing-Enterprise-OSMOSE-6506419</a:t>
            </a:r>
            <a:endParaRPr lang="en-US" sz="1500" b="1" u="sng" dirty="0">
              <a:solidFill>
                <a:srgbClr val="11598F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582862"/>
            <a:ext cx="8229600" cy="351043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		</a:t>
            </a:r>
            <a:r>
              <a:rPr lang="it-IT" dirty="0" err="1" smtClean="0"/>
              <a:t>Thanks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2700" dirty="0" smtClean="0"/>
              <a:t/>
            </a:r>
            <a:br>
              <a:rPr lang="it-IT" sz="2700" dirty="0" smtClean="0"/>
            </a:b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10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7355160" cy="954347"/>
          </a:xfrm>
        </p:spPr>
        <p:txBody>
          <a:bodyPr>
            <a:normAutofit/>
          </a:bodyPr>
          <a:lstStyle/>
          <a:p>
            <a:pPr algn="ctr"/>
            <a:r>
              <a:rPr lang="it-IT" sz="5400" dirty="0" smtClean="0"/>
              <a:t>OSMOSE Security </a:t>
            </a:r>
            <a:r>
              <a:rPr lang="it-IT" sz="5400" dirty="0" err="1" smtClean="0"/>
              <a:t>Layer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308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it-IT" sz="3200" dirty="0" err="1" smtClean="0"/>
              <a:t>Most</a:t>
            </a:r>
            <a:r>
              <a:rPr lang="it-IT" sz="3200" dirty="0" smtClean="0"/>
              <a:t> </a:t>
            </a:r>
            <a:r>
              <a:rPr lang="it-IT" sz="3200" dirty="0" err="1" smtClean="0"/>
              <a:t>important</a:t>
            </a:r>
            <a:r>
              <a:rPr lang="it-IT" sz="3200" dirty="0" smtClean="0"/>
              <a:t> </a:t>
            </a:r>
            <a:r>
              <a:rPr lang="it-IT" sz="3200" dirty="0" err="1" smtClean="0"/>
              <a:t>aspects</a:t>
            </a:r>
            <a:r>
              <a:rPr lang="it-IT" sz="3200" dirty="0" smtClean="0"/>
              <a:t> of the Security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611560" y="1988841"/>
            <a:ext cx="62464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Confidentiality, Integrity,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Authentication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Authorization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318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it-IT" sz="3200" dirty="0" err="1" smtClean="0"/>
              <a:t>Authentication</a:t>
            </a:r>
            <a:r>
              <a:rPr lang="it-IT" sz="3200" dirty="0" smtClean="0"/>
              <a:t> vs </a:t>
            </a:r>
            <a:r>
              <a:rPr lang="it-IT" sz="3200" dirty="0" err="1" smtClean="0"/>
              <a:t>Authorization</a:t>
            </a:r>
            <a:r>
              <a:rPr lang="it-IT" sz="3200" dirty="0" smtClean="0"/>
              <a:t> (1/2)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7544" y="1556792"/>
            <a:ext cx="799288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400" dirty="0"/>
              <a:t>Authentication is the establishment and verification of user identity.</a:t>
            </a:r>
            <a:endParaRPr lang="it-IT" sz="2400" dirty="0"/>
          </a:p>
          <a:p>
            <a:r>
              <a:rPr lang="en-US" sz="2400" dirty="0"/>
              <a:t>Authorization is the granting of permission to access specific information and carry out specific actions.</a:t>
            </a:r>
            <a:endParaRPr lang="it-IT" sz="2400" dirty="0"/>
          </a:p>
          <a:p>
            <a:r>
              <a:rPr lang="en-US" sz="2400" dirty="0"/>
              <a:t>Authentication is a prerequisite for authorization.</a:t>
            </a:r>
          </a:p>
          <a:p>
            <a:r>
              <a:rPr lang="en-US" sz="2400" dirty="0"/>
              <a:t>Access privileges can be granted in many ways:</a:t>
            </a:r>
            <a:endParaRPr lang="it-IT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Individually at the resource level</a:t>
            </a:r>
            <a:endParaRPr lang="it-IT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Role-based </a:t>
            </a:r>
            <a:r>
              <a:rPr lang="en-US" sz="2400" dirty="0"/>
              <a:t>access control</a:t>
            </a:r>
            <a:endParaRPr lang="it-IT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Policy-based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474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it-IT" sz="3200" dirty="0" err="1" smtClean="0"/>
              <a:t>Authentication</a:t>
            </a:r>
            <a:r>
              <a:rPr lang="it-IT" sz="3200" dirty="0" smtClean="0"/>
              <a:t> vs </a:t>
            </a:r>
            <a:r>
              <a:rPr lang="it-IT" sz="3200" dirty="0" err="1" smtClean="0"/>
              <a:t>Authorization</a:t>
            </a:r>
            <a:r>
              <a:rPr lang="it-IT" sz="3200" dirty="0" smtClean="0"/>
              <a:t> (2/2)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67544" y="1556792"/>
            <a:ext cx="799288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400" dirty="0"/>
              <a:t>Authentication credentials are used for the proper authorization. </a:t>
            </a:r>
          </a:p>
          <a:p>
            <a:endParaRPr lang="en-US" sz="2400" dirty="0"/>
          </a:p>
          <a:p>
            <a:r>
              <a:rPr lang="en-US" sz="2400" dirty="0"/>
              <a:t>The common practices used are:</a:t>
            </a:r>
            <a:endParaRPr lang="it-IT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Username and passwords</a:t>
            </a:r>
            <a:endParaRPr lang="it-IT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Email-based identification and authentication</a:t>
            </a:r>
            <a:endParaRPr lang="it-IT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Security tokens in combination with passwords</a:t>
            </a:r>
            <a:endParaRPr lang="it-IT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Digital certificates (on PC or smart cards)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110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87824" y="6381328"/>
            <a:ext cx="3251236" cy="365125"/>
          </a:xfrm>
        </p:spPr>
        <p:txBody>
          <a:bodyPr/>
          <a:lstStyle/>
          <a:p>
            <a:r>
              <a:rPr lang="it-IT" dirty="0"/>
              <a:t>Lisbon General Meeting – WP5 Front-End Human Stargate</a:t>
            </a:r>
          </a:p>
        </p:txBody>
      </p:sp>
      <p:sp>
        <p:nvSpPr>
          <p:cNvPr id="73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2133600" cy="365125"/>
          </a:xfrm>
        </p:spPr>
        <p:txBody>
          <a:bodyPr/>
          <a:lstStyle/>
          <a:p>
            <a:r>
              <a:rPr lang="it-IT" dirty="0" smtClean="0"/>
              <a:t>10/07/2014</a:t>
            </a:r>
            <a:endParaRPr lang="it-IT" dirty="0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0677AACF-CC75-487A-A341-9892F73088CF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7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it-IT" dirty="0" smtClean="0"/>
              <a:t>OSMOSE </a:t>
            </a:r>
            <a:r>
              <a:rPr lang="it-IT" dirty="0" err="1" smtClean="0"/>
              <a:t>Proposed</a:t>
            </a:r>
            <a:r>
              <a:rPr lang="it-IT" dirty="0" smtClean="0"/>
              <a:t> </a:t>
            </a:r>
            <a:r>
              <a:rPr lang="it-IT" dirty="0" smtClean="0"/>
              <a:t>Architecture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52736"/>
            <a:ext cx="4901609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Technologies </a:t>
            </a:r>
            <a:r>
              <a:rPr lang="en-US" sz="3200" dirty="0" smtClean="0"/>
              <a:t>chosen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556792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err="1" smtClean="0"/>
              <a:t>OpenAM</a:t>
            </a:r>
            <a:r>
              <a:rPr lang="it-IT" sz="2400" dirty="0" smtClean="0"/>
              <a:t> – Open source </a:t>
            </a:r>
            <a:r>
              <a:rPr lang="it-IT" sz="2400" dirty="0" err="1" smtClean="0"/>
              <a:t>access</a:t>
            </a:r>
            <a:r>
              <a:rPr lang="it-IT" sz="2400" dirty="0" smtClean="0"/>
              <a:t> management, </a:t>
            </a:r>
            <a:r>
              <a:rPr lang="it-IT" sz="2400" dirty="0" err="1" smtClean="0"/>
              <a:t>entitlements</a:t>
            </a:r>
            <a:r>
              <a:rPr lang="it-IT" sz="2400" dirty="0" smtClean="0"/>
              <a:t> and </a:t>
            </a:r>
            <a:r>
              <a:rPr lang="it-IT" sz="2400" dirty="0" err="1" smtClean="0"/>
              <a:t>federation</a:t>
            </a:r>
            <a:r>
              <a:rPr lang="it-IT" sz="2400" dirty="0" smtClean="0"/>
              <a:t> server </a:t>
            </a:r>
            <a:r>
              <a:rPr lang="it-IT" sz="2400" dirty="0" err="1" smtClean="0"/>
              <a:t>platform</a:t>
            </a:r>
            <a:r>
              <a:rPr lang="it-IT" sz="2400" dirty="0" smtClean="0"/>
              <a:t>. </a:t>
            </a:r>
            <a:r>
              <a:rPr lang="it-IT" sz="2400" dirty="0" err="1" smtClean="0"/>
              <a:t>Supports</a:t>
            </a:r>
            <a:r>
              <a:rPr lang="it-IT" sz="2400" dirty="0" smtClean="0"/>
              <a:t> 20+ </a:t>
            </a:r>
            <a:r>
              <a:rPr lang="it-IT" sz="2400" dirty="0" err="1" smtClean="0"/>
              <a:t>authentication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methods</a:t>
            </a:r>
            <a:r>
              <a:rPr lang="it-IT" sz="2400" dirty="0" smtClean="0"/>
              <a:t>, </a:t>
            </a:r>
            <a:r>
              <a:rPr lang="it-IT" sz="2400" dirty="0" err="1" smtClean="0"/>
              <a:t>authorization</a:t>
            </a:r>
            <a:r>
              <a:rPr lang="it-IT" sz="2400" dirty="0" smtClean="0"/>
              <a:t> with XACML, </a:t>
            </a:r>
            <a:r>
              <a:rPr lang="it-IT" sz="2400" dirty="0" err="1" smtClean="0"/>
              <a:t>federation</a:t>
            </a:r>
            <a:r>
              <a:rPr lang="it-IT" sz="2400" dirty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SAML, WS-</a:t>
            </a:r>
            <a:r>
              <a:rPr lang="it-IT" sz="2400" dirty="0" err="1" smtClean="0"/>
              <a:t>Federation</a:t>
            </a:r>
            <a:r>
              <a:rPr lang="it-IT" sz="2400" dirty="0" smtClean="0"/>
              <a:t>, </a:t>
            </a:r>
            <a:r>
              <a:rPr lang="it-IT" sz="2400" dirty="0" err="1" smtClean="0"/>
              <a:t>OpenID</a:t>
            </a:r>
            <a:r>
              <a:rPr lang="it-IT" sz="2400" dirty="0" smtClean="0"/>
              <a:t> Connect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and OAuth2 client and provider. </a:t>
            </a:r>
            <a:endParaRPr lang="it-IT" sz="2400" dirty="0" smtClean="0"/>
          </a:p>
          <a:p>
            <a:r>
              <a:rPr lang="it-IT" sz="2400" b="1" dirty="0"/>
              <a:t>OpenDJ</a:t>
            </a:r>
            <a:r>
              <a:rPr lang="it-IT" sz="2400" dirty="0"/>
              <a:t>  - LDAP (</a:t>
            </a:r>
            <a:r>
              <a:rPr lang="it-IT" sz="2400" dirty="0" err="1"/>
              <a:t>Lightweight</a:t>
            </a:r>
            <a:r>
              <a:rPr lang="it-IT" sz="2400" dirty="0"/>
              <a:t> Directory Access </a:t>
            </a:r>
            <a:r>
              <a:rPr lang="it-IT" sz="2400" dirty="0" err="1"/>
              <a:t>Protocol</a:t>
            </a:r>
            <a:r>
              <a:rPr lang="it-IT" sz="2400" dirty="0"/>
              <a:t>) server </a:t>
            </a:r>
            <a:r>
              <a:rPr lang="it-IT" sz="2400" dirty="0" err="1"/>
              <a:t>developed</a:t>
            </a:r>
            <a:r>
              <a:rPr lang="it-IT" sz="2400" dirty="0"/>
              <a:t> by ForgeRock (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servers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be </a:t>
            </a:r>
            <a:r>
              <a:rPr lang="it-IT" sz="2400" dirty="0" err="1"/>
              <a:t>used</a:t>
            </a:r>
            <a:r>
              <a:rPr lang="it-IT" sz="2400" dirty="0"/>
              <a:t>)  -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to </a:t>
            </a:r>
            <a:r>
              <a:rPr lang="it-IT" sz="2400" dirty="0" err="1"/>
              <a:t>store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information </a:t>
            </a:r>
            <a:r>
              <a:rPr lang="it-IT" sz="2400" dirty="0" err="1"/>
              <a:t>about</a:t>
            </a:r>
            <a:r>
              <a:rPr lang="it-IT" sz="2400" dirty="0"/>
              <a:t> the </a:t>
            </a:r>
            <a:r>
              <a:rPr lang="it-IT" sz="2400" dirty="0" err="1" smtClean="0"/>
              <a:t>users</a:t>
            </a:r>
            <a:r>
              <a:rPr lang="it-IT" sz="2400" dirty="0" smtClean="0"/>
              <a:t>.</a:t>
            </a:r>
            <a:endParaRPr lang="it-IT" sz="2400" dirty="0" smtClean="0"/>
          </a:p>
          <a:p>
            <a:r>
              <a:rPr lang="it-IT" sz="2400" b="1" dirty="0"/>
              <a:t>OpenAM</a:t>
            </a:r>
            <a:r>
              <a:rPr lang="it-IT" sz="2400" dirty="0"/>
              <a:t> </a:t>
            </a:r>
            <a:r>
              <a:rPr lang="it-IT" sz="2400" b="1" dirty="0"/>
              <a:t>Web Policy Agent </a:t>
            </a:r>
            <a:r>
              <a:rPr lang="it-IT" sz="2400" dirty="0" err="1"/>
              <a:t>provided</a:t>
            </a:r>
            <a:r>
              <a:rPr lang="it-IT" sz="2400" dirty="0"/>
              <a:t> by ForgeRock and </a:t>
            </a:r>
            <a:r>
              <a:rPr lang="it-IT" sz="2400" dirty="0" err="1"/>
              <a:t>running</a:t>
            </a:r>
            <a:r>
              <a:rPr lang="it-IT" sz="2400" dirty="0"/>
              <a:t> on Apache HTTP </a:t>
            </a:r>
            <a:r>
              <a:rPr lang="it-IT" sz="2400" dirty="0" smtClean="0"/>
              <a:t>Server</a:t>
            </a:r>
          </a:p>
          <a:p>
            <a:r>
              <a:rPr lang="it-IT" sz="2400" b="1" dirty="0"/>
              <a:t>Apache </a:t>
            </a:r>
            <a:r>
              <a:rPr lang="it-IT" sz="2400" b="1" dirty="0"/>
              <a:t>HTTP Server </a:t>
            </a:r>
            <a:r>
              <a:rPr lang="it-IT" sz="2400" dirty="0" err="1" smtClean="0"/>
              <a:t>used</a:t>
            </a:r>
            <a:r>
              <a:rPr lang="it-IT" sz="2400" dirty="0" smtClean="0"/>
              <a:t> </a:t>
            </a:r>
            <a:r>
              <a:rPr lang="it-IT" sz="2400" dirty="0" err="1"/>
              <a:t>as</a:t>
            </a:r>
            <a:r>
              <a:rPr lang="it-IT" sz="2400" dirty="0"/>
              <a:t> a reverse </a:t>
            </a:r>
            <a:r>
              <a:rPr lang="it-IT" sz="2400" dirty="0" err="1"/>
              <a:t>proxy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179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AACF-CC75-487A-A341-9892F73088CF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54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Technologies </a:t>
            </a:r>
            <a:r>
              <a:rPr lang="en-US" sz="3200" dirty="0" smtClean="0"/>
              <a:t>chosen</a:t>
            </a:r>
            <a:endParaRPr lang="it-IT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55679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/>
              <a:t>OpenAM</a:t>
            </a:r>
            <a:r>
              <a:rPr lang="it-IT" sz="2400" dirty="0" smtClean="0"/>
              <a:t> </a:t>
            </a:r>
            <a:endParaRPr lang="it-IT" sz="2400" dirty="0" smtClean="0"/>
          </a:p>
          <a:p>
            <a:r>
              <a:rPr lang="en-GB" sz="2400" dirty="0" smtClean="0"/>
              <a:t>Refer </a:t>
            </a:r>
            <a:r>
              <a:rPr lang="en-GB" sz="2400" dirty="0"/>
              <a:t>to the official guides of the used tools to retrieve the specific user manual:</a:t>
            </a:r>
            <a:endParaRPr lang="it-IT" sz="2400" dirty="0"/>
          </a:p>
          <a:p>
            <a:r>
              <a:rPr lang="en-GB" sz="2400" dirty="0"/>
              <a:t>OpenAM: </a:t>
            </a:r>
            <a:r>
              <a:rPr lang="en-GB" sz="2400" u="sng" dirty="0">
                <a:hlinkClick r:id="rId3"/>
              </a:rPr>
              <a:t>http://openam.forgerock.org/openam-documentation/openam-doc-source/doc/admin-guide/index.html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751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MOSE_templat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MOSE_templat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SMOSE_templat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SMOSE_templat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592</Words>
  <Application>Microsoft Office PowerPoint</Application>
  <PresentationFormat>On-screen Show (4:3)</PresentationFormat>
  <Paragraphs>140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OSMOSE_template_new</vt:lpstr>
      <vt:lpstr>1_OSMOSE_template_new</vt:lpstr>
      <vt:lpstr>2_OSMOSE_template_new</vt:lpstr>
      <vt:lpstr>3_OSMOSE_template_new</vt:lpstr>
      <vt:lpstr>PowerPoint Presentation</vt:lpstr>
      <vt:lpstr>OSMOSE Consortium</vt:lpstr>
      <vt:lpstr>OSMOSE Security Layer</vt:lpstr>
      <vt:lpstr>Most important aspects of the Security</vt:lpstr>
      <vt:lpstr>Authentication vs Authorization (1/2)</vt:lpstr>
      <vt:lpstr>Authentication vs Authorization (2/2)</vt:lpstr>
      <vt:lpstr>OSMOSE Proposed Architecture</vt:lpstr>
      <vt:lpstr>Technologies chosen</vt:lpstr>
      <vt:lpstr>Technologies chosen</vt:lpstr>
      <vt:lpstr>HOW TO SETUP</vt:lpstr>
      <vt:lpstr>HOW TO SETUP</vt:lpstr>
      <vt:lpstr>HOW TO SETUP</vt:lpstr>
      <vt:lpstr>HOW TO SETUP</vt:lpstr>
      <vt:lpstr>HOW TO SETUP</vt:lpstr>
      <vt:lpstr>HOW TO SETUP</vt:lpstr>
      <vt:lpstr>HOW TO SETUP</vt:lpstr>
      <vt:lpstr>HOW TO SETUP</vt:lpstr>
      <vt:lpstr>HOW TO SETUP</vt:lpstr>
      <vt:lpstr>HOW TO SETUP</vt:lpstr>
      <vt:lpstr>HOW TO SETUP</vt:lpstr>
      <vt:lpstr>HOW TO SETUP</vt:lpstr>
      <vt:lpstr>HOW TO SETUP</vt:lpstr>
      <vt:lpstr>HOW TO SETUP</vt:lpstr>
      <vt:lpstr>HOW TO VERIFY</vt:lpstr>
      <vt:lpstr>OSMOSE Project</vt:lpstr>
      <vt:lpstr>    Thanks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crubattino</dc:creator>
  <cp:lastModifiedBy>Dobriakova Liudmila</cp:lastModifiedBy>
  <cp:revision>121</cp:revision>
  <dcterms:created xsi:type="dcterms:W3CDTF">2013-10-16T12:01:46Z</dcterms:created>
  <dcterms:modified xsi:type="dcterms:W3CDTF">2016-08-26T15:36:28Z</dcterms:modified>
</cp:coreProperties>
</file>