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5"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668" y="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075E5A-39FF-465D-AD44-0B5897DCA83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A9F9DC19-A9A4-4781-9897-6153E1435668}">
      <dgm:prSet custT="1"/>
      <dgm:spPr/>
      <dgm:t>
        <a:bodyPr/>
        <a:lstStyle/>
        <a:p>
          <a:pPr>
            <a:lnSpc>
              <a:spcPct val="100000"/>
            </a:lnSpc>
          </a:pPr>
          <a:r>
            <a:rPr lang="en-IN" sz="1200" dirty="0">
              <a:solidFill>
                <a:schemeClr val="tx1"/>
              </a:solidFill>
            </a:rPr>
            <a:t>AGE: There is a very weak negative correlation between age and attrition. This means that there might be a slight tendency for younger employees to leave the company, but the correlation is very small.</a:t>
          </a:r>
        </a:p>
      </dgm:t>
    </dgm:pt>
    <dgm:pt modelId="{1D6B8A8B-1469-45BC-BBF1-DD2B8F62F5C3}" type="parTrans" cxnId="{F611D962-1090-4D0B-AA31-D632DD705F90}">
      <dgm:prSet/>
      <dgm:spPr/>
      <dgm:t>
        <a:bodyPr/>
        <a:lstStyle/>
        <a:p>
          <a:endParaRPr lang="en-US"/>
        </a:p>
      </dgm:t>
    </dgm:pt>
    <dgm:pt modelId="{1EB5C797-B4AA-41B6-AE8F-C32631AF1F19}" type="sibTrans" cxnId="{F611D962-1090-4D0B-AA31-D632DD705F90}">
      <dgm:prSet/>
      <dgm:spPr/>
      <dgm:t>
        <a:bodyPr/>
        <a:lstStyle/>
        <a:p>
          <a:pPr>
            <a:lnSpc>
              <a:spcPct val="100000"/>
            </a:lnSpc>
          </a:pPr>
          <a:endParaRPr lang="en-US"/>
        </a:p>
      </dgm:t>
    </dgm:pt>
    <dgm:pt modelId="{0C3858A7-9B4F-4E52-9F3E-DDB512CE7149}">
      <dgm:prSet custT="1"/>
      <dgm:spPr/>
      <dgm:t>
        <a:bodyPr/>
        <a:lstStyle/>
        <a:p>
          <a:pPr>
            <a:lnSpc>
              <a:spcPct val="100000"/>
            </a:lnSpc>
          </a:pPr>
          <a:r>
            <a:rPr lang="en-IN" sz="1200" dirty="0">
              <a:solidFill>
                <a:schemeClr val="tx1"/>
              </a:solidFill>
            </a:rPr>
            <a:t>Job Satisfaction: There is a very weak negative correlation between job satisfaction and attrition. This means that employees who are more satisfied with their jobs might be slightly less likely to leave</a:t>
          </a:r>
          <a:r>
            <a:rPr lang="en-IN" sz="1400" dirty="0">
              <a:solidFill>
                <a:schemeClr val="bg1"/>
              </a:solidFill>
            </a:rPr>
            <a:t>.</a:t>
          </a:r>
          <a:endParaRPr lang="en-US" sz="1400" dirty="0">
            <a:solidFill>
              <a:schemeClr val="bg1"/>
            </a:solidFill>
          </a:endParaRPr>
        </a:p>
      </dgm:t>
    </dgm:pt>
    <dgm:pt modelId="{B75CBDC4-FA0B-43C1-8F4A-8E10EDF4D70A}" type="parTrans" cxnId="{7DB51034-92F3-4941-AE11-7D0D16B7CC5F}">
      <dgm:prSet/>
      <dgm:spPr/>
      <dgm:t>
        <a:bodyPr/>
        <a:lstStyle/>
        <a:p>
          <a:endParaRPr lang="en-US"/>
        </a:p>
      </dgm:t>
    </dgm:pt>
    <dgm:pt modelId="{29BBA69A-9E38-42E6-83E6-A22B9CD622A5}" type="sibTrans" cxnId="{7DB51034-92F3-4941-AE11-7D0D16B7CC5F}">
      <dgm:prSet/>
      <dgm:spPr/>
      <dgm:t>
        <a:bodyPr/>
        <a:lstStyle/>
        <a:p>
          <a:pPr>
            <a:lnSpc>
              <a:spcPct val="100000"/>
            </a:lnSpc>
          </a:pPr>
          <a:endParaRPr lang="en-US"/>
        </a:p>
      </dgm:t>
    </dgm:pt>
    <dgm:pt modelId="{CADD8D01-2DFF-4F8B-80B3-08D4FEA219AF}">
      <dgm:prSet custT="1"/>
      <dgm:spPr/>
      <dgm:t>
        <a:bodyPr/>
        <a:lstStyle/>
        <a:p>
          <a:pPr>
            <a:lnSpc>
              <a:spcPct val="100000"/>
            </a:lnSpc>
          </a:pPr>
          <a:r>
            <a:rPr lang="en-IN" sz="1200" dirty="0">
              <a:solidFill>
                <a:schemeClr val="tx1"/>
              </a:solidFill>
            </a:rPr>
            <a:t>Work Life Balance: There is very weak negative correlation between work life balance and attrition. Similar, to the other factors this suggests a slight tendency for employees with better work life balance to be likely to leave but the effect is small.</a:t>
          </a:r>
          <a:endParaRPr lang="en-US" sz="1200" dirty="0">
            <a:solidFill>
              <a:schemeClr val="tx1"/>
            </a:solidFill>
          </a:endParaRPr>
        </a:p>
      </dgm:t>
    </dgm:pt>
    <dgm:pt modelId="{7641961C-A302-4FAA-957A-B56EB84090E8}" type="parTrans" cxnId="{DEDA12FF-83D1-44B4-AACA-46822EE23789}">
      <dgm:prSet/>
      <dgm:spPr/>
      <dgm:t>
        <a:bodyPr/>
        <a:lstStyle/>
        <a:p>
          <a:endParaRPr lang="en-US"/>
        </a:p>
      </dgm:t>
    </dgm:pt>
    <dgm:pt modelId="{5079E363-8FE5-4CA1-992E-8E5035636451}" type="sibTrans" cxnId="{DEDA12FF-83D1-44B4-AACA-46822EE23789}">
      <dgm:prSet/>
      <dgm:spPr/>
      <dgm:t>
        <a:bodyPr/>
        <a:lstStyle/>
        <a:p>
          <a:pPr>
            <a:lnSpc>
              <a:spcPct val="100000"/>
            </a:lnSpc>
          </a:pPr>
          <a:endParaRPr lang="en-US"/>
        </a:p>
      </dgm:t>
    </dgm:pt>
    <dgm:pt modelId="{79310CC1-D74B-4172-BCC3-954D65F23C1D}">
      <dgm:prSet custT="1"/>
      <dgm:spPr/>
      <dgm:t>
        <a:bodyPr/>
        <a:lstStyle/>
        <a:p>
          <a:pPr>
            <a:lnSpc>
              <a:spcPct val="100000"/>
            </a:lnSpc>
          </a:pPr>
          <a:r>
            <a:rPr lang="en-IN" sz="1200" dirty="0">
              <a:solidFill>
                <a:schemeClr val="tx1"/>
              </a:solidFill>
            </a:rPr>
            <a:t>Years at Company: there is weak positive correlation between years at the company and attrition. This means that employees who have been with the company for a longer time are slightly less likely to leave. This could be due to factors like increased seniority. </a:t>
          </a:r>
          <a:endParaRPr lang="en-US" sz="1200" dirty="0">
            <a:solidFill>
              <a:schemeClr val="tx1"/>
            </a:solidFill>
          </a:endParaRPr>
        </a:p>
      </dgm:t>
    </dgm:pt>
    <dgm:pt modelId="{19230C13-BD4A-4270-BFC5-B67F9A20349D}" type="parTrans" cxnId="{4C0E4EE0-EB5A-41A4-9E53-2B79990B1E62}">
      <dgm:prSet/>
      <dgm:spPr/>
      <dgm:t>
        <a:bodyPr/>
        <a:lstStyle/>
        <a:p>
          <a:endParaRPr lang="en-US"/>
        </a:p>
      </dgm:t>
    </dgm:pt>
    <dgm:pt modelId="{31A6CDBC-8DE8-4439-A942-791961B8C674}" type="sibTrans" cxnId="{4C0E4EE0-EB5A-41A4-9E53-2B79990B1E62}">
      <dgm:prSet/>
      <dgm:spPr/>
      <dgm:t>
        <a:bodyPr/>
        <a:lstStyle/>
        <a:p>
          <a:endParaRPr lang="en-US"/>
        </a:p>
      </dgm:t>
    </dgm:pt>
    <dgm:pt modelId="{49A05061-CEE7-486F-9191-DB9D9F600EE2}" type="pres">
      <dgm:prSet presAssocID="{11075E5A-39FF-465D-AD44-0B5897DCA835}" presName="outerComposite" presStyleCnt="0">
        <dgm:presLayoutVars>
          <dgm:chMax val="5"/>
          <dgm:dir/>
          <dgm:resizeHandles val="exact"/>
        </dgm:presLayoutVars>
      </dgm:prSet>
      <dgm:spPr/>
    </dgm:pt>
    <dgm:pt modelId="{40CD0263-D9A0-4624-A56C-2188388F431D}" type="pres">
      <dgm:prSet presAssocID="{11075E5A-39FF-465D-AD44-0B5897DCA835}" presName="dummyMaxCanvas" presStyleCnt="0">
        <dgm:presLayoutVars/>
      </dgm:prSet>
      <dgm:spPr/>
    </dgm:pt>
    <dgm:pt modelId="{E4014F62-AFF0-47A4-A25A-4C7E4227F774}" type="pres">
      <dgm:prSet presAssocID="{11075E5A-39FF-465D-AD44-0B5897DCA835}" presName="FourNodes_1" presStyleLbl="node1" presStyleIdx="0" presStyleCnt="4">
        <dgm:presLayoutVars>
          <dgm:bulletEnabled val="1"/>
        </dgm:presLayoutVars>
      </dgm:prSet>
      <dgm:spPr/>
    </dgm:pt>
    <dgm:pt modelId="{910712A4-520C-48CA-88BB-BB961871AB84}" type="pres">
      <dgm:prSet presAssocID="{11075E5A-39FF-465D-AD44-0B5897DCA835}" presName="FourNodes_2" presStyleLbl="node1" presStyleIdx="1" presStyleCnt="4">
        <dgm:presLayoutVars>
          <dgm:bulletEnabled val="1"/>
        </dgm:presLayoutVars>
      </dgm:prSet>
      <dgm:spPr/>
    </dgm:pt>
    <dgm:pt modelId="{2D44D80A-6485-4E7F-B4CD-E12AE8B25CE4}" type="pres">
      <dgm:prSet presAssocID="{11075E5A-39FF-465D-AD44-0B5897DCA835}" presName="FourNodes_3" presStyleLbl="node1" presStyleIdx="2" presStyleCnt="4">
        <dgm:presLayoutVars>
          <dgm:bulletEnabled val="1"/>
        </dgm:presLayoutVars>
      </dgm:prSet>
      <dgm:spPr/>
    </dgm:pt>
    <dgm:pt modelId="{40F2B5ED-7535-4055-A73C-3CD80304B17F}" type="pres">
      <dgm:prSet presAssocID="{11075E5A-39FF-465D-AD44-0B5897DCA835}" presName="FourNodes_4" presStyleLbl="node1" presStyleIdx="3" presStyleCnt="4">
        <dgm:presLayoutVars>
          <dgm:bulletEnabled val="1"/>
        </dgm:presLayoutVars>
      </dgm:prSet>
      <dgm:spPr/>
    </dgm:pt>
    <dgm:pt modelId="{FE4D77AC-9CDE-4D21-A224-595B5B3FC207}" type="pres">
      <dgm:prSet presAssocID="{11075E5A-39FF-465D-AD44-0B5897DCA835}" presName="FourConn_1-2" presStyleLbl="fgAccFollowNode1" presStyleIdx="0" presStyleCnt="3">
        <dgm:presLayoutVars>
          <dgm:bulletEnabled val="1"/>
        </dgm:presLayoutVars>
      </dgm:prSet>
      <dgm:spPr/>
    </dgm:pt>
    <dgm:pt modelId="{6D813087-F753-40C5-A1FC-FE7AEFD9C81C}" type="pres">
      <dgm:prSet presAssocID="{11075E5A-39FF-465D-AD44-0B5897DCA835}" presName="FourConn_2-3" presStyleLbl="fgAccFollowNode1" presStyleIdx="1" presStyleCnt="3">
        <dgm:presLayoutVars>
          <dgm:bulletEnabled val="1"/>
        </dgm:presLayoutVars>
      </dgm:prSet>
      <dgm:spPr/>
    </dgm:pt>
    <dgm:pt modelId="{F326E325-EFA6-4AFA-82A1-5C1E3FD0DD4C}" type="pres">
      <dgm:prSet presAssocID="{11075E5A-39FF-465D-AD44-0B5897DCA835}" presName="FourConn_3-4" presStyleLbl="fgAccFollowNode1" presStyleIdx="2" presStyleCnt="3">
        <dgm:presLayoutVars>
          <dgm:bulletEnabled val="1"/>
        </dgm:presLayoutVars>
      </dgm:prSet>
      <dgm:spPr/>
    </dgm:pt>
    <dgm:pt modelId="{2C85D622-24EB-40CA-A993-7AD6905F049C}" type="pres">
      <dgm:prSet presAssocID="{11075E5A-39FF-465D-AD44-0B5897DCA835}" presName="FourNodes_1_text" presStyleLbl="node1" presStyleIdx="3" presStyleCnt="4">
        <dgm:presLayoutVars>
          <dgm:bulletEnabled val="1"/>
        </dgm:presLayoutVars>
      </dgm:prSet>
      <dgm:spPr/>
    </dgm:pt>
    <dgm:pt modelId="{86963E10-3272-44A8-B6EA-E670249F503B}" type="pres">
      <dgm:prSet presAssocID="{11075E5A-39FF-465D-AD44-0B5897DCA835}" presName="FourNodes_2_text" presStyleLbl="node1" presStyleIdx="3" presStyleCnt="4">
        <dgm:presLayoutVars>
          <dgm:bulletEnabled val="1"/>
        </dgm:presLayoutVars>
      </dgm:prSet>
      <dgm:spPr/>
    </dgm:pt>
    <dgm:pt modelId="{0BBC669C-FA6B-49ED-9196-12FA99718725}" type="pres">
      <dgm:prSet presAssocID="{11075E5A-39FF-465D-AD44-0B5897DCA835}" presName="FourNodes_3_text" presStyleLbl="node1" presStyleIdx="3" presStyleCnt="4">
        <dgm:presLayoutVars>
          <dgm:bulletEnabled val="1"/>
        </dgm:presLayoutVars>
      </dgm:prSet>
      <dgm:spPr/>
    </dgm:pt>
    <dgm:pt modelId="{5BA29A47-C085-4CFD-B3F5-6A8EE1B27BA1}" type="pres">
      <dgm:prSet presAssocID="{11075E5A-39FF-465D-AD44-0B5897DCA835}" presName="FourNodes_4_text" presStyleLbl="node1" presStyleIdx="3" presStyleCnt="4">
        <dgm:presLayoutVars>
          <dgm:bulletEnabled val="1"/>
        </dgm:presLayoutVars>
      </dgm:prSet>
      <dgm:spPr/>
    </dgm:pt>
  </dgm:ptLst>
  <dgm:cxnLst>
    <dgm:cxn modelId="{2F828800-2CEB-4B75-AFFE-32B546371AE7}" type="presOf" srcId="{0C3858A7-9B4F-4E52-9F3E-DDB512CE7149}" destId="{910712A4-520C-48CA-88BB-BB961871AB84}" srcOrd="0" destOrd="0" presId="urn:microsoft.com/office/officeart/2005/8/layout/vProcess5"/>
    <dgm:cxn modelId="{AEADD322-0E04-4DDC-B708-48C068E70EEB}" type="presOf" srcId="{79310CC1-D74B-4172-BCC3-954D65F23C1D}" destId="{5BA29A47-C085-4CFD-B3F5-6A8EE1B27BA1}" srcOrd="1" destOrd="0" presId="urn:microsoft.com/office/officeart/2005/8/layout/vProcess5"/>
    <dgm:cxn modelId="{7DB51034-92F3-4941-AE11-7D0D16B7CC5F}" srcId="{11075E5A-39FF-465D-AD44-0B5897DCA835}" destId="{0C3858A7-9B4F-4E52-9F3E-DDB512CE7149}" srcOrd="1" destOrd="0" parTransId="{B75CBDC4-FA0B-43C1-8F4A-8E10EDF4D70A}" sibTransId="{29BBA69A-9E38-42E6-83E6-A22B9CD622A5}"/>
    <dgm:cxn modelId="{03B76A5E-4DE0-493B-8004-28331D34F250}" type="presOf" srcId="{A9F9DC19-A9A4-4781-9897-6153E1435668}" destId="{E4014F62-AFF0-47A4-A25A-4C7E4227F774}" srcOrd="0" destOrd="0" presId="urn:microsoft.com/office/officeart/2005/8/layout/vProcess5"/>
    <dgm:cxn modelId="{F611D962-1090-4D0B-AA31-D632DD705F90}" srcId="{11075E5A-39FF-465D-AD44-0B5897DCA835}" destId="{A9F9DC19-A9A4-4781-9897-6153E1435668}" srcOrd="0" destOrd="0" parTransId="{1D6B8A8B-1469-45BC-BBF1-DD2B8F62F5C3}" sibTransId="{1EB5C797-B4AA-41B6-AE8F-C32631AF1F19}"/>
    <dgm:cxn modelId="{B7651644-9C78-423B-8C0E-8E7AA47622F5}" type="presOf" srcId="{CADD8D01-2DFF-4F8B-80B3-08D4FEA219AF}" destId="{2D44D80A-6485-4E7F-B4CD-E12AE8B25CE4}" srcOrd="0" destOrd="0" presId="urn:microsoft.com/office/officeart/2005/8/layout/vProcess5"/>
    <dgm:cxn modelId="{BEAF564C-9F2D-481F-B880-84ED24B9ECE8}" type="presOf" srcId="{79310CC1-D74B-4172-BCC3-954D65F23C1D}" destId="{40F2B5ED-7535-4055-A73C-3CD80304B17F}" srcOrd="0" destOrd="0" presId="urn:microsoft.com/office/officeart/2005/8/layout/vProcess5"/>
    <dgm:cxn modelId="{A79AD57F-AB20-41EE-BEB2-624AB2F42241}" type="presOf" srcId="{1EB5C797-B4AA-41B6-AE8F-C32631AF1F19}" destId="{FE4D77AC-9CDE-4D21-A224-595B5B3FC207}" srcOrd="0" destOrd="0" presId="urn:microsoft.com/office/officeart/2005/8/layout/vProcess5"/>
    <dgm:cxn modelId="{0A5A9684-C3C2-441A-B92E-FED2E012337D}" type="presOf" srcId="{29BBA69A-9E38-42E6-83E6-A22B9CD622A5}" destId="{6D813087-F753-40C5-A1FC-FE7AEFD9C81C}" srcOrd="0" destOrd="0" presId="urn:microsoft.com/office/officeart/2005/8/layout/vProcess5"/>
    <dgm:cxn modelId="{CD513BA3-4F0A-44C4-8466-2F4779EFD5AD}" type="presOf" srcId="{11075E5A-39FF-465D-AD44-0B5897DCA835}" destId="{49A05061-CEE7-486F-9191-DB9D9F600EE2}" srcOrd="0" destOrd="0" presId="urn:microsoft.com/office/officeart/2005/8/layout/vProcess5"/>
    <dgm:cxn modelId="{A1BC57AD-17DC-4A42-9B4B-182B9D3F0DAF}" type="presOf" srcId="{0C3858A7-9B4F-4E52-9F3E-DDB512CE7149}" destId="{86963E10-3272-44A8-B6EA-E670249F503B}" srcOrd="1" destOrd="0" presId="urn:microsoft.com/office/officeart/2005/8/layout/vProcess5"/>
    <dgm:cxn modelId="{3648D0DC-850D-49B3-A546-0CD76507B8AB}" type="presOf" srcId="{CADD8D01-2DFF-4F8B-80B3-08D4FEA219AF}" destId="{0BBC669C-FA6B-49ED-9196-12FA99718725}" srcOrd="1" destOrd="0" presId="urn:microsoft.com/office/officeart/2005/8/layout/vProcess5"/>
    <dgm:cxn modelId="{4C0E4EE0-EB5A-41A4-9E53-2B79990B1E62}" srcId="{11075E5A-39FF-465D-AD44-0B5897DCA835}" destId="{79310CC1-D74B-4172-BCC3-954D65F23C1D}" srcOrd="3" destOrd="0" parTransId="{19230C13-BD4A-4270-BFC5-B67F9A20349D}" sibTransId="{31A6CDBC-8DE8-4439-A942-791961B8C674}"/>
    <dgm:cxn modelId="{57A3DBF2-4C33-4504-896B-B43F342EB28F}" type="presOf" srcId="{A9F9DC19-A9A4-4781-9897-6153E1435668}" destId="{2C85D622-24EB-40CA-A993-7AD6905F049C}" srcOrd="1" destOrd="0" presId="urn:microsoft.com/office/officeart/2005/8/layout/vProcess5"/>
    <dgm:cxn modelId="{A9AB7AFB-80E3-4AF1-8677-A64CA78DA65C}" type="presOf" srcId="{5079E363-8FE5-4CA1-992E-8E5035636451}" destId="{F326E325-EFA6-4AFA-82A1-5C1E3FD0DD4C}" srcOrd="0" destOrd="0" presId="urn:microsoft.com/office/officeart/2005/8/layout/vProcess5"/>
    <dgm:cxn modelId="{DEDA12FF-83D1-44B4-AACA-46822EE23789}" srcId="{11075E5A-39FF-465D-AD44-0B5897DCA835}" destId="{CADD8D01-2DFF-4F8B-80B3-08D4FEA219AF}" srcOrd="2" destOrd="0" parTransId="{7641961C-A302-4FAA-957A-B56EB84090E8}" sibTransId="{5079E363-8FE5-4CA1-992E-8E5035636451}"/>
    <dgm:cxn modelId="{3847E5D0-C3DD-4901-9723-927B65C3E886}" type="presParOf" srcId="{49A05061-CEE7-486F-9191-DB9D9F600EE2}" destId="{40CD0263-D9A0-4624-A56C-2188388F431D}" srcOrd="0" destOrd="0" presId="urn:microsoft.com/office/officeart/2005/8/layout/vProcess5"/>
    <dgm:cxn modelId="{DB74EF69-813B-45D7-BD87-DCDD74DCD5EB}" type="presParOf" srcId="{49A05061-CEE7-486F-9191-DB9D9F600EE2}" destId="{E4014F62-AFF0-47A4-A25A-4C7E4227F774}" srcOrd="1" destOrd="0" presId="urn:microsoft.com/office/officeart/2005/8/layout/vProcess5"/>
    <dgm:cxn modelId="{99064E71-165C-4CDC-9ED1-1AC0C8AEA06F}" type="presParOf" srcId="{49A05061-CEE7-486F-9191-DB9D9F600EE2}" destId="{910712A4-520C-48CA-88BB-BB961871AB84}" srcOrd="2" destOrd="0" presId="urn:microsoft.com/office/officeart/2005/8/layout/vProcess5"/>
    <dgm:cxn modelId="{CBA0895E-01C7-4392-A91F-576942980A85}" type="presParOf" srcId="{49A05061-CEE7-486F-9191-DB9D9F600EE2}" destId="{2D44D80A-6485-4E7F-B4CD-E12AE8B25CE4}" srcOrd="3" destOrd="0" presId="urn:microsoft.com/office/officeart/2005/8/layout/vProcess5"/>
    <dgm:cxn modelId="{D76230EF-E807-4FF3-945F-3AF1B0F2F027}" type="presParOf" srcId="{49A05061-CEE7-486F-9191-DB9D9F600EE2}" destId="{40F2B5ED-7535-4055-A73C-3CD80304B17F}" srcOrd="4" destOrd="0" presId="urn:microsoft.com/office/officeart/2005/8/layout/vProcess5"/>
    <dgm:cxn modelId="{D876676A-D542-4178-89C0-9A4A5FCB8E6E}" type="presParOf" srcId="{49A05061-CEE7-486F-9191-DB9D9F600EE2}" destId="{FE4D77AC-9CDE-4D21-A224-595B5B3FC207}" srcOrd="5" destOrd="0" presId="urn:microsoft.com/office/officeart/2005/8/layout/vProcess5"/>
    <dgm:cxn modelId="{EFFF70D9-5D64-4E72-A439-E8A7FFD4AFFC}" type="presParOf" srcId="{49A05061-CEE7-486F-9191-DB9D9F600EE2}" destId="{6D813087-F753-40C5-A1FC-FE7AEFD9C81C}" srcOrd="6" destOrd="0" presId="urn:microsoft.com/office/officeart/2005/8/layout/vProcess5"/>
    <dgm:cxn modelId="{1935387A-7CFB-4A43-8ACC-AB9641DCE007}" type="presParOf" srcId="{49A05061-CEE7-486F-9191-DB9D9F600EE2}" destId="{F326E325-EFA6-4AFA-82A1-5C1E3FD0DD4C}" srcOrd="7" destOrd="0" presId="urn:microsoft.com/office/officeart/2005/8/layout/vProcess5"/>
    <dgm:cxn modelId="{F3FFA25E-9FA9-4C75-9B10-9D1E3753357A}" type="presParOf" srcId="{49A05061-CEE7-486F-9191-DB9D9F600EE2}" destId="{2C85D622-24EB-40CA-A993-7AD6905F049C}" srcOrd="8" destOrd="0" presId="urn:microsoft.com/office/officeart/2005/8/layout/vProcess5"/>
    <dgm:cxn modelId="{B24190D1-834F-47F9-B685-EDD5B61A5482}" type="presParOf" srcId="{49A05061-CEE7-486F-9191-DB9D9F600EE2}" destId="{86963E10-3272-44A8-B6EA-E670249F503B}" srcOrd="9" destOrd="0" presId="urn:microsoft.com/office/officeart/2005/8/layout/vProcess5"/>
    <dgm:cxn modelId="{5331E6E8-2D9A-4785-BF93-5822DBEF23ED}" type="presParOf" srcId="{49A05061-CEE7-486F-9191-DB9D9F600EE2}" destId="{0BBC669C-FA6B-49ED-9196-12FA99718725}" srcOrd="10" destOrd="0" presId="urn:microsoft.com/office/officeart/2005/8/layout/vProcess5"/>
    <dgm:cxn modelId="{77D0EDAB-07DE-47BF-9647-BE009257DBCD}" type="presParOf" srcId="{49A05061-CEE7-486F-9191-DB9D9F600EE2}" destId="{5BA29A47-C085-4CFD-B3F5-6A8EE1B27BA1}"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3E8C9F-F35C-4E0B-A796-E810D886829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63C7907-F907-43C5-897C-B85F9EA14DC3}">
      <dgm:prSet/>
      <dgm:spPr/>
      <dgm:t>
        <a:bodyPr/>
        <a:lstStyle/>
        <a:p>
          <a:pPr>
            <a:lnSpc>
              <a:spcPct val="100000"/>
            </a:lnSpc>
          </a:pPr>
          <a:r>
            <a:rPr lang="en-IN" b="1"/>
            <a:t>The Picture on right (“Attrition = NO ”) shows the income of employees who chose to stay. The box is a bit higher, suggesting they generally earn a higher monthly income.</a:t>
          </a:r>
          <a:endParaRPr lang="en-US"/>
        </a:p>
      </dgm:t>
    </dgm:pt>
    <dgm:pt modelId="{FDB9D3E3-6AEA-43A3-9B3F-67316D16597E}" type="parTrans" cxnId="{2F7945B7-C0FE-40E6-AACC-60FF0E64686C}">
      <dgm:prSet/>
      <dgm:spPr/>
      <dgm:t>
        <a:bodyPr/>
        <a:lstStyle/>
        <a:p>
          <a:endParaRPr lang="en-US"/>
        </a:p>
      </dgm:t>
    </dgm:pt>
    <dgm:pt modelId="{9D8AFC3E-D7EF-49AF-B916-BC2CE765C664}" type="sibTrans" cxnId="{2F7945B7-C0FE-40E6-AACC-60FF0E64686C}">
      <dgm:prSet/>
      <dgm:spPr/>
      <dgm:t>
        <a:bodyPr/>
        <a:lstStyle/>
        <a:p>
          <a:endParaRPr lang="en-US"/>
        </a:p>
      </dgm:t>
    </dgm:pt>
    <dgm:pt modelId="{DA978803-23C3-4716-BE28-85E0007DF284}">
      <dgm:prSet/>
      <dgm:spPr/>
      <dgm:t>
        <a:bodyPr/>
        <a:lstStyle/>
        <a:p>
          <a:pPr>
            <a:lnSpc>
              <a:spcPct val="100000"/>
            </a:lnSpc>
          </a:pPr>
          <a:r>
            <a:rPr lang="en-IN" b="1"/>
            <a:t>The size of the boxes tells another  story. The box for those who stayed in shorter, meaning their income is more like each other. In contrast, the box for those who left is wider, indicating more variation in their income. Some might have earned a quite a lot, while others might have earned less. </a:t>
          </a:r>
          <a:endParaRPr lang="en-US"/>
        </a:p>
      </dgm:t>
    </dgm:pt>
    <dgm:pt modelId="{0E76F4FA-3C40-4B08-A16F-9B8C759BD14C}" type="parTrans" cxnId="{BA9116A3-D81A-4736-9953-6E1491AF0390}">
      <dgm:prSet/>
      <dgm:spPr/>
      <dgm:t>
        <a:bodyPr/>
        <a:lstStyle/>
        <a:p>
          <a:endParaRPr lang="en-US"/>
        </a:p>
      </dgm:t>
    </dgm:pt>
    <dgm:pt modelId="{890FAB0E-64D1-4F39-98C4-E82E5B5C22E7}" type="sibTrans" cxnId="{BA9116A3-D81A-4736-9953-6E1491AF0390}">
      <dgm:prSet/>
      <dgm:spPr/>
      <dgm:t>
        <a:bodyPr/>
        <a:lstStyle/>
        <a:p>
          <a:endParaRPr lang="en-US"/>
        </a:p>
      </dgm:t>
    </dgm:pt>
    <dgm:pt modelId="{EA8BB7F8-215E-4F09-B07E-F85B774E4D6B}" type="pres">
      <dgm:prSet presAssocID="{083E8C9F-F35C-4E0B-A796-E810D886829A}" presName="root" presStyleCnt="0">
        <dgm:presLayoutVars>
          <dgm:dir/>
          <dgm:resizeHandles val="exact"/>
        </dgm:presLayoutVars>
      </dgm:prSet>
      <dgm:spPr/>
    </dgm:pt>
    <dgm:pt modelId="{101041E7-F121-4453-AED6-FB4BD36BFEEE}" type="pres">
      <dgm:prSet presAssocID="{A63C7907-F907-43C5-897C-B85F9EA14DC3}" presName="compNode" presStyleCnt="0"/>
      <dgm:spPr/>
    </dgm:pt>
    <dgm:pt modelId="{E6D91A44-7738-4159-8798-D9E070DAA51C}" type="pres">
      <dgm:prSet presAssocID="{A63C7907-F907-43C5-897C-B85F9EA14DC3}" presName="bgRect" presStyleLbl="bgShp" presStyleIdx="0" presStyleCnt="2"/>
      <dgm:spPr/>
    </dgm:pt>
    <dgm:pt modelId="{7B0E3E3F-044D-4724-949B-43DE20C1AC9D}" type="pres">
      <dgm:prSet presAssocID="{A63C7907-F907-43C5-897C-B85F9EA14DC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hopping cart"/>
        </a:ext>
      </dgm:extLst>
    </dgm:pt>
    <dgm:pt modelId="{CCC50AC1-30BD-40F6-97EA-FB683525B97A}" type="pres">
      <dgm:prSet presAssocID="{A63C7907-F907-43C5-897C-B85F9EA14DC3}" presName="spaceRect" presStyleCnt="0"/>
      <dgm:spPr/>
    </dgm:pt>
    <dgm:pt modelId="{558FEEDB-9032-4F66-B8C2-77437981D171}" type="pres">
      <dgm:prSet presAssocID="{A63C7907-F907-43C5-897C-B85F9EA14DC3}" presName="parTx" presStyleLbl="revTx" presStyleIdx="0" presStyleCnt="2">
        <dgm:presLayoutVars>
          <dgm:chMax val="0"/>
          <dgm:chPref val="0"/>
        </dgm:presLayoutVars>
      </dgm:prSet>
      <dgm:spPr/>
    </dgm:pt>
    <dgm:pt modelId="{E8C4452C-3283-471C-B3C3-039F5B1A1ED8}" type="pres">
      <dgm:prSet presAssocID="{9D8AFC3E-D7EF-49AF-B916-BC2CE765C664}" presName="sibTrans" presStyleCnt="0"/>
      <dgm:spPr/>
    </dgm:pt>
    <dgm:pt modelId="{5F70BECE-5618-4727-B1CD-C4075AB5ADB8}" type="pres">
      <dgm:prSet presAssocID="{DA978803-23C3-4716-BE28-85E0007DF284}" presName="compNode" presStyleCnt="0"/>
      <dgm:spPr/>
    </dgm:pt>
    <dgm:pt modelId="{473823D0-AA7C-48D8-A529-1CF62C047446}" type="pres">
      <dgm:prSet presAssocID="{DA978803-23C3-4716-BE28-85E0007DF284}" presName="bgRect" presStyleLbl="bgShp" presStyleIdx="1" presStyleCnt="2"/>
      <dgm:spPr/>
    </dgm:pt>
    <dgm:pt modelId="{5E159C07-6FE8-4FE9-AF18-2790135B4756}" type="pres">
      <dgm:prSet presAssocID="{DA978803-23C3-4716-BE28-85E0007DF28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x"/>
        </a:ext>
      </dgm:extLst>
    </dgm:pt>
    <dgm:pt modelId="{DB99265C-CC32-4727-B8BD-08CA0ADE1601}" type="pres">
      <dgm:prSet presAssocID="{DA978803-23C3-4716-BE28-85E0007DF284}" presName="spaceRect" presStyleCnt="0"/>
      <dgm:spPr/>
    </dgm:pt>
    <dgm:pt modelId="{1085BE77-85F8-42D9-A61C-4552CE8E05FD}" type="pres">
      <dgm:prSet presAssocID="{DA978803-23C3-4716-BE28-85E0007DF284}" presName="parTx" presStyleLbl="revTx" presStyleIdx="1" presStyleCnt="2">
        <dgm:presLayoutVars>
          <dgm:chMax val="0"/>
          <dgm:chPref val="0"/>
        </dgm:presLayoutVars>
      </dgm:prSet>
      <dgm:spPr/>
    </dgm:pt>
  </dgm:ptLst>
  <dgm:cxnLst>
    <dgm:cxn modelId="{C135AC11-4AB9-4DAB-A4E9-28D8FC8648BC}" type="presOf" srcId="{A63C7907-F907-43C5-897C-B85F9EA14DC3}" destId="{558FEEDB-9032-4F66-B8C2-77437981D171}" srcOrd="0" destOrd="0" presId="urn:microsoft.com/office/officeart/2018/2/layout/IconVerticalSolidList"/>
    <dgm:cxn modelId="{C1871A32-AC8F-4343-A459-CAB580D67AFF}" type="presOf" srcId="{DA978803-23C3-4716-BE28-85E0007DF284}" destId="{1085BE77-85F8-42D9-A61C-4552CE8E05FD}" srcOrd="0" destOrd="0" presId="urn:microsoft.com/office/officeart/2018/2/layout/IconVerticalSolidList"/>
    <dgm:cxn modelId="{356CC77C-6D7A-4E67-A95E-D918D5E4C87F}" type="presOf" srcId="{083E8C9F-F35C-4E0B-A796-E810D886829A}" destId="{EA8BB7F8-215E-4F09-B07E-F85B774E4D6B}" srcOrd="0" destOrd="0" presId="urn:microsoft.com/office/officeart/2018/2/layout/IconVerticalSolidList"/>
    <dgm:cxn modelId="{BA9116A3-D81A-4736-9953-6E1491AF0390}" srcId="{083E8C9F-F35C-4E0B-A796-E810D886829A}" destId="{DA978803-23C3-4716-BE28-85E0007DF284}" srcOrd="1" destOrd="0" parTransId="{0E76F4FA-3C40-4B08-A16F-9B8C759BD14C}" sibTransId="{890FAB0E-64D1-4F39-98C4-E82E5B5C22E7}"/>
    <dgm:cxn modelId="{2F7945B7-C0FE-40E6-AACC-60FF0E64686C}" srcId="{083E8C9F-F35C-4E0B-A796-E810D886829A}" destId="{A63C7907-F907-43C5-897C-B85F9EA14DC3}" srcOrd="0" destOrd="0" parTransId="{FDB9D3E3-6AEA-43A3-9B3F-67316D16597E}" sibTransId="{9D8AFC3E-D7EF-49AF-B916-BC2CE765C664}"/>
    <dgm:cxn modelId="{5B3EDA3D-FE78-4D20-B286-A26EB2263212}" type="presParOf" srcId="{EA8BB7F8-215E-4F09-B07E-F85B774E4D6B}" destId="{101041E7-F121-4453-AED6-FB4BD36BFEEE}" srcOrd="0" destOrd="0" presId="urn:microsoft.com/office/officeart/2018/2/layout/IconVerticalSolidList"/>
    <dgm:cxn modelId="{BA6788ED-C2F5-43E1-9F10-29ECA915659D}" type="presParOf" srcId="{101041E7-F121-4453-AED6-FB4BD36BFEEE}" destId="{E6D91A44-7738-4159-8798-D9E070DAA51C}" srcOrd="0" destOrd="0" presId="urn:microsoft.com/office/officeart/2018/2/layout/IconVerticalSolidList"/>
    <dgm:cxn modelId="{D4D42BA0-7BCA-4337-91FD-93B9AEE529BF}" type="presParOf" srcId="{101041E7-F121-4453-AED6-FB4BD36BFEEE}" destId="{7B0E3E3F-044D-4724-949B-43DE20C1AC9D}" srcOrd="1" destOrd="0" presId="urn:microsoft.com/office/officeart/2018/2/layout/IconVerticalSolidList"/>
    <dgm:cxn modelId="{3E212A52-8FE9-416F-99B2-02D25176FA10}" type="presParOf" srcId="{101041E7-F121-4453-AED6-FB4BD36BFEEE}" destId="{CCC50AC1-30BD-40F6-97EA-FB683525B97A}" srcOrd="2" destOrd="0" presId="urn:microsoft.com/office/officeart/2018/2/layout/IconVerticalSolidList"/>
    <dgm:cxn modelId="{E90FA3A1-8EF7-48E8-AE6D-2519629AD309}" type="presParOf" srcId="{101041E7-F121-4453-AED6-FB4BD36BFEEE}" destId="{558FEEDB-9032-4F66-B8C2-77437981D171}" srcOrd="3" destOrd="0" presId="urn:microsoft.com/office/officeart/2018/2/layout/IconVerticalSolidList"/>
    <dgm:cxn modelId="{7A575798-8EA0-4581-8CA3-D8186B683F62}" type="presParOf" srcId="{EA8BB7F8-215E-4F09-B07E-F85B774E4D6B}" destId="{E8C4452C-3283-471C-B3C3-039F5B1A1ED8}" srcOrd="1" destOrd="0" presId="urn:microsoft.com/office/officeart/2018/2/layout/IconVerticalSolidList"/>
    <dgm:cxn modelId="{3835DCC0-AF97-4F4E-8919-90C54109B3AF}" type="presParOf" srcId="{EA8BB7F8-215E-4F09-B07E-F85B774E4D6B}" destId="{5F70BECE-5618-4727-B1CD-C4075AB5ADB8}" srcOrd="2" destOrd="0" presId="urn:microsoft.com/office/officeart/2018/2/layout/IconVerticalSolidList"/>
    <dgm:cxn modelId="{EB85931C-7CFC-42C4-BAAE-02F4D980D223}" type="presParOf" srcId="{5F70BECE-5618-4727-B1CD-C4075AB5ADB8}" destId="{473823D0-AA7C-48D8-A529-1CF62C047446}" srcOrd="0" destOrd="0" presId="urn:microsoft.com/office/officeart/2018/2/layout/IconVerticalSolidList"/>
    <dgm:cxn modelId="{AAD611F6-B435-4B6D-95D4-4BEA0C38F3A2}" type="presParOf" srcId="{5F70BECE-5618-4727-B1CD-C4075AB5ADB8}" destId="{5E159C07-6FE8-4FE9-AF18-2790135B4756}" srcOrd="1" destOrd="0" presId="urn:microsoft.com/office/officeart/2018/2/layout/IconVerticalSolidList"/>
    <dgm:cxn modelId="{7C9949E0-900E-4EC9-A99D-F47D95A760FF}" type="presParOf" srcId="{5F70BECE-5618-4727-B1CD-C4075AB5ADB8}" destId="{DB99265C-CC32-4727-B8BD-08CA0ADE1601}" srcOrd="2" destOrd="0" presId="urn:microsoft.com/office/officeart/2018/2/layout/IconVerticalSolidList"/>
    <dgm:cxn modelId="{AF44DB06-AF4F-4455-834B-844B3DE1F5EE}" type="presParOf" srcId="{5F70BECE-5618-4727-B1CD-C4075AB5ADB8}" destId="{1085BE77-85F8-42D9-A61C-4552CE8E05F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926D93-648A-47DD-99A6-A6065AE17E0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07CA416-8138-484A-8457-7DC871D585B3}">
      <dgm:prSet custT="1"/>
      <dgm:spPr/>
      <dgm:t>
        <a:bodyPr/>
        <a:lstStyle/>
        <a:p>
          <a:pPr>
            <a:lnSpc>
              <a:spcPct val="100000"/>
            </a:lnSpc>
          </a:pPr>
          <a:r>
            <a:rPr lang="en-IN" sz="1200" dirty="0"/>
            <a:t>The boxplot suggests that employees who participated in more training sessions last year tend to have a lower chance of attrition. It also indicates that more participation in training might be associated with a lower likelihood of leaving the company.</a:t>
          </a:r>
          <a:endParaRPr lang="en-US" sz="1200" dirty="0"/>
        </a:p>
      </dgm:t>
    </dgm:pt>
    <dgm:pt modelId="{3EF978E9-EE54-43A5-AAC4-26187A587845}" type="parTrans" cxnId="{86440C80-68B9-44F6-AC9D-6C9609C5F28E}">
      <dgm:prSet/>
      <dgm:spPr/>
      <dgm:t>
        <a:bodyPr/>
        <a:lstStyle/>
        <a:p>
          <a:endParaRPr lang="en-US"/>
        </a:p>
      </dgm:t>
    </dgm:pt>
    <dgm:pt modelId="{904063DA-8368-40AA-8B43-5ABD92895665}" type="sibTrans" cxnId="{86440C80-68B9-44F6-AC9D-6C9609C5F28E}">
      <dgm:prSet/>
      <dgm:spPr/>
      <dgm:t>
        <a:bodyPr/>
        <a:lstStyle/>
        <a:p>
          <a:endParaRPr lang="en-US"/>
        </a:p>
      </dgm:t>
    </dgm:pt>
    <dgm:pt modelId="{35F1A4EF-F87E-468E-ACB5-CC9BEA100B8A}">
      <dgm:prSet custT="1"/>
      <dgm:spPr/>
      <dgm:t>
        <a:bodyPr/>
        <a:lstStyle/>
        <a:p>
          <a:pPr>
            <a:lnSpc>
              <a:spcPct val="100000"/>
            </a:lnSpc>
          </a:pPr>
          <a:r>
            <a:rPr lang="en-IN" sz="1200" dirty="0"/>
            <a:t>There is less variation in the number of training sessions attended among employees who choose to stay with the company. Conversely, there seems to be more variation in training participation among employees who leave.</a:t>
          </a:r>
          <a:endParaRPr lang="en-US" sz="1200" dirty="0"/>
        </a:p>
      </dgm:t>
    </dgm:pt>
    <dgm:pt modelId="{791ED43C-03AF-432A-8BA0-ACE2807EFA7B}" type="parTrans" cxnId="{300A53E3-B424-47E5-9DFE-96BB6975776A}">
      <dgm:prSet/>
      <dgm:spPr/>
      <dgm:t>
        <a:bodyPr/>
        <a:lstStyle/>
        <a:p>
          <a:endParaRPr lang="en-US"/>
        </a:p>
      </dgm:t>
    </dgm:pt>
    <dgm:pt modelId="{16EEF9F3-DD0A-49A5-8DB4-517EFC737FEC}" type="sibTrans" cxnId="{300A53E3-B424-47E5-9DFE-96BB6975776A}">
      <dgm:prSet/>
      <dgm:spPr/>
      <dgm:t>
        <a:bodyPr/>
        <a:lstStyle/>
        <a:p>
          <a:endParaRPr lang="en-US"/>
        </a:p>
      </dgm:t>
    </dgm:pt>
    <dgm:pt modelId="{1172DCE7-BED2-46A4-8C13-4CEDB91A9E99}" type="pres">
      <dgm:prSet presAssocID="{12926D93-648A-47DD-99A6-A6065AE17E00}" presName="root" presStyleCnt="0">
        <dgm:presLayoutVars>
          <dgm:dir/>
          <dgm:resizeHandles val="exact"/>
        </dgm:presLayoutVars>
      </dgm:prSet>
      <dgm:spPr/>
    </dgm:pt>
    <dgm:pt modelId="{60B845C0-38C3-410D-ACA3-42FB2CDAB8C9}" type="pres">
      <dgm:prSet presAssocID="{C07CA416-8138-484A-8457-7DC871D585B3}" presName="compNode" presStyleCnt="0"/>
      <dgm:spPr/>
    </dgm:pt>
    <dgm:pt modelId="{437A2027-2BD4-4D04-9E75-F98A6BC4C232}" type="pres">
      <dgm:prSet presAssocID="{C07CA416-8138-484A-8457-7DC871D585B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siness Growth"/>
        </a:ext>
      </dgm:extLst>
    </dgm:pt>
    <dgm:pt modelId="{B80B184D-5E65-48E4-889B-EA8E4E5243E5}" type="pres">
      <dgm:prSet presAssocID="{C07CA416-8138-484A-8457-7DC871D585B3}" presName="spaceRect" presStyleCnt="0"/>
      <dgm:spPr/>
    </dgm:pt>
    <dgm:pt modelId="{92432375-DE2A-4D0C-9D8E-3C502E0B100A}" type="pres">
      <dgm:prSet presAssocID="{C07CA416-8138-484A-8457-7DC871D585B3}" presName="textRect" presStyleLbl="revTx" presStyleIdx="0" presStyleCnt="2" custScaleY="143113">
        <dgm:presLayoutVars>
          <dgm:chMax val="1"/>
          <dgm:chPref val="1"/>
        </dgm:presLayoutVars>
      </dgm:prSet>
      <dgm:spPr/>
    </dgm:pt>
    <dgm:pt modelId="{F7227AE7-BC1A-4625-B51B-0BF6D5ECACF7}" type="pres">
      <dgm:prSet presAssocID="{904063DA-8368-40AA-8B43-5ABD92895665}" presName="sibTrans" presStyleCnt="0"/>
      <dgm:spPr/>
    </dgm:pt>
    <dgm:pt modelId="{8FEF2CE4-1DB0-49B9-B1E4-562BE92B4E6D}" type="pres">
      <dgm:prSet presAssocID="{35F1A4EF-F87E-468E-ACB5-CC9BEA100B8A}" presName="compNode" presStyleCnt="0"/>
      <dgm:spPr/>
    </dgm:pt>
    <dgm:pt modelId="{17469EE7-A4B1-431A-840F-03F82B4642BB}" type="pres">
      <dgm:prSet presAssocID="{35F1A4EF-F87E-468E-ACB5-CC9BEA100B8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ssroom"/>
        </a:ext>
      </dgm:extLst>
    </dgm:pt>
    <dgm:pt modelId="{FFDE8847-EE6C-4CE7-A783-8E1BAC585C57}" type="pres">
      <dgm:prSet presAssocID="{35F1A4EF-F87E-468E-ACB5-CC9BEA100B8A}" presName="spaceRect" presStyleCnt="0"/>
      <dgm:spPr/>
    </dgm:pt>
    <dgm:pt modelId="{209C5AFC-11BF-4F2B-BB3B-925F76E83048}" type="pres">
      <dgm:prSet presAssocID="{35F1A4EF-F87E-468E-ACB5-CC9BEA100B8A}" presName="textRect" presStyleLbl="revTx" presStyleIdx="1" presStyleCnt="2" custScaleY="137643" custLinFactNeighborX="-5185" custLinFactNeighborY="-1104">
        <dgm:presLayoutVars>
          <dgm:chMax val="1"/>
          <dgm:chPref val="1"/>
        </dgm:presLayoutVars>
      </dgm:prSet>
      <dgm:spPr/>
    </dgm:pt>
  </dgm:ptLst>
  <dgm:cxnLst>
    <dgm:cxn modelId="{239E3E3C-CDD4-45C4-8D28-D4E101765C19}" type="presOf" srcId="{35F1A4EF-F87E-468E-ACB5-CC9BEA100B8A}" destId="{209C5AFC-11BF-4F2B-BB3B-925F76E83048}" srcOrd="0" destOrd="0" presId="urn:microsoft.com/office/officeart/2018/2/layout/IconLabelList"/>
    <dgm:cxn modelId="{71450276-D931-492C-8A7A-3A8EB8253C67}" type="presOf" srcId="{C07CA416-8138-484A-8457-7DC871D585B3}" destId="{92432375-DE2A-4D0C-9D8E-3C502E0B100A}" srcOrd="0" destOrd="0" presId="urn:microsoft.com/office/officeart/2018/2/layout/IconLabelList"/>
    <dgm:cxn modelId="{86440C80-68B9-44F6-AC9D-6C9609C5F28E}" srcId="{12926D93-648A-47DD-99A6-A6065AE17E00}" destId="{C07CA416-8138-484A-8457-7DC871D585B3}" srcOrd="0" destOrd="0" parTransId="{3EF978E9-EE54-43A5-AAC4-26187A587845}" sibTransId="{904063DA-8368-40AA-8B43-5ABD92895665}"/>
    <dgm:cxn modelId="{0056DFA6-A762-401B-802F-3ACD3E4045D6}" type="presOf" srcId="{12926D93-648A-47DD-99A6-A6065AE17E00}" destId="{1172DCE7-BED2-46A4-8C13-4CEDB91A9E99}" srcOrd="0" destOrd="0" presId="urn:microsoft.com/office/officeart/2018/2/layout/IconLabelList"/>
    <dgm:cxn modelId="{300A53E3-B424-47E5-9DFE-96BB6975776A}" srcId="{12926D93-648A-47DD-99A6-A6065AE17E00}" destId="{35F1A4EF-F87E-468E-ACB5-CC9BEA100B8A}" srcOrd="1" destOrd="0" parTransId="{791ED43C-03AF-432A-8BA0-ACE2807EFA7B}" sibTransId="{16EEF9F3-DD0A-49A5-8DB4-517EFC737FEC}"/>
    <dgm:cxn modelId="{1F0A4765-DDAE-4C3B-BFE0-2ACF0297B780}" type="presParOf" srcId="{1172DCE7-BED2-46A4-8C13-4CEDB91A9E99}" destId="{60B845C0-38C3-410D-ACA3-42FB2CDAB8C9}" srcOrd="0" destOrd="0" presId="urn:microsoft.com/office/officeart/2018/2/layout/IconLabelList"/>
    <dgm:cxn modelId="{6E7B35D0-EB81-4E2B-A178-D72D5F43AD3C}" type="presParOf" srcId="{60B845C0-38C3-410D-ACA3-42FB2CDAB8C9}" destId="{437A2027-2BD4-4D04-9E75-F98A6BC4C232}" srcOrd="0" destOrd="0" presId="urn:microsoft.com/office/officeart/2018/2/layout/IconLabelList"/>
    <dgm:cxn modelId="{97C89313-A805-449E-9CE2-906DE033F7EA}" type="presParOf" srcId="{60B845C0-38C3-410D-ACA3-42FB2CDAB8C9}" destId="{B80B184D-5E65-48E4-889B-EA8E4E5243E5}" srcOrd="1" destOrd="0" presId="urn:microsoft.com/office/officeart/2018/2/layout/IconLabelList"/>
    <dgm:cxn modelId="{7173F240-8360-402C-9B71-CAC0A0662109}" type="presParOf" srcId="{60B845C0-38C3-410D-ACA3-42FB2CDAB8C9}" destId="{92432375-DE2A-4D0C-9D8E-3C502E0B100A}" srcOrd="2" destOrd="0" presId="urn:microsoft.com/office/officeart/2018/2/layout/IconLabelList"/>
    <dgm:cxn modelId="{286286C0-DEDD-4436-96D6-E40FE8777678}" type="presParOf" srcId="{1172DCE7-BED2-46A4-8C13-4CEDB91A9E99}" destId="{F7227AE7-BC1A-4625-B51B-0BF6D5ECACF7}" srcOrd="1" destOrd="0" presId="urn:microsoft.com/office/officeart/2018/2/layout/IconLabelList"/>
    <dgm:cxn modelId="{09989903-05B9-49FD-863B-AE627D386D16}" type="presParOf" srcId="{1172DCE7-BED2-46A4-8C13-4CEDB91A9E99}" destId="{8FEF2CE4-1DB0-49B9-B1E4-562BE92B4E6D}" srcOrd="2" destOrd="0" presId="urn:microsoft.com/office/officeart/2018/2/layout/IconLabelList"/>
    <dgm:cxn modelId="{34218DA0-74C8-48C6-BAD0-78A8B85A8BC3}" type="presParOf" srcId="{8FEF2CE4-1DB0-49B9-B1E4-562BE92B4E6D}" destId="{17469EE7-A4B1-431A-840F-03F82B4642BB}" srcOrd="0" destOrd="0" presId="urn:microsoft.com/office/officeart/2018/2/layout/IconLabelList"/>
    <dgm:cxn modelId="{5C212313-BFC1-4538-B558-2AE9883DB785}" type="presParOf" srcId="{8FEF2CE4-1DB0-49B9-B1E4-562BE92B4E6D}" destId="{FFDE8847-EE6C-4CE7-A783-8E1BAC585C57}" srcOrd="1" destOrd="0" presId="urn:microsoft.com/office/officeart/2018/2/layout/IconLabelList"/>
    <dgm:cxn modelId="{447395BC-483D-428A-B58C-C797471C1C5A}" type="presParOf" srcId="{8FEF2CE4-1DB0-49B9-B1E4-562BE92B4E6D}" destId="{209C5AFC-11BF-4F2B-BB3B-925F76E8304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E55949-18AD-4A64-B10E-0747F2F5BF8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CF149EA-EAF9-4D4C-AD1F-088941128D39}">
      <dgm:prSet/>
      <dgm:spPr/>
      <dgm:t>
        <a:bodyPr/>
        <a:lstStyle/>
        <a:p>
          <a:r>
            <a:rPr lang="en-IN"/>
            <a:t>Our Analysis revealed a possible correlation between several factors and employee attrition:</a:t>
          </a:r>
          <a:endParaRPr lang="en-US"/>
        </a:p>
      </dgm:t>
    </dgm:pt>
    <dgm:pt modelId="{61F1430B-52C9-40CE-AC3F-535FC51532D5}" type="parTrans" cxnId="{00AC2140-5D12-46B2-A9BB-1907033103BB}">
      <dgm:prSet/>
      <dgm:spPr/>
      <dgm:t>
        <a:bodyPr/>
        <a:lstStyle/>
        <a:p>
          <a:endParaRPr lang="en-US"/>
        </a:p>
      </dgm:t>
    </dgm:pt>
    <dgm:pt modelId="{3B36F24D-CD69-42B4-8C39-7F1CADBF707A}" type="sibTrans" cxnId="{00AC2140-5D12-46B2-A9BB-1907033103BB}">
      <dgm:prSet/>
      <dgm:spPr/>
      <dgm:t>
        <a:bodyPr/>
        <a:lstStyle/>
        <a:p>
          <a:endParaRPr lang="en-US"/>
        </a:p>
      </dgm:t>
    </dgm:pt>
    <dgm:pt modelId="{676CCCBB-15DD-42F8-B5C1-056470D372C8}">
      <dgm:prSet/>
      <dgm:spPr/>
      <dgm:t>
        <a:bodyPr/>
        <a:lstStyle/>
        <a:p>
          <a:r>
            <a:rPr lang="en-IN"/>
            <a:t>Employee with more tenure might be less likely to leave.</a:t>
          </a:r>
          <a:endParaRPr lang="en-US"/>
        </a:p>
      </dgm:t>
    </dgm:pt>
    <dgm:pt modelId="{0F45FC91-A3DB-431E-9215-3B6E32160817}" type="parTrans" cxnId="{DAA459B9-A293-41DE-B8BB-CB4C12126B8D}">
      <dgm:prSet/>
      <dgm:spPr/>
      <dgm:t>
        <a:bodyPr/>
        <a:lstStyle/>
        <a:p>
          <a:endParaRPr lang="en-US"/>
        </a:p>
      </dgm:t>
    </dgm:pt>
    <dgm:pt modelId="{4E50C62B-BAD6-41E1-8579-01F750ED758B}" type="sibTrans" cxnId="{DAA459B9-A293-41DE-B8BB-CB4C12126B8D}">
      <dgm:prSet/>
      <dgm:spPr/>
      <dgm:t>
        <a:bodyPr/>
        <a:lstStyle/>
        <a:p>
          <a:endParaRPr lang="en-US"/>
        </a:p>
      </dgm:t>
    </dgm:pt>
    <dgm:pt modelId="{F4AA7BA5-5490-44B0-A0DC-844F467429D3}">
      <dgm:prSet/>
      <dgm:spPr/>
      <dgm:t>
        <a:bodyPr/>
        <a:lstStyle/>
        <a:p>
          <a:r>
            <a:rPr lang="en-IN" dirty="0"/>
            <a:t>Employees who participated in more training more sessions last year might have a lower chance of attrition</a:t>
          </a:r>
          <a:endParaRPr lang="en-US" dirty="0"/>
        </a:p>
      </dgm:t>
    </dgm:pt>
    <dgm:pt modelId="{951364CE-5FD2-4926-B28A-DA42DE30CD36}" type="parTrans" cxnId="{51FB62EC-887D-4DD8-8702-0D949C3CFE9E}">
      <dgm:prSet/>
      <dgm:spPr/>
      <dgm:t>
        <a:bodyPr/>
        <a:lstStyle/>
        <a:p>
          <a:endParaRPr lang="en-US"/>
        </a:p>
      </dgm:t>
    </dgm:pt>
    <dgm:pt modelId="{0271F84E-966F-44F6-9ADB-47302D3E22A1}" type="sibTrans" cxnId="{51FB62EC-887D-4DD8-8702-0D949C3CFE9E}">
      <dgm:prSet/>
      <dgm:spPr/>
      <dgm:t>
        <a:bodyPr/>
        <a:lstStyle/>
        <a:p>
          <a:endParaRPr lang="en-US"/>
        </a:p>
      </dgm:t>
    </dgm:pt>
    <dgm:pt modelId="{E4BB2FD3-65CD-4118-8839-22991EEF45BA}">
      <dgm:prSet/>
      <dgm:spPr/>
      <dgm:t>
        <a:bodyPr/>
        <a:lstStyle/>
        <a:p>
          <a:r>
            <a:rPr lang="en-IN"/>
            <a:t>Employee who received higher performance ratings might be less likely to leave.</a:t>
          </a:r>
          <a:endParaRPr lang="en-US"/>
        </a:p>
      </dgm:t>
    </dgm:pt>
    <dgm:pt modelId="{623E083B-E6F2-498E-9492-9CFFEFC55A1F}" type="parTrans" cxnId="{EF4C3831-1C91-4F3D-A093-6E5BC5978865}">
      <dgm:prSet/>
      <dgm:spPr/>
      <dgm:t>
        <a:bodyPr/>
        <a:lstStyle/>
        <a:p>
          <a:endParaRPr lang="en-US"/>
        </a:p>
      </dgm:t>
    </dgm:pt>
    <dgm:pt modelId="{7E1BEF80-A9DA-4C77-A428-ACBA151A182B}" type="sibTrans" cxnId="{EF4C3831-1C91-4F3D-A093-6E5BC5978865}">
      <dgm:prSet/>
      <dgm:spPr/>
      <dgm:t>
        <a:bodyPr/>
        <a:lstStyle/>
        <a:p>
          <a:endParaRPr lang="en-US"/>
        </a:p>
      </dgm:t>
    </dgm:pt>
    <dgm:pt modelId="{2C527A70-BEBB-4464-BD0D-F7A9A141090B}">
      <dgm:prSet/>
      <dgm:spPr/>
      <dgm:t>
        <a:bodyPr/>
        <a:lstStyle/>
        <a:p>
          <a:r>
            <a:rPr lang="en-IN"/>
            <a:t>Attrition rates might vary depending on the specific job role. </a:t>
          </a:r>
          <a:endParaRPr lang="en-US"/>
        </a:p>
      </dgm:t>
    </dgm:pt>
    <dgm:pt modelId="{52E4AC89-96CA-46AB-9A7C-A277443D968E}" type="parTrans" cxnId="{2B562471-EB23-41E4-8D42-32A9A2D2F92A}">
      <dgm:prSet/>
      <dgm:spPr/>
      <dgm:t>
        <a:bodyPr/>
        <a:lstStyle/>
        <a:p>
          <a:endParaRPr lang="en-US"/>
        </a:p>
      </dgm:t>
    </dgm:pt>
    <dgm:pt modelId="{DD181A5E-FB9A-41F6-AC95-CFE3C6BFAAF9}" type="sibTrans" cxnId="{2B562471-EB23-41E4-8D42-32A9A2D2F92A}">
      <dgm:prSet/>
      <dgm:spPr/>
      <dgm:t>
        <a:bodyPr/>
        <a:lstStyle/>
        <a:p>
          <a:endParaRPr lang="en-US"/>
        </a:p>
      </dgm:t>
    </dgm:pt>
    <dgm:pt modelId="{E1175A4E-0007-4287-8519-1099F92F10C2}" type="pres">
      <dgm:prSet presAssocID="{5BE55949-18AD-4A64-B10E-0747F2F5BF80}" presName="vert0" presStyleCnt="0">
        <dgm:presLayoutVars>
          <dgm:dir/>
          <dgm:animOne val="branch"/>
          <dgm:animLvl val="lvl"/>
        </dgm:presLayoutVars>
      </dgm:prSet>
      <dgm:spPr/>
    </dgm:pt>
    <dgm:pt modelId="{E3D0B080-D35A-43CD-A263-189E386592E4}" type="pres">
      <dgm:prSet presAssocID="{5CF149EA-EAF9-4D4C-AD1F-088941128D39}" presName="thickLine" presStyleLbl="alignNode1" presStyleIdx="0" presStyleCnt="1"/>
      <dgm:spPr/>
    </dgm:pt>
    <dgm:pt modelId="{34774C47-D74C-4ABA-A21E-80439F01185A}" type="pres">
      <dgm:prSet presAssocID="{5CF149EA-EAF9-4D4C-AD1F-088941128D39}" presName="horz1" presStyleCnt="0"/>
      <dgm:spPr/>
    </dgm:pt>
    <dgm:pt modelId="{F965D629-BD66-47FF-BCF1-B9220FF83DA6}" type="pres">
      <dgm:prSet presAssocID="{5CF149EA-EAF9-4D4C-AD1F-088941128D39}" presName="tx1" presStyleLbl="revTx" presStyleIdx="0" presStyleCnt="5"/>
      <dgm:spPr/>
    </dgm:pt>
    <dgm:pt modelId="{B4462132-A0D3-4A7B-9004-EB5CEE1DDBF9}" type="pres">
      <dgm:prSet presAssocID="{5CF149EA-EAF9-4D4C-AD1F-088941128D39}" presName="vert1" presStyleCnt="0"/>
      <dgm:spPr/>
    </dgm:pt>
    <dgm:pt modelId="{48653030-75F6-4D86-9872-EE690CA258C8}" type="pres">
      <dgm:prSet presAssocID="{676CCCBB-15DD-42F8-B5C1-056470D372C8}" presName="vertSpace2a" presStyleCnt="0"/>
      <dgm:spPr/>
    </dgm:pt>
    <dgm:pt modelId="{1826CC6F-4766-4410-94FD-B57BBD257FA7}" type="pres">
      <dgm:prSet presAssocID="{676CCCBB-15DD-42F8-B5C1-056470D372C8}" presName="horz2" presStyleCnt="0"/>
      <dgm:spPr/>
    </dgm:pt>
    <dgm:pt modelId="{0B5A8D9D-C4B1-4160-B290-FCDFD9DC078B}" type="pres">
      <dgm:prSet presAssocID="{676CCCBB-15DD-42F8-B5C1-056470D372C8}" presName="horzSpace2" presStyleCnt="0"/>
      <dgm:spPr/>
    </dgm:pt>
    <dgm:pt modelId="{A2692F12-4195-45EE-8383-C1E7D26B9E2A}" type="pres">
      <dgm:prSet presAssocID="{676CCCBB-15DD-42F8-B5C1-056470D372C8}" presName="tx2" presStyleLbl="revTx" presStyleIdx="1" presStyleCnt="5"/>
      <dgm:spPr/>
    </dgm:pt>
    <dgm:pt modelId="{4C7160B6-8BD2-4F11-B8B7-B5108227326E}" type="pres">
      <dgm:prSet presAssocID="{676CCCBB-15DD-42F8-B5C1-056470D372C8}" presName="vert2" presStyleCnt="0"/>
      <dgm:spPr/>
    </dgm:pt>
    <dgm:pt modelId="{442BA0BA-27F2-44BD-AEF4-1F468263DF1B}" type="pres">
      <dgm:prSet presAssocID="{676CCCBB-15DD-42F8-B5C1-056470D372C8}" presName="thinLine2b" presStyleLbl="callout" presStyleIdx="0" presStyleCnt="4"/>
      <dgm:spPr/>
    </dgm:pt>
    <dgm:pt modelId="{6A02EFAA-4C50-4D0F-BD04-6D5BE1DE2600}" type="pres">
      <dgm:prSet presAssocID="{676CCCBB-15DD-42F8-B5C1-056470D372C8}" presName="vertSpace2b" presStyleCnt="0"/>
      <dgm:spPr/>
    </dgm:pt>
    <dgm:pt modelId="{74EF546E-8041-4870-86E8-F6A3DD8387FB}" type="pres">
      <dgm:prSet presAssocID="{F4AA7BA5-5490-44B0-A0DC-844F467429D3}" presName="horz2" presStyleCnt="0"/>
      <dgm:spPr/>
    </dgm:pt>
    <dgm:pt modelId="{B927899E-26CF-40B4-A922-5FEDAF69A140}" type="pres">
      <dgm:prSet presAssocID="{F4AA7BA5-5490-44B0-A0DC-844F467429D3}" presName="horzSpace2" presStyleCnt="0"/>
      <dgm:spPr/>
    </dgm:pt>
    <dgm:pt modelId="{192A3DAE-4875-402D-AB4A-44B4EBD59B10}" type="pres">
      <dgm:prSet presAssocID="{F4AA7BA5-5490-44B0-A0DC-844F467429D3}" presName="tx2" presStyleLbl="revTx" presStyleIdx="2" presStyleCnt="5"/>
      <dgm:spPr/>
    </dgm:pt>
    <dgm:pt modelId="{11098EDC-BF7E-4654-903C-89F3A386C8FF}" type="pres">
      <dgm:prSet presAssocID="{F4AA7BA5-5490-44B0-A0DC-844F467429D3}" presName="vert2" presStyleCnt="0"/>
      <dgm:spPr/>
    </dgm:pt>
    <dgm:pt modelId="{76CABE00-BB98-4363-99ED-02DB995A6A22}" type="pres">
      <dgm:prSet presAssocID="{F4AA7BA5-5490-44B0-A0DC-844F467429D3}" presName="thinLine2b" presStyleLbl="callout" presStyleIdx="1" presStyleCnt="4"/>
      <dgm:spPr/>
    </dgm:pt>
    <dgm:pt modelId="{7651D878-4B2E-4B35-B2A6-2C3A4CA1CAF6}" type="pres">
      <dgm:prSet presAssocID="{F4AA7BA5-5490-44B0-A0DC-844F467429D3}" presName="vertSpace2b" presStyleCnt="0"/>
      <dgm:spPr/>
    </dgm:pt>
    <dgm:pt modelId="{B46763D1-B5B5-4C4C-A198-EE9683A34901}" type="pres">
      <dgm:prSet presAssocID="{E4BB2FD3-65CD-4118-8839-22991EEF45BA}" presName="horz2" presStyleCnt="0"/>
      <dgm:spPr/>
    </dgm:pt>
    <dgm:pt modelId="{02E0C8BE-6BBC-49A6-A055-2AC4694640BA}" type="pres">
      <dgm:prSet presAssocID="{E4BB2FD3-65CD-4118-8839-22991EEF45BA}" presName="horzSpace2" presStyleCnt="0"/>
      <dgm:spPr/>
    </dgm:pt>
    <dgm:pt modelId="{5EF8ECC6-4852-4CD3-87F9-A34A5B4A4763}" type="pres">
      <dgm:prSet presAssocID="{E4BB2FD3-65CD-4118-8839-22991EEF45BA}" presName="tx2" presStyleLbl="revTx" presStyleIdx="3" presStyleCnt="5"/>
      <dgm:spPr/>
    </dgm:pt>
    <dgm:pt modelId="{DB18E95F-9DD1-4A4D-B1C2-427532611AB5}" type="pres">
      <dgm:prSet presAssocID="{E4BB2FD3-65CD-4118-8839-22991EEF45BA}" presName="vert2" presStyleCnt="0"/>
      <dgm:spPr/>
    </dgm:pt>
    <dgm:pt modelId="{853BC2A1-A2E6-461A-83B4-963571506ACC}" type="pres">
      <dgm:prSet presAssocID="{E4BB2FD3-65CD-4118-8839-22991EEF45BA}" presName="thinLine2b" presStyleLbl="callout" presStyleIdx="2" presStyleCnt="4"/>
      <dgm:spPr/>
    </dgm:pt>
    <dgm:pt modelId="{BCBD3EDA-F320-4F6E-BF82-BA427374E084}" type="pres">
      <dgm:prSet presAssocID="{E4BB2FD3-65CD-4118-8839-22991EEF45BA}" presName="vertSpace2b" presStyleCnt="0"/>
      <dgm:spPr/>
    </dgm:pt>
    <dgm:pt modelId="{498798A8-F1F9-4379-A2A7-CFB9906B7BE5}" type="pres">
      <dgm:prSet presAssocID="{2C527A70-BEBB-4464-BD0D-F7A9A141090B}" presName="horz2" presStyleCnt="0"/>
      <dgm:spPr/>
    </dgm:pt>
    <dgm:pt modelId="{23B24237-7CC1-4DFF-A5C1-68DF8275EA46}" type="pres">
      <dgm:prSet presAssocID="{2C527A70-BEBB-4464-BD0D-F7A9A141090B}" presName="horzSpace2" presStyleCnt="0"/>
      <dgm:spPr/>
    </dgm:pt>
    <dgm:pt modelId="{D4C40F29-063A-4519-ABAF-1E6233775A1A}" type="pres">
      <dgm:prSet presAssocID="{2C527A70-BEBB-4464-BD0D-F7A9A141090B}" presName="tx2" presStyleLbl="revTx" presStyleIdx="4" presStyleCnt="5"/>
      <dgm:spPr/>
    </dgm:pt>
    <dgm:pt modelId="{FA8344EF-A527-4E58-92BC-7B10081E069D}" type="pres">
      <dgm:prSet presAssocID="{2C527A70-BEBB-4464-BD0D-F7A9A141090B}" presName="vert2" presStyleCnt="0"/>
      <dgm:spPr/>
    </dgm:pt>
    <dgm:pt modelId="{3CBD63FE-F473-4710-B18C-794661642A30}" type="pres">
      <dgm:prSet presAssocID="{2C527A70-BEBB-4464-BD0D-F7A9A141090B}" presName="thinLine2b" presStyleLbl="callout" presStyleIdx="3" presStyleCnt="4"/>
      <dgm:spPr/>
    </dgm:pt>
    <dgm:pt modelId="{56A02BE8-1B97-4359-A002-17D9C2C6627C}" type="pres">
      <dgm:prSet presAssocID="{2C527A70-BEBB-4464-BD0D-F7A9A141090B}" presName="vertSpace2b" presStyleCnt="0"/>
      <dgm:spPr/>
    </dgm:pt>
  </dgm:ptLst>
  <dgm:cxnLst>
    <dgm:cxn modelId="{737DEC28-EA39-4E71-91BE-D28E284125F8}" type="presOf" srcId="{5CF149EA-EAF9-4D4C-AD1F-088941128D39}" destId="{F965D629-BD66-47FF-BCF1-B9220FF83DA6}" srcOrd="0" destOrd="0" presId="urn:microsoft.com/office/officeart/2008/layout/LinedList"/>
    <dgm:cxn modelId="{EF4C3831-1C91-4F3D-A093-6E5BC5978865}" srcId="{5CF149EA-EAF9-4D4C-AD1F-088941128D39}" destId="{E4BB2FD3-65CD-4118-8839-22991EEF45BA}" srcOrd="2" destOrd="0" parTransId="{623E083B-E6F2-498E-9492-9CFFEFC55A1F}" sibTransId="{7E1BEF80-A9DA-4C77-A428-ACBA151A182B}"/>
    <dgm:cxn modelId="{6BFD8637-81D4-4035-A55C-0F2BB948F76D}" type="presOf" srcId="{676CCCBB-15DD-42F8-B5C1-056470D372C8}" destId="{A2692F12-4195-45EE-8383-C1E7D26B9E2A}" srcOrd="0" destOrd="0" presId="urn:microsoft.com/office/officeart/2008/layout/LinedList"/>
    <dgm:cxn modelId="{00AC2140-5D12-46B2-A9BB-1907033103BB}" srcId="{5BE55949-18AD-4A64-B10E-0747F2F5BF80}" destId="{5CF149EA-EAF9-4D4C-AD1F-088941128D39}" srcOrd="0" destOrd="0" parTransId="{61F1430B-52C9-40CE-AC3F-535FC51532D5}" sibTransId="{3B36F24D-CD69-42B4-8C39-7F1CADBF707A}"/>
    <dgm:cxn modelId="{FD86C24D-15CE-485A-9C55-D2E97DB52FF5}" type="presOf" srcId="{E4BB2FD3-65CD-4118-8839-22991EEF45BA}" destId="{5EF8ECC6-4852-4CD3-87F9-A34A5B4A4763}" srcOrd="0" destOrd="0" presId="urn:microsoft.com/office/officeart/2008/layout/LinedList"/>
    <dgm:cxn modelId="{2B562471-EB23-41E4-8D42-32A9A2D2F92A}" srcId="{5CF149EA-EAF9-4D4C-AD1F-088941128D39}" destId="{2C527A70-BEBB-4464-BD0D-F7A9A141090B}" srcOrd="3" destOrd="0" parTransId="{52E4AC89-96CA-46AB-9A7C-A277443D968E}" sibTransId="{DD181A5E-FB9A-41F6-AC95-CFE3C6BFAAF9}"/>
    <dgm:cxn modelId="{A5D94172-BDDD-4F75-AB1D-59010AA05E34}" type="presOf" srcId="{2C527A70-BEBB-4464-BD0D-F7A9A141090B}" destId="{D4C40F29-063A-4519-ABAF-1E6233775A1A}" srcOrd="0" destOrd="0" presId="urn:microsoft.com/office/officeart/2008/layout/LinedList"/>
    <dgm:cxn modelId="{DAA459B9-A293-41DE-B8BB-CB4C12126B8D}" srcId="{5CF149EA-EAF9-4D4C-AD1F-088941128D39}" destId="{676CCCBB-15DD-42F8-B5C1-056470D372C8}" srcOrd="0" destOrd="0" parTransId="{0F45FC91-A3DB-431E-9215-3B6E32160817}" sibTransId="{4E50C62B-BAD6-41E1-8579-01F750ED758B}"/>
    <dgm:cxn modelId="{B47E68CD-5F97-4E66-83B2-354FDCB91FF2}" type="presOf" srcId="{5BE55949-18AD-4A64-B10E-0747F2F5BF80}" destId="{E1175A4E-0007-4287-8519-1099F92F10C2}" srcOrd="0" destOrd="0" presId="urn:microsoft.com/office/officeart/2008/layout/LinedList"/>
    <dgm:cxn modelId="{FEAE4ED6-994B-4AB6-8645-F92E5886D388}" type="presOf" srcId="{F4AA7BA5-5490-44B0-A0DC-844F467429D3}" destId="{192A3DAE-4875-402D-AB4A-44B4EBD59B10}" srcOrd="0" destOrd="0" presId="urn:microsoft.com/office/officeart/2008/layout/LinedList"/>
    <dgm:cxn modelId="{51FB62EC-887D-4DD8-8702-0D949C3CFE9E}" srcId="{5CF149EA-EAF9-4D4C-AD1F-088941128D39}" destId="{F4AA7BA5-5490-44B0-A0DC-844F467429D3}" srcOrd="1" destOrd="0" parTransId="{951364CE-5FD2-4926-B28A-DA42DE30CD36}" sibTransId="{0271F84E-966F-44F6-9ADB-47302D3E22A1}"/>
    <dgm:cxn modelId="{B92C9752-3F6E-4280-89D9-DE9FDE65CB5A}" type="presParOf" srcId="{E1175A4E-0007-4287-8519-1099F92F10C2}" destId="{E3D0B080-D35A-43CD-A263-189E386592E4}" srcOrd="0" destOrd="0" presId="urn:microsoft.com/office/officeart/2008/layout/LinedList"/>
    <dgm:cxn modelId="{90A4AC23-5A9C-4350-B534-3F5D0A6586B9}" type="presParOf" srcId="{E1175A4E-0007-4287-8519-1099F92F10C2}" destId="{34774C47-D74C-4ABA-A21E-80439F01185A}" srcOrd="1" destOrd="0" presId="urn:microsoft.com/office/officeart/2008/layout/LinedList"/>
    <dgm:cxn modelId="{CEB8341C-94D8-4BA9-AF44-0FB5186E767A}" type="presParOf" srcId="{34774C47-D74C-4ABA-A21E-80439F01185A}" destId="{F965D629-BD66-47FF-BCF1-B9220FF83DA6}" srcOrd="0" destOrd="0" presId="urn:microsoft.com/office/officeart/2008/layout/LinedList"/>
    <dgm:cxn modelId="{E5D28A99-F7CD-4D87-9DCC-592014FD7AEB}" type="presParOf" srcId="{34774C47-D74C-4ABA-A21E-80439F01185A}" destId="{B4462132-A0D3-4A7B-9004-EB5CEE1DDBF9}" srcOrd="1" destOrd="0" presId="urn:microsoft.com/office/officeart/2008/layout/LinedList"/>
    <dgm:cxn modelId="{1F1DAC45-94C0-40A3-B5F0-1C80426A63C2}" type="presParOf" srcId="{B4462132-A0D3-4A7B-9004-EB5CEE1DDBF9}" destId="{48653030-75F6-4D86-9872-EE690CA258C8}" srcOrd="0" destOrd="0" presId="urn:microsoft.com/office/officeart/2008/layout/LinedList"/>
    <dgm:cxn modelId="{BCCC0046-7CA6-4709-A4A5-E1A9DF89BAB2}" type="presParOf" srcId="{B4462132-A0D3-4A7B-9004-EB5CEE1DDBF9}" destId="{1826CC6F-4766-4410-94FD-B57BBD257FA7}" srcOrd="1" destOrd="0" presId="urn:microsoft.com/office/officeart/2008/layout/LinedList"/>
    <dgm:cxn modelId="{C918DBFA-DAB3-4DF5-B652-6FE77F994A84}" type="presParOf" srcId="{1826CC6F-4766-4410-94FD-B57BBD257FA7}" destId="{0B5A8D9D-C4B1-4160-B290-FCDFD9DC078B}" srcOrd="0" destOrd="0" presId="urn:microsoft.com/office/officeart/2008/layout/LinedList"/>
    <dgm:cxn modelId="{29C0239C-E91D-4F80-A996-6768812D2BF5}" type="presParOf" srcId="{1826CC6F-4766-4410-94FD-B57BBD257FA7}" destId="{A2692F12-4195-45EE-8383-C1E7D26B9E2A}" srcOrd="1" destOrd="0" presId="urn:microsoft.com/office/officeart/2008/layout/LinedList"/>
    <dgm:cxn modelId="{CEB6957C-D60E-4B43-B7CE-0C2F81E3B146}" type="presParOf" srcId="{1826CC6F-4766-4410-94FD-B57BBD257FA7}" destId="{4C7160B6-8BD2-4F11-B8B7-B5108227326E}" srcOrd="2" destOrd="0" presId="urn:microsoft.com/office/officeart/2008/layout/LinedList"/>
    <dgm:cxn modelId="{322318E7-63C7-43D8-8B25-1EED80299B66}" type="presParOf" srcId="{B4462132-A0D3-4A7B-9004-EB5CEE1DDBF9}" destId="{442BA0BA-27F2-44BD-AEF4-1F468263DF1B}" srcOrd="2" destOrd="0" presId="urn:microsoft.com/office/officeart/2008/layout/LinedList"/>
    <dgm:cxn modelId="{E92027A2-8716-4A96-92B7-CB384DD02988}" type="presParOf" srcId="{B4462132-A0D3-4A7B-9004-EB5CEE1DDBF9}" destId="{6A02EFAA-4C50-4D0F-BD04-6D5BE1DE2600}" srcOrd="3" destOrd="0" presId="urn:microsoft.com/office/officeart/2008/layout/LinedList"/>
    <dgm:cxn modelId="{70022884-8D77-4D5A-8770-A2B8D1EDFB66}" type="presParOf" srcId="{B4462132-A0D3-4A7B-9004-EB5CEE1DDBF9}" destId="{74EF546E-8041-4870-86E8-F6A3DD8387FB}" srcOrd="4" destOrd="0" presId="urn:microsoft.com/office/officeart/2008/layout/LinedList"/>
    <dgm:cxn modelId="{C867C796-F12D-423F-A844-6B3C70AACBDD}" type="presParOf" srcId="{74EF546E-8041-4870-86E8-F6A3DD8387FB}" destId="{B927899E-26CF-40B4-A922-5FEDAF69A140}" srcOrd="0" destOrd="0" presId="urn:microsoft.com/office/officeart/2008/layout/LinedList"/>
    <dgm:cxn modelId="{065A00B4-E574-4D76-8E84-149810C39FAD}" type="presParOf" srcId="{74EF546E-8041-4870-86E8-F6A3DD8387FB}" destId="{192A3DAE-4875-402D-AB4A-44B4EBD59B10}" srcOrd="1" destOrd="0" presId="urn:microsoft.com/office/officeart/2008/layout/LinedList"/>
    <dgm:cxn modelId="{561F7FC5-CFAF-4788-9273-CD6A27C07DC9}" type="presParOf" srcId="{74EF546E-8041-4870-86E8-F6A3DD8387FB}" destId="{11098EDC-BF7E-4654-903C-89F3A386C8FF}" srcOrd="2" destOrd="0" presId="urn:microsoft.com/office/officeart/2008/layout/LinedList"/>
    <dgm:cxn modelId="{F27B261B-98DA-4DA9-B3DA-11EC78216305}" type="presParOf" srcId="{B4462132-A0D3-4A7B-9004-EB5CEE1DDBF9}" destId="{76CABE00-BB98-4363-99ED-02DB995A6A22}" srcOrd="5" destOrd="0" presId="urn:microsoft.com/office/officeart/2008/layout/LinedList"/>
    <dgm:cxn modelId="{26183151-4AB2-4C65-A08F-592006D6B7D9}" type="presParOf" srcId="{B4462132-A0D3-4A7B-9004-EB5CEE1DDBF9}" destId="{7651D878-4B2E-4B35-B2A6-2C3A4CA1CAF6}" srcOrd="6" destOrd="0" presId="urn:microsoft.com/office/officeart/2008/layout/LinedList"/>
    <dgm:cxn modelId="{BC2929DB-9BE8-4B81-8696-261197B89CDF}" type="presParOf" srcId="{B4462132-A0D3-4A7B-9004-EB5CEE1DDBF9}" destId="{B46763D1-B5B5-4C4C-A198-EE9683A34901}" srcOrd="7" destOrd="0" presId="urn:microsoft.com/office/officeart/2008/layout/LinedList"/>
    <dgm:cxn modelId="{FF203345-B6E7-4668-BF41-69CFDA7345C9}" type="presParOf" srcId="{B46763D1-B5B5-4C4C-A198-EE9683A34901}" destId="{02E0C8BE-6BBC-49A6-A055-2AC4694640BA}" srcOrd="0" destOrd="0" presId="urn:microsoft.com/office/officeart/2008/layout/LinedList"/>
    <dgm:cxn modelId="{3114566C-BF01-47AA-AC6E-18180E357553}" type="presParOf" srcId="{B46763D1-B5B5-4C4C-A198-EE9683A34901}" destId="{5EF8ECC6-4852-4CD3-87F9-A34A5B4A4763}" srcOrd="1" destOrd="0" presId="urn:microsoft.com/office/officeart/2008/layout/LinedList"/>
    <dgm:cxn modelId="{D6CDAC45-4926-4AF2-928B-7F728C66791C}" type="presParOf" srcId="{B46763D1-B5B5-4C4C-A198-EE9683A34901}" destId="{DB18E95F-9DD1-4A4D-B1C2-427532611AB5}" srcOrd="2" destOrd="0" presId="urn:microsoft.com/office/officeart/2008/layout/LinedList"/>
    <dgm:cxn modelId="{8D945247-3425-454A-B5E3-B5B7DB11A3AD}" type="presParOf" srcId="{B4462132-A0D3-4A7B-9004-EB5CEE1DDBF9}" destId="{853BC2A1-A2E6-461A-83B4-963571506ACC}" srcOrd="8" destOrd="0" presId="urn:microsoft.com/office/officeart/2008/layout/LinedList"/>
    <dgm:cxn modelId="{BB8A6D01-A4E7-4947-97E7-83DF60403165}" type="presParOf" srcId="{B4462132-A0D3-4A7B-9004-EB5CEE1DDBF9}" destId="{BCBD3EDA-F320-4F6E-BF82-BA427374E084}" srcOrd="9" destOrd="0" presId="urn:microsoft.com/office/officeart/2008/layout/LinedList"/>
    <dgm:cxn modelId="{5AC92750-B681-4C8A-BCB7-C56F3EBADF70}" type="presParOf" srcId="{B4462132-A0D3-4A7B-9004-EB5CEE1DDBF9}" destId="{498798A8-F1F9-4379-A2A7-CFB9906B7BE5}" srcOrd="10" destOrd="0" presId="urn:microsoft.com/office/officeart/2008/layout/LinedList"/>
    <dgm:cxn modelId="{C5B322C6-5A98-48D6-975E-58FA0472C843}" type="presParOf" srcId="{498798A8-F1F9-4379-A2A7-CFB9906B7BE5}" destId="{23B24237-7CC1-4DFF-A5C1-68DF8275EA46}" srcOrd="0" destOrd="0" presId="urn:microsoft.com/office/officeart/2008/layout/LinedList"/>
    <dgm:cxn modelId="{AE3B97A5-F683-4E70-8E7B-8B4CF737F7EB}" type="presParOf" srcId="{498798A8-F1F9-4379-A2A7-CFB9906B7BE5}" destId="{D4C40F29-063A-4519-ABAF-1E6233775A1A}" srcOrd="1" destOrd="0" presId="urn:microsoft.com/office/officeart/2008/layout/LinedList"/>
    <dgm:cxn modelId="{BC58FCE2-43A1-4EF0-B00D-3D6F5D176782}" type="presParOf" srcId="{498798A8-F1F9-4379-A2A7-CFB9906B7BE5}" destId="{FA8344EF-A527-4E58-92BC-7B10081E069D}" srcOrd="2" destOrd="0" presId="urn:microsoft.com/office/officeart/2008/layout/LinedList"/>
    <dgm:cxn modelId="{5D485781-8405-4B53-9965-3000D864C379}" type="presParOf" srcId="{B4462132-A0D3-4A7B-9004-EB5CEE1DDBF9}" destId="{3CBD63FE-F473-4710-B18C-794661642A30}" srcOrd="11" destOrd="0" presId="urn:microsoft.com/office/officeart/2008/layout/LinedList"/>
    <dgm:cxn modelId="{D7B823C3-C463-4471-959F-7D1BB9380CCB}" type="presParOf" srcId="{B4462132-A0D3-4A7B-9004-EB5CEE1DDBF9}" destId="{56A02BE8-1B97-4359-A002-17D9C2C6627C}"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14F62-AFF0-47A4-A25A-4C7E4227F774}">
      <dsp:nvSpPr>
        <dsp:cNvPr id="0" name=""/>
        <dsp:cNvSpPr/>
      </dsp:nvSpPr>
      <dsp:spPr>
        <a:xfrm>
          <a:off x="0" y="0"/>
          <a:ext cx="5449388" cy="1028250"/>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100000"/>
            </a:lnSpc>
            <a:spcBef>
              <a:spcPct val="0"/>
            </a:spcBef>
            <a:spcAft>
              <a:spcPct val="35000"/>
            </a:spcAft>
            <a:buNone/>
          </a:pPr>
          <a:r>
            <a:rPr lang="en-IN" sz="1200" kern="1200" dirty="0">
              <a:solidFill>
                <a:schemeClr val="tx1"/>
              </a:solidFill>
            </a:rPr>
            <a:t>AGE: There is a very weak negative correlation between age and attrition. This means that there might be a slight tendency for younger employees to leave the company, but the correlation is very small.</a:t>
          </a:r>
        </a:p>
      </dsp:txBody>
      <dsp:txXfrm>
        <a:off x="30116" y="30116"/>
        <a:ext cx="4252939" cy="968018"/>
      </dsp:txXfrm>
    </dsp:sp>
    <dsp:sp modelId="{910712A4-520C-48CA-88BB-BB961871AB84}">
      <dsp:nvSpPr>
        <dsp:cNvPr id="0" name=""/>
        <dsp:cNvSpPr/>
      </dsp:nvSpPr>
      <dsp:spPr>
        <a:xfrm>
          <a:off x="456386" y="1215205"/>
          <a:ext cx="5449388" cy="1028250"/>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100000"/>
            </a:lnSpc>
            <a:spcBef>
              <a:spcPct val="0"/>
            </a:spcBef>
            <a:spcAft>
              <a:spcPct val="35000"/>
            </a:spcAft>
            <a:buNone/>
          </a:pPr>
          <a:r>
            <a:rPr lang="en-IN" sz="1200" kern="1200" dirty="0">
              <a:solidFill>
                <a:schemeClr val="tx1"/>
              </a:solidFill>
            </a:rPr>
            <a:t>Job Satisfaction: There is a very weak negative correlation between job satisfaction and attrition. This means that employees who are more satisfied with their jobs might be slightly less likely to leave</a:t>
          </a:r>
          <a:r>
            <a:rPr lang="en-IN" sz="1400" kern="1200" dirty="0">
              <a:solidFill>
                <a:schemeClr val="bg1"/>
              </a:solidFill>
            </a:rPr>
            <a:t>.</a:t>
          </a:r>
          <a:endParaRPr lang="en-US" sz="1400" kern="1200" dirty="0">
            <a:solidFill>
              <a:schemeClr val="bg1"/>
            </a:solidFill>
          </a:endParaRPr>
        </a:p>
      </dsp:txBody>
      <dsp:txXfrm>
        <a:off x="486502" y="1245321"/>
        <a:ext cx="4264406" cy="968018"/>
      </dsp:txXfrm>
    </dsp:sp>
    <dsp:sp modelId="{2D44D80A-6485-4E7F-B4CD-E12AE8B25CE4}">
      <dsp:nvSpPr>
        <dsp:cNvPr id="0" name=""/>
        <dsp:cNvSpPr/>
      </dsp:nvSpPr>
      <dsp:spPr>
        <a:xfrm>
          <a:off x="905960" y="2430410"/>
          <a:ext cx="5449388" cy="1028250"/>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100000"/>
            </a:lnSpc>
            <a:spcBef>
              <a:spcPct val="0"/>
            </a:spcBef>
            <a:spcAft>
              <a:spcPct val="35000"/>
            </a:spcAft>
            <a:buNone/>
          </a:pPr>
          <a:r>
            <a:rPr lang="en-IN" sz="1200" kern="1200" dirty="0">
              <a:solidFill>
                <a:schemeClr val="tx1"/>
              </a:solidFill>
            </a:rPr>
            <a:t>Work Life Balance: There is very weak negative correlation between work life balance and attrition. Similar, to the other factors this suggests a slight tendency for employees with better work life balance to be likely to leave but the effect is small.</a:t>
          </a:r>
          <a:endParaRPr lang="en-US" sz="1200" kern="1200" dirty="0">
            <a:solidFill>
              <a:schemeClr val="tx1"/>
            </a:solidFill>
          </a:endParaRPr>
        </a:p>
      </dsp:txBody>
      <dsp:txXfrm>
        <a:off x="936076" y="2460526"/>
        <a:ext cx="4271218" cy="968018"/>
      </dsp:txXfrm>
    </dsp:sp>
    <dsp:sp modelId="{40F2B5ED-7535-4055-A73C-3CD80304B17F}">
      <dsp:nvSpPr>
        <dsp:cNvPr id="0" name=""/>
        <dsp:cNvSpPr/>
      </dsp:nvSpPr>
      <dsp:spPr>
        <a:xfrm>
          <a:off x="1362346" y="3645615"/>
          <a:ext cx="5449388" cy="1028250"/>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100000"/>
            </a:lnSpc>
            <a:spcBef>
              <a:spcPct val="0"/>
            </a:spcBef>
            <a:spcAft>
              <a:spcPct val="35000"/>
            </a:spcAft>
            <a:buNone/>
          </a:pPr>
          <a:r>
            <a:rPr lang="en-IN" sz="1200" kern="1200" dirty="0">
              <a:solidFill>
                <a:schemeClr val="tx1"/>
              </a:solidFill>
            </a:rPr>
            <a:t>Years at Company: there is weak positive correlation between years at the company and attrition. This means that employees who have been with the company for a longer time are slightly less likely to leave. This could be due to factors like increased seniority. </a:t>
          </a:r>
          <a:endParaRPr lang="en-US" sz="1200" kern="1200" dirty="0">
            <a:solidFill>
              <a:schemeClr val="tx1"/>
            </a:solidFill>
          </a:endParaRPr>
        </a:p>
      </dsp:txBody>
      <dsp:txXfrm>
        <a:off x="1392462" y="3675731"/>
        <a:ext cx="4264406" cy="968018"/>
      </dsp:txXfrm>
    </dsp:sp>
    <dsp:sp modelId="{FE4D77AC-9CDE-4D21-A224-595B5B3FC207}">
      <dsp:nvSpPr>
        <dsp:cNvPr id="0" name=""/>
        <dsp:cNvSpPr/>
      </dsp:nvSpPr>
      <dsp:spPr>
        <a:xfrm>
          <a:off x="4781025" y="787546"/>
          <a:ext cx="668362" cy="668362"/>
        </a:xfrm>
        <a:prstGeom prst="downArrow">
          <a:avLst>
            <a:gd name="adj1" fmla="val 55000"/>
            <a:gd name="adj2" fmla="val 45000"/>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100000"/>
            </a:lnSpc>
            <a:spcBef>
              <a:spcPct val="0"/>
            </a:spcBef>
            <a:spcAft>
              <a:spcPct val="35000"/>
            </a:spcAft>
            <a:buNone/>
          </a:pPr>
          <a:endParaRPr lang="en-US" sz="2800" kern="1200"/>
        </a:p>
      </dsp:txBody>
      <dsp:txXfrm>
        <a:off x="4931406" y="787546"/>
        <a:ext cx="367600" cy="502942"/>
      </dsp:txXfrm>
    </dsp:sp>
    <dsp:sp modelId="{6D813087-F753-40C5-A1FC-FE7AEFD9C81C}">
      <dsp:nvSpPr>
        <dsp:cNvPr id="0" name=""/>
        <dsp:cNvSpPr/>
      </dsp:nvSpPr>
      <dsp:spPr>
        <a:xfrm>
          <a:off x="5237411" y="2002751"/>
          <a:ext cx="668362" cy="668362"/>
        </a:xfrm>
        <a:prstGeom prst="downArrow">
          <a:avLst>
            <a:gd name="adj1" fmla="val 55000"/>
            <a:gd name="adj2" fmla="val 45000"/>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100000"/>
            </a:lnSpc>
            <a:spcBef>
              <a:spcPct val="0"/>
            </a:spcBef>
            <a:spcAft>
              <a:spcPct val="35000"/>
            </a:spcAft>
            <a:buNone/>
          </a:pPr>
          <a:endParaRPr lang="en-US" sz="2800" kern="1200"/>
        </a:p>
      </dsp:txBody>
      <dsp:txXfrm>
        <a:off x="5387792" y="2002751"/>
        <a:ext cx="367600" cy="502942"/>
      </dsp:txXfrm>
    </dsp:sp>
    <dsp:sp modelId="{F326E325-EFA6-4AFA-82A1-5C1E3FD0DD4C}">
      <dsp:nvSpPr>
        <dsp:cNvPr id="0" name=""/>
        <dsp:cNvSpPr/>
      </dsp:nvSpPr>
      <dsp:spPr>
        <a:xfrm>
          <a:off x="5686985" y="3217956"/>
          <a:ext cx="668362" cy="668362"/>
        </a:xfrm>
        <a:prstGeom prst="downArrow">
          <a:avLst>
            <a:gd name="adj1" fmla="val 55000"/>
            <a:gd name="adj2" fmla="val 45000"/>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100000"/>
            </a:lnSpc>
            <a:spcBef>
              <a:spcPct val="0"/>
            </a:spcBef>
            <a:spcAft>
              <a:spcPct val="35000"/>
            </a:spcAft>
            <a:buNone/>
          </a:pPr>
          <a:endParaRPr lang="en-US" sz="2800" kern="1200"/>
        </a:p>
      </dsp:txBody>
      <dsp:txXfrm>
        <a:off x="5837366" y="3217956"/>
        <a:ext cx="367600" cy="5029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91A44-7738-4159-8798-D9E070DAA51C}">
      <dsp:nvSpPr>
        <dsp:cNvPr id="0" name=""/>
        <dsp:cNvSpPr/>
      </dsp:nvSpPr>
      <dsp:spPr>
        <a:xfrm>
          <a:off x="0" y="340"/>
          <a:ext cx="10191014" cy="9487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0E3E3F-044D-4724-949B-43DE20C1AC9D}">
      <dsp:nvSpPr>
        <dsp:cNvPr id="0" name=""/>
        <dsp:cNvSpPr/>
      </dsp:nvSpPr>
      <dsp:spPr>
        <a:xfrm>
          <a:off x="286994" y="213808"/>
          <a:ext cx="521808" cy="5218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8FEEDB-9032-4F66-B8C2-77437981D171}">
      <dsp:nvSpPr>
        <dsp:cNvPr id="0" name=""/>
        <dsp:cNvSpPr/>
      </dsp:nvSpPr>
      <dsp:spPr>
        <a:xfrm>
          <a:off x="1095798" y="340"/>
          <a:ext cx="9020005" cy="948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409" tIns="100409" rIns="100409" bIns="100409" numCol="1" spcCol="1270" anchor="ctr" anchorCtr="0">
          <a:noAutofit/>
        </a:bodyPr>
        <a:lstStyle/>
        <a:p>
          <a:pPr marL="0" lvl="0" indent="0" algn="l" defTabSz="622300">
            <a:lnSpc>
              <a:spcPct val="100000"/>
            </a:lnSpc>
            <a:spcBef>
              <a:spcPct val="0"/>
            </a:spcBef>
            <a:spcAft>
              <a:spcPct val="35000"/>
            </a:spcAft>
            <a:buNone/>
          </a:pPr>
          <a:r>
            <a:rPr lang="en-IN" sz="1400" b="1" kern="1200"/>
            <a:t>The Picture on right (“Attrition = NO ”) shows the income of employees who chose to stay. The box is a bit higher, suggesting they generally earn a higher monthly income.</a:t>
          </a:r>
          <a:endParaRPr lang="en-US" sz="1400" kern="1200"/>
        </a:p>
      </dsp:txBody>
      <dsp:txXfrm>
        <a:off x="1095798" y="340"/>
        <a:ext cx="9020005" cy="948743"/>
      </dsp:txXfrm>
    </dsp:sp>
    <dsp:sp modelId="{473823D0-AA7C-48D8-A529-1CF62C047446}">
      <dsp:nvSpPr>
        <dsp:cNvPr id="0" name=""/>
        <dsp:cNvSpPr/>
      </dsp:nvSpPr>
      <dsp:spPr>
        <a:xfrm>
          <a:off x="0" y="1082240"/>
          <a:ext cx="10191014" cy="9487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159C07-6FE8-4FE9-AF18-2790135B4756}">
      <dsp:nvSpPr>
        <dsp:cNvPr id="0" name=""/>
        <dsp:cNvSpPr/>
      </dsp:nvSpPr>
      <dsp:spPr>
        <a:xfrm>
          <a:off x="286994" y="1295708"/>
          <a:ext cx="521808" cy="5218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85BE77-85F8-42D9-A61C-4552CE8E05FD}">
      <dsp:nvSpPr>
        <dsp:cNvPr id="0" name=""/>
        <dsp:cNvSpPr/>
      </dsp:nvSpPr>
      <dsp:spPr>
        <a:xfrm>
          <a:off x="1095798" y="1082240"/>
          <a:ext cx="9020005" cy="948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409" tIns="100409" rIns="100409" bIns="100409" numCol="1" spcCol="1270" anchor="ctr" anchorCtr="0">
          <a:noAutofit/>
        </a:bodyPr>
        <a:lstStyle/>
        <a:p>
          <a:pPr marL="0" lvl="0" indent="0" algn="l" defTabSz="622300">
            <a:lnSpc>
              <a:spcPct val="100000"/>
            </a:lnSpc>
            <a:spcBef>
              <a:spcPct val="0"/>
            </a:spcBef>
            <a:spcAft>
              <a:spcPct val="35000"/>
            </a:spcAft>
            <a:buNone/>
          </a:pPr>
          <a:r>
            <a:rPr lang="en-IN" sz="1400" b="1" kern="1200"/>
            <a:t>The size of the boxes tells another  story. The box for those who stayed in shorter, meaning their income is more like each other. In contrast, the box for those who left is wider, indicating more variation in their income. Some might have earned a quite a lot, while others might have earned less. </a:t>
          </a:r>
          <a:endParaRPr lang="en-US" sz="1400" kern="1200"/>
        </a:p>
      </dsp:txBody>
      <dsp:txXfrm>
        <a:off x="1095798" y="1082240"/>
        <a:ext cx="9020005" cy="9487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A2027-2BD4-4D04-9E75-F98A6BC4C232}">
      <dsp:nvSpPr>
        <dsp:cNvPr id="0" name=""/>
        <dsp:cNvSpPr/>
      </dsp:nvSpPr>
      <dsp:spPr>
        <a:xfrm>
          <a:off x="711073" y="380083"/>
          <a:ext cx="1093500" cy="1093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432375-DE2A-4D0C-9D8E-3C502E0B100A}">
      <dsp:nvSpPr>
        <dsp:cNvPr id="0" name=""/>
        <dsp:cNvSpPr/>
      </dsp:nvSpPr>
      <dsp:spPr>
        <a:xfrm>
          <a:off x="42823" y="1609248"/>
          <a:ext cx="2430000" cy="2104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IN" sz="1200" kern="1200" dirty="0"/>
            <a:t>The boxplot suggests that employees who participated in more training sessions last year tend to have a lower chance of attrition. It also indicates that more participation in training might be associated with a lower likelihood of leaving the company.</a:t>
          </a:r>
          <a:endParaRPr lang="en-US" sz="1200" kern="1200" dirty="0"/>
        </a:p>
      </dsp:txBody>
      <dsp:txXfrm>
        <a:off x="42823" y="1609248"/>
        <a:ext cx="2430000" cy="2104096"/>
      </dsp:txXfrm>
    </dsp:sp>
    <dsp:sp modelId="{17469EE7-A4B1-431A-840F-03F82B4642BB}">
      <dsp:nvSpPr>
        <dsp:cNvPr id="0" name=""/>
        <dsp:cNvSpPr/>
      </dsp:nvSpPr>
      <dsp:spPr>
        <a:xfrm>
          <a:off x="3566323" y="400188"/>
          <a:ext cx="1093500" cy="1093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9C5AFC-11BF-4F2B-BB3B-925F76E83048}">
      <dsp:nvSpPr>
        <dsp:cNvPr id="0" name=""/>
        <dsp:cNvSpPr/>
      </dsp:nvSpPr>
      <dsp:spPr>
        <a:xfrm>
          <a:off x="2772078" y="1653332"/>
          <a:ext cx="2430000" cy="202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IN" sz="1200" kern="1200" dirty="0"/>
            <a:t>There is less variation in the number of training sessions attended among employees who choose to stay with the company. Conversely, there seems to be more variation in training participation among employees who leave.</a:t>
          </a:r>
          <a:endParaRPr lang="en-US" sz="1200" kern="1200" dirty="0"/>
        </a:p>
      </dsp:txBody>
      <dsp:txXfrm>
        <a:off x="2772078" y="1653332"/>
        <a:ext cx="2430000" cy="20236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0B080-D35A-43CD-A263-189E386592E4}">
      <dsp:nvSpPr>
        <dsp:cNvPr id="0" name=""/>
        <dsp:cNvSpPr/>
      </dsp:nvSpPr>
      <dsp:spPr>
        <a:xfrm>
          <a:off x="0" y="0"/>
          <a:ext cx="4976262"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65D629-BD66-47FF-BCF1-B9220FF83DA6}">
      <dsp:nvSpPr>
        <dsp:cNvPr id="0" name=""/>
        <dsp:cNvSpPr/>
      </dsp:nvSpPr>
      <dsp:spPr>
        <a:xfrm>
          <a:off x="0" y="0"/>
          <a:ext cx="995252" cy="4747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kern="1200"/>
            <a:t>Our Analysis revealed a possible correlation between several factors and employee attrition:</a:t>
          </a:r>
          <a:endParaRPr lang="en-US" sz="1300" kern="1200"/>
        </a:p>
      </dsp:txBody>
      <dsp:txXfrm>
        <a:off x="0" y="0"/>
        <a:ext cx="995252" cy="4747714"/>
      </dsp:txXfrm>
    </dsp:sp>
    <dsp:sp modelId="{A2692F12-4195-45EE-8383-C1E7D26B9E2A}">
      <dsp:nvSpPr>
        <dsp:cNvPr id="0" name=""/>
        <dsp:cNvSpPr/>
      </dsp:nvSpPr>
      <dsp:spPr>
        <a:xfrm>
          <a:off x="1069896" y="55811"/>
          <a:ext cx="3906365" cy="1116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a:t>Employee with more tenure might be less likely to leave.</a:t>
          </a:r>
          <a:endParaRPr lang="en-US" sz="1700" kern="1200"/>
        </a:p>
      </dsp:txBody>
      <dsp:txXfrm>
        <a:off x="1069896" y="55811"/>
        <a:ext cx="3906365" cy="1116222"/>
      </dsp:txXfrm>
    </dsp:sp>
    <dsp:sp modelId="{442BA0BA-27F2-44BD-AEF4-1F468263DF1B}">
      <dsp:nvSpPr>
        <dsp:cNvPr id="0" name=""/>
        <dsp:cNvSpPr/>
      </dsp:nvSpPr>
      <dsp:spPr>
        <a:xfrm>
          <a:off x="995252" y="1172033"/>
          <a:ext cx="3981009" cy="0"/>
        </a:xfrm>
        <a:prstGeom prst="line">
          <a:avLst/>
        </a:prstGeom>
        <a:solidFill>
          <a:schemeClr val="accent1">
            <a:hueOff val="0"/>
            <a:satOff val="0"/>
            <a:lumOff val="0"/>
            <a:alphaOff val="0"/>
          </a:schemeClr>
        </a:solidFill>
        <a:ln w="1397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2A3DAE-4875-402D-AB4A-44B4EBD59B10}">
      <dsp:nvSpPr>
        <dsp:cNvPr id="0" name=""/>
        <dsp:cNvSpPr/>
      </dsp:nvSpPr>
      <dsp:spPr>
        <a:xfrm>
          <a:off x="1069896" y="1227845"/>
          <a:ext cx="3906365" cy="1116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Employees who participated in more training more sessions last year might have a lower chance of attrition</a:t>
          </a:r>
          <a:endParaRPr lang="en-US" sz="1700" kern="1200" dirty="0"/>
        </a:p>
      </dsp:txBody>
      <dsp:txXfrm>
        <a:off x="1069896" y="1227845"/>
        <a:ext cx="3906365" cy="1116222"/>
      </dsp:txXfrm>
    </dsp:sp>
    <dsp:sp modelId="{76CABE00-BB98-4363-99ED-02DB995A6A22}">
      <dsp:nvSpPr>
        <dsp:cNvPr id="0" name=""/>
        <dsp:cNvSpPr/>
      </dsp:nvSpPr>
      <dsp:spPr>
        <a:xfrm>
          <a:off x="995252" y="2344067"/>
          <a:ext cx="3981009" cy="0"/>
        </a:xfrm>
        <a:prstGeom prst="line">
          <a:avLst/>
        </a:prstGeom>
        <a:solidFill>
          <a:schemeClr val="accent1">
            <a:hueOff val="0"/>
            <a:satOff val="0"/>
            <a:lumOff val="0"/>
            <a:alphaOff val="0"/>
          </a:schemeClr>
        </a:solidFill>
        <a:ln w="1397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F8ECC6-4852-4CD3-87F9-A34A5B4A4763}">
      <dsp:nvSpPr>
        <dsp:cNvPr id="0" name=""/>
        <dsp:cNvSpPr/>
      </dsp:nvSpPr>
      <dsp:spPr>
        <a:xfrm>
          <a:off x="1069896" y="2399879"/>
          <a:ext cx="3906365" cy="1116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a:t>Employee who received higher performance ratings might be less likely to leave.</a:t>
          </a:r>
          <a:endParaRPr lang="en-US" sz="1700" kern="1200"/>
        </a:p>
      </dsp:txBody>
      <dsp:txXfrm>
        <a:off x="1069896" y="2399879"/>
        <a:ext cx="3906365" cy="1116222"/>
      </dsp:txXfrm>
    </dsp:sp>
    <dsp:sp modelId="{853BC2A1-A2E6-461A-83B4-963571506ACC}">
      <dsp:nvSpPr>
        <dsp:cNvPr id="0" name=""/>
        <dsp:cNvSpPr/>
      </dsp:nvSpPr>
      <dsp:spPr>
        <a:xfrm>
          <a:off x="995252" y="3516101"/>
          <a:ext cx="3981009" cy="0"/>
        </a:xfrm>
        <a:prstGeom prst="line">
          <a:avLst/>
        </a:prstGeom>
        <a:solidFill>
          <a:schemeClr val="accent1">
            <a:hueOff val="0"/>
            <a:satOff val="0"/>
            <a:lumOff val="0"/>
            <a:alphaOff val="0"/>
          </a:schemeClr>
        </a:solidFill>
        <a:ln w="1397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C40F29-063A-4519-ABAF-1E6233775A1A}">
      <dsp:nvSpPr>
        <dsp:cNvPr id="0" name=""/>
        <dsp:cNvSpPr/>
      </dsp:nvSpPr>
      <dsp:spPr>
        <a:xfrm>
          <a:off x="1069896" y="3571912"/>
          <a:ext cx="3906365" cy="1116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a:t>Attrition rates might vary depending on the specific job role. </a:t>
          </a:r>
          <a:endParaRPr lang="en-US" sz="1700" kern="1200"/>
        </a:p>
      </dsp:txBody>
      <dsp:txXfrm>
        <a:off x="1069896" y="3571912"/>
        <a:ext cx="3906365" cy="1116222"/>
      </dsp:txXfrm>
    </dsp:sp>
    <dsp:sp modelId="{3CBD63FE-F473-4710-B18C-794661642A30}">
      <dsp:nvSpPr>
        <dsp:cNvPr id="0" name=""/>
        <dsp:cNvSpPr/>
      </dsp:nvSpPr>
      <dsp:spPr>
        <a:xfrm>
          <a:off x="995252" y="4688135"/>
          <a:ext cx="3981009" cy="0"/>
        </a:xfrm>
        <a:prstGeom prst="line">
          <a:avLst/>
        </a:prstGeom>
        <a:solidFill>
          <a:schemeClr val="accent1">
            <a:hueOff val="0"/>
            <a:satOff val="0"/>
            <a:lumOff val="0"/>
            <a:alphaOff val="0"/>
          </a:schemeClr>
        </a:solidFill>
        <a:ln w="1397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3BEF823-48A5-43FC-BE03-E79964288B41}" type="datetimeFigureOut">
              <a:rPr lang="en-US" smtClean="0"/>
              <a:t>4/30/2024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pPr algn="ctr"/>
            <a:fld id="{D79E6812-DF0E-4B88-AFAA-EAC7168F54C0}" type="slidenum">
              <a:rPr lang="en-US" smtClean="0"/>
              <a:pPr algn="ct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364659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4/30/2024</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67006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4/30/2024</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16155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4/30/2024</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69411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4/30/2024</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9949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4/30/2024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91545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4/30/2024</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03491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4/30/2024</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79730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3BEF823-48A5-43FC-BE03-E79964288B41}" type="datetimeFigureOut">
              <a:rPr lang="en-US" smtClean="0"/>
              <a:pPr algn="r"/>
              <a:t>4/30/2024</a:t>
            </a:fld>
            <a:endParaRPr lang="en-US" dirty="0"/>
          </a:p>
        </p:txBody>
      </p:sp>
      <p:sp>
        <p:nvSpPr>
          <p:cNvPr id="3" name="Footer Placeholder 2"/>
          <p:cNvSpPr>
            <a:spLocks noGrp="1"/>
          </p:cNvSpPr>
          <p:nvPr>
            <p:ph type="ftr" sz="quarter" idx="11"/>
          </p:nvPr>
        </p:nvSpPr>
        <p:spPr/>
        <p:txBody>
          <a:bodyPr/>
          <a:lstStyle/>
          <a:p>
            <a:pPr algn="l"/>
            <a:endParaRPr lang="en-US" dirty="0"/>
          </a:p>
        </p:txBody>
      </p:sp>
      <p:sp>
        <p:nvSpPr>
          <p:cNvPr id="4" name="Slide Number Placeholder 3"/>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8948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4/30/2024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22218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4/30/2024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04869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pPr algn="r"/>
            <a:fld id="{53BEF823-48A5-43FC-BE03-E79964288B41}" type="datetimeFigureOut">
              <a:rPr lang="en-US" smtClean="0"/>
              <a:pPr algn="r"/>
              <a:t>4/30/2024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pPr algn="l"/>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03761317"/>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ilimia/Afame-Technologies-/tree/mai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FA00D0CD-65BB-BBCC-0586-8D933F015FA3}"/>
              </a:ext>
            </a:extLst>
          </p:cNvPr>
          <p:cNvPicPr>
            <a:picLocks noChangeAspect="1"/>
          </p:cNvPicPr>
          <p:nvPr/>
        </p:nvPicPr>
        <p:blipFill rotWithShape="1">
          <a:blip r:embed="rId2">
            <a:alphaModFix amt="40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CBDDB372-4FF1-9719-8ACC-2F4345DC1E9C}"/>
              </a:ext>
            </a:extLst>
          </p:cNvPr>
          <p:cNvSpPr>
            <a:spLocks noGrp="1"/>
          </p:cNvSpPr>
          <p:nvPr>
            <p:ph type="ctrTitle"/>
          </p:nvPr>
        </p:nvSpPr>
        <p:spPr>
          <a:xfrm>
            <a:off x="1261872" y="758952"/>
            <a:ext cx="9418320" cy="1483734"/>
          </a:xfrm>
        </p:spPr>
        <p:txBody>
          <a:bodyPr>
            <a:normAutofit/>
          </a:bodyPr>
          <a:lstStyle/>
          <a:p>
            <a:r>
              <a:rPr lang="en-IN" b="1" dirty="0">
                <a:solidFill>
                  <a:schemeClr val="tx1"/>
                </a:solidFill>
                <a:effectLst>
                  <a:outerShdw blurRad="38100" dist="38100" dir="2700000" algn="tl">
                    <a:srgbClr val="000000">
                      <a:alpha val="43137"/>
                    </a:srgbClr>
                  </a:outerShdw>
                </a:effectLst>
              </a:rPr>
              <a:t>HR Data Analysis </a:t>
            </a:r>
          </a:p>
        </p:txBody>
      </p:sp>
      <p:sp>
        <p:nvSpPr>
          <p:cNvPr id="3" name="Subtitle 2">
            <a:extLst>
              <a:ext uri="{FF2B5EF4-FFF2-40B4-BE49-F238E27FC236}">
                <a16:creationId xmlns:a16="http://schemas.microsoft.com/office/drawing/2014/main" id="{5CD2317A-7A1B-AC63-9683-EC595E329DC8}"/>
              </a:ext>
            </a:extLst>
          </p:cNvPr>
          <p:cNvSpPr>
            <a:spLocks noGrp="1"/>
          </p:cNvSpPr>
          <p:nvPr>
            <p:ph type="subTitle" idx="1"/>
          </p:nvPr>
        </p:nvSpPr>
        <p:spPr>
          <a:xfrm>
            <a:off x="1261872" y="4174957"/>
            <a:ext cx="9418320" cy="1691640"/>
          </a:xfrm>
        </p:spPr>
        <p:txBody>
          <a:bodyPr>
            <a:normAutofit/>
          </a:bodyPr>
          <a:lstStyle/>
          <a:p>
            <a:pPr>
              <a:lnSpc>
                <a:spcPct val="90000"/>
              </a:lnSpc>
            </a:pPr>
            <a:r>
              <a:rPr lang="en-IN" sz="1400" dirty="0">
                <a:solidFill>
                  <a:schemeClr val="tx1"/>
                </a:solidFill>
              </a:rPr>
              <a:t>AFAME TECHNOLOGIES </a:t>
            </a:r>
            <a:br>
              <a:rPr lang="en-IN" sz="1400" dirty="0">
                <a:solidFill>
                  <a:schemeClr val="tx1"/>
                </a:solidFill>
              </a:rPr>
            </a:br>
            <a:r>
              <a:rPr lang="en-IN" sz="1400" dirty="0">
                <a:solidFill>
                  <a:schemeClr val="tx1"/>
                </a:solidFill>
              </a:rPr>
              <a:t>Presented BY : </a:t>
            </a:r>
          </a:p>
          <a:p>
            <a:pPr>
              <a:lnSpc>
                <a:spcPct val="90000"/>
              </a:lnSpc>
            </a:pPr>
            <a:r>
              <a:rPr lang="en-IN" sz="1400" dirty="0">
                <a:solidFill>
                  <a:schemeClr val="tx1"/>
                </a:solidFill>
              </a:rPr>
              <a:t>Simran  Kaur </a:t>
            </a:r>
          </a:p>
          <a:p>
            <a:pPr>
              <a:lnSpc>
                <a:spcPct val="90000"/>
              </a:lnSpc>
            </a:pPr>
            <a:r>
              <a:rPr lang="en-IN" sz="1400" dirty="0">
                <a:solidFill>
                  <a:schemeClr val="tx1"/>
                </a:solidFill>
              </a:rPr>
              <a:t>GitHub :</a:t>
            </a:r>
          </a:p>
          <a:p>
            <a:pPr>
              <a:lnSpc>
                <a:spcPct val="90000"/>
              </a:lnSpc>
            </a:pPr>
            <a:r>
              <a:rPr lang="en-IN" sz="1400" dirty="0">
                <a:solidFill>
                  <a:schemeClr val="tx1"/>
                </a:solidFill>
                <a:hlinkClick r:id="rId3"/>
              </a:rPr>
              <a:t>https://github.com/Milimia/Afame-Technologies-/tree/main</a:t>
            </a:r>
            <a:r>
              <a:rPr lang="en-IN" sz="1400" dirty="0">
                <a:solidFill>
                  <a:schemeClr val="tx1"/>
                </a:solidFill>
              </a:rPr>
              <a:t> </a:t>
            </a:r>
          </a:p>
        </p:txBody>
      </p:sp>
    </p:spTree>
    <p:extLst>
      <p:ext uri="{BB962C8B-B14F-4D97-AF65-F5344CB8AC3E}">
        <p14:creationId xmlns:p14="http://schemas.microsoft.com/office/powerpoint/2010/main" val="9278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2000"/>
                                  </p:stCondLst>
                                  <p:iterate type="lt">
                                    <p:tmPct val="10000"/>
                                  </p:iterate>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4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2000"/>
                                  </p:stCondLst>
                                  <p:iterate type="lt">
                                    <p:tmPct val="10000"/>
                                  </p:iterate>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BA3D8AB-075F-4BA0-86FD-E58CCD85B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useBgFill="1">
        <p:nvSpPr>
          <p:cNvPr id="19" name="Rectangle 18">
            <a:extLst>
              <a:ext uri="{FF2B5EF4-FFF2-40B4-BE49-F238E27FC236}">
                <a16:creationId xmlns:a16="http://schemas.microsoft.com/office/drawing/2014/main" id="{C758EC8D-68D1-4138-B719-BE00C78AD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 y="0"/>
            <a:ext cx="122072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14579E4-5B5F-42C9-B08F-A904C81B1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811"/>
            <a:ext cx="2556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80ADD66B-D1D7-5C0B-FE6A-07DE4AE81031}"/>
              </a:ext>
            </a:extLst>
          </p:cNvPr>
          <p:cNvSpPr>
            <a:spLocks noGrp="1"/>
          </p:cNvSpPr>
          <p:nvPr>
            <p:ph type="title"/>
          </p:nvPr>
        </p:nvSpPr>
        <p:spPr>
          <a:xfrm>
            <a:off x="0" y="195178"/>
            <a:ext cx="2477033" cy="3962232"/>
          </a:xfrm>
        </p:spPr>
        <p:txBody>
          <a:bodyPr vert="horz" lIns="91440" tIns="45720" rIns="91440" bIns="45720" rtlCol="0" anchor="b">
            <a:noAutofit/>
          </a:bodyPr>
          <a:lstStyle/>
          <a:p>
            <a:r>
              <a:rPr lang="en-US" b="1" dirty="0">
                <a:solidFill>
                  <a:srgbClr val="FFFFFF"/>
                </a:solidFill>
                <a:effectLst>
                  <a:outerShdw blurRad="38100" dist="38100" dir="2700000" algn="tl">
                    <a:srgbClr val="000000">
                      <a:alpha val="43137"/>
                    </a:srgbClr>
                  </a:outerShdw>
                </a:effectLst>
              </a:rPr>
              <a:t>Box Plot that investigates the relationship between work life balance and attrition  </a:t>
            </a:r>
          </a:p>
        </p:txBody>
      </p:sp>
      <p:sp>
        <p:nvSpPr>
          <p:cNvPr id="12" name="Text Placeholder 11">
            <a:extLst>
              <a:ext uri="{FF2B5EF4-FFF2-40B4-BE49-F238E27FC236}">
                <a16:creationId xmlns:a16="http://schemas.microsoft.com/office/drawing/2014/main" id="{CD1F6D2E-859C-DB53-AC25-A6A9DB07082C}"/>
              </a:ext>
            </a:extLst>
          </p:cNvPr>
          <p:cNvSpPr>
            <a:spLocks noGrp="1"/>
          </p:cNvSpPr>
          <p:nvPr>
            <p:ph type="body" sz="half" idx="2"/>
          </p:nvPr>
        </p:nvSpPr>
        <p:spPr>
          <a:xfrm>
            <a:off x="3102654" y="965199"/>
            <a:ext cx="6670520" cy="5207002"/>
          </a:xfrm>
          <a:noFill/>
        </p:spPr>
        <p:txBody>
          <a:bodyPr vert="horz" lIns="91440" tIns="45720" rIns="91440" bIns="45720" rtlCol="0" anchor="t">
            <a:normAutofit/>
          </a:bodyPr>
          <a:lstStyle/>
          <a:p>
            <a:pPr indent="-182880"/>
            <a:endParaRPr lang="en-US" sz="2400" dirty="0"/>
          </a:p>
        </p:txBody>
      </p:sp>
      <p:sp>
        <p:nvSpPr>
          <p:cNvPr id="23" name="Rectangle 22">
            <a:extLst>
              <a:ext uri="{FF2B5EF4-FFF2-40B4-BE49-F238E27FC236}">
                <a16:creationId xmlns:a16="http://schemas.microsoft.com/office/drawing/2014/main" id="{B41BF6CF-E1B8-4EE2-9AE1-86A58DAFD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4" name="Picture 13">
            <a:extLst>
              <a:ext uri="{FF2B5EF4-FFF2-40B4-BE49-F238E27FC236}">
                <a16:creationId xmlns:a16="http://schemas.microsoft.com/office/drawing/2014/main" id="{831B7076-1431-A310-2F8D-EE4EBA3E87E8}"/>
              </a:ext>
            </a:extLst>
          </p:cNvPr>
          <p:cNvPicPr>
            <a:picLocks noChangeAspect="1"/>
          </p:cNvPicPr>
          <p:nvPr/>
        </p:nvPicPr>
        <p:blipFill rotWithShape="1">
          <a:blip r:embed="rId2"/>
          <a:srcRect r="4382"/>
          <a:stretch/>
        </p:blipFill>
        <p:spPr>
          <a:xfrm>
            <a:off x="3102653" y="538664"/>
            <a:ext cx="6378231" cy="3753852"/>
          </a:xfrm>
          <a:prstGeom prst="rect">
            <a:avLst/>
          </a:prstGeom>
        </p:spPr>
      </p:pic>
      <p:sp>
        <p:nvSpPr>
          <p:cNvPr id="15" name="TextBox 14">
            <a:extLst>
              <a:ext uri="{FF2B5EF4-FFF2-40B4-BE49-F238E27FC236}">
                <a16:creationId xmlns:a16="http://schemas.microsoft.com/office/drawing/2014/main" id="{9D48C9A3-D9C2-CB8E-05D5-50ADCAA9555D}"/>
              </a:ext>
            </a:extLst>
          </p:cNvPr>
          <p:cNvSpPr txBox="1"/>
          <p:nvPr/>
        </p:nvSpPr>
        <p:spPr>
          <a:xfrm>
            <a:off x="163629" y="4427621"/>
            <a:ext cx="11001676" cy="2031325"/>
          </a:xfrm>
          <a:prstGeom prst="rect">
            <a:avLst/>
          </a:prstGeom>
          <a:noFill/>
        </p:spPr>
        <p:txBody>
          <a:bodyPr wrap="square" rtlCol="0">
            <a:spAutoFit/>
          </a:bodyPr>
          <a:lstStyle/>
          <a:p>
            <a:pPr marL="285750" indent="-285750">
              <a:buFont typeface="Arial" panose="020B0604020202020204" pitchFamily="34" charset="0"/>
              <a:buChar char="•"/>
            </a:pPr>
            <a:r>
              <a:rPr lang="en-IN" b="1" dirty="0"/>
              <a:t>The picture on the right (“Attrition = NO” ) shows the work life balance rating of employees who chose to stay. The box is a bit higher, suggesting they generally rated their work – life balance as better.</a:t>
            </a:r>
          </a:p>
          <a:p>
            <a:pPr marL="285750" indent="-285750">
              <a:buFont typeface="Arial" panose="020B0604020202020204" pitchFamily="34" charset="0"/>
              <a:buChar char="•"/>
            </a:pPr>
            <a:r>
              <a:rPr lang="en-IN" b="1" dirty="0"/>
              <a:t>The Size of the boxes tells another story. The box for those who stayed is shorter, meaning their work- life balance ratings are more similar. In contrast, The box for those who left is wider, indicating more variation in their  ratings. Some might have been very happy with their work life balance while other might have felt it was poor.  </a:t>
            </a:r>
          </a:p>
        </p:txBody>
      </p:sp>
    </p:spTree>
    <p:extLst>
      <p:ext uri="{BB962C8B-B14F-4D97-AF65-F5344CB8AC3E}">
        <p14:creationId xmlns:p14="http://schemas.microsoft.com/office/powerpoint/2010/main" val="2275069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3C028B6-7C07-9372-8FCD-2F91C2E4F3F5}"/>
              </a:ext>
            </a:extLst>
          </p:cNvPr>
          <p:cNvSpPr txBox="1"/>
          <p:nvPr/>
        </p:nvSpPr>
        <p:spPr>
          <a:xfrm>
            <a:off x="308006" y="1180533"/>
            <a:ext cx="5197643" cy="1569660"/>
          </a:xfrm>
          <a:prstGeom prst="rect">
            <a:avLst/>
          </a:prstGeom>
          <a:noFill/>
        </p:spPr>
        <p:txBody>
          <a:bodyPr wrap="square" rtlCol="0">
            <a:spAutoFit/>
          </a:bodyPr>
          <a:lstStyle/>
          <a:p>
            <a:r>
              <a:rPr lang="en-IN" sz="2400" b="1" dirty="0">
                <a:effectLst>
                  <a:outerShdw blurRad="38100" dist="38100" dir="2700000" algn="tl">
                    <a:srgbClr val="000000">
                      <a:alpha val="43137"/>
                    </a:srgbClr>
                  </a:outerShdw>
                </a:effectLst>
                <a:latin typeface="+mj-lt"/>
              </a:rPr>
              <a:t>Box Plot That investigates the relationship between participation in training sessions last year </a:t>
            </a:r>
          </a:p>
        </p:txBody>
      </p:sp>
      <p:pic>
        <p:nvPicPr>
          <p:cNvPr id="24" name="Picture 23" descr="A graph with blue rectangles and white text&#10;&#10;Description automatically generated">
            <a:extLst>
              <a:ext uri="{FF2B5EF4-FFF2-40B4-BE49-F238E27FC236}">
                <a16:creationId xmlns:a16="http://schemas.microsoft.com/office/drawing/2014/main" id="{BF678F11-BE9F-6D17-457A-11209D3B1430}"/>
              </a:ext>
            </a:extLst>
          </p:cNvPr>
          <p:cNvPicPr>
            <a:picLocks noChangeAspect="1"/>
          </p:cNvPicPr>
          <p:nvPr/>
        </p:nvPicPr>
        <p:blipFill>
          <a:blip r:embed="rId2"/>
          <a:stretch>
            <a:fillRect/>
          </a:stretch>
        </p:blipFill>
        <p:spPr>
          <a:xfrm>
            <a:off x="5881035" y="1334877"/>
            <a:ext cx="4947385" cy="4188245"/>
          </a:xfrm>
          <a:prstGeom prst="rect">
            <a:avLst/>
          </a:prstGeom>
        </p:spPr>
      </p:pic>
      <p:graphicFrame>
        <p:nvGraphicFramePr>
          <p:cNvPr id="26" name="TextBox 21">
            <a:extLst>
              <a:ext uri="{FF2B5EF4-FFF2-40B4-BE49-F238E27FC236}">
                <a16:creationId xmlns:a16="http://schemas.microsoft.com/office/drawing/2014/main" id="{DC3C2EB7-74C6-1FE0-69DF-375C6BD145F6}"/>
              </a:ext>
            </a:extLst>
          </p:cNvPr>
          <p:cNvGraphicFramePr/>
          <p:nvPr>
            <p:extLst>
              <p:ext uri="{D42A27DB-BD31-4B8C-83A1-F6EECF244321}">
                <p14:modId xmlns:p14="http://schemas.microsoft.com/office/powerpoint/2010/main" val="2703148587"/>
              </p:ext>
            </p:extLst>
          </p:nvPr>
        </p:nvGraphicFramePr>
        <p:xfrm>
          <a:off x="298379" y="2857960"/>
          <a:ext cx="5370897" cy="40934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3899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FA0A1AD-DEE2-4598-8D3B-C1F65F315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TextBox 3">
            <a:extLst>
              <a:ext uri="{FF2B5EF4-FFF2-40B4-BE49-F238E27FC236}">
                <a16:creationId xmlns:a16="http://schemas.microsoft.com/office/drawing/2014/main" id="{8F0CE7CC-2FC2-94F1-D149-3751C7D601D2}"/>
              </a:ext>
            </a:extLst>
          </p:cNvPr>
          <p:cNvSpPr txBox="1"/>
          <p:nvPr/>
        </p:nvSpPr>
        <p:spPr>
          <a:xfrm>
            <a:off x="7512915" y="1217594"/>
            <a:ext cx="3075836" cy="1564107"/>
          </a:xfrm>
          <a:prstGeom prst="rect">
            <a:avLst/>
          </a:prstGeom>
        </p:spPr>
        <p:txBody>
          <a:bodyPr vert="horz" lIns="91440" tIns="45720" rIns="91440" bIns="45720" rtlCol="0" anchor="b">
            <a:normAutofit fontScale="92500" lnSpcReduction="10000"/>
          </a:bodyPr>
          <a:lstStyle/>
          <a:p>
            <a:pPr defTabSz="914400">
              <a:lnSpc>
                <a:spcPct val="90000"/>
              </a:lnSpc>
              <a:spcBef>
                <a:spcPct val="0"/>
              </a:spcBef>
              <a:spcAft>
                <a:spcPts val="600"/>
              </a:spcAft>
            </a:pPr>
            <a:r>
              <a:rPr lang="en-US" sz="2400" b="1" spc="-50" dirty="0">
                <a:effectLst>
                  <a:outerShdw blurRad="38100" dist="38100" dir="2700000" algn="tl">
                    <a:srgbClr val="000000">
                      <a:alpha val="43137"/>
                    </a:srgbClr>
                  </a:outerShdw>
                </a:effectLst>
                <a:latin typeface="+mj-lt"/>
                <a:ea typeface="+mj-ea"/>
                <a:cs typeface="+mj-cs"/>
              </a:rPr>
              <a:t>Gantt Chart : to illustrate the department involvement in retention </a:t>
            </a:r>
          </a:p>
        </p:txBody>
      </p:sp>
      <p:pic>
        <p:nvPicPr>
          <p:cNvPr id="3" name="Picture 2">
            <a:extLst>
              <a:ext uri="{FF2B5EF4-FFF2-40B4-BE49-F238E27FC236}">
                <a16:creationId xmlns:a16="http://schemas.microsoft.com/office/drawing/2014/main" id="{F980CA9D-BD2A-2D72-EF12-AD6C8A4A8BF5}"/>
              </a:ext>
            </a:extLst>
          </p:cNvPr>
          <p:cNvPicPr>
            <a:picLocks noChangeAspect="1"/>
          </p:cNvPicPr>
          <p:nvPr/>
        </p:nvPicPr>
        <p:blipFill rotWithShape="1">
          <a:blip r:embed="rId2"/>
          <a:srcRect r="908"/>
          <a:stretch/>
        </p:blipFill>
        <p:spPr>
          <a:xfrm>
            <a:off x="114233" y="1454254"/>
            <a:ext cx="6864083" cy="4364014"/>
          </a:xfrm>
          <a:prstGeom prst="rect">
            <a:avLst/>
          </a:prstGeom>
        </p:spPr>
      </p:pic>
      <p:sp>
        <p:nvSpPr>
          <p:cNvPr id="5" name="TextBox 4">
            <a:extLst>
              <a:ext uri="{FF2B5EF4-FFF2-40B4-BE49-F238E27FC236}">
                <a16:creationId xmlns:a16="http://schemas.microsoft.com/office/drawing/2014/main" id="{A1E234D0-A5AC-336E-2068-8547C4351985}"/>
              </a:ext>
            </a:extLst>
          </p:cNvPr>
          <p:cNvSpPr txBox="1"/>
          <p:nvPr/>
        </p:nvSpPr>
        <p:spPr>
          <a:xfrm>
            <a:off x="7512915" y="2941175"/>
            <a:ext cx="3075836" cy="3758008"/>
          </a:xfrm>
          <a:prstGeom prst="rect">
            <a:avLst/>
          </a:prstGeom>
        </p:spPr>
        <p:txBody>
          <a:bodyPr vert="horz" lIns="91440" tIns="45720" rIns="91440" bIns="45720" rtlCol="0">
            <a:normAutofit fontScale="92500" lnSpcReduction="20000"/>
          </a:bodyPr>
          <a:lstStyle/>
          <a:p>
            <a:pPr indent="-182880" algn="just" defTabSz="914400">
              <a:lnSpc>
                <a:spcPct val="90000"/>
              </a:lnSpc>
              <a:spcAft>
                <a:spcPts val="600"/>
              </a:spcAft>
              <a:buClr>
                <a:schemeClr val="accent1"/>
              </a:buClr>
              <a:buFont typeface="Arial" panose="020B0604020202020204" pitchFamily="34" charset="0"/>
              <a:buChar char="•"/>
            </a:pPr>
            <a:r>
              <a:rPr lang="en-US" sz="1600" dirty="0"/>
              <a:t>This chart indicates that all the departments from Sales to IT, are working on keeping employees happy (retention efforts) during time. This suggests that employee retention is a company- wide priority. </a:t>
            </a:r>
          </a:p>
          <a:p>
            <a:pPr indent="-182880" algn="just" defTabSz="914400">
              <a:lnSpc>
                <a:spcPct val="90000"/>
              </a:lnSpc>
              <a:spcAft>
                <a:spcPts val="600"/>
              </a:spcAft>
              <a:buClr>
                <a:schemeClr val="accent1"/>
              </a:buClr>
              <a:buFont typeface="Arial" panose="020B0604020202020204" pitchFamily="34" charset="0"/>
              <a:buChar char="•"/>
            </a:pPr>
            <a:r>
              <a:rPr lang="en-US" sz="1600" dirty="0"/>
              <a:t>The colored bars show when each department focused on keeping employees happy. </a:t>
            </a:r>
          </a:p>
          <a:p>
            <a:pPr indent="-182880" algn="just" defTabSz="914400">
              <a:lnSpc>
                <a:spcPct val="90000"/>
              </a:lnSpc>
              <a:spcAft>
                <a:spcPts val="600"/>
              </a:spcAft>
              <a:buClr>
                <a:schemeClr val="accent1"/>
              </a:buClr>
              <a:buFont typeface="Arial" panose="020B0604020202020204" pitchFamily="34" charset="0"/>
              <a:buChar char="•"/>
            </a:pPr>
            <a:r>
              <a:rPr lang="en-US" sz="1600" dirty="0"/>
              <a:t>The width of the bars indicates how long each department’s retention efforts lasts. For instance, some efforts seem shorter, like Sales and Marketing (around a Week), while others like finance or IT might be planned for a longer period (potentially Two weeks.)</a:t>
            </a:r>
          </a:p>
        </p:txBody>
      </p:sp>
    </p:spTree>
    <p:extLst>
      <p:ext uri="{BB962C8B-B14F-4D97-AF65-F5344CB8AC3E}">
        <p14:creationId xmlns:p14="http://schemas.microsoft.com/office/powerpoint/2010/main" val="1117874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7B6A57-5829-20BE-1EC7-86180D2DFB58}"/>
              </a:ext>
            </a:extLst>
          </p:cNvPr>
          <p:cNvSpPr txBox="1"/>
          <p:nvPr/>
        </p:nvSpPr>
        <p:spPr>
          <a:xfrm>
            <a:off x="962526" y="519765"/>
            <a:ext cx="9038122" cy="707886"/>
          </a:xfrm>
          <a:prstGeom prst="rect">
            <a:avLst/>
          </a:prstGeom>
          <a:noFill/>
        </p:spPr>
        <p:txBody>
          <a:bodyPr wrap="square" rtlCol="0">
            <a:spAutoFit/>
          </a:bodyPr>
          <a:lstStyle/>
          <a:p>
            <a:pPr algn="ctr"/>
            <a:r>
              <a:rPr lang="en-IN" sz="4000" b="1">
                <a:effectLst>
                  <a:outerShdw blurRad="38100" dist="38100" dir="2700000" algn="tl">
                    <a:srgbClr val="000000">
                      <a:alpha val="43137"/>
                    </a:srgbClr>
                  </a:outerShdw>
                </a:effectLst>
                <a:latin typeface="+mj-lt"/>
              </a:rPr>
              <a:t>Key Takeaways and Next Steps </a:t>
            </a:r>
            <a:endParaRPr lang="en-IN" sz="4000" b="1" dirty="0">
              <a:effectLst>
                <a:outerShdw blurRad="38100" dist="38100" dir="2700000" algn="tl">
                  <a:srgbClr val="000000">
                    <a:alpha val="43137"/>
                  </a:srgbClr>
                </a:outerShdw>
              </a:effectLst>
              <a:latin typeface="+mj-lt"/>
            </a:endParaRPr>
          </a:p>
        </p:txBody>
      </p:sp>
      <p:sp>
        <p:nvSpPr>
          <p:cNvPr id="4" name="TextBox 3">
            <a:extLst>
              <a:ext uri="{FF2B5EF4-FFF2-40B4-BE49-F238E27FC236}">
                <a16:creationId xmlns:a16="http://schemas.microsoft.com/office/drawing/2014/main" id="{3EC30A02-BCED-755F-8BF7-5FF0B48EFEF2}"/>
              </a:ext>
            </a:extLst>
          </p:cNvPr>
          <p:cNvSpPr txBox="1"/>
          <p:nvPr/>
        </p:nvSpPr>
        <p:spPr>
          <a:xfrm>
            <a:off x="5399771" y="1594104"/>
            <a:ext cx="5486401" cy="4832092"/>
          </a:xfrm>
          <a:prstGeom prst="rect">
            <a:avLst/>
          </a:prstGeom>
          <a:noFill/>
        </p:spPr>
        <p:txBody>
          <a:bodyPr wrap="square" rtlCol="0">
            <a:spAutoFit/>
          </a:bodyPr>
          <a:lstStyle/>
          <a:p>
            <a:r>
              <a:rPr lang="en-IN"/>
              <a:t>To gain deeper understanding of employee attrition, we can conduct further analysis:</a:t>
            </a:r>
          </a:p>
          <a:p>
            <a:pPr marL="285750" indent="-285750">
              <a:buFont typeface="Arial" panose="020B0604020202020204" pitchFamily="34" charset="0"/>
              <a:buChar char="•"/>
            </a:pPr>
            <a:r>
              <a:rPr lang="en-IN"/>
              <a:t>Segment the data by department or job role to see if the observed relationships hold true within specific groups.</a:t>
            </a:r>
          </a:p>
          <a:p>
            <a:r>
              <a:rPr lang="en-IN"/>
              <a:t>We must implement targeted strategies to address potential causes of attrition:</a:t>
            </a:r>
          </a:p>
          <a:p>
            <a:pPr marL="285750" indent="-285750">
              <a:buFont typeface="Arial" panose="020B0604020202020204" pitchFamily="34" charset="0"/>
              <a:buChar char="•"/>
            </a:pPr>
            <a:r>
              <a:rPr lang="en-IN"/>
              <a:t>We must offer mentorship programs or career development opportunities to increase engagement </a:t>
            </a:r>
          </a:p>
          <a:p>
            <a:pPr marL="285750" indent="-285750">
              <a:buFont typeface="Arial" panose="020B0604020202020204" pitchFamily="34" charset="0"/>
              <a:buChar char="•"/>
            </a:pPr>
            <a:r>
              <a:rPr lang="en-IN"/>
              <a:t>We must encourage participation through incentives or by making training more relevant to job roles.</a:t>
            </a:r>
          </a:p>
          <a:p>
            <a:pPr marL="285750" indent="-285750">
              <a:buFont typeface="Arial" panose="020B0604020202020204" pitchFamily="34" charset="0"/>
              <a:buChar char="•"/>
            </a:pPr>
            <a:r>
              <a:rPr lang="en-IN"/>
              <a:t>We must provide constructive feedback and targeted support to improve performance</a:t>
            </a:r>
          </a:p>
          <a:p>
            <a:pPr marL="285750" indent="-285750">
              <a:buFont typeface="Arial" panose="020B0604020202020204" pitchFamily="34" charset="0"/>
              <a:buChar char="•"/>
            </a:pPr>
            <a:r>
              <a:rPr lang="en-IN"/>
              <a:t>We must conduct exit interviews or surveys to understand why employees are leaving</a:t>
            </a:r>
            <a:r>
              <a:rPr lang="en-IN" sz="2000"/>
              <a:t>.</a:t>
            </a:r>
            <a:endParaRPr lang="en-IN" sz="2000" dirty="0"/>
          </a:p>
        </p:txBody>
      </p:sp>
      <p:graphicFrame>
        <p:nvGraphicFramePr>
          <p:cNvPr id="6" name="TextBox 2">
            <a:extLst>
              <a:ext uri="{FF2B5EF4-FFF2-40B4-BE49-F238E27FC236}">
                <a16:creationId xmlns:a16="http://schemas.microsoft.com/office/drawing/2014/main" id="{655C37C7-23D6-2ECB-A100-A2E41568BCB3}"/>
              </a:ext>
            </a:extLst>
          </p:cNvPr>
          <p:cNvGraphicFramePr/>
          <p:nvPr>
            <p:extLst>
              <p:ext uri="{D42A27DB-BD31-4B8C-83A1-F6EECF244321}">
                <p14:modId xmlns:p14="http://schemas.microsoft.com/office/powerpoint/2010/main" val="2295254936"/>
              </p:ext>
            </p:extLst>
          </p:nvPr>
        </p:nvGraphicFramePr>
        <p:xfrm>
          <a:off x="269506" y="1678482"/>
          <a:ext cx="4976262" cy="4747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7353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FA00D0CD-65BB-BBCC-0586-8D933F015FA3}"/>
              </a:ext>
            </a:extLst>
          </p:cNvPr>
          <p:cNvPicPr>
            <a:picLocks noChangeAspect="1"/>
          </p:cNvPicPr>
          <p:nvPr/>
        </p:nvPicPr>
        <p:blipFill rotWithShape="1">
          <a:blip r:embed="rId2">
            <a:alphaModFix amt="35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CBDDB372-4FF1-9719-8ACC-2F4345DC1E9C}"/>
              </a:ext>
            </a:extLst>
          </p:cNvPr>
          <p:cNvSpPr>
            <a:spLocks noGrp="1"/>
          </p:cNvSpPr>
          <p:nvPr>
            <p:ph type="title"/>
          </p:nvPr>
        </p:nvSpPr>
        <p:spPr>
          <a:xfrm>
            <a:off x="1245715" y="856649"/>
            <a:ext cx="7729728" cy="1799924"/>
          </a:xfrm>
        </p:spPr>
        <p:txBody>
          <a:bodyPr>
            <a:normAutofit fontScale="90000"/>
          </a:bodyPr>
          <a:lstStyle/>
          <a:p>
            <a:br>
              <a:rPr lang="en-IN" sz="3600" b="1" u="sng" dirty="0">
                <a:effectLst>
                  <a:outerShdw blurRad="38100" dist="38100" dir="2700000" algn="tl">
                    <a:srgbClr val="000000">
                      <a:alpha val="43137"/>
                    </a:srgbClr>
                  </a:outerShdw>
                </a:effectLst>
              </a:rPr>
            </a:br>
            <a:r>
              <a:rPr lang="en-IN" sz="3600" b="1" u="sng" dirty="0">
                <a:effectLst>
                  <a:outerShdw blurRad="38100" dist="38100" dir="2700000" algn="tl">
                    <a:srgbClr val="000000">
                      <a:alpha val="43137"/>
                    </a:srgbClr>
                  </a:outerShdw>
                </a:effectLst>
              </a:rPr>
              <a:t>Introduction</a:t>
            </a:r>
            <a:br>
              <a:rPr lang="en-IN" sz="3600" b="1" u="sng" dirty="0">
                <a:effectLst>
                  <a:outerShdw blurRad="38100" dist="38100" dir="2700000" algn="tl">
                    <a:srgbClr val="000000">
                      <a:alpha val="43137"/>
                    </a:srgbClr>
                  </a:outerShdw>
                </a:effectLst>
              </a:rPr>
            </a:br>
            <a:r>
              <a:rPr lang="en-IN" sz="3600" dirty="0">
                <a:effectLst>
                  <a:outerShdw blurRad="38100" dist="38100" dir="2700000" algn="tl">
                    <a:srgbClr val="000000">
                      <a:alpha val="43137"/>
                    </a:srgbClr>
                  </a:outerShdw>
                </a:effectLst>
                <a:latin typeface="AngsanaUPC" panose="02020603050405020304" pitchFamily="18" charset="-34"/>
                <a:cs typeface="AngsanaUPC" panose="02020603050405020304" pitchFamily="18" charset="-34"/>
              </a:rPr>
              <a:t>This Internship project focuses on conducting data analysis within the Human Resource Domain</a:t>
            </a:r>
            <a:br>
              <a:rPr lang="en-IN" sz="3600" b="1" u="sng" dirty="0">
                <a:effectLst>
                  <a:outerShdw blurRad="38100" dist="38100" dir="2700000" algn="tl">
                    <a:srgbClr val="000000">
                      <a:alpha val="43137"/>
                    </a:srgbClr>
                  </a:outerShdw>
                </a:effectLst>
              </a:rPr>
            </a:br>
            <a:br>
              <a:rPr lang="en-IN" sz="3600" b="1" u="sng" dirty="0">
                <a:effectLst>
                  <a:outerShdw blurRad="38100" dist="38100" dir="2700000" algn="tl">
                    <a:srgbClr val="000000">
                      <a:alpha val="43137"/>
                    </a:srgbClr>
                  </a:outerShdw>
                </a:effectLst>
              </a:rPr>
            </a:br>
            <a:r>
              <a:rPr lang="en-IN" sz="3600" b="1" u="sng" dirty="0">
                <a:effectLst>
                  <a:outerShdw blurRad="38100" dist="38100" dir="2700000" algn="tl">
                    <a:srgbClr val="000000">
                      <a:alpha val="43137"/>
                    </a:srgbClr>
                  </a:outerShdw>
                </a:effectLst>
              </a:rPr>
              <a:t> </a:t>
            </a:r>
            <a:r>
              <a:rPr lang="en-IN" sz="2900" b="1" u="sng" dirty="0">
                <a:effectLst>
                  <a:outerShdw blurRad="38100" dist="38100" dir="2700000" algn="tl">
                    <a:srgbClr val="000000">
                      <a:alpha val="43137"/>
                    </a:srgbClr>
                  </a:outerShdw>
                </a:effectLst>
              </a:rPr>
              <a:t> </a:t>
            </a:r>
            <a:endParaRPr lang="en-IN" sz="3600" i="0" dirty="0">
              <a:effectLst>
                <a:outerShdw blurRad="38100" dist="38100" dir="2700000" algn="tl">
                  <a:srgbClr val="000000">
                    <a:alpha val="43137"/>
                  </a:srgbClr>
                </a:outerShdw>
              </a:effectLst>
              <a:latin typeface="AngsanaUPC" panose="02020603050405020304" pitchFamily="18" charset="-34"/>
              <a:cs typeface="AngsanaUPC" panose="02020603050405020304" pitchFamily="18" charset="-34"/>
            </a:endParaRPr>
          </a:p>
        </p:txBody>
      </p:sp>
      <p:sp>
        <p:nvSpPr>
          <p:cNvPr id="3" name="Subtitle 2">
            <a:extLst>
              <a:ext uri="{FF2B5EF4-FFF2-40B4-BE49-F238E27FC236}">
                <a16:creationId xmlns:a16="http://schemas.microsoft.com/office/drawing/2014/main" id="{5CD2317A-7A1B-AC63-9683-EC595E329DC8}"/>
              </a:ext>
            </a:extLst>
          </p:cNvPr>
          <p:cNvSpPr>
            <a:spLocks noGrp="1"/>
          </p:cNvSpPr>
          <p:nvPr>
            <p:ph idx="1"/>
          </p:nvPr>
        </p:nvSpPr>
        <p:spPr>
          <a:xfrm>
            <a:off x="1094970" y="2021305"/>
            <a:ext cx="8946541" cy="3784332"/>
          </a:xfrm>
        </p:spPr>
        <p:txBody>
          <a:bodyPr>
            <a:normAutofit/>
          </a:bodyPr>
          <a:lstStyle/>
          <a:p>
            <a:r>
              <a:rPr lang="en-IN" sz="2800" dirty="0">
                <a:latin typeface="AngsanaUPC" panose="020B0502040204020203" pitchFamily="18" charset="-34"/>
                <a:cs typeface="AngsanaUPC" panose="020B0502040204020203" pitchFamily="18" charset="-34"/>
              </a:rPr>
              <a:t>We aim to explore various factors influencing employee attrition and propose strategies to enhance employee retention</a:t>
            </a:r>
          </a:p>
          <a:p>
            <a:r>
              <a:rPr lang="en-IN" sz="2800" dirty="0">
                <a:latin typeface="AngsanaUPC" panose="020B0502040204020203" pitchFamily="18" charset="-34"/>
                <a:cs typeface="AngsanaUPC" panose="020B0502040204020203" pitchFamily="18" charset="-34"/>
              </a:rPr>
              <a:t>HR data analysis plays a crucial role in understanding workforce dynamics, optimizing organizational processes, and fostering a positive work environment</a:t>
            </a:r>
          </a:p>
          <a:p>
            <a:r>
              <a:rPr lang="en-IN" sz="2800" dirty="0">
                <a:latin typeface="AngsanaUPC" panose="020B0502040204020203" pitchFamily="18" charset="-34"/>
                <a:cs typeface="AngsanaUPC" panose="020B0502040204020203" pitchFamily="18" charset="-34"/>
              </a:rPr>
              <a:t>By analysing HR data, We aim to derive actionable insights to support decision making and improve organizational performance.</a:t>
            </a:r>
          </a:p>
        </p:txBody>
      </p:sp>
    </p:spTree>
    <p:extLst>
      <p:ext uri="{BB962C8B-B14F-4D97-AF65-F5344CB8AC3E}">
        <p14:creationId xmlns:p14="http://schemas.microsoft.com/office/powerpoint/2010/main" val="340954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FA00D0CD-65BB-BBCC-0586-8D933F015FA3}"/>
              </a:ext>
            </a:extLst>
          </p:cNvPr>
          <p:cNvPicPr>
            <a:picLocks noChangeAspect="1"/>
          </p:cNvPicPr>
          <p:nvPr/>
        </p:nvPicPr>
        <p:blipFill rotWithShape="1">
          <a:blip r:embed="rId2">
            <a:duotone>
              <a:schemeClr val="bg2">
                <a:shade val="45000"/>
                <a:satMod val="135000"/>
              </a:schemeClr>
              <a:prstClr val="white"/>
            </a:duotone>
            <a:alphaModFix amt="40000"/>
          </a:blip>
          <a:srcRect t="25000"/>
          <a:stretch/>
        </p:blipFill>
        <p:spPr>
          <a:xfrm>
            <a:off x="20" y="86637"/>
            <a:ext cx="12191980" cy="6857990"/>
          </a:xfrm>
          <a:prstGeom prst="rect">
            <a:avLst/>
          </a:prstGeom>
        </p:spPr>
      </p:pic>
      <p:sp>
        <p:nvSpPr>
          <p:cNvPr id="2" name="Title 1">
            <a:extLst>
              <a:ext uri="{FF2B5EF4-FFF2-40B4-BE49-F238E27FC236}">
                <a16:creationId xmlns:a16="http://schemas.microsoft.com/office/drawing/2014/main" id="{CBDDB372-4FF1-9719-8ACC-2F4345DC1E9C}"/>
              </a:ext>
            </a:extLst>
          </p:cNvPr>
          <p:cNvSpPr>
            <a:spLocks noGrp="1"/>
          </p:cNvSpPr>
          <p:nvPr>
            <p:ph type="title"/>
          </p:nvPr>
        </p:nvSpPr>
        <p:spPr>
          <a:xfrm>
            <a:off x="354330" y="517608"/>
            <a:ext cx="3831335" cy="4505336"/>
          </a:xfrm>
        </p:spPr>
        <p:txBody>
          <a:bodyPr>
            <a:normAutofit/>
          </a:bodyPr>
          <a:lstStyle/>
          <a:p>
            <a:r>
              <a:rPr lang="en-IN" sz="4200" b="1" u="sng" dirty="0">
                <a:effectLst>
                  <a:outerShdw blurRad="38100" dist="38100" dir="2700000" algn="tl">
                    <a:srgbClr val="000000">
                      <a:alpha val="43137"/>
                    </a:srgbClr>
                  </a:outerShdw>
                </a:effectLst>
              </a:rPr>
              <a:t>Dataset Overview </a:t>
            </a:r>
            <a:br>
              <a:rPr lang="en-IN" sz="4200" b="1" dirty="0">
                <a:effectLst>
                  <a:outerShdw blurRad="38100" dist="38100" dir="2700000" algn="tl">
                    <a:srgbClr val="000000">
                      <a:alpha val="43137"/>
                    </a:srgbClr>
                  </a:outerShdw>
                </a:effectLst>
              </a:rPr>
            </a:br>
            <a:r>
              <a:rPr lang="en-IN" sz="4200" i="0" dirty="0">
                <a:solidFill>
                  <a:schemeClr val="bg1"/>
                </a:solidFill>
                <a:effectLst>
                  <a:outerShdw blurRad="38100" dist="38100" dir="2700000" algn="tl">
                    <a:srgbClr val="000000">
                      <a:alpha val="43137"/>
                    </a:srgbClr>
                  </a:outerShdw>
                </a:effectLst>
                <a:latin typeface="AngsanaUPC" panose="02020603050405020304" pitchFamily="18" charset="-34"/>
                <a:cs typeface="AngsanaUPC" panose="02020603050405020304" pitchFamily="18" charset="-34"/>
              </a:rPr>
              <a:t>The dataset used for analysis contains employee- related information.</a:t>
            </a:r>
            <a:endParaRPr lang="en-IN" sz="4200" i="0" dirty="0">
              <a:effectLst>
                <a:outerShdw blurRad="38100" dist="38100" dir="2700000" algn="tl">
                  <a:srgbClr val="000000">
                    <a:alpha val="43137"/>
                  </a:srgbClr>
                </a:outerShdw>
              </a:effectLst>
              <a:latin typeface="AngsanaUPC" panose="02020603050405020304" pitchFamily="18" charset="-34"/>
              <a:cs typeface="AngsanaUPC" panose="02020603050405020304" pitchFamily="18" charset="-34"/>
            </a:endParaRPr>
          </a:p>
        </p:txBody>
      </p:sp>
      <p:sp>
        <p:nvSpPr>
          <p:cNvPr id="3" name="Subtitle 2">
            <a:extLst>
              <a:ext uri="{FF2B5EF4-FFF2-40B4-BE49-F238E27FC236}">
                <a16:creationId xmlns:a16="http://schemas.microsoft.com/office/drawing/2014/main" id="{5CD2317A-7A1B-AC63-9683-EC595E329DC8}"/>
              </a:ext>
            </a:extLst>
          </p:cNvPr>
          <p:cNvSpPr>
            <a:spLocks noGrp="1"/>
          </p:cNvSpPr>
          <p:nvPr>
            <p:ph idx="1"/>
          </p:nvPr>
        </p:nvSpPr>
        <p:spPr>
          <a:xfrm>
            <a:off x="5232992" y="1201002"/>
            <a:ext cx="6197007" cy="4312829"/>
          </a:xfrm>
        </p:spPr>
        <p:txBody>
          <a:bodyPr>
            <a:normAutofit/>
          </a:bodyPr>
          <a:lstStyle/>
          <a:p>
            <a:r>
              <a:rPr lang="en-IN" sz="3600" dirty="0">
                <a:latin typeface="AngsanaUPC" panose="020B0502040204020203" pitchFamily="18" charset="-34"/>
                <a:cs typeface="AngsanaUPC" panose="020B0502040204020203" pitchFamily="18" charset="-34"/>
              </a:rPr>
              <a:t>It include a wide range of variables such as demographics details, job related factors and performance metrics.</a:t>
            </a:r>
          </a:p>
          <a:p>
            <a:r>
              <a:rPr lang="en-IN" sz="3600" dirty="0">
                <a:latin typeface="AngsanaUPC" panose="020B0502040204020203" pitchFamily="18" charset="-34"/>
                <a:cs typeface="AngsanaUPC" panose="020B0502040204020203" pitchFamily="18" charset="-34"/>
              </a:rPr>
              <a:t>The data source provided directly by the company ensures the accuracy and relevance of the information.</a:t>
            </a:r>
          </a:p>
          <a:p>
            <a:endParaRPr lang="en-IN" dirty="0">
              <a:latin typeface="AngsanaUPC" panose="020B0502040204020203" pitchFamily="18" charset="-34"/>
              <a:cs typeface="AngsanaUPC" panose="020B0502040204020203" pitchFamily="18" charset="-34"/>
            </a:endParaRPr>
          </a:p>
        </p:txBody>
      </p:sp>
    </p:spTree>
    <p:extLst>
      <p:ext uri="{BB962C8B-B14F-4D97-AF65-F5344CB8AC3E}">
        <p14:creationId xmlns:p14="http://schemas.microsoft.com/office/powerpoint/2010/main" val="187397378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DB372-4FF1-9719-8ACC-2F4345DC1E9C}"/>
              </a:ext>
            </a:extLst>
          </p:cNvPr>
          <p:cNvSpPr>
            <a:spLocks noGrp="1"/>
          </p:cNvSpPr>
          <p:nvPr>
            <p:ph type="title"/>
          </p:nvPr>
        </p:nvSpPr>
        <p:spPr>
          <a:xfrm>
            <a:off x="1068496" y="379863"/>
            <a:ext cx="5312254" cy="1391185"/>
          </a:xfrm>
        </p:spPr>
        <p:txBody>
          <a:bodyPr>
            <a:normAutofit/>
          </a:bodyPr>
          <a:lstStyle/>
          <a:p>
            <a:r>
              <a:rPr lang="en-IN" sz="3300" b="1" u="sng" dirty="0">
                <a:effectLst>
                  <a:outerShdw blurRad="38100" dist="38100" dir="2700000" algn="tl">
                    <a:srgbClr val="000000">
                      <a:alpha val="43137"/>
                    </a:srgbClr>
                  </a:outerShdw>
                </a:effectLst>
              </a:rPr>
              <a:t>Handling Missing Values </a:t>
            </a:r>
            <a:endParaRPr lang="en-IN" sz="3300" i="0" dirty="0">
              <a:effectLst>
                <a:outerShdw blurRad="38100" dist="38100" dir="2700000" algn="tl">
                  <a:srgbClr val="000000">
                    <a:alpha val="43137"/>
                  </a:srgbClr>
                </a:outerShdw>
              </a:effectLst>
              <a:latin typeface="AngsanaUPC" panose="02020603050405020304" pitchFamily="18" charset="-34"/>
              <a:cs typeface="AngsanaUPC" panose="02020603050405020304" pitchFamily="18" charset="-34"/>
            </a:endParaRPr>
          </a:p>
        </p:txBody>
      </p:sp>
      <p:sp>
        <p:nvSpPr>
          <p:cNvPr id="3" name="Subtitle 2">
            <a:extLst>
              <a:ext uri="{FF2B5EF4-FFF2-40B4-BE49-F238E27FC236}">
                <a16:creationId xmlns:a16="http://schemas.microsoft.com/office/drawing/2014/main" id="{5CD2317A-7A1B-AC63-9683-EC595E329DC8}"/>
              </a:ext>
            </a:extLst>
          </p:cNvPr>
          <p:cNvSpPr>
            <a:spLocks noGrp="1"/>
          </p:cNvSpPr>
          <p:nvPr>
            <p:ph idx="1"/>
          </p:nvPr>
        </p:nvSpPr>
        <p:spPr>
          <a:xfrm>
            <a:off x="1068496" y="2079058"/>
            <a:ext cx="5621793" cy="3397718"/>
          </a:xfrm>
        </p:spPr>
        <p:txBody>
          <a:bodyPr>
            <a:normAutofit/>
          </a:bodyPr>
          <a:lstStyle/>
          <a:p>
            <a:r>
              <a:rPr lang="en-IN" sz="2400" dirty="0">
                <a:latin typeface="AngsanaUPC" panose="020B0502040204020203" pitchFamily="18" charset="-34"/>
                <a:cs typeface="AngsanaUPC" panose="020B0502040204020203" pitchFamily="18" charset="-34"/>
              </a:rPr>
              <a:t>Missing Value: NO missing Value in any columns. Each Column has 1470  non- null entries.</a:t>
            </a:r>
          </a:p>
          <a:p>
            <a:r>
              <a:rPr lang="en-IN" sz="2400" dirty="0">
                <a:latin typeface="AngsanaUPC" panose="020B0502040204020203" pitchFamily="18" charset="-34"/>
                <a:cs typeface="AngsanaUPC" panose="020B0502040204020203" pitchFamily="18" charset="-34"/>
              </a:rPr>
              <a:t>Data Integrity: The dataset is complete with no Missing Values, ensuring the integrity of the analysis. </a:t>
            </a:r>
          </a:p>
          <a:p>
            <a:r>
              <a:rPr lang="en-IN" sz="2400" dirty="0">
                <a:latin typeface="AngsanaUPC" panose="020B0502040204020203" pitchFamily="18" charset="-34"/>
                <a:cs typeface="AngsanaUPC" panose="020B0502040204020203" pitchFamily="18" charset="-34"/>
              </a:rPr>
              <a:t>Impact on Analysis: Absence of Missing values eliminates the need for imputation or exclusion of incomplete records. It facilitates a comprehensive analysis of all available data without introducing bias.  </a:t>
            </a:r>
          </a:p>
          <a:p>
            <a:pPr marL="0" indent="0">
              <a:buNone/>
            </a:pPr>
            <a:endParaRPr lang="en-IN" dirty="0">
              <a:latin typeface="AngsanaUPC" panose="020B0502040204020203" pitchFamily="18" charset="-34"/>
              <a:cs typeface="AngsanaUPC" panose="020B0502040204020203" pitchFamily="18" charset="-34"/>
            </a:endParaRPr>
          </a:p>
        </p:txBody>
      </p:sp>
      <p:pic>
        <p:nvPicPr>
          <p:cNvPr id="5" name="Picture 4">
            <a:extLst>
              <a:ext uri="{FF2B5EF4-FFF2-40B4-BE49-F238E27FC236}">
                <a16:creationId xmlns:a16="http://schemas.microsoft.com/office/drawing/2014/main" id="{E8C29676-26B0-348B-BF30-4F918200F1C2}"/>
              </a:ext>
            </a:extLst>
          </p:cNvPr>
          <p:cNvPicPr>
            <a:picLocks noChangeAspect="1"/>
          </p:cNvPicPr>
          <p:nvPr/>
        </p:nvPicPr>
        <p:blipFill rotWithShape="1">
          <a:blip r:embed="rId2"/>
          <a:srcRect l="7330" t="146"/>
          <a:stretch/>
        </p:blipFill>
        <p:spPr>
          <a:xfrm>
            <a:off x="7392203" y="1075455"/>
            <a:ext cx="3913720" cy="4899259"/>
          </a:xfrm>
          <a:prstGeom prst="rect">
            <a:avLst/>
          </a:prstGeom>
        </p:spPr>
      </p:pic>
      <p:pic>
        <p:nvPicPr>
          <p:cNvPr id="7" name="Picture 6">
            <a:extLst>
              <a:ext uri="{FF2B5EF4-FFF2-40B4-BE49-F238E27FC236}">
                <a16:creationId xmlns:a16="http://schemas.microsoft.com/office/drawing/2014/main" id="{4ECE6731-2056-6BA9-639D-43DA9DF924BE}"/>
              </a:ext>
            </a:extLst>
          </p:cNvPr>
          <p:cNvPicPr>
            <a:picLocks noChangeAspect="1"/>
          </p:cNvPicPr>
          <p:nvPr/>
        </p:nvPicPr>
        <p:blipFill>
          <a:blip r:embed="rId3"/>
          <a:stretch>
            <a:fillRect/>
          </a:stretch>
        </p:blipFill>
        <p:spPr>
          <a:xfrm>
            <a:off x="7392203" y="482035"/>
            <a:ext cx="3625786" cy="508598"/>
          </a:xfrm>
          <a:prstGeom prst="rect">
            <a:avLst/>
          </a:prstGeom>
        </p:spPr>
      </p:pic>
    </p:spTree>
    <p:extLst>
      <p:ext uri="{BB962C8B-B14F-4D97-AF65-F5344CB8AC3E}">
        <p14:creationId xmlns:p14="http://schemas.microsoft.com/office/powerpoint/2010/main" val="268616478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Calculator, pen, compass, money and a paper with graphs printed on it">
            <a:extLst>
              <a:ext uri="{FF2B5EF4-FFF2-40B4-BE49-F238E27FC236}">
                <a16:creationId xmlns:a16="http://schemas.microsoft.com/office/drawing/2014/main" id="{BF372BA1-4142-B7CC-EFA7-BE38CDB7CC8A}"/>
              </a:ext>
            </a:extLst>
          </p:cNvPr>
          <p:cNvPicPr>
            <a:picLocks noChangeAspect="1"/>
          </p:cNvPicPr>
          <p:nvPr/>
        </p:nvPicPr>
        <p:blipFill rotWithShape="1">
          <a:blip r:embed="rId2">
            <a:duotone>
              <a:prstClr val="black"/>
              <a:schemeClr val="tx2">
                <a:tint val="45000"/>
                <a:satMod val="400000"/>
              </a:schemeClr>
            </a:duotone>
          </a:blip>
          <a:srcRect l="788" r="-1" b="-1"/>
          <a:stretch/>
        </p:blipFill>
        <p:spPr>
          <a:xfrm>
            <a:off x="0" y="10"/>
            <a:ext cx="11292820" cy="6857990"/>
          </a:xfrm>
          <a:prstGeom prst="rect">
            <a:avLst/>
          </a:prstGeom>
        </p:spPr>
      </p:pic>
      <p:sp>
        <p:nvSpPr>
          <p:cNvPr id="14" name="Rectangle 13">
            <a:extLst>
              <a:ext uri="{FF2B5EF4-FFF2-40B4-BE49-F238E27FC236}">
                <a16:creationId xmlns:a16="http://schemas.microsoft.com/office/drawing/2014/main" id="{B4147794-66B7-4CDE-BC75-BBDC48B2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481" y="0"/>
            <a:ext cx="7737169" cy="6858000"/>
          </a:xfrm>
          <a:prstGeom prst="rect">
            <a:avLst/>
          </a:prstGeom>
          <a:solidFill>
            <a:schemeClr val="tx1">
              <a:lumMod val="95000"/>
              <a:lumOff val="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CBDDB372-4FF1-9719-8ACC-2F4345DC1E9C}"/>
              </a:ext>
            </a:extLst>
          </p:cNvPr>
          <p:cNvSpPr>
            <a:spLocks noGrp="1"/>
          </p:cNvSpPr>
          <p:nvPr>
            <p:ph type="title"/>
          </p:nvPr>
        </p:nvSpPr>
        <p:spPr>
          <a:xfrm>
            <a:off x="4035935" y="250253"/>
            <a:ext cx="6784259" cy="1872825"/>
          </a:xfrm>
        </p:spPr>
        <p:txBody>
          <a:bodyPr>
            <a:normAutofit fontScale="90000"/>
          </a:bodyPr>
          <a:lstStyle/>
          <a:p>
            <a:r>
              <a:rPr lang="en-IN" sz="3600" b="1" dirty="0">
                <a:solidFill>
                  <a:schemeClr val="bg1"/>
                </a:solidFill>
                <a:effectLst>
                  <a:outerShdw blurRad="38100" dist="38100" dir="2700000" algn="tl">
                    <a:srgbClr val="000000">
                      <a:alpha val="43137"/>
                    </a:srgbClr>
                  </a:outerShdw>
                </a:effectLst>
              </a:rPr>
              <a:t>Summary Statistics of the Dataset</a:t>
            </a:r>
            <a:br>
              <a:rPr lang="en-IN" sz="2800" b="1" dirty="0">
                <a:solidFill>
                  <a:schemeClr val="bg1"/>
                </a:solidFill>
                <a:effectLst>
                  <a:outerShdw blurRad="38100" dist="38100" dir="2700000" algn="tl">
                    <a:srgbClr val="000000">
                      <a:alpha val="43137"/>
                    </a:srgbClr>
                  </a:outerShdw>
                </a:effectLst>
              </a:rPr>
            </a:br>
            <a:br>
              <a:rPr lang="en-IN" sz="2800" b="1" dirty="0">
                <a:solidFill>
                  <a:schemeClr val="bg1"/>
                </a:solidFill>
                <a:effectLst>
                  <a:outerShdw blurRad="38100" dist="38100" dir="2700000" algn="tl">
                    <a:srgbClr val="000000">
                      <a:alpha val="43137"/>
                    </a:srgbClr>
                  </a:outerShdw>
                </a:effectLst>
              </a:rPr>
            </a:br>
            <a:br>
              <a:rPr lang="en-IN" sz="2800" i="0" dirty="0">
                <a:solidFill>
                  <a:schemeClr val="bg1"/>
                </a:solidFill>
                <a:effectLst>
                  <a:outerShdw blurRad="38100" dist="38100" dir="2700000" algn="tl">
                    <a:srgbClr val="000000">
                      <a:alpha val="43137"/>
                    </a:srgbClr>
                  </a:outerShdw>
                </a:effectLst>
                <a:latin typeface="AngsanaUPC" panose="02020603050405020304" pitchFamily="18" charset="-34"/>
                <a:cs typeface="AngsanaUPC" panose="02020603050405020304" pitchFamily="18" charset="-34"/>
              </a:rPr>
            </a:br>
            <a:endParaRPr lang="en-IN" sz="2800" i="0" dirty="0">
              <a:solidFill>
                <a:schemeClr val="bg1"/>
              </a:solidFill>
              <a:effectLst>
                <a:outerShdw blurRad="38100" dist="38100" dir="2700000" algn="tl">
                  <a:srgbClr val="000000">
                    <a:alpha val="43137"/>
                  </a:srgbClr>
                </a:outerShdw>
              </a:effectLst>
              <a:latin typeface="AngsanaUPC" panose="02020603050405020304" pitchFamily="18" charset="-34"/>
              <a:cs typeface="AngsanaUPC" panose="02020603050405020304" pitchFamily="18" charset="-34"/>
            </a:endParaRPr>
          </a:p>
        </p:txBody>
      </p:sp>
      <p:sp>
        <p:nvSpPr>
          <p:cNvPr id="3" name="Subtitle 2">
            <a:extLst>
              <a:ext uri="{FF2B5EF4-FFF2-40B4-BE49-F238E27FC236}">
                <a16:creationId xmlns:a16="http://schemas.microsoft.com/office/drawing/2014/main" id="{5CD2317A-7A1B-AC63-9683-EC595E329DC8}"/>
              </a:ext>
            </a:extLst>
          </p:cNvPr>
          <p:cNvSpPr>
            <a:spLocks noGrp="1"/>
          </p:cNvSpPr>
          <p:nvPr>
            <p:ph idx="1"/>
          </p:nvPr>
        </p:nvSpPr>
        <p:spPr>
          <a:xfrm>
            <a:off x="4032105" y="1075978"/>
            <a:ext cx="6931070" cy="5334447"/>
          </a:xfrm>
        </p:spPr>
        <p:txBody>
          <a:bodyPr>
            <a:noAutofit/>
          </a:bodyPr>
          <a:lstStyle/>
          <a:p>
            <a:r>
              <a:rPr lang="en-IN" sz="2400" dirty="0">
                <a:solidFill>
                  <a:schemeClr val="bg1"/>
                </a:solidFill>
                <a:latin typeface="AngsanaUPC" panose="020B0502040204020203" pitchFamily="18" charset="-34"/>
                <a:cs typeface="AngsanaUPC" panose="020B0502040204020203" pitchFamily="18" charset="-34"/>
              </a:rPr>
              <a:t>Total Records: 1470</a:t>
            </a:r>
          </a:p>
          <a:p>
            <a:r>
              <a:rPr lang="en-IN" sz="2400" dirty="0">
                <a:solidFill>
                  <a:schemeClr val="bg1"/>
                </a:solidFill>
                <a:latin typeface="AngsanaUPC" panose="020B0502040204020203" pitchFamily="18" charset="-34"/>
                <a:cs typeface="AngsanaUPC" panose="020B0502040204020203" pitchFamily="18" charset="-34"/>
              </a:rPr>
              <a:t>Average Age of an employee is around 36.92 years with a minimum of 18 and a maximum of 60</a:t>
            </a:r>
          </a:p>
          <a:p>
            <a:r>
              <a:rPr lang="en-IN" sz="2400" dirty="0">
                <a:solidFill>
                  <a:schemeClr val="bg1"/>
                </a:solidFill>
                <a:latin typeface="AngsanaUPC" panose="020B0502040204020203" pitchFamily="18" charset="-34"/>
                <a:cs typeface="AngsanaUPC" panose="020B0502040204020203" pitchFamily="18" charset="-34"/>
              </a:rPr>
              <a:t>On Average employees have been with the company for roughly 7 years and have spent 4.2 years in their current role. </a:t>
            </a:r>
          </a:p>
          <a:p>
            <a:r>
              <a:rPr lang="en-IN" sz="2400" dirty="0">
                <a:solidFill>
                  <a:schemeClr val="bg1"/>
                </a:solidFill>
                <a:latin typeface="AngsanaUPC" panose="020B0502040204020203" pitchFamily="18" charset="-34"/>
                <a:cs typeface="AngsanaUPC" panose="020B0502040204020203" pitchFamily="18" charset="-34"/>
              </a:rPr>
              <a:t>The Average ratings for work life balance (2.76) and environment satisfaction (2.72) are slightly above the middle points, suggesting a neutral to somewhat positive perception.</a:t>
            </a:r>
          </a:p>
          <a:p>
            <a:r>
              <a:rPr lang="en-IN" sz="2400" dirty="0">
                <a:solidFill>
                  <a:schemeClr val="bg1"/>
                </a:solidFill>
                <a:latin typeface="AngsanaUPC" panose="020B0502040204020203" pitchFamily="18" charset="-34"/>
                <a:cs typeface="AngsanaUPC" panose="020B0502040204020203" pitchFamily="18" charset="-34"/>
              </a:rPr>
              <a:t>There are some employees who haven’t participated in training in the last year.</a:t>
            </a:r>
          </a:p>
          <a:p>
            <a:r>
              <a:rPr lang="en-IN" sz="2400" dirty="0">
                <a:solidFill>
                  <a:schemeClr val="bg1"/>
                </a:solidFill>
                <a:latin typeface="AngsanaUPC" panose="020B0502040204020203" pitchFamily="18" charset="-34"/>
                <a:cs typeface="AngsanaUPC" panose="020B0502040204020203" pitchFamily="18" charset="-34"/>
              </a:rPr>
              <a:t>Promotion frequency might be low, considering an average of 2.2 years since the last promotion.</a:t>
            </a:r>
          </a:p>
        </p:txBody>
      </p:sp>
    </p:spTree>
    <p:extLst>
      <p:ext uri="{BB962C8B-B14F-4D97-AF65-F5344CB8AC3E}">
        <p14:creationId xmlns:p14="http://schemas.microsoft.com/office/powerpoint/2010/main" val="106287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4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2000"/>
                                  </p:stCondLst>
                                  <p:iterate type="lt">
                                    <p:tmPct val="10000"/>
                                  </p:iterate>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4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2000"/>
                                  </p:stCondLst>
                                  <p:iterate type="lt">
                                    <p:tmPct val="10000"/>
                                  </p:iterate>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4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491D0-67A5-8911-E318-969E914157D7}"/>
              </a:ext>
            </a:extLst>
          </p:cNvPr>
          <p:cNvSpPr>
            <a:spLocks noGrp="1"/>
          </p:cNvSpPr>
          <p:nvPr>
            <p:ph type="title"/>
          </p:nvPr>
        </p:nvSpPr>
        <p:spPr>
          <a:xfrm>
            <a:off x="336805" y="339286"/>
            <a:ext cx="4138942" cy="1447800"/>
          </a:xfrm>
        </p:spPr>
        <p:txBody>
          <a:bodyPr>
            <a:normAutofit/>
          </a:bodyPr>
          <a:lstStyle/>
          <a:p>
            <a:r>
              <a:rPr lang="en-IN" sz="2800" b="1" dirty="0"/>
              <a:t>Heatmap: visualize the correlation matrix</a:t>
            </a:r>
          </a:p>
        </p:txBody>
      </p:sp>
      <p:graphicFrame>
        <p:nvGraphicFramePr>
          <p:cNvPr id="8" name="Content Placeholder 2">
            <a:extLst>
              <a:ext uri="{FF2B5EF4-FFF2-40B4-BE49-F238E27FC236}">
                <a16:creationId xmlns:a16="http://schemas.microsoft.com/office/drawing/2014/main" id="{14302963-5D38-CE77-134B-D3028D278E69}"/>
              </a:ext>
            </a:extLst>
          </p:cNvPr>
          <p:cNvGraphicFramePr>
            <a:graphicFrameLocks noGrp="1"/>
          </p:cNvGraphicFramePr>
          <p:nvPr>
            <p:ph idx="1"/>
            <p:extLst>
              <p:ext uri="{D42A27DB-BD31-4B8C-83A1-F6EECF244321}">
                <p14:modId xmlns:p14="http://schemas.microsoft.com/office/powerpoint/2010/main" val="2661450834"/>
              </p:ext>
            </p:extLst>
          </p:nvPr>
        </p:nvGraphicFramePr>
        <p:xfrm>
          <a:off x="4430572" y="494901"/>
          <a:ext cx="6811735" cy="46738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42572082-47C6-697E-8A05-92C2369EF42D}"/>
              </a:ext>
            </a:extLst>
          </p:cNvPr>
          <p:cNvSpPr>
            <a:spLocks noGrp="1"/>
          </p:cNvSpPr>
          <p:nvPr>
            <p:ph type="body" sz="half" idx="2"/>
          </p:nvPr>
        </p:nvSpPr>
        <p:spPr>
          <a:xfrm>
            <a:off x="1154953" y="2046172"/>
            <a:ext cx="3401063" cy="2895599"/>
          </a:xfrm>
        </p:spPr>
        <p:txBody>
          <a:bodyPr/>
          <a:lstStyle/>
          <a:p>
            <a:endParaRPr lang="en-IN" dirty="0"/>
          </a:p>
        </p:txBody>
      </p:sp>
      <p:pic>
        <p:nvPicPr>
          <p:cNvPr id="6" name="Picture 5">
            <a:extLst>
              <a:ext uri="{FF2B5EF4-FFF2-40B4-BE49-F238E27FC236}">
                <a16:creationId xmlns:a16="http://schemas.microsoft.com/office/drawing/2014/main" id="{D256C22F-1D7C-DE4C-BCD8-6075BBC47523}"/>
              </a:ext>
            </a:extLst>
          </p:cNvPr>
          <p:cNvPicPr>
            <a:picLocks noChangeAspect="1"/>
          </p:cNvPicPr>
          <p:nvPr/>
        </p:nvPicPr>
        <p:blipFill>
          <a:blip r:embed="rId7"/>
          <a:stretch>
            <a:fillRect/>
          </a:stretch>
        </p:blipFill>
        <p:spPr>
          <a:xfrm>
            <a:off x="231243" y="1791100"/>
            <a:ext cx="4611125" cy="2895599"/>
          </a:xfrm>
          <a:prstGeom prst="rect">
            <a:avLst/>
          </a:prstGeom>
        </p:spPr>
      </p:pic>
    </p:spTree>
    <p:extLst>
      <p:ext uri="{BB962C8B-B14F-4D97-AF65-F5344CB8AC3E}">
        <p14:creationId xmlns:p14="http://schemas.microsoft.com/office/powerpoint/2010/main" val="1904891440"/>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B6D324E-2D03-4162-AF1E-D5E32234E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ABE3857D-F061-EF1C-EB07-F35F373646D6}"/>
              </a:ext>
            </a:extLst>
          </p:cNvPr>
          <p:cNvSpPr>
            <a:spLocks noGrp="1"/>
          </p:cNvSpPr>
          <p:nvPr>
            <p:ph type="title"/>
          </p:nvPr>
        </p:nvSpPr>
        <p:spPr>
          <a:xfrm>
            <a:off x="1237489" y="457844"/>
            <a:ext cx="3075836" cy="1325562"/>
          </a:xfrm>
        </p:spPr>
        <p:txBody>
          <a:bodyPr vert="horz" lIns="91440" tIns="45720" rIns="91440" bIns="45720" rtlCol="0" anchor="b">
            <a:normAutofit/>
          </a:bodyPr>
          <a:lstStyle/>
          <a:p>
            <a:r>
              <a:rPr lang="en-US" sz="2000" b="1" u="sng" dirty="0">
                <a:effectLst>
                  <a:outerShdw blurRad="38100" dist="38100" dir="2700000" algn="tl">
                    <a:srgbClr val="000000">
                      <a:alpha val="43137"/>
                    </a:srgbClr>
                  </a:outerShdw>
                </a:effectLst>
              </a:rPr>
              <a:t>Bar Graph: Visualize Demographics by Gender and Marital Status </a:t>
            </a:r>
          </a:p>
        </p:txBody>
      </p:sp>
      <p:sp>
        <p:nvSpPr>
          <p:cNvPr id="13" name="Rectangle 12">
            <a:extLst>
              <a:ext uri="{FF2B5EF4-FFF2-40B4-BE49-F238E27FC236}">
                <a16:creationId xmlns:a16="http://schemas.microsoft.com/office/drawing/2014/main" id="{0B67D982-25C5-4CC2-AA64-276BE3B2C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C980E70E-703B-ABBE-79A4-529A0787B736}"/>
              </a:ext>
            </a:extLst>
          </p:cNvPr>
          <p:cNvSpPr>
            <a:spLocks/>
          </p:cNvSpPr>
          <p:nvPr/>
        </p:nvSpPr>
        <p:spPr>
          <a:xfrm>
            <a:off x="1227462" y="1783406"/>
            <a:ext cx="3075836" cy="3878582"/>
          </a:xfrm>
          <a:prstGeom prst="rect">
            <a:avLst/>
          </a:prstGeom>
        </p:spPr>
        <p:txBody>
          <a:bodyPr vert="horz" lIns="91440" tIns="45720" rIns="91440" bIns="45720" rtlCol="0">
            <a:normAutofit/>
          </a:bodyPr>
          <a:lstStyle/>
          <a:p>
            <a:pPr indent="-182880" defTabSz="914400">
              <a:lnSpc>
                <a:spcPct val="90000"/>
              </a:lnSpc>
              <a:spcBef>
                <a:spcPts val="1000"/>
              </a:spcBef>
              <a:buClr>
                <a:schemeClr val="accent1"/>
              </a:buClr>
              <a:buSzPct val="80000"/>
              <a:buFont typeface="Wingdings 3" charset="2"/>
              <a:buChar char=""/>
            </a:pPr>
            <a:endParaRPr lang="en-US" sz="1600" dirty="0"/>
          </a:p>
          <a:p>
            <a:pPr marL="285750" indent="-182880" defTabSz="914400">
              <a:lnSpc>
                <a:spcPct val="90000"/>
              </a:lnSpc>
              <a:spcBef>
                <a:spcPts val="1000"/>
              </a:spcBef>
              <a:buClr>
                <a:schemeClr val="accent1"/>
              </a:buClr>
              <a:buSzPct val="80000"/>
              <a:buFont typeface="Wingdings 3" charset="2"/>
              <a:buChar char=""/>
            </a:pPr>
            <a:r>
              <a:rPr lang="en-US" sz="1600" b="1" dirty="0"/>
              <a:t>The graph provides a quick visual summary of the employee demographics by gender and marital status. </a:t>
            </a:r>
          </a:p>
          <a:p>
            <a:pPr marL="285750" indent="-182880" defTabSz="914400">
              <a:lnSpc>
                <a:spcPct val="90000"/>
              </a:lnSpc>
              <a:spcBef>
                <a:spcPts val="1000"/>
              </a:spcBef>
              <a:buClr>
                <a:schemeClr val="accent1"/>
              </a:buClr>
              <a:buSzPct val="80000"/>
              <a:buFont typeface="Wingdings 3" charset="2"/>
              <a:buChar char=""/>
            </a:pPr>
            <a:r>
              <a:rPr lang="en-US" sz="1600" b="1" dirty="0"/>
              <a:t>There are more male employees then female employees in the company. </a:t>
            </a:r>
          </a:p>
          <a:p>
            <a:pPr marL="285750" indent="-182880" defTabSz="914400">
              <a:lnSpc>
                <a:spcPct val="90000"/>
              </a:lnSpc>
              <a:spcBef>
                <a:spcPts val="1000"/>
              </a:spcBef>
              <a:buClr>
                <a:schemeClr val="accent1"/>
              </a:buClr>
              <a:buSzPct val="80000"/>
              <a:buFont typeface="Wingdings 3" charset="2"/>
              <a:buChar char=""/>
            </a:pPr>
            <a:r>
              <a:rPr lang="en-US" sz="1600" b="1" dirty="0"/>
              <a:t>For both genders, married is the most common marital status, followed by single and then divorced.</a:t>
            </a:r>
          </a:p>
        </p:txBody>
      </p:sp>
      <p:pic>
        <p:nvPicPr>
          <p:cNvPr id="6" name="Picture 5">
            <a:extLst>
              <a:ext uri="{FF2B5EF4-FFF2-40B4-BE49-F238E27FC236}">
                <a16:creationId xmlns:a16="http://schemas.microsoft.com/office/drawing/2014/main" id="{ED13AFAC-B719-3FE4-6A9E-5CC3264D87D0}"/>
              </a:ext>
            </a:extLst>
          </p:cNvPr>
          <p:cNvPicPr>
            <a:picLocks noChangeAspect="1"/>
          </p:cNvPicPr>
          <p:nvPr/>
        </p:nvPicPr>
        <p:blipFill rotWithShape="1">
          <a:blip r:embed="rId2"/>
          <a:srcRect l="3468" r="3470"/>
          <a:stretch/>
        </p:blipFill>
        <p:spPr>
          <a:xfrm>
            <a:off x="5284268" y="86626"/>
            <a:ext cx="5445257" cy="6020602"/>
          </a:xfrm>
          <a:prstGeom prst="rect">
            <a:avLst/>
          </a:prstGeom>
        </p:spPr>
      </p:pic>
    </p:spTree>
    <p:extLst>
      <p:ext uri="{BB962C8B-B14F-4D97-AF65-F5344CB8AC3E}">
        <p14:creationId xmlns:p14="http://schemas.microsoft.com/office/powerpoint/2010/main" val="4107670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7" name="Rectangle 26">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A5AB30FC-ED47-39A2-A335-3B76CD5184A3}"/>
              </a:ext>
            </a:extLst>
          </p:cNvPr>
          <p:cNvSpPr>
            <a:spLocks noGrp="1"/>
          </p:cNvSpPr>
          <p:nvPr>
            <p:ph type="title"/>
          </p:nvPr>
        </p:nvSpPr>
        <p:spPr>
          <a:xfrm>
            <a:off x="8465573" y="1286906"/>
            <a:ext cx="2802194" cy="2773520"/>
          </a:xfrm>
        </p:spPr>
        <p:txBody>
          <a:bodyPr vert="horz" lIns="91440" tIns="45720" rIns="91440" bIns="45720" rtlCol="0" anchor="b">
            <a:normAutofit fontScale="90000"/>
          </a:bodyPr>
          <a:lstStyle/>
          <a:p>
            <a:pPr>
              <a:lnSpc>
                <a:spcPct val="85000"/>
              </a:lnSpc>
            </a:pPr>
            <a:r>
              <a:rPr lang="en-US" sz="3200" b="1" dirty="0">
                <a:solidFill>
                  <a:srgbClr val="FFFFFF"/>
                </a:solidFill>
                <a:effectLst>
                  <a:outerShdw blurRad="38100" dist="38100" dir="2700000" algn="tl">
                    <a:srgbClr val="000000">
                      <a:alpha val="43137"/>
                    </a:srgbClr>
                  </a:outerShdw>
                </a:effectLst>
              </a:rPr>
              <a:t>Count plot: Distribution of employee attrition across different job roles</a:t>
            </a:r>
          </a:p>
        </p:txBody>
      </p:sp>
      <p:sp useBgFill="1">
        <p:nvSpPr>
          <p:cNvPr id="26" name="Rectangle 25">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Placeholder 14">
            <a:extLst>
              <a:ext uri="{FF2B5EF4-FFF2-40B4-BE49-F238E27FC236}">
                <a16:creationId xmlns:a16="http://schemas.microsoft.com/office/drawing/2014/main" id="{049EE151-A6BE-59AA-4736-19E89A4B3CFF}"/>
              </a:ext>
            </a:extLst>
          </p:cNvPr>
          <p:cNvPicPr>
            <a:picLocks noGrp="1" noChangeAspect="1"/>
          </p:cNvPicPr>
          <p:nvPr>
            <p:ph type="pic" idx="1"/>
          </p:nvPr>
        </p:nvPicPr>
        <p:blipFill rotWithShape="1">
          <a:blip r:embed="rId2"/>
          <a:srcRect r="1848"/>
          <a:stretch/>
        </p:blipFill>
        <p:spPr>
          <a:xfrm>
            <a:off x="629756" y="1286906"/>
            <a:ext cx="6494555" cy="3358037"/>
          </a:xfrm>
          <a:prstGeom prst="rect">
            <a:avLst/>
          </a:prstGeom>
        </p:spPr>
      </p:pic>
      <p:sp>
        <p:nvSpPr>
          <p:cNvPr id="28" name="Rectangle 27">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E3D8FD77-C243-8851-0FC8-5F2F52650F7D}"/>
              </a:ext>
            </a:extLst>
          </p:cNvPr>
          <p:cNvSpPr>
            <a:spLocks noGrp="1"/>
          </p:cNvSpPr>
          <p:nvPr>
            <p:ph type="body" sz="half" idx="2"/>
          </p:nvPr>
        </p:nvSpPr>
        <p:spPr>
          <a:xfrm>
            <a:off x="797293" y="5062482"/>
            <a:ext cx="9982200" cy="1377979"/>
          </a:xfrm>
        </p:spPr>
        <p:txBody>
          <a:bodyPr>
            <a:normAutofit fontScale="92500" lnSpcReduction="20000"/>
          </a:bodyPr>
          <a:lstStyle/>
          <a:p>
            <a:pPr marL="285750" indent="-285750">
              <a:buFont typeface="Arial" panose="020B0604020202020204" pitchFamily="34" charset="0"/>
              <a:buChar char="•"/>
            </a:pPr>
            <a:r>
              <a:rPr lang="en-IN" sz="1800" b="1" dirty="0">
                <a:solidFill>
                  <a:schemeClr val="tx1">
                    <a:lumMod val="95000"/>
                    <a:lumOff val="5000"/>
                  </a:schemeClr>
                </a:solidFill>
              </a:rPr>
              <a:t>The Graph shows that the job roles with the highest number of employees who left the company are Sales Executives (around 220), followed by Research Scientists (around 180) and Laboratory Technicians (around 160).</a:t>
            </a:r>
          </a:p>
          <a:p>
            <a:pPr marL="285750" indent="-285750">
              <a:buFont typeface="Arial" panose="020B0604020202020204" pitchFamily="34" charset="0"/>
              <a:buChar char="•"/>
            </a:pPr>
            <a:r>
              <a:rPr lang="en-IN" sz="1800" b="1" dirty="0">
                <a:solidFill>
                  <a:schemeClr val="tx1">
                    <a:lumMod val="95000"/>
                    <a:lumOff val="5000"/>
                  </a:schemeClr>
                </a:solidFill>
              </a:rPr>
              <a:t>Conversely, the job roles with the fewer leavers seem to be Human Resources (around 20) and Managers (around 40). </a:t>
            </a:r>
          </a:p>
          <a:p>
            <a:endParaRPr lang="en-IN" dirty="0">
              <a:solidFill>
                <a:schemeClr val="tx1"/>
              </a:solidFill>
            </a:endParaRPr>
          </a:p>
        </p:txBody>
      </p:sp>
    </p:spTree>
    <p:extLst>
      <p:ext uri="{BB962C8B-B14F-4D97-AF65-F5344CB8AC3E}">
        <p14:creationId xmlns:p14="http://schemas.microsoft.com/office/powerpoint/2010/main" val="882172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1BB538-222C-4353-E158-43E39DCA3076}"/>
              </a:ext>
            </a:extLst>
          </p:cNvPr>
          <p:cNvSpPr>
            <a:spLocks noGrp="1"/>
          </p:cNvSpPr>
          <p:nvPr>
            <p:ph type="title"/>
          </p:nvPr>
        </p:nvSpPr>
        <p:spPr>
          <a:xfrm>
            <a:off x="873545" y="604410"/>
            <a:ext cx="3092718" cy="3168138"/>
          </a:xfrm>
          <a:noFill/>
        </p:spPr>
        <p:txBody>
          <a:bodyPr anchor="t">
            <a:normAutofit fontScale="90000"/>
          </a:bodyPr>
          <a:lstStyle/>
          <a:p>
            <a:r>
              <a:rPr lang="en-IN" sz="3600" b="1" dirty="0">
                <a:solidFill>
                  <a:srgbClr val="FFFFFF"/>
                </a:solidFill>
                <a:effectLst>
                  <a:outerShdw blurRad="38100" dist="38100" dir="2700000" algn="tl">
                    <a:srgbClr val="000000">
                      <a:alpha val="43137"/>
                    </a:srgbClr>
                  </a:outerShdw>
                </a:effectLst>
              </a:rPr>
              <a:t>Box Plot: Relationship between monthly income and employee turnover </a:t>
            </a:r>
            <a:br>
              <a:rPr lang="en-IN" sz="2800" dirty="0">
                <a:solidFill>
                  <a:srgbClr val="FFFFFF"/>
                </a:solidFill>
              </a:rPr>
            </a:br>
            <a:br>
              <a:rPr lang="en-IN" sz="2800" dirty="0">
                <a:solidFill>
                  <a:srgbClr val="FFFFFF"/>
                </a:solidFill>
              </a:rPr>
            </a:br>
            <a:endParaRPr lang="en-IN" sz="2800" dirty="0">
              <a:solidFill>
                <a:srgbClr val="FFFFFF"/>
              </a:solidFill>
            </a:endParaRP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114E7BA-34E6-41D3-83C1-712D892EAC6C}"/>
              </a:ext>
            </a:extLst>
          </p:cNvPr>
          <p:cNvPicPr>
            <a:picLocks noGrp="1" noChangeAspect="1"/>
          </p:cNvPicPr>
          <p:nvPr>
            <p:ph idx="1"/>
          </p:nvPr>
        </p:nvPicPr>
        <p:blipFill>
          <a:blip r:embed="rId2"/>
          <a:stretch>
            <a:fillRect/>
          </a:stretch>
        </p:blipFill>
        <p:spPr>
          <a:xfrm>
            <a:off x="4609733" y="449212"/>
            <a:ext cx="5827712" cy="3859066"/>
          </a:xfrm>
        </p:spPr>
      </p:pic>
      <p:graphicFrame>
        <p:nvGraphicFramePr>
          <p:cNvPr id="14" name="TextBox 5">
            <a:extLst>
              <a:ext uri="{FF2B5EF4-FFF2-40B4-BE49-F238E27FC236}">
                <a16:creationId xmlns:a16="http://schemas.microsoft.com/office/drawing/2014/main" id="{1B864608-439E-72FD-E247-A5237FFACA5C}"/>
              </a:ext>
            </a:extLst>
          </p:cNvPr>
          <p:cNvGraphicFramePr/>
          <p:nvPr/>
        </p:nvGraphicFramePr>
        <p:xfrm>
          <a:off x="899161" y="4308278"/>
          <a:ext cx="10191014" cy="2031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973166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TM04033937[[fn=Vapor Trail]]</Template>
  <TotalTime>2207</TotalTime>
  <Words>1244</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AngsanaUPC</vt:lpstr>
      <vt:lpstr>Arial</vt:lpstr>
      <vt:lpstr>Century Schoolbook</vt:lpstr>
      <vt:lpstr>Wingdings 2</vt:lpstr>
      <vt:lpstr>Wingdings 3</vt:lpstr>
      <vt:lpstr>View</vt:lpstr>
      <vt:lpstr>HR Data Analysis </vt:lpstr>
      <vt:lpstr> Introduction This Internship project focuses on conducting data analysis within the Human Resource Domain    </vt:lpstr>
      <vt:lpstr>Dataset Overview  The dataset used for analysis contains employee- related information.</vt:lpstr>
      <vt:lpstr>Handling Missing Values </vt:lpstr>
      <vt:lpstr>Summary Statistics of the Dataset   </vt:lpstr>
      <vt:lpstr>Heatmap: visualize the correlation matrix</vt:lpstr>
      <vt:lpstr>Bar Graph: Visualize Demographics by Gender and Marital Status </vt:lpstr>
      <vt:lpstr>Count plot: Distribution of employee attrition across different job roles</vt:lpstr>
      <vt:lpstr>Box Plot: Relationship between monthly income and employee turnover   </vt:lpstr>
      <vt:lpstr>Box Plot that investigates the relationship between work life balance and attrition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Data Analysis </dc:title>
  <dc:creator>simran kaur</dc:creator>
  <cp:lastModifiedBy>simran kaur</cp:lastModifiedBy>
  <cp:revision>1</cp:revision>
  <dcterms:created xsi:type="dcterms:W3CDTF">2024-04-29T18:43:11Z</dcterms:created>
  <dcterms:modified xsi:type="dcterms:W3CDTF">2024-05-01T07:30:43Z</dcterms:modified>
</cp:coreProperties>
</file>