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054B2-AC49-40ED-A472-E767DF42D323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2280BF-E6BD-42FA-B364-6C4615E6D8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655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280BF-E6BD-42FA-B364-6C4615E6D89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875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E5B8-2B7B-4CA7-993A-D5EAA8D26CE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CA6B3-F4C8-4298-B409-30F4B05DC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82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E5B8-2B7B-4CA7-993A-D5EAA8D26CE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CA6B3-F4C8-4298-B409-30F4B05DC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577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E5B8-2B7B-4CA7-993A-D5EAA8D26CE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CA6B3-F4C8-4298-B409-30F4B05DC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27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E5B8-2B7B-4CA7-993A-D5EAA8D26CE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CA6B3-F4C8-4298-B409-30F4B05DCE65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2804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E5B8-2B7B-4CA7-993A-D5EAA8D26CE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CA6B3-F4C8-4298-B409-30F4B05DC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825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E5B8-2B7B-4CA7-993A-D5EAA8D26CE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CA6B3-F4C8-4298-B409-30F4B05DC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921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E5B8-2B7B-4CA7-993A-D5EAA8D26CE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CA6B3-F4C8-4298-B409-30F4B05DC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8214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E5B8-2B7B-4CA7-993A-D5EAA8D26CE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CA6B3-F4C8-4298-B409-30F4B05DC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992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E5B8-2B7B-4CA7-993A-D5EAA8D26CE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CA6B3-F4C8-4298-B409-30F4B05DC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46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E5B8-2B7B-4CA7-993A-D5EAA8D26CE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CA6B3-F4C8-4298-B409-30F4B05DC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28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E5B8-2B7B-4CA7-993A-D5EAA8D26CE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CA6B3-F4C8-4298-B409-30F4B05DC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7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E5B8-2B7B-4CA7-993A-D5EAA8D26CE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CA6B3-F4C8-4298-B409-30F4B05DC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235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E5B8-2B7B-4CA7-993A-D5EAA8D26CE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CA6B3-F4C8-4298-B409-30F4B05DC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293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E5B8-2B7B-4CA7-993A-D5EAA8D26CE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CA6B3-F4C8-4298-B409-30F4B05DC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476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E5B8-2B7B-4CA7-993A-D5EAA8D26CE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CA6B3-F4C8-4298-B409-30F4B05DC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306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E5B8-2B7B-4CA7-993A-D5EAA8D26CE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CA6B3-F4C8-4298-B409-30F4B05DC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073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E5B8-2B7B-4CA7-993A-D5EAA8D26CE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CA6B3-F4C8-4298-B409-30F4B05DC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168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958E5B8-2B7B-4CA7-993A-D5EAA8D26CE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4DCA6B3-F4C8-4298-B409-30F4B05DC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4400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ilimia/AfameTechnologies_SalesData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Magnifying glass showing decling performance">
            <a:extLst>
              <a:ext uri="{FF2B5EF4-FFF2-40B4-BE49-F238E27FC236}">
                <a16:creationId xmlns:a16="http://schemas.microsoft.com/office/drawing/2014/main" id="{A677B31D-4204-807C-BFF5-20419F1FFC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220" b="14510"/>
          <a:stretch/>
        </p:blipFill>
        <p:spPr>
          <a:xfrm>
            <a:off x="20" y="191378"/>
            <a:ext cx="12191980" cy="685799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E01EADB-443C-BD91-898A-20808617E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8347" y="2685848"/>
            <a:ext cx="9440034" cy="2645229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Leveraging Data for Informed Decision Making</a:t>
            </a:r>
          </a:p>
          <a:p>
            <a:pPr>
              <a:lnSpc>
                <a:spcPct val="90000"/>
              </a:lnSpc>
            </a:pPr>
            <a:endParaRPr lang="en-US" sz="2300" dirty="0"/>
          </a:p>
          <a:p>
            <a:pPr>
              <a:lnSpc>
                <a:spcPct val="90000"/>
              </a:lnSpc>
            </a:pPr>
            <a:endParaRPr lang="en-US" sz="2300" dirty="0"/>
          </a:p>
          <a:p>
            <a:pPr algn="l">
              <a:lnSpc>
                <a:spcPct val="90000"/>
              </a:lnSpc>
            </a:pPr>
            <a:r>
              <a:rPr lang="en-US" sz="2300" b="1" dirty="0"/>
              <a:t>Presented by : Simran Kaur </a:t>
            </a:r>
          </a:p>
          <a:p>
            <a:pPr algn="l">
              <a:lnSpc>
                <a:spcPct val="90000"/>
              </a:lnSpc>
            </a:pPr>
            <a:r>
              <a:rPr lang="en-US" sz="2300" b="1" dirty="0"/>
              <a:t>Git Hub: </a:t>
            </a:r>
          </a:p>
          <a:p>
            <a:pPr algn="l">
              <a:lnSpc>
                <a:spcPct val="90000"/>
              </a:lnSpc>
            </a:pPr>
            <a:r>
              <a:rPr lang="en-US" sz="2300" b="1" dirty="0">
                <a:hlinkClick r:id="rId4"/>
              </a:rPr>
              <a:t>https://github.com/Milimia/AfameTechnologies_SalesData</a:t>
            </a:r>
            <a:r>
              <a:rPr lang="en-US" sz="2300" b="1" dirty="0"/>
              <a:t> </a:t>
            </a:r>
          </a:p>
          <a:p>
            <a:pPr>
              <a:lnSpc>
                <a:spcPct val="90000"/>
              </a:lnSpc>
            </a:pPr>
            <a:endParaRPr lang="en-US" sz="5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2D584E-FF91-BAA0-FE81-06C571D85BD0}"/>
              </a:ext>
            </a:extLst>
          </p:cNvPr>
          <p:cNvSpPr/>
          <p:nvPr/>
        </p:nvSpPr>
        <p:spPr>
          <a:xfrm>
            <a:off x="1011934" y="1592089"/>
            <a:ext cx="10157551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masis MT Pro Medium" panose="02040604050005020304" pitchFamily="18" charset="0"/>
                <a:cs typeface="AngsanaUPC" panose="02020603050405020304" pitchFamily="18" charset="-34"/>
              </a:rPr>
              <a:t>Sales Data Analysis  </a:t>
            </a:r>
            <a:endParaRPr lang="en-IN" sz="6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4854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C4590-6A9D-7D06-6A77-E5AE46F3A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600" dirty="0">
                <a:latin typeface="Amasis MT Pro Medium" panose="02040604050005020304" pitchFamily="18" charset="0"/>
              </a:rPr>
              <a:t>Sales by Region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9508C-C1E5-5165-8BB3-3D0F175F2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60065" cy="4351338"/>
          </a:xfrm>
        </p:spPr>
        <p:txBody>
          <a:bodyPr>
            <a:normAutofit/>
          </a:bodyPr>
          <a:lstStyle/>
          <a:p>
            <a:pPr marL="36900" indent="0">
              <a:buNone/>
            </a:pPr>
            <a:endParaRPr lang="en-IN" sz="3600" dirty="0"/>
          </a:p>
          <a:p>
            <a:r>
              <a:rPr lang="en-IN" sz="3600" dirty="0"/>
              <a:t>West is the top selling region, followed by East, Central and South.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659672A-5A84-6666-19AB-4BE9FB65FF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98265" y="2124819"/>
            <a:ext cx="5955535" cy="3752950"/>
          </a:xfrm>
        </p:spPr>
      </p:pic>
    </p:spTree>
    <p:extLst>
      <p:ext uri="{BB962C8B-B14F-4D97-AF65-F5344CB8AC3E}">
        <p14:creationId xmlns:p14="http://schemas.microsoft.com/office/powerpoint/2010/main" val="497567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BB680-BAC7-9BB6-2633-A6A652572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000" dirty="0">
                <a:latin typeface="Amasis MT Pro Medium" panose="02040604050005020304" pitchFamily="18" charset="0"/>
              </a:rPr>
              <a:t>Conclusions: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832E7-9B02-64B7-A55B-1F5467658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19736"/>
            <a:ext cx="10353762" cy="4058751"/>
          </a:xfrm>
        </p:spPr>
        <p:txBody>
          <a:bodyPr>
            <a:normAutofit fontScale="85000" lnSpcReduction="20000"/>
          </a:bodyPr>
          <a:lstStyle/>
          <a:p>
            <a:r>
              <a:rPr lang="en-IN" sz="3200" dirty="0"/>
              <a:t>The customer Segment is the biggest revenue generator. This suggests a focus on understanding and catering to the needs of the Consumer Segment may be profitable.</a:t>
            </a:r>
          </a:p>
          <a:p>
            <a:r>
              <a:rPr lang="en-IN" sz="3200" dirty="0"/>
              <a:t>There might be a seasonal trend with sales rising in the second half of the year. </a:t>
            </a:r>
          </a:p>
          <a:p>
            <a:r>
              <a:rPr lang="en-IN" sz="3200" dirty="0"/>
              <a:t>Smartphones dominate the top selling products list, with Apple iPhones being the clear leader. Profitability varies by category, with furniture being the most profitable.</a:t>
            </a:r>
          </a:p>
          <a:p>
            <a:r>
              <a:rPr lang="en-IN" sz="3200" dirty="0"/>
              <a:t>Sales vary by region, with the East region being the Strongest Performer. </a:t>
            </a:r>
          </a:p>
        </p:txBody>
      </p:sp>
    </p:spTree>
    <p:extLst>
      <p:ext uri="{BB962C8B-B14F-4D97-AF65-F5344CB8AC3E}">
        <p14:creationId xmlns:p14="http://schemas.microsoft.com/office/powerpoint/2010/main" val="2665088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D0582-F4A3-B9E3-0402-6242E40CA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000" b="1" dirty="0">
                <a:latin typeface="Amasis MT Pro Medium" panose="02040604050005020304" pitchFamily="18" charset="0"/>
                <a:cs typeface="AngsanaUPC" panose="02020603050405020304" pitchFamily="18" charset="-34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901E8-CA5D-8659-540A-4C6A0C1CC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sz="4300" b="1" dirty="0"/>
              <a:t>Objective: </a:t>
            </a:r>
          </a:p>
          <a:p>
            <a:pPr marL="0" indent="0">
              <a:buNone/>
            </a:pPr>
            <a:r>
              <a:rPr lang="en-IN" sz="4300" dirty="0"/>
              <a:t>Analyse Sales Data to gain Insights into performance and Customer Behaviour.</a:t>
            </a:r>
          </a:p>
          <a:p>
            <a:r>
              <a:rPr lang="en-IN" sz="4300" b="1" dirty="0"/>
              <a:t>Agenda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3900" dirty="0"/>
              <a:t>Overview of Sales Data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3900" dirty="0"/>
              <a:t>Key Metrics Analysis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3900" dirty="0"/>
              <a:t>Insights and Recommendations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3188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3B4F9-AA91-3DD2-A194-A85E90FA3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>
                <a:latin typeface="Amasis MT Pro Medium" panose="02040604050005020304" pitchFamily="18" charset="0"/>
              </a:rPr>
              <a:t>Overview of Sales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407D1-7F20-DAF4-DD5C-A4BB22975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 fontScale="92500"/>
          </a:bodyPr>
          <a:lstStyle/>
          <a:p>
            <a:r>
              <a:rPr lang="en-IN" sz="4000" b="1" dirty="0">
                <a:cs typeface="AngsanaUPC" panose="02020603050405020304" pitchFamily="18" charset="-34"/>
              </a:rPr>
              <a:t>Dataset Details: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3600" dirty="0">
                <a:cs typeface="AngsanaUPC" panose="02020603050405020304" pitchFamily="18" charset="-34"/>
              </a:rPr>
              <a:t>Total Records: </a:t>
            </a:r>
            <a:r>
              <a:rPr lang="en-IN" sz="3600" u="sng" dirty="0">
                <a:cs typeface="AngsanaUPC" panose="02020603050405020304" pitchFamily="18" charset="-34"/>
              </a:rPr>
              <a:t>51290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3600" dirty="0">
                <a:cs typeface="AngsanaUPC" panose="02020603050405020304" pitchFamily="18" charset="-34"/>
              </a:rPr>
              <a:t>Columns: Row ID, Order ID, Order Date Ship Date, Ship Mode Customer Id, Customer Name, Segment City, State, Country, Postal Code, Market Region, Product Id, Category, Sub-Category, Product Name, Sales Quantity, Discount, Profit Shipping Cost, Order Priority, Order Month  </a:t>
            </a:r>
          </a:p>
        </p:txBody>
      </p:sp>
    </p:spTree>
    <p:extLst>
      <p:ext uri="{BB962C8B-B14F-4D97-AF65-F5344CB8AC3E}">
        <p14:creationId xmlns:p14="http://schemas.microsoft.com/office/powerpoint/2010/main" val="2550222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E3375-D87A-DEBA-1CB6-5D7612277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32" y="477837"/>
            <a:ext cx="10515600" cy="1325563"/>
          </a:xfrm>
        </p:spPr>
        <p:txBody>
          <a:bodyPr>
            <a:normAutofit/>
          </a:bodyPr>
          <a:lstStyle/>
          <a:p>
            <a:r>
              <a:rPr lang="en-IN" sz="6000" b="1" dirty="0">
                <a:latin typeface="Amasis MT Pro Medium" panose="02040604050005020304" pitchFamily="18" charset="0"/>
              </a:rPr>
              <a:t>Key Metrics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15CAD-EC95-115D-38CB-E54B61BEA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32" y="191611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3200" b="1" dirty="0"/>
          </a:p>
          <a:p>
            <a:r>
              <a:rPr lang="en-IN" sz="3200" b="1" dirty="0"/>
              <a:t>Total Sales: </a:t>
            </a:r>
            <a:r>
              <a:rPr lang="en-IN" sz="3200" u="sng" dirty="0"/>
              <a:t>12,642,501.91</a:t>
            </a:r>
          </a:p>
          <a:p>
            <a:r>
              <a:rPr lang="en-IN" sz="3200" b="1" dirty="0"/>
              <a:t>Average Discount: </a:t>
            </a:r>
            <a:r>
              <a:rPr lang="en-IN" sz="3200" u="sng" dirty="0"/>
              <a:t>15.62%</a:t>
            </a:r>
          </a:p>
          <a:p>
            <a:r>
              <a:rPr lang="en-IN" sz="3200" b="1" dirty="0"/>
              <a:t>Average Profit Per Order</a:t>
            </a:r>
            <a:r>
              <a:rPr lang="en-IN" sz="3200" dirty="0"/>
              <a:t>: </a:t>
            </a:r>
            <a:r>
              <a:rPr lang="en-IN" sz="3200" u="sng" dirty="0"/>
              <a:t>28.66</a:t>
            </a:r>
          </a:p>
          <a:p>
            <a:r>
              <a:rPr lang="en-IN" sz="3200" b="1" dirty="0"/>
              <a:t>Total Orders</a:t>
            </a:r>
            <a:r>
              <a:rPr lang="en-IN" sz="3200" dirty="0"/>
              <a:t>: </a:t>
            </a:r>
            <a:r>
              <a:rPr lang="en-IN" sz="3200" u="sng" dirty="0"/>
              <a:t>5,009</a:t>
            </a:r>
          </a:p>
          <a:p>
            <a:r>
              <a:rPr lang="en-IN" sz="3200" b="1" dirty="0"/>
              <a:t>Unique Customers: </a:t>
            </a:r>
            <a:r>
              <a:rPr lang="en-IN" sz="3200" u="sng" dirty="0"/>
              <a:t>793</a:t>
            </a:r>
            <a:r>
              <a:rPr lang="en-IN" sz="3200" dirty="0"/>
              <a:t>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9A1D7B-1784-6A54-FB9D-C7AD24441D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809"/>
          <a:stretch/>
        </p:blipFill>
        <p:spPr>
          <a:xfrm>
            <a:off x="6461737" y="1690688"/>
            <a:ext cx="5211454" cy="468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156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C420F-661A-5B3F-5071-60E756E0D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>
                <a:latin typeface="Amasis MT Pro Medium" panose="02040604050005020304" pitchFamily="18" charset="0"/>
              </a:rPr>
              <a:t>Monthly Sales Trend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A851B-93D5-86EA-909A-1BF41D17DD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1935" y="1825626"/>
            <a:ext cx="5060497" cy="4058750"/>
          </a:xfrm>
        </p:spPr>
        <p:txBody>
          <a:bodyPr>
            <a:normAutofit fontScale="92500" lnSpcReduction="10000"/>
          </a:bodyPr>
          <a:lstStyle/>
          <a:p>
            <a:endParaRPr lang="en-IN" sz="3200" dirty="0"/>
          </a:p>
          <a:p>
            <a:r>
              <a:rPr lang="en-IN" sz="3200" dirty="0"/>
              <a:t>This graphs shows the Monthly sales trends over the past four years.</a:t>
            </a:r>
          </a:p>
          <a:p>
            <a:r>
              <a:rPr lang="en-IN" sz="3200" dirty="0"/>
              <a:t>It highlights the seasonal trend.</a:t>
            </a:r>
          </a:p>
          <a:p>
            <a:r>
              <a:rPr lang="en-IN" sz="3200" dirty="0"/>
              <a:t>Sales appear to rise in the second half of each year.</a:t>
            </a: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E72D529-AB78-1428-1E31-A54D3C4768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48350" y="1825626"/>
            <a:ext cx="6172200" cy="4175124"/>
          </a:xfrm>
        </p:spPr>
      </p:pic>
    </p:spTree>
    <p:extLst>
      <p:ext uri="{BB962C8B-B14F-4D97-AF65-F5344CB8AC3E}">
        <p14:creationId xmlns:p14="http://schemas.microsoft.com/office/powerpoint/2010/main" val="170026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69A2A-C9CB-09B5-BEB6-BC6ABEC48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000" dirty="0">
                <a:latin typeface="Amasis MT Pro Medium" panose="02040604050005020304" pitchFamily="18" charset="0"/>
              </a:rPr>
              <a:t>Monthly Sales Distribution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0C46A6E-65E4-B6A9-60CC-074C5A3305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497417" y="1938968"/>
            <a:ext cx="6324470" cy="4329629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2F22BEA-D4B7-2706-8CD3-2FAA2DBB939D}"/>
              </a:ext>
            </a:extLst>
          </p:cNvPr>
          <p:cNvSpPr txBox="1"/>
          <p:nvPr/>
        </p:nvSpPr>
        <p:spPr>
          <a:xfrm>
            <a:off x="370113" y="1585248"/>
            <a:ext cx="498565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In the Second Month, </a:t>
            </a:r>
            <a:r>
              <a:rPr lang="en-IN" sz="2800" u="sng" dirty="0"/>
              <a:t>February</a:t>
            </a:r>
            <a:r>
              <a:rPr lang="en-IN" sz="2800" dirty="0"/>
              <a:t>, Sales appear to be lower compared to other months throughout the year.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Conversely, the </a:t>
            </a:r>
            <a:r>
              <a:rPr lang="en-IN" sz="2800" u="sng" dirty="0"/>
              <a:t>September</a:t>
            </a:r>
            <a:r>
              <a:rPr lang="en-IN" sz="2800" dirty="0"/>
              <a:t>, </a:t>
            </a:r>
            <a:r>
              <a:rPr lang="en-IN" sz="2800" u="sng" dirty="0"/>
              <a:t>November</a:t>
            </a:r>
            <a:r>
              <a:rPr lang="en-IN" sz="2800" dirty="0"/>
              <a:t> and </a:t>
            </a:r>
            <a:r>
              <a:rPr lang="en-IN" sz="2800" u="sng" dirty="0"/>
              <a:t>December</a:t>
            </a:r>
            <a:r>
              <a:rPr lang="en-IN" sz="2800" dirty="0"/>
              <a:t> month exhibit the highest sales across the entire year.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This pattern suggests that sales tend to rise in the second half of each year.</a:t>
            </a:r>
          </a:p>
        </p:txBody>
      </p:sp>
    </p:spTree>
    <p:extLst>
      <p:ext uri="{BB962C8B-B14F-4D97-AF65-F5344CB8AC3E}">
        <p14:creationId xmlns:p14="http://schemas.microsoft.com/office/powerpoint/2010/main" val="3578269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0CEF1-A3B4-EB65-CC5A-392397C19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latin typeface="Amasis MT Pro Medium" panose="02040604050005020304" pitchFamily="18" charset="0"/>
              </a:rPr>
              <a:t>Top 10 Best Selling Product: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3EF97-99CB-6881-D2A7-E108CC561D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14900" cy="4351338"/>
          </a:xfrm>
        </p:spPr>
        <p:txBody>
          <a:bodyPr>
            <a:normAutofit lnSpcReduction="10000"/>
          </a:bodyPr>
          <a:lstStyle/>
          <a:p>
            <a:r>
              <a:rPr lang="en-IN" sz="3200" dirty="0"/>
              <a:t>Apple iPhones account for the highest total sales among all the products.</a:t>
            </a:r>
          </a:p>
          <a:p>
            <a:r>
              <a:rPr lang="en-IN" sz="3200" dirty="0"/>
              <a:t>Eight out of the ten bestselling products are smartphones, with brands including Apple, Cisco, Motorola, Nokia and Samsung.</a:t>
            </a: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5602408-6131-18A2-B5E7-FBB569F6DE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2363" y="1898572"/>
            <a:ext cx="5065712" cy="3726019"/>
          </a:xfrm>
        </p:spPr>
      </p:pic>
    </p:spTree>
    <p:extLst>
      <p:ext uri="{BB962C8B-B14F-4D97-AF65-F5344CB8AC3E}">
        <p14:creationId xmlns:p14="http://schemas.microsoft.com/office/powerpoint/2010/main" val="3295416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81123-4C28-09EC-08D5-2150C0C6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5400" dirty="0">
                <a:latin typeface="Amasis MT Pro Medium" panose="02040604050005020304" pitchFamily="18" charset="0"/>
              </a:rPr>
              <a:t>Profitability by Product 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B0C6B-3C59-9D26-D129-A17530CEB5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2900" y="1825624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en-IN" sz="3600" dirty="0"/>
              <a:t>The profitability of each product category is different.</a:t>
            </a:r>
          </a:p>
          <a:p>
            <a:r>
              <a:rPr lang="en-IN" sz="3600" dirty="0"/>
              <a:t>Furniture is most profitable category, followed by office supplies and technology.</a:t>
            </a: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8C31B1A-7682-C3B0-948E-7D1816CA79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34000" y="1690689"/>
            <a:ext cx="6019800" cy="4186100"/>
          </a:xfrm>
        </p:spPr>
      </p:pic>
    </p:spTree>
    <p:extLst>
      <p:ext uri="{BB962C8B-B14F-4D97-AF65-F5344CB8AC3E}">
        <p14:creationId xmlns:p14="http://schemas.microsoft.com/office/powerpoint/2010/main" val="2337276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17BC7-BBC6-A5BE-9D35-159AD07D5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000" dirty="0">
                <a:latin typeface="Amasis MT Pro Medium" panose="02040604050005020304" pitchFamily="18" charset="0"/>
              </a:rPr>
              <a:t>Revenue by Customer Segment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6944D-1C80-E8CA-5760-2F662D040D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1825625"/>
            <a:ext cx="5181600" cy="4351338"/>
          </a:xfrm>
        </p:spPr>
        <p:txBody>
          <a:bodyPr/>
          <a:lstStyle/>
          <a:p>
            <a:endParaRPr lang="en-IN" sz="3200" dirty="0"/>
          </a:p>
          <a:p>
            <a:r>
              <a:rPr lang="en-IN" sz="3200" dirty="0"/>
              <a:t>Consumer segment is our largest revenue generator, followed by the Corporate Segment. The Home Office Segment contributes the least amount of revenue.</a:t>
            </a: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FA87488-0BA6-C6B7-1CE6-A8D9EE85D3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86400" y="1690688"/>
            <a:ext cx="5867400" cy="4486275"/>
          </a:xfrm>
        </p:spPr>
      </p:pic>
    </p:spTree>
    <p:extLst>
      <p:ext uri="{BB962C8B-B14F-4D97-AF65-F5344CB8AC3E}">
        <p14:creationId xmlns:p14="http://schemas.microsoft.com/office/powerpoint/2010/main" val="30530187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114</TotalTime>
  <Words>445</Words>
  <Application>Microsoft Office PowerPoint</Application>
  <PresentationFormat>Widescreen</PresentationFormat>
  <Paragraphs>52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Amasis MT Pro Medium</vt:lpstr>
      <vt:lpstr>AngsanaUPC</vt:lpstr>
      <vt:lpstr>Aptos</vt:lpstr>
      <vt:lpstr>Arial</vt:lpstr>
      <vt:lpstr>Calisto MT</vt:lpstr>
      <vt:lpstr>Courier New</vt:lpstr>
      <vt:lpstr>Wingdings 2</vt:lpstr>
      <vt:lpstr>Slate</vt:lpstr>
      <vt:lpstr>PowerPoint Presentation</vt:lpstr>
      <vt:lpstr>Introduction</vt:lpstr>
      <vt:lpstr>Overview of Sales Data </vt:lpstr>
      <vt:lpstr>Key Metrics Analysis </vt:lpstr>
      <vt:lpstr>Monthly Sales Trend</vt:lpstr>
      <vt:lpstr>Monthly Sales Distribution </vt:lpstr>
      <vt:lpstr>Top 10 Best Selling Product:</vt:lpstr>
      <vt:lpstr>Profitability by Product Category</vt:lpstr>
      <vt:lpstr>Revenue by Customer Segment </vt:lpstr>
      <vt:lpstr>Sales by Region </vt:lpstr>
      <vt:lpstr>Conclusions: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simran kaur</dc:creator>
  <cp:lastModifiedBy>simran kaur</cp:lastModifiedBy>
  <cp:revision>1</cp:revision>
  <dcterms:created xsi:type="dcterms:W3CDTF">2024-05-06T16:38:49Z</dcterms:created>
  <dcterms:modified xsi:type="dcterms:W3CDTF">2024-05-06T18:33:40Z</dcterms:modified>
</cp:coreProperties>
</file>