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5" r:id="rId7"/>
    <p:sldId id="268" r:id="rId8"/>
    <p:sldId id="266" r:id="rId9"/>
    <p:sldId id="260" r:id="rId10"/>
    <p:sldId id="261" r:id="rId11"/>
    <p:sldId id="262" r:id="rId12"/>
    <p:sldId id="269" r:id="rId13"/>
    <p:sldId id="270" r:id="rId14"/>
    <p:sldId id="267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44558-6F8E-4C8F-8C86-1224C2608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5EA104-52ED-447F-9503-30C81B059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F2891-A7D6-4882-9CCA-712ADE25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96846-6CA1-4C93-8AB2-F7718D03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0ABD4-24EA-4743-8DE7-C46DB43D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6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07947-AAAE-4F77-ACA3-06964750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F53115-95C8-415E-AC59-594940F2A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FAD87-C71A-47B9-82AB-B972D5C2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60FC8-CD09-4FE0-8BEF-67F8E605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DF352-C16D-461E-9C5B-8BFCA62C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42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C60FD4-C08C-4EBD-B30C-F7C69B697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A33766-13CF-45D5-A76D-DF4F1BF88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9424F-EE5C-4B19-A455-B51EAEBD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4B45B-5540-4DF0-90F2-86473789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6D3C7-6E03-47F3-BE6F-97F27D4B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49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1CB4A-9B7E-454F-9307-BC74FE5A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D560D2-15B7-4851-9C1B-4711E81A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CBDC5-684D-4423-8A0D-69B16ED0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00176-6B69-4614-85E2-E4AC68A65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FC474-28FF-4903-89A0-4E9E1D91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43E4F-76A9-43C7-9EA0-6E9698A6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5FFA6-B814-4799-8383-39B5B0D8A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453AF-FEA7-4DA4-A30D-D51C0076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F2C73-2562-45DC-9D88-1B5F7EE7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FAEA4-358B-41AF-9F85-07AB1DAA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86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10307-483B-4FE4-AE40-70DEE3B5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1F7EE-45C6-4334-A659-02D410529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7BEF5C-C42E-4C94-B1AE-8817A76A9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D52C41-23D0-46B8-A7E5-83CCA343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427501-FC36-48F7-9FC5-AEA1CB49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898106-B2BF-4B9E-A661-A8D082A8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17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5C621-D48C-497D-AFD5-1FFFF180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58DC02-DE4A-4E07-9FCF-73037D91D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1CE625-953F-440A-AD44-B9B33871C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CFD7DE-7AA5-4F67-A560-891010423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C1AB46-A8F6-4D2C-ABF5-AEEA96275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E04F76-A37C-4A22-8F25-CE42497A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8666C5-FD5B-4DED-B50B-87A0BB8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152625-5C24-4720-94E8-13C53EB9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7DE5C-59F4-40A5-B76D-FEC50176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4807A2-1E15-4801-9038-C88BC7DE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870036-800D-410A-A4B8-C5C88B3F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535960-D2A3-4FE4-8EF4-3CE7058D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5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3CD0F1-E862-4E76-BB09-1821510F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6C14D7-37E3-46A4-B3A9-986AD7C6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A4FB0A-020F-42CE-91FD-4FA5FB37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2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FBF96-2CF1-4312-AF12-F78ED4FC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7F297-55A4-4B37-ADD2-F7B0C1989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0F047E-1783-4C44-AC24-D6F4FD07C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1136FC-20A1-4460-92F6-E9618F90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20222-B92E-4D1A-A946-E2079478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E09C0F-9C09-4B7F-A137-C047F725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00526-FF12-4364-A172-09A91BFD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B1401A-CC1D-42DE-A865-C5FD7D08A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769B51-A2E0-4E65-9021-21B4BAFF3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A42926-679B-483B-8635-12B31FCD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BF7AA0-9793-4407-A519-E626FC0F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613C1C-5175-4F0A-AF9A-E04D5C77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9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734020-DCE8-4F49-BA4C-98F5544B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D8A60F-99A0-48C8-AA4F-7010FE35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20DC0-3503-4E2A-A7DB-1F8B688C2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D984-DFF4-45AB-B263-A9362F92C737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885A4-9931-4F47-931A-720268173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B327F-DDF5-47DA-8D0F-2559C49A9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3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744AC-4AE9-42FB-B844-B6FFB9451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Linear Algebra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6C660B-ABC8-41A7-8F8C-1D40696C36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Fall 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302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B460-F033-4491-B0F0-32A7D46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线上答疑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0C1E8-90AD-45B6-939D-1477C502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建立全年级线代</a:t>
            </a:r>
            <a:r>
              <a:rPr lang="en-US" altLang="zh-CN" dirty="0"/>
              <a:t>QQ</a:t>
            </a:r>
            <a:r>
              <a:rPr lang="zh-CN" altLang="zh-CN" dirty="0"/>
              <a:t>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作为发送通知和电子版作业</a:t>
            </a:r>
            <a:r>
              <a:rPr lang="en-US" altLang="zh-CN" dirty="0"/>
              <a:t>&amp;</a:t>
            </a:r>
            <a:r>
              <a:rPr lang="zh-CN" altLang="en-US" dirty="0"/>
              <a:t>答案</a:t>
            </a:r>
            <a:r>
              <a:rPr lang="zh-CN" altLang="zh-CN" dirty="0"/>
              <a:t>的渠道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作为线上答疑的方式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每天仅在晚上</a:t>
            </a:r>
            <a:r>
              <a:rPr lang="en-US" altLang="zh-CN" dirty="0"/>
              <a:t>22:00-24:00</a:t>
            </a:r>
            <a:r>
              <a:rPr lang="zh-CN" altLang="zh-CN" dirty="0"/>
              <a:t>之间回复，其余时间不回复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不鼓励私聊</a:t>
            </a:r>
            <a:r>
              <a:rPr lang="en-US" altLang="zh-CN" dirty="0"/>
              <a:t>[ </a:t>
            </a:r>
            <a:r>
              <a:rPr lang="zh-CN" altLang="en-US" dirty="0"/>
              <a:t>但也可以 </a:t>
            </a:r>
            <a:r>
              <a:rPr lang="en-US" altLang="zh-CN" dirty="0"/>
              <a:t>]</a:t>
            </a:r>
            <a:r>
              <a:rPr lang="zh-CN" altLang="en-US" dirty="0"/>
              <a:t>，尽量在群内提问（允许匿名）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75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E12B460-F033-4491-B0F0-32A7D466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其它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018998-3115-4762-9FDE-EE484F110D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5" b="-3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0C1E8-90AD-45B6-939D-1477C502C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090058"/>
            <a:ext cx="6001899" cy="3970914"/>
          </a:xfrm>
        </p:spPr>
        <p:txBody>
          <a:bodyPr anchor="ctr">
            <a:norm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有其它需求</a:t>
            </a:r>
            <a:r>
              <a:rPr lang="en-US" altLang="zh-CN" sz="2000" dirty="0">
                <a:solidFill>
                  <a:srgbClr val="000000"/>
                </a:solidFill>
              </a:rPr>
              <a:t>/</a:t>
            </a:r>
            <a:r>
              <a:rPr lang="zh-CN" altLang="en-US" sz="2000" dirty="0">
                <a:solidFill>
                  <a:srgbClr val="000000"/>
                </a:solidFill>
              </a:rPr>
              <a:t>问题，请在群内联系助教</a:t>
            </a:r>
            <a:endParaRPr lang="en-US" altLang="zh-CN" sz="2000" dirty="0">
              <a:solidFill>
                <a:srgbClr val="000000"/>
              </a:solidFill>
            </a:endParaRPr>
          </a:p>
          <a:p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zh-CN" altLang="en-US" sz="2000" dirty="0">
                <a:solidFill>
                  <a:srgbClr val="000000"/>
                </a:solidFill>
              </a:rPr>
              <a:t>也可以前往学院楼</a:t>
            </a:r>
            <a:r>
              <a:rPr lang="en-US" altLang="zh-CN" sz="2000" dirty="0">
                <a:solidFill>
                  <a:srgbClr val="000000"/>
                </a:solidFill>
              </a:rPr>
              <a:t>N3-233</a:t>
            </a:r>
            <a:r>
              <a:rPr lang="zh-CN" altLang="en-US" sz="2000" dirty="0">
                <a:solidFill>
                  <a:srgbClr val="000000"/>
                </a:solidFill>
              </a:rPr>
              <a:t>实验室，找助教吴昊</a:t>
            </a:r>
            <a:endParaRPr lang="en-US" altLang="zh-CN" sz="2000" dirty="0">
              <a:solidFill>
                <a:srgbClr val="000000"/>
              </a:solidFill>
            </a:endParaRPr>
          </a:p>
          <a:p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zh-CN" altLang="en-US" sz="2000" dirty="0">
                <a:solidFill>
                  <a:srgbClr val="000000"/>
                </a:solidFill>
              </a:rPr>
              <a:t>电子资料会放在</a:t>
            </a:r>
            <a:r>
              <a:rPr lang="en-US" altLang="zh-CN" sz="2000" dirty="0" err="1">
                <a:solidFill>
                  <a:srgbClr val="000000"/>
                </a:solidFill>
              </a:rPr>
              <a:t>github</a:t>
            </a:r>
            <a:r>
              <a:rPr lang="zh-CN" altLang="en-US" sz="2000" dirty="0">
                <a:solidFill>
                  <a:srgbClr val="000000"/>
                </a:solidFill>
              </a:rPr>
              <a:t>上  </a:t>
            </a:r>
            <a:r>
              <a:rPr lang="en-US" altLang="zh-CN" sz="2000" dirty="0">
                <a:solidFill>
                  <a:srgbClr val="000000"/>
                </a:solidFill>
              </a:rPr>
              <a:t>https://milin0802.github.io/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4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0A263-C3E2-4315-B611-CF44CBF7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9B3F9-17E4-413F-8491-36C74161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月上旬安排期中测试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期中测试等同于一次作业，目的是</a:t>
            </a:r>
            <a:r>
              <a:rPr lang="zh-CN" altLang="en-US" b="1" dirty="0">
                <a:solidFill>
                  <a:srgbClr val="FF0000"/>
                </a:solidFill>
              </a:rPr>
              <a:t>及时发现有学习困难同学</a:t>
            </a:r>
            <a:r>
              <a:rPr lang="zh-CN" altLang="en-US" dirty="0"/>
              <a:t>（期中考试当周不布置作业）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题目会</a:t>
            </a:r>
            <a:r>
              <a:rPr lang="zh-CN" altLang="en-US" b="1" dirty="0">
                <a:solidFill>
                  <a:srgbClr val="FF0000"/>
                </a:solidFill>
              </a:rPr>
              <a:t>很</a:t>
            </a:r>
            <a:r>
              <a:rPr lang="zh-CN" altLang="en-US" dirty="0"/>
              <a:t>简单，只要卷面</a:t>
            </a:r>
            <a:r>
              <a:rPr lang="en-US" altLang="zh-CN" dirty="0"/>
              <a:t>60</a:t>
            </a:r>
            <a:r>
              <a:rPr lang="zh-CN" altLang="en-US" dirty="0"/>
              <a:t>分以上，即通过测试，即</a:t>
            </a:r>
            <a:r>
              <a:rPr lang="en-US" altLang="zh-CN" dirty="0"/>
              <a:t>A+(</a:t>
            </a:r>
            <a:r>
              <a:rPr lang="zh-CN" altLang="en-US" dirty="0"/>
              <a:t>所以你考</a:t>
            </a:r>
            <a:r>
              <a:rPr lang="en-US" altLang="zh-CN" dirty="0"/>
              <a:t>100</a:t>
            </a:r>
            <a:r>
              <a:rPr lang="zh-CN" altLang="en-US" dirty="0"/>
              <a:t>和</a:t>
            </a:r>
            <a:r>
              <a:rPr lang="en-US" altLang="zh-CN" dirty="0"/>
              <a:t>60</a:t>
            </a:r>
            <a:r>
              <a:rPr lang="zh-CN" altLang="en-US" dirty="0"/>
              <a:t>在期中时没有区别）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未通过（</a:t>
            </a:r>
            <a:r>
              <a:rPr lang="en-US" altLang="zh-CN" dirty="0"/>
              <a:t>&lt;60</a:t>
            </a:r>
            <a:r>
              <a:rPr lang="zh-CN" altLang="en-US" dirty="0"/>
              <a:t>）的同学，将收到</a:t>
            </a:r>
            <a:r>
              <a:rPr lang="zh-CN" altLang="en-US"/>
              <a:t>助教的额外关注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0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F32E1-9677-4ACF-B401-16F0EF8F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重修</a:t>
            </a:r>
            <a:r>
              <a:rPr lang="en-US" altLang="zh-CN" dirty="0"/>
              <a:t>/</a:t>
            </a:r>
            <a:r>
              <a:rPr lang="zh-CN" altLang="en-US" dirty="0"/>
              <a:t>刷分（非</a:t>
            </a:r>
            <a:r>
              <a:rPr lang="en-US" altLang="zh-CN" dirty="0"/>
              <a:t>20</a:t>
            </a:r>
            <a:r>
              <a:rPr lang="zh-CN" altLang="en-US" dirty="0"/>
              <a:t>级学生）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CF34C-A8D7-4E6F-97A7-5E5DE653F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其它年级</a:t>
            </a:r>
            <a:r>
              <a:rPr lang="zh-CN" altLang="en-US" dirty="0"/>
              <a:t>重修</a:t>
            </a:r>
            <a:r>
              <a:rPr lang="en-US" altLang="zh-CN" dirty="0"/>
              <a:t>/</a:t>
            </a:r>
            <a:r>
              <a:rPr lang="zh-CN" altLang="en-US" dirty="0"/>
              <a:t>刷分的同学，平时上课经过栾老师允许之后可以不来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如果这些同学选择</a:t>
            </a:r>
            <a:r>
              <a:rPr lang="zh-CN" altLang="en-US" b="1" dirty="0">
                <a:solidFill>
                  <a:srgbClr val="00B050"/>
                </a:solidFill>
              </a:rPr>
              <a:t>平时交作业</a:t>
            </a:r>
            <a:r>
              <a:rPr lang="zh-CN" altLang="en-US" dirty="0"/>
              <a:t>，那么就有平时分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如果这些同学选择</a:t>
            </a:r>
            <a:r>
              <a:rPr lang="zh-CN" altLang="en-US" b="1" dirty="0">
                <a:solidFill>
                  <a:srgbClr val="00B050"/>
                </a:solidFill>
              </a:rPr>
              <a:t>不交作业</a:t>
            </a:r>
            <a:r>
              <a:rPr lang="zh-CN" altLang="en-US" dirty="0"/>
              <a:t>，那么</a:t>
            </a:r>
            <a:r>
              <a:rPr lang="en-US" altLang="zh-CN" dirty="0"/>
              <a:t>【</a:t>
            </a:r>
            <a:r>
              <a:rPr lang="zh-CN" altLang="en-US" dirty="0"/>
              <a:t>期末卷面成绩</a:t>
            </a:r>
            <a:r>
              <a:rPr lang="en-US" altLang="zh-CN" dirty="0"/>
              <a:t>】</a:t>
            </a:r>
            <a:r>
              <a:rPr lang="zh-CN" altLang="en-US" dirty="0"/>
              <a:t>即为</a:t>
            </a:r>
            <a:r>
              <a:rPr lang="en-US" altLang="zh-CN" dirty="0"/>
              <a:t>【</a:t>
            </a:r>
            <a:r>
              <a:rPr lang="zh-CN" altLang="en-US" dirty="0"/>
              <a:t>最终成绩</a:t>
            </a:r>
            <a:r>
              <a:rPr lang="en-US" altLang="zh-CN" dirty="0"/>
              <a:t>】</a:t>
            </a:r>
            <a:r>
              <a:rPr lang="zh-CN" altLang="en-US" dirty="0"/>
              <a:t>，即没有平时分</a:t>
            </a:r>
          </a:p>
        </p:txBody>
      </p:sp>
    </p:spTree>
    <p:extLst>
      <p:ext uri="{BB962C8B-B14F-4D97-AF65-F5344CB8AC3E}">
        <p14:creationId xmlns:p14="http://schemas.microsoft.com/office/powerpoint/2010/main" val="3459454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B835A-3753-47A3-A486-FA1629F7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总结一下，只有两条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7F1B0-93D2-4741-9658-E68E2E92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平时学得会，作业把酒醉；</a:t>
            </a:r>
            <a:endParaRPr lang="en-US" altLang="zh-CN" dirty="0"/>
          </a:p>
          <a:p>
            <a:r>
              <a:rPr lang="zh-CN" altLang="en-US" dirty="0"/>
              <a:t>作业做得好，百事无烦恼；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有问题线上</a:t>
            </a:r>
            <a:r>
              <a:rPr lang="en-US" altLang="zh-CN" dirty="0"/>
              <a:t>/</a:t>
            </a:r>
            <a:r>
              <a:rPr lang="zh-CN" altLang="en-US" dirty="0"/>
              <a:t>线下均可答疑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D75A35-0C8C-45B1-A178-446E3F9A2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762" y="0"/>
            <a:ext cx="3827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1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B460-F033-4491-B0F0-32A7D466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517" y="2638459"/>
            <a:ext cx="2312966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dirty="0"/>
              <a:t>Q&amp;A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68113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B460-F033-4491-B0F0-32A7D46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助教人员安排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0C1E8-90AD-45B6-939D-1477C502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级</a:t>
            </a:r>
            <a:r>
              <a:rPr lang="en-US" altLang="zh-CN" dirty="0"/>
              <a:t>1</a:t>
            </a:r>
            <a:r>
              <a:rPr lang="zh-CN" altLang="en-US" dirty="0"/>
              <a:t>班：李熙，</a:t>
            </a:r>
            <a:r>
              <a:rPr lang="en-US" altLang="zh-CN" dirty="0"/>
              <a:t>2017</a:t>
            </a:r>
            <a:r>
              <a:rPr lang="zh-CN" altLang="en-US" dirty="0"/>
              <a:t>级计算机本科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级</a:t>
            </a:r>
            <a:r>
              <a:rPr lang="en-US" altLang="zh-CN" dirty="0"/>
              <a:t>2</a:t>
            </a:r>
            <a:r>
              <a:rPr lang="zh-CN" altLang="en-US" dirty="0"/>
              <a:t>班：刘宗殿，</a:t>
            </a:r>
            <a:r>
              <a:rPr lang="en-US" altLang="zh-CN" dirty="0"/>
              <a:t>2017</a:t>
            </a:r>
            <a:r>
              <a:rPr lang="zh-CN" altLang="en-US" dirty="0"/>
              <a:t>级计算机本科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级</a:t>
            </a:r>
            <a:r>
              <a:rPr lang="en-US" altLang="zh-CN" dirty="0"/>
              <a:t>3</a:t>
            </a:r>
            <a:r>
              <a:rPr lang="zh-CN" altLang="en-US" dirty="0"/>
              <a:t>班：吴昊，</a:t>
            </a:r>
            <a:r>
              <a:rPr lang="en-US" altLang="zh-CN" dirty="0"/>
              <a:t>2017</a:t>
            </a:r>
            <a:r>
              <a:rPr lang="zh-CN" altLang="en-US" dirty="0"/>
              <a:t>级计算机本科，电话</a:t>
            </a:r>
            <a:r>
              <a:rPr lang="en-US" altLang="zh-CN" dirty="0"/>
              <a:t>178 6680 6572</a:t>
            </a:r>
          </a:p>
          <a:p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级</a:t>
            </a:r>
            <a:r>
              <a:rPr lang="en-US" altLang="zh-CN" dirty="0"/>
              <a:t>4</a:t>
            </a:r>
            <a:r>
              <a:rPr lang="zh-CN" altLang="en-US" dirty="0"/>
              <a:t>班：雷艳，</a:t>
            </a:r>
            <a:r>
              <a:rPr lang="en-US" altLang="zh-CN" dirty="0"/>
              <a:t>2017</a:t>
            </a:r>
            <a:r>
              <a:rPr lang="zh-CN" altLang="en-US" dirty="0"/>
              <a:t>级计算机本科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11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B460-F033-4491-B0F0-32A7D46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0C1E8-90AD-45B6-939D-1477C502C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6322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作业是什么？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与中学有很大不同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是检验</a:t>
            </a:r>
            <a:r>
              <a:rPr lang="zh-CN" altLang="en-US" b="1" dirty="0">
                <a:solidFill>
                  <a:srgbClr val="FF0000"/>
                </a:solidFill>
              </a:rPr>
              <a:t>是否学会</a:t>
            </a:r>
            <a:r>
              <a:rPr lang="zh-CN" altLang="en-US" dirty="0"/>
              <a:t>的最低基准，不是你需要完成的</a:t>
            </a:r>
            <a:r>
              <a:rPr lang="zh-CN" altLang="en-US" b="1" dirty="0">
                <a:solidFill>
                  <a:srgbClr val="00B050"/>
                </a:solidFill>
              </a:rPr>
              <a:t>最高标准</a:t>
            </a:r>
            <a:endParaRPr lang="en-US" altLang="zh-CN" b="1" dirty="0">
              <a:solidFill>
                <a:srgbClr val="00B050"/>
              </a:solidFill>
            </a:endParaRPr>
          </a:p>
          <a:p>
            <a:endParaRPr lang="en-US" altLang="zh-CN" b="1" dirty="0">
              <a:solidFill>
                <a:srgbClr val="00B050"/>
              </a:solidFill>
            </a:endParaRPr>
          </a:p>
          <a:p>
            <a:r>
              <a:rPr lang="zh-CN" altLang="en-US" dirty="0"/>
              <a:t>如果你想达到更高的水准，需要私下做的更多（不仅是对于这门课而言）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高年级的课程，作业量会远低于大一基础课</a:t>
            </a:r>
          </a:p>
        </p:txBody>
      </p:sp>
    </p:spTree>
    <p:extLst>
      <p:ext uri="{BB962C8B-B14F-4D97-AF65-F5344CB8AC3E}">
        <p14:creationId xmlns:p14="http://schemas.microsoft.com/office/powerpoint/2010/main" val="137736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B460-F033-4491-B0F0-32A7D46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0C1E8-90AD-45B6-939D-1477C502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校历</a:t>
            </a:r>
            <a:r>
              <a:rPr lang="zh-CN" altLang="zh-CN" b="1" dirty="0"/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zh-CN" b="1" dirty="0"/>
              <a:t>周</a:t>
            </a:r>
            <a:r>
              <a:rPr lang="zh-CN" altLang="zh-CN" dirty="0"/>
              <a:t>（含）开始布置作业，一直到校历</a:t>
            </a:r>
            <a:r>
              <a:rPr lang="zh-CN" altLang="zh-CN" b="1" dirty="0"/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13</a:t>
            </a:r>
            <a:r>
              <a:rPr lang="zh-CN" altLang="zh-CN" b="1" dirty="0"/>
              <a:t>周</a:t>
            </a:r>
            <a:r>
              <a:rPr lang="zh-CN" altLang="zh-CN" dirty="0"/>
              <a:t>（含）最后一次作业，作业一共</a:t>
            </a:r>
            <a:r>
              <a:rPr lang="en-US" altLang="zh-CN" dirty="0"/>
              <a:t>8</a:t>
            </a:r>
            <a:r>
              <a:rPr lang="zh-CN" altLang="zh-CN" dirty="0"/>
              <a:t>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作业等级：</a:t>
            </a:r>
            <a:r>
              <a:rPr lang="en-US" altLang="zh-CN" dirty="0"/>
              <a:t>A+</a:t>
            </a:r>
            <a:r>
              <a:rPr lang="zh-CN" altLang="en-US" dirty="0"/>
              <a:t>；</a:t>
            </a:r>
            <a:r>
              <a:rPr lang="en-US" altLang="zh-CN" dirty="0"/>
              <a:t>A</a:t>
            </a:r>
            <a:r>
              <a:rPr lang="zh-CN" altLang="en-US" dirty="0"/>
              <a:t>；</a:t>
            </a:r>
            <a:r>
              <a:rPr lang="en-US" altLang="zh-CN" dirty="0"/>
              <a:t>B</a:t>
            </a:r>
          </a:p>
          <a:p>
            <a:endParaRPr lang="en-US" altLang="zh-CN" dirty="0"/>
          </a:p>
          <a:p>
            <a:r>
              <a:rPr lang="zh-CN" altLang="en-US" dirty="0"/>
              <a:t>不交作业成绩空白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不接受</a:t>
            </a:r>
            <a:r>
              <a:rPr lang="zh-CN" altLang="en-US" b="1" dirty="0">
                <a:solidFill>
                  <a:srgbClr val="FF0000"/>
                </a:solidFill>
              </a:rPr>
              <a:t>无正当理由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集中</a:t>
            </a:r>
            <a:r>
              <a:rPr lang="zh-CN" altLang="en-US" dirty="0"/>
              <a:t>补交作业（但是因为特殊原因晚交</a:t>
            </a:r>
            <a:r>
              <a:rPr lang="en-US" altLang="zh-CN" dirty="0"/>
              <a:t>1-2</a:t>
            </a:r>
            <a:r>
              <a:rPr lang="zh-CN" altLang="en-US" dirty="0"/>
              <a:t>天是可以的）</a:t>
            </a:r>
          </a:p>
        </p:txBody>
      </p:sp>
    </p:spTree>
    <p:extLst>
      <p:ext uri="{BB962C8B-B14F-4D97-AF65-F5344CB8AC3E}">
        <p14:creationId xmlns:p14="http://schemas.microsoft.com/office/powerpoint/2010/main" val="163835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B460-F033-4491-B0F0-32A7D46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作业安排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B519FC7-54CB-45EC-BCC5-61FECC9C650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" y="1690688"/>
            <a:ext cx="10867054" cy="29279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F7068B8-60CD-48E8-AC0D-B53CF7B8FDA4}"/>
              </a:ext>
            </a:extLst>
          </p:cNvPr>
          <p:cNvSpPr/>
          <p:nvPr/>
        </p:nvSpPr>
        <p:spPr>
          <a:xfrm>
            <a:off x="838200" y="4928805"/>
            <a:ext cx="10360090" cy="1424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Step  1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每周五通过</a:t>
            </a:r>
            <a:r>
              <a:rPr lang="en-US" altLang="zh-CN" sz="20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群发送下周作业的</a:t>
            </a:r>
            <a:r>
              <a:rPr lang="en-US" altLang="zh-CN" sz="20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PDF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版，</a:t>
            </a:r>
            <a:r>
              <a:rPr lang="zh-CN" altLang="zh-CN" sz="20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同时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下发上一周作业的答案。</a:t>
            </a:r>
            <a:endParaRPr lang="zh-CN" altLang="zh-CN" sz="20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Step 2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：下周三上课时，将</a:t>
            </a:r>
            <a:r>
              <a:rPr lang="zh-CN" altLang="zh-CN" sz="2000" b="1" kern="100" dirty="0">
                <a:solidFill>
                  <a:srgbClr val="FF000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作业纸</a:t>
            </a:r>
            <a:r>
              <a:rPr lang="en-US" altLang="zh-CN" sz="2000" b="1" kern="100" dirty="0">
                <a:solidFill>
                  <a:srgbClr val="FF000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kern="100" dirty="0">
                <a:solidFill>
                  <a:srgbClr val="FF000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本</a:t>
            </a:r>
            <a:r>
              <a:rPr lang="zh-CN" altLang="en-US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交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给学委，各班学委下课后送至</a:t>
            </a:r>
            <a:r>
              <a:rPr lang="en-US" altLang="zh-CN" sz="20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N3</a:t>
            </a:r>
            <a:r>
              <a:rPr lang="zh-CN" altLang="en-US" sz="20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（学院楼）</a:t>
            </a:r>
            <a:r>
              <a:rPr lang="en-US" altLang="zh-CN" sz="20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-233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实验室，放在</a:t>
            </a:r>
            <a:r>
              <a:rPr lang="en-US" altLang="zh-CN" sz="20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233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房间</a:t>
            </a:r>
            <a:r>
              <a:rPr lang="zh-CN" altLang="en-US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入口处</a:t>
            </a:r>
            <a:r>
              <a:rPr lang="zh-CN" altLang="zh-CN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书架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上即可（</a:t>
            </a:r>
            <a:r>
              <a:rPr lang="zh-CN" altLang="zh-CN" sz="2000" b="1" kern="100" dirty="0">
                <a:solidFill>
                  <a:srgbClr val="00B05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不必关心是否收齐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）</a:t>
            </a:r>
            <a:endParaRPr lang="zh-CN" altLang="zh-CN" sz="20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4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B460-F033-4491-B0F0-32A7D46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作业安排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B519FC7-54CB-45EC-BCC5-61FECC9C650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" y="1690688"/>
            <a:ext cx="10867054" cy="29279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F7068B8-60CD-48E8-AC0D-B53CF7B8FDA4}"/>
              </a:ext>
            </a:extLst>
          </p:cNvPr>
          <p:cNvSpPr/>
          <p:nvPr/>
        </p:nvSpPr>
        <p:spPr>
          <a:xfrm>
            <a:off x="838200" y="4695540"/>
            <a:ext cx="10360090" cy="1885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Step 3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：助教会在周四加急改完，并评分，周五上课时由学委下发至个人。</a:t>
            </a:r>
            <a:endParaRPr lang="zh-CN" altLang="zh-CN" sz="20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Step 4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：凡是本周作业等级为</a:t>
            </a:r>
            <a:r>
              <a:rPr lang="en-US" altLang="zh-CN" sz="2000" b="1" kern="1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kern="1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的同学，必须于本周日</a:t>
            </a:r>
            <a:r>
              <a:rPr lang="en-US" altLang="zh-CN" sz="20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点前，将</a:t>
            </a:r>
            <a:r>
              <a:rPr lang="zh-CN" altLang="zh-CN" sz="2000" kern="100" dirty="0">
                <a:solidFill>
                  <a:srgbClr val="FF000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改好错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的作业拍照</a:t>
            </a:r>
            <a:r>
              <a:rPr lang="zh-CN" altLang="en-US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并组合成</a:t>
            </a:r>
            <a:r>
              <a:rPr lang="en-US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pdf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上传至山大云盘</a:t>
            </a:r>
            <a:r>
              <a:rPr lang="zh-CN" altLang="en-US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（链接</a:t>
            </a:r>
            <a:r>
              <a:rPr lang="en-US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QQ</a:t>
            </a:r>
            <a:r>
              <a:rPr lang="zh-CN" altLang="en-US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群发布）</a:t>
            </a:r>
            <a:r>
              <a:rPr lang="en-US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A+</a:t>
            </a:r>
            <a:r>
              <a:rPr lang="zh-CN" altLang="en-US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作业不需要二次改错上传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。（</a:t>
            </a:r>
            <a:r>
              <a:rPr lang="zh-CN" altLang="zh-CN" sz="2000" b="1" kern="100" dirty="0">
                <a:solidFill>
                  <a:srgbClr val="FF000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应上传但不上传</a:t>
            </a:r>
            <a:r>
              <a:rPr lang="en-US" altLang="zh-CN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000" b="1" kern="100" dirty="0">
                <a:solidFill>
                  <a:srgbClr val="FF000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上传错误</a:t>
            </a:r>
            <a:r>
              <a:rPr lang="zh-CN" altLang="en-US" sz="2000" b="1" kern="100" dirty="0">
                <a:solidFill>
                  <a:srgbClr val="FF000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依旧</a:t>
            </a:r>
            <a:r>
              <a:rPr lang="zh-CN" altLang="zh-CN" sz="2000" b="1" kern="100" dirty="0">
                <a:solidFill>
                  <a:srgbClr val="FF000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很多</a:t>
            </a:r>
            <a:r>
              <a:rPr lang="zh-CN" altLang="zh-CN" sz="2000" b="1" kern="100" dirty="0">
                <a:solidFill>
                  <a:srgbClr val="00B05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，降低一个等级</a:t>
            </a:r>
            <a:r>
              <a:rPr lang="zh-CN" altLang="en-US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B;B</a:t>
            </a:r>
            <a:r>
              <a:rPr lang="en-US" altLang="zh-CN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000" b="1" kern="100" dirty="0">
                <a:solidFill>
                  <a:srgbClr val="00B05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改正良好，保持现有等级不变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）</a:t>
            </a:r>
            <a:endParaRPr lang="zh-CN" altLang="zh-CN" sz="20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5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E1F4-4C92-4612-A6BA-9A8FD719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1EC48-8D31-4406-93E4-80E0F415F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我们会给</a:t>
            </a:r>
            <a:r>
              <a:rPr lang="zh-CN" altLang="en-US" b="1" dirty="0">
                <a:solidFill>
                  <a:srgbClr val="FF0000"/>
                </a:solidFill>
              </a:rPr>
              <a:t>不少</a:t>
            </a:r>
            <a:r>
              <a:rPr lang="en-US" altLang="zh-CN" dirty="0"/>
              <a:t>A+</a:t>
            </a:r>
            <a:r>
              <a:rPr lang="zh-CN" altLang="en-US" dirty="0"/>
              <a:t>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所以不用担心自己作业每次都得改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197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87588-E2CE-4438-8E4E-4A1C0842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046C3-7974-4F3F-91E2-676BC4EA4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13-14</a:t>
            </a:r>
            <a:r>
              <a:rPr lang="zh-CN" altLang="en-US" dirty="0"/>
              <a:t>周就出两套综合试题，以供大家自行练习</a:t>
            </a:r>
            <a:endParaRPr lang="en-US" altLang="zh-CN" dirty="0"/>
          </a:p>
          <a:p>
            <a:r>
              <a:rPr lang="zh-CN" altLang="en-US" dirty="0"/>
              <a:t>二次改错上传，改错在纸上，拍照之后，插入</a:t>
            </a:r>
            <a:r>
              <a:rPr lang="en-US" altLang="zh-CN" dirty="0"/>
              <a:t>word</a:t>
            </a:r>
            <a:r>
              <a:rPr lang="zh-CN" altLang="en-US" dirty="0"/>
              <a:t>文档，导出</a:t>
            </a:r>
            <a:r>
              <a:rPr lang="en-US" altLang="zh-CN" dirty="0"/>
              <a:t>pdf</a:t>
            </a:r>
          </a:p>
          <a:p>
            <a:r>
              <a:rPr lang="zh-CN" altLang="en-US" dirty="0"/>
              <a:t>二次改错上传</a:t>
            </a:r>
            <a:r>
              <a:rPr lang="en-US" altLang="zh-CN" dirty="0"/>
              <a:t>pdf</a:t>
            </a:r>
            <a:r>
              <a:rPr lang="zh-CN" altLang="en-US" dirty="0"/>
              <a:t>时，文件命名不要透露个人姓名、学号等个人信息（尊重个人隐私）</a:t>
            </a:r>
            <a:r>
              <a:rPr lang="zh-CN" altLang="en-US" sz="3200" b="1" dirty="0">
                <a:solidFill>
                  <a:srgbClr val="FF0000"/>
                </a:solidFill>
              </a:rPr>
              <a:t>但是学号、姓名必须写在文件内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zh-CN" altLang="en-US" dirty="0"/>
              <a:t>二次改错上传的</a:t>
            </a:r>
            <a:r>
              <a:rPr lang="en-US" altLang="zh-CN" dirty="0"/>
              <a:t>pdf</a:t>
            </a:r>
            <a:r>
              <a:rPr lang="zh-CN" altLang="en-US" dirty="0"/>
              <a:t>文件，命名格式只需要写</a:t>
            </a:r>
            <a:r>
              <a:rPr lang="en-US" altLang="zh-CN" dirty="0"/>
              <a:t>【</a:t>
            </a:r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次作业</a:t>
            </a:r>
            <a:r>
              <a:rPr lang="en-US" altLang="zh-CN" dirty="0"/>
              <a:t>-</a:t>
            </a:r>
            <a:r>
              <a:rPr lang="zh-CN" altLang="en-US" dirty="0"/>
              <a:t>改错</a:t>
            </a:r>
            <a:r>
              <a:rPr lang="en-US" altLang="zh-CN" dirty="0"/>
              <a:t>-</a:t>
            </a:r>
            <a:r>
              <a:rPr lang="zh-CN" altLang="en-US" dirty="0"/>
              <a:t>任意码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任意码为</a:t>
            </a:r>
            <a:r>
              <a:rPr lang="zh-CN" altLang="en-US" b="1" dirty="0">
                <a:solidFill>
                  <a:srgbClr val="00B050"/>
                </a:solidFill>
              </a:rPr>
              <a:t>随意编写</a:t>
            </a:r>
            <a:r>
              <a:rPr lang="zh-CN" altLang="en-US" dirty="0"/>
              <a:t>，乱序的字母数字都可以，只需要保证不重名即可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385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B460-F033-4491-B0F0-32A7D46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线下答疑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0C1E8-90AD-45B6-939D-1477C502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每周三晚上</a:t>
            </a:r>
            <a:r>
              <a:rPr lang="en-US" altLang="zh-CN" dirty="0"/>
              <a:t>19:30-22:00</a:t>
            </a:r>
            <a:r>
              <a:rPr lang="zh-CN" altLang="zh-CN" dirty="0"/>
              <a:t>，在振声苑教室（具体教室待定）答疑，有问题的同学请</a:t>
            </a:r>
            <a:r>
              <a:rPr lang="zh-CN" altLang="zh-CN" b="1" dirty="0">
                <a:solidFill>
                  <a:srgbClr val="FF0000"/>
                </a:solidFill>
              </a:rPr>
              <a:t>自愿</a:t>
            </a:r>
            <a:r>
              <a:rPr lang="zh-CN" altLang="zh-CN" dirty="0"/>
              <a:t>前去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选在周三晚的目的是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班当</a:t>
            </a:r>
            <a:r>
              <a:rPr lang="zh-CN" altLang="en-US" dirty="0"/>
              <a:t>晚在</a:t>
            </a:r>
            <a:r>
              <a:rPr lang="zh-CN" altLang="zh-CN" dirty="0"/>
              <a:t>振声苑</a:t>
            </a:r>
            <a:r>
              <a:rPr lang="zh-CN" altLang="en-US" dirty="0"/>
              <a:t>有近代史</a:t>
            </a:r>
            <a:r>
              <a:rPr lang="zh-CN" altLang="zh-CN" dirty="0"/>
              <a:t>，</a:t>
            </a:r>
            <a:r>
              <a:rPr lang="en-US" altLang="zh-CN" dirty="0"/>
              <a:t>21:00</a:t>
            </a:r>
            <a:r>
              <a:rPr lang="zh-CN" altLang="zh-CN" dirty="0"/>
              <a:t>下课，可以方便</a:t>
            </a:r>
            <a:r>
              <a:rPr lang="zh-CN" altLang="en-US" dirty="0"/>
              <a:t>直接</a:t>
            </a:r>
            <a:r>
              <a:rPr lang="zh-CN" altLang="zh-CN" dirty="0"/>
              <a:t>去答疑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班学生</a:t>
            </a:r>
            <a:r>
              <a:rPr lang="zh-CN" altLang="en-US" dirty="0"/>
              <a:t>需要答疑</a:t>
            </a:r>
            <a:r>
              <a:rPr lang="zh-CN" altLang="zh-CN" dirty="0"/>
              <a:t>，也请前往振声苑答疑，并鼓励自习</a:t>
            </a:r>
            <a:r>
              <a:rPr lang="zh-CN" altLang="en-US" dirty="0"/>
              <a:t>。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班同学尽量选在</a:t>
            </a:r>
            <a:r>
              <a:rPr lang="en-US" altLang="zh-CN" dirty="0"/>
              <a:t>19:30-21</a:t>
            </a:r>
            <a:r>
              <a:rPr lang="en-US" altLang="zh-CN" dirty="0">
                <a:sym typeface="Wingdings" panose="05000000000000000000" pitchFamily="2" charset="2"/>
              </a:rPr>
              <a:t>:00</a:t>
            </a:r>
            <a:r>
              <a:rPr lang="zh-CN" altLang="en-US" dirty="0">
                <a:sym typeface="Wingdings" panose="05000000000000000000" pitchFamily="2" charset="2"/>
              </a:rPr>
              <a:t>前往答疑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4</a:t>
            </a:r>
            <a:r>
              <a:rPr lang="zh-CN" altLang="en-US" dirty="0">
                <a:sym typeface="Wingdings" panose="05000000000000000000" pitchFamily="2" charset="2"/>
              </a:rPr>
              <a:t>班同学可以选在</a:t>
            </a:r>
            <a:r>
              <a:rPr lang="en-US" altLang="zh-CN" dirty="0">
                <a:sym typeface="Wingdings" panose="05000000000000000000" pitchFamily="2" charset="2"/>
              </a:rPr>
              <a:t>21:00</a:t>
            </a:r>
            <a:r>
              <a:rPr lang="zh-CN" altLang="en-US" dirty="0">
                <a:sym typeface="Wingdings" panose="05000000000000000000" pitchFamily="2" charset="2"/>
              </a:rPr>
              <a:t>下课后，前去答疑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42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883</Words>
  <Application>Microsoft Macintosh PowerPoint</Application>
  <PresentationFormat>宽屏</PresentationFormat>
  <Paragraphs>88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DengXian</vt:lpstr>
      <vt:lpstr>DengXian</vt:lpstr>
      <vt:lpstr>等线 Light</vt:lpstr>
      <vt:lpstr>Arial</vt:lpstr>
      <vt:lpstr>Office 主题​​</vt:lpstr>
      <vt:lpstr>Linear Algebra</vt:lpstr>
      <vt:lpstr>助教人员安排</vt:lpstr>
      <vt:lpstr>作业安排</vt:lpstr>
      <vt:lpstr>作业安排</vt:lpstr>
      <vt:lpstr>作业安排</vt:lpstr>
      <vt:lpstr>作业安排</vt:lpstr>
      <vt:lpstr>作业安排</vt:lpstr>
      <vt:lpstr>作业安排</vt:lpstr>
      <vt:lpstr>线下答疑</vt:lpstr>
      <vt:lpstr>线上答疑</vt:lpstr>
      <vt:lpstr>其它</vt:lpstr>
      <vt:lpstr>其它</vt:lpstr>
      <vt:lpstr>重修/刷分（非20级学生）</vt:lpstr>
      <vt:lpstr>总结一下，只有两条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吴昊</dc:creator>
  <cp:lastModifiedBy>李 熙</cp:lastModifiedBy>
  <cp:revision>8</cp:revision>
  <dcterms:created xsi:type="dcterms:W3CDTF">2020-09-21T06:58:03Z</dcterms:created>
  <dcterms:modified xsi:type="dcterms:W3CDTF">2020-09-30T08:39:41Z</dcterms:modified>
</cp:coreProperties>
</file>