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0.jpe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grpSp>
        <p:nvGrpSpPr>
          <p:cNvPr name="Group 2" id="2"/>
          <p:cNvGrpSpPr/>
          <p:nvPr/>
        </p:nvGrpSpPr>
        <p:grpSpPr>
          <a:xfrm rot="0">
            <a:off x="4274478" y="3533738"/>
            <a:ext cx="8975266" cy="6753262"/>
            <a:chOff x="0" y="0"/>
            <a:chExt cx="5857240" cy="4407164"/>
          </a:xfrm>
        </p:grpSpPr>
        <p:sp>
          <p:nvSpPr>
            <p:cNvPr name="Freeform 3" id="3"/>
            <p:cNvSpPr/>
            <p:nvPr/>
          </p:nvSpPr>
          <p:spPr>
            <a:xfrm flipH="false" flipV="false" rot="0">
              <a:off x="0" y="0"/>
              <a:ext cx="5857240" cy="4407164"/>
            </a:xfrm>
            <a:custGeom>
              <a:avLst/>
              <a:gdLst/>
              <a:ahLst/>
              <a:cxnLst/>
              <a:rect r="r" b="b" t="t" l="l"/>
              <a:pathLst>
                <a:path h="4407164" w="5857240">
                  <a:moveTo>
                    <a:pt x="2928620" y="0"/>
                  </a:moveTo>
                  <a:cubicBezTo>
                    <a:pt x="4546600" y="0"/>
                    <a:pt x="5857240" y="909639"/>
                    <a:pt x="5857240" y="2032584"/>
                  </a:cubicBezTo>
                  <a:lnTo>
                    <a:pt x="5857240" y="4407164"/>
                  </a:lnTo>
                  <a:lnTo>
                    <a:pt x="0" y="4407164"/>
                  </a:lnTo>
                  <a:lnTo>
                    <a:pt x="0" y="2032584"/>
                  </a:lnTo>
                  <a:cubicBezTo>
                    <a:pt x="0" y="909639"/>
                    <a:pt x="1310640" y="0"/>
                    <a:pt x="2928620" y="0"/>
                  </a:cubicBezTo>
                  <a:close/>
                </a:path>
              </a:pathLst>
            </a:custGeom>
            <a:blipFill>
              <a:blip r:embed="rId2"/>
              <a:stretch>
                <a:fillRect l="-6432" t="0" r="-6432" b="0"/>
              </a:stretch>
            </a:blipFill>
          </p:spPr>
        </p:sp>
      </p:grpSp>
      <p:sp>
        <p:nvSpPr>
          <p:cNvPr name="TextBox 4" id="4"/>
          <p:cNvSpPr txBox="true"/>
          <p:nvPr/>
        </p:nvSpPr>
        <p:spPr>
          <a:xfrm rot="0">
            <a:off x="1831293" y="1163234"/>
            <a:ext cx="14625413" cy="1747520"/>
          </a:xfrm>
          <a:prstGeom prst="rect">
            <a:avLst/>
          </a:prstGeom>
        </p:spPr>
        <p:txBody>
          <a:bodyPr anchor="t" rtlCol="false" tIns="0" lIns="0" bIns="0" rIns="0">
            <a:spAutoFit/>
          </a:bodyPr>
          <a:lstStyle/>
          <a:p>
            <a:pPr algn="ctr">
              <a:lnSpc>
                <a:spcPts val="12879"/>
              </a:lnSpc>
              <a:spcBef>
                <a:spcPct val="0"/>
              </a:spcBef>
            </a:pPr>
            <a:r>
              <a:rPr lang="en-US" sz="9199">
                <a:solidFill>
                  <a:srgbClr val="ABB194"/>
                </a:solidFill>
                <a:latin typeface="Times New Roman"/>
              </a:rPr>
              <a:t>Credit Card Financial </a:t>
            </a:r>
          </a:p>
        </p:txBody>
      </p:sp>
      <p:sp>
        <p:nvSpPr>
          <p:cNvPr name="TextBox 5" id="5"/>
          <p:cNvSpPr txBox="true"/>
          <p:nvPr/>
        </p:nvSpPr>
        <p:spPr>
          <a:xfrm rot="0">
            <a:off x="3518292" y="2946998"/>
            <a:ext cx="11251416" cy="453390"/>
          </a:xfrm>
          <a:prstGeom prst="rect">
            <a:avLst/>
          </a:prstGeom>
        </p:spPr>
        <p:txBody>
          <a:bodyPr anchor="t" rtlCol="false" tIns="0" lIns="0" bIns="0" rIns="0">
            <a:spAutoFit/>
          </a:bodyPr>
          <a:lstStyle/>
          <a:p>
            <a:pPr algn="ctr" marL="0" indent="0" lvl="0">
              <a:lnSpc>
                <a:spcPts val="3359"/>
              </a:lnSpc>
            </a:pPr>
            <a:r>
              <a:rPr lang="en-US" sz="2400">
                <a:solidFill>
                  <a:srgbClr val="CBCBCB"/>
                </a:solidFill>
                <a:latin typeface="Times New Roman"/>
              </a:rPr>
              <a:t>Weekly Status Report Power BI</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D2213"/>
        </a:solidFill>
      </p:bgPr>
    </p:bg>
    <p:spTree>
      <p:nvGrpSpPr>
        <p:cNvPr id="1" name=""/>
        <p:cNvGrpSpPr/>
        <p:nvPr/>
      </p:nvGrpSpPr>
      <p:grpSpPr>
        <a:xfrm>
          <a:off x="0" y="0"/>
          <a:ext cx="0" cy="0"/>
          <a:chOff x="0" y="0"/>
          <a:chExt cx="0" cy="0"/>
        </a:xfrm>
      </p:grpSpPr>
      <p:sp>
        <p:nvSpPr>
          <p:cNvPr name="TextBox 2" id="2"/>
          <p:cNvSpPr txBox="true"/>
          <p:nvPr/>
        </p:nvSpPr>
        <p:spPr>
          <a:xfrm rot="0">
            <a:off x="835209" y="17272"/>
            <a:ext cx="16230600" cy="1218565"/>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ABB194"/>
                </a:solidFill>
                <a:latin typeface="Times New Roman"/>
              </a:rPr>
              <a:t>Project Insights Week 53 (31st Dec)</a:t>
            </a:r>
          </a:p>
        </p:txBody>
      </p:sp>
      <p:sp>
        <p:nvSpPr>
          <p:cNvPr name="TextBox 3" id="3"/>
          <p:cNvSpPr txBox="true"/>
          <p:nvPr/>
        </p:nvSpPr>
        <p:spPr>
          <a:xfrm rot="0">
            <a:off x="1193230" y="1525222"/>
            <a:ext cx="16230600" cy="2569209"/>
          </a:xfrm>
          <a:prstGeom prst="rect">
            <a:avLst/>
          </a:prstGeom>
        </p:spPr>
        <p:txBody>
          <a:bodyPr anchor="t" rtlCol="false" tIns="0" lIns="0" bIns="0" rIns="0">
            <a:spAutoFit/>
          </a:bodyPr>
          <a:lstStyle/>
          <a:p>
            <a:pPr>
              <a:lnSpc>
                <a:spcPts val="6300"/>
              </a:lnSpc>
            </a:pPr>
            <a:r>
              <a:rPr lang="en-US" sz="4500">
                <a:solidFill>
                  <a:srgbClr val="ABB194"/>
                </a:solidFill>
                <a:latin typeface="Times New Roman"/>
              </a:rPr>
              <a:t>Wow Changes:</a:t>
            </a:r>
          </a:p>
          <a:p>
            <a:pPr marL="690881" indent="-345440" lvl="1">
              <a:lnSpc>
                <a:spcPts val="4480"/>
              </a:lnSpc>
              <a:buFont typeface="Arial"/>
              <a:buChar char="•"/>
            </a:pPr>
            <a:r>
              <a:rPr lang="en-US" sz="3200">
                <a:solidFill>
                  <a:srgbClr val="ABB194"/>
                </a:solidFill>
                <a:latin typeface="Times New Roman"/>
              </a:rPr>
              <a:t>Revenue increased by 28.8%</a:t>
            </a:r>
          </a:p>
          <a:p>
            <a:pPr marL="690881" indent="-345440" lvl="1">
              <a:lnSpc>
                <a:spcPts val="4480"/>
              </a:lnSpc>
              <a:buFont typeface="Arial"/>
              <a:buChar char="•"/>
            </a:pPr>
            <a:r>
              <a:rPr lang="en-US" sz="3200">
                <a:solidFill>
                  <a:srgbClr val="ABB194"/>
                </a:solidFill>
                <a:latin typeface="Times New Roman"/>
              </a:rPr>
              <a:t>Total Transaction At &amp; Count Increased By 35% &amp; 3.4%</a:t>
            </a:r>
          </a:p>
          <a:p>
            <a:pPr marL="690881" indent="-345440" lvl="1">
              <a:lnSpc>
                <a:spcPts val="4480"/>
              </a:lnSpc>
              <a:buFont typeface="Arial"/>
              <a:buChar char="•"/>
            </a:pPr>
            <a:r>
              <a:rPr lang="en-US" sz="3200">
                <a:solidFill>
                  <a:srgbClr val="ABB194"/>
                </a:solidFill>
                <a:latin typeface="Times New Roman"/>
              </a:rPr>
              <a:t>Customer Count Increased By 12.8%</a:t>
            </a:r>
          </a:p>
        </p:txBody>
      </p:sp>
      <p:sp>
        <p:nvSpPr>
          <p:cNvPr name="TextBox 4" id="4"/>
          <p:cNvSpPr txBox="true"/>
          <p:nvPr/>
        </p:nvSpPr>
        <p:spPr>
          <a:xfrm rot="0">
            <a:off x="1193230" y="4126840"/>
            <a:ext cx="16230600" cy="5379084"/>
          </a:xfrm>
          <a:prstGeom prst="rect">
            <a:avLst/>
          </a:prstGeom>
        </p:spPr>
        <p:txBody>
          <a:bodyPr anchor="t" rtlCol="false" tIns="0" lIns="0" bIns="0" rIns="0">
            <a:spAutoFit/>
          </a:bodyPr>
          <a:lstStyle/>
          <a:p>
            <a:pPr>
              <a:lnSpc>
                <a:spcPts val="6300"/>
              </a:lnSpc>
            </a:pPr>
            <a:r>
              <a:rPr lang="en-US" sz="4500">
                <a:solidFill>
                  <a:srgbClr val="ABB194"/>
                </a:solidFill>
                <a:latin typeface="Times New Roman"/>
              </a:rPr>
              <a:t>YTD Changes:</a:t>
            </a:r>
          </a:p>
          <a:p>
            <a:pPr marL="690881" indent="-345440" lvl="1">
              <a:lnSpc>
                <a:spcPts val="4480"/>
              </a:lnSpc>
              <a:buFont typeface="Arial"/>
              <a:buChar char="•"/>
            </a:pPr>
            <a:r>
              <a:rPr lang="en-US" sz="3200">
                <a:solidFill>
                  <a:srgbClr val="ABB194"/>
                </a:solidFill>
                <a:latin typeface="Times New Roman"/>
              </a:rPr>
              <a:t>Overall  revenue is 57M</a:t>
            </a:r>
          </a:p>
          <a:p>
            <a:pPr marL="690881" indent="-345440" lvl="1">
              <a:lnSpc>
                <a:spcPts val="4480"/>
              </a:lnSpc>
              <a:buFont typeface="Arial"/>
              <a:buChar char="•"/>
            </a:pPr>
            <a:r>
              <a:rPr lang="en-US" sz="3200">
                <a:solidFill>
                  <a:srgbClr val="ABB194"/>
                </a:solidFill>
                <a:latin typeface="Times New Roman"/>
              </a:rPr>
              <a:t>Total Interest is 8M</a:t>
            </a:r>
          </a:p>
          <a:p>
            <a:pPr marL="690881" indent="-345440" lvl="1">
              <a:lnSpc>
                <a:spcPts val="4480"/>
              </a:lnSpc>
              <a:buFont typeface="Arial"/>
              <a:buChar char="•"/>
            </a:pPr>
            <a:r>
              <a:rPr lang="en-US" sz="3200">
                <a:solidFill>
                  <a:srgbClr val="ABB194"/>
                </a:solidFill>
                <a:latin typeface="Times New Roman"/>
              </a:rPr>
              <a:t>Total Transaction Amount is 46M</a:t>
            </a:r>
          </a:p>
          <a:p>
            <a:pPr marL="690881" indent="-345440" lvl="1">
              <a:lnSpc>
                <a:spcPts val="4480"/>
              </a:lnSpc>
              <a:buFont typeface="Arial"/>
              <a:buChar char="•"/>
            </a:pPr>
            <a:r>
              <a:rPr lang="en-US" sz="3200">
                <a:solidFill>
                  <a:srgbClr val="ABB194"/>
                </a:solidFill>
                <a:latin typeface="Times New Roman"/>
              </a:rPr>
              <a:t>Male Customers are contributing more in revenue 30.9M Than Female 25.6M</a:t>
            </a:r>
          </a:p>
          <a:p>
            <a:pPr marL="690881" indent="-345440" lvl="1">
              <a:lnSpc>
                <a:spcPts val="4480"/>
              </a:lnSpc>
              <a:buFont typeface="Arial"/>
              <a:buChar char="•"/>
            </a:pPr>
            <a:r>
              <a:rPr lang="en-US" sz="3200">
                <a:solidFill>
                  <a:srgbClr val="ABB194"/>
                </a:solidFill>
                <a:latin typeface="Times New Roman"/>
              </a:rPr>
              <a:t>Blue &amp; Silver Credit Card are contributing to 93% of Overall transaction</a:t>
            </a:r>
          </a:p>
          <a:p>
            <a:pPr marL="690881" indent="-345440" lvl="1">
              <a:lnSpc>
                <a:spcPts val="4480"/>
              </a:lnSpc>
              <a:buFont typeface="Arial"/>
              <a:buChar char="•"/>
            </a:pPr>
            <a:r>
              <a:rPr lang="en-US" sz="3200">
                <a:solidFill>
                  <a:srgbClr val="ABB194"/>
                </a:solidFill>
                <a:latin typeface="Times New Roman"/>
              </a:rPr>
              <a:t>TX, NY &amp; CA is Contributing is 68%</a:t>
            </a:r>
          </a:p>
          <a:p>
            <a:pPr marL="690881" indent="-345440" lvl="1">
              <a:lnSpc>
                <a:spcPts val="4480"/>
              </a:lnSpc>
              <a:buFont typeface="Arial"/>
              <a:buChar char="•"/>
            </a:pPr>
            <a:r>
              <a:rPr lang="en-US" sz="3200">
                <a:solidFill>
                  <a:srgbClr val="ABB194"/>
                </a:solidFill>
                <a:latin typeface="Times New Roman"/>
              </a:rPr>
              <a:t>Overall Activation rate is 57.5%</a:t>
            </a:r>
          </a:p>
          <a:p>
            <a:pPr marL="690881" indent="-345440" lvl="1">
              <a:lnSpc>
                <a:spcPts val="4480"/>
              </a:lnSpc>
              <a:buFont typeface="Arial"/>
              <a:buChar char="•"/>
            </a:pPr>
            <a:r>
              <a:rPr lang="en-US" sz="3200">
                <a:solidFill>
                  <a:srgbClr val="ABB194"/>
                </a:solidFill>
                <a:latin typeface="Times New Roman"/>
              </a:rPr>
              <a:t>Overall Delinquent rate is 6.06%</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D2213"/>
        </a:solidFill>
      </p:bgPr>
    </p:bg>
    <p:spTree>
      <p:nvGrpSpPr>
        <p:cNvPr id="1" name=""/>
        <p:cNvGrpSpPr/>
        <p:nvPr/>
      </p:nvGrpSpPr>
      <p:grpSpPr>
        <a:xfrm>
          <a:off x="0" y="0"/>
          <a:ext cx="0" cy="0"/>
          <a:chOff x="0" y="0"/>
          <a:chExt cx="0" cy="0"/>
        </a:xfrm>
      </p:grpSpPr>
      <p:sp>
        <p:nvSpPr>
          <p:cNvPr name="TextBox 2" id="2"/>
          <p:cNvSpPr txBox="true"/>
          <p:nvPr/>
        </p:nvSpPr>
        <p:spPr>
          <a:xfrm rot="0">
            <a:off x="3361918" y="2673674"/>
            <a:ext cx="11564163" cy="3485515"/>
          </a:xfrm>
          <a:prstGeom prst="rect">
            <a:avLst/>
          </a:prstGeom>
        </p:spPr>
        <p:txBody>
          <a:bodyPr anchor="t" rtlCol="false" tIns="0" lIns="0" bIns="0" rIns="0">
            <a:spAutoFit/>
          </a:bodyPr>
          <a:lstStyle/>
          <a:p>
            <a:pPr algn="ctr" marL="0" indent="0" lvl="0">
              <a:lnSpc>
                <a:spcPts val="8960"/>
              </a:lnSpc>
              <a:spcBef>
                <a:spcPct val="0"/>
              </a:spcBef>
            </a:pPr>
            <a:r>
              <a:rPr lang="en-US" sz="6400" u="none">
                <a:solidFill>
                  <a:srgbClr val="ABB194"/>
                </a:solidFill>
                <a:latin typeface="Times New Roman"/>
              </a:rPr>
              <a:t>"The future belongs to those who believe in the beauty of their dreams."</a:t>
            </a:r>
          </a:p>
        </p:txBody>
      </p:sp>
      <p:sp>
        <p:nvSpPr>
          <p:cNvPr name="TextBox 3" id="3"/>
          <p:cNvSpPr txBox="true"/>
          <p:nvPr/>
        </p:nvSpPr>
        <p:spPr>
          <a:xfrm rot="0">
            <a:off x="5757652" y="6761156"/>
            <a:ext cx="6772695" cy="604520"/>
          </a:xfrm>
          <a:prstGeom prst="rect">
            <a:avLst/>
          </a:prstGeom>
        </p:spPr>
        <p:txBody>
          <a:bodyPr anchor="t" rtlCol="false" tIns="0" lIns="0" bIns="0" rIns="0">
            <a:spAutoFit/>
          </a:bodyPr>
          <a:lstStyle/>
          <a:p>
            <a:pPr algn="ctr" marL="0" indent="0" lvl="0">
              <a:lnSpc>
                <a:spcPts val="4480"/>
              </a:lnSpc>
              <a:spcBef>
                <a:spcPct val="0"/>
              </a:spcBef>
            </a:pPr>
            <a:r>
              <a:rPr lang="en-US" sz="3200" u="none">
                <a:solidFill>
                  <a:srgbClr val="ABB194"/>
                </a:solidFill>
                <a:latin typeface="Times New Roman"/>
              </a:rPr>
              <a:t>— ELEANOR ROOSEVELT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TextBox 2" id="2"/>
          <p:cNvSpPr txBox="true"/>
          <p:nvPr/>
        </p:nvSpPr>
        <p:spPr>
          <a:xfrm rot="0">
            <a:off x="521620" y="557212"/>
            <a:ext cx="14995312" cy="8039736"/>
          </a:xfrm>
          <a:prstGeom prst="rect">
            <a:avLst/>
          </a:prstGeom>
        </p:spPr>
        <p:txBody>
          <a:bodyPr anchor="t" rtlCol="false" tIns="0" lIns="0" bIns="0" rIns="0">
            <a:spAutoFit/>
          </a:bodyPr>
          <a:lstStyle/>
          <a:p>
            <a:pPr>
              <a:lnSpc>
                <a:spcPts val="6999"/>
              </a:lnSpc>
            </a:pPr>
            <a:r>
              <a:rPr lang="en-US" sz="4999">
                <a:solidFill>
                  <a:srgbClr val="ABB194"/>
                </a:solidFill>
                <a:latin typeface="Times New Roman"/>
              </a:rPr>
              <a:t>Feedback</a:t>
            </a:r>
          </a:p>
          <a:p>
            <a:pPr>
              <a:lnSpc>
                <a:spcPts val="6999"/>
              </a:lnSpc>
            </a:pPr>
          </a:p>
          <a:p>
            <a:pPr>
              <a:lnSpc>
                <a:spcPts val="4480"/>
              </a:lnSpc>
            </a:pPr>
            <a:r>
              <a:rPr lang="en-US" sz="3200">
                <a:solidFill>
                  <a:srgbClr val="ABB194"/>
                </a:solidFill>
                <a:latin typeface="Times New Roman"/>
              </a:rPr>
              <a:t>Thank you for taking the time to review my presentation. Your feedback is invaluable to me as I strive to continuously improve. Please feel free to share any thoughts or suggestions you have regarding my LinkedIn page or GitHub projects. Your insights will help me enhance my online presence and refine my work.</a:t>
            </a:r>
          </a:p>
          <a:p>
            <a:pPr>
              <a:lnSpc>
                <a:spcPts val="4480"/>
              </a:lnSpc>
            </a:pPr>
            <a:r>
              <a:rPr lang="en-US" sz="3200">
                <a:solidFill>
                  <a:srgbClr val="ABB194"/>
                </a:solidFill>
                <a:latin typeface="Times New Roman"/>
              </a:rPr>
              <a:t>You can reach me via:</a:t>
            </a:r>
          </a:p>
          <a:p>
            <a:pPr>
              <a:lnSpc>
                <a:spcPts val="4480"/>
              </a:lnSpc>
            </a:pPr>
          </a:p>
          <a:p>
            <a:pPr>
              <a:lnSpc>
                <a:spcPts val="4480"/>
              </a:lnSpc>
            </a:pPr>
            <a:r>
              <a:rPr lang="en-US" sz="3200">
                <a:solidFill>
                  <a:srgbClr val="ABB194"/>
                </a:solidFill>
                <a:latin typeface="Times New Roman"/>
              </a:rPr>
              <a:t>LinkedIn: https://www.linkedin.com/in/milind-shende/</a:t>
            </a:r>
          </a:p>
          <a:p>
            <a:pPr>
              <a:lnSpc>
                <a:spcPts val="4480"/>
              </a:lnSpc>
            </a:pPr>
            <a:r>
              <a:rPr lang="en-US" sz="3200">
                <a:solidFill>
                  <a:srgbClr val="ABB194"/>
                </a:solidFill>
                <a:latin typeface="Times New Roman"/>
              </a:rPr>
              <a:t>GitHub: https://github.com/Milind-Shende/Credit-Card-Financial</a:t>
            </a:r>
          </a:p>
          <a:p>
            <a:pPr>
              <a:lnSpc>
                <a:spcPts val="4480"/>
              </a:lnSpc>
            </a:pPr>
            <a:r>
              <a:rPr lang="en-US" sz="3200">
                <a:solidFill>
                  <a:srgbClr val="ABB194"/>
                </a:solidFill>
                <a:latin typeface="Times New Roman"/>
              </a:rPr>
              <a:t>You can email me at milind.shende2408@gmail.com.</a:t>
            </a:r>
          </a:p>
          <a:p>
            <a:pPr>
              <a:lnSpc>
                <a:spcPts val="4480"/>
              </a:lnSpc>
            </a:pPr>
            <a:r>
              <a:rPr lang="en-US" sz="3200">
                <a:solidFill>
                  <a:srgbClr val="ABB194"/>
                </a:solidFill>
                <a:latin typeface="Times New Roman"/>
              </a:rPr>
              <a:t>Thank you once again for your input!</a:t>
            </a:r>
          </a:p>
          <a:p>
            <a:pPr marL="0" indent="0" lvl="0">
              <a:lnSpc>
                <a:spcPts val="4480"/>
              </a:lnSpc>
              <a:spcBef>
                <a:spcPct val="0"/>
              </a:spcBef>
            </a:pPr>
          </a:p>
        </p:txBody>
      </p:sp>
      <p:sp>
        <p:nvSpPr>
          <p:cNvPr name="Freeform 3" id="3"/>
          <p:cNvSpPr/>
          <p:nvPr/>
        </p:nvSpPr>
        <p:spPr>
          <a:xfrm flipH="false" flipV="false" rot="0">
            <a:off x="13374312" y="5829244"/>
            <a:ext cx="4285241" cy="4285241"/>
          </a:xfrm>
          <a:custGeom>
            <a:avLst/>
            <a:gdLst/>
            <a:ahLst/>
            <a:cxnLst/>
            <a:rect r="r" b="b" t="t" l="l"/>
            <a:pathLst>
              <a:path h="4285241" w="4285241">
                <a:moveTo>
                  <a:pt x="0" y="0"/>
                </a:moveTo>
                <a:lnTo>
                  <a:pt x="4285241" y="0"/>
                </a:lnTo>
                <a:lnTo>
                  <a:pt x="4285241" y="4285241"/>
                </a:lnTo>
                <a:lnTo>
                  <a:pt x="0" y="4285241"/>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15572800" y="2389129"/>
            <a:ext cx="2043674" cy="970915"/>
          </a:xfrm>
          <a:custGeom>
            <a:avLst/>
            <a:gdLst/>
            <a:ahLst/>
            <a:cxnLst/>
            <a:rect r="r" b="b" t="t" l="l"/>
            <a:pathLst>
              <a:path h="970915" w="2043674">
                <a:moveTo>
                  <a:pt x="0" y="0"/>
                </a:moveTo>
                <a:lnTo>
                  <a:pt x="2043675" y="0"/>
                </a:lnTo>
                <a:lnTo>
                  <a:pt x="2043675" y="970915"/>
                </a:lnTo>
                <a:lnTo>
                  <a:pt x="0" y="970915"/>
                </a:lnTo>
                <a:lnTo>
                  <a:pt x="0" y="0"/>
                </a:lnTo>
                <a:close/>
              </a:path>
            </a:pathLst>
          </a:custGeom>
          <a:blipFill>
            <a:blip r:embed="rId2"/>
            <a:stretch>
              <a:fillRect l="0" t="0" r="0" b="0"/>
            </a:stretch>
          </a:blipFill>
        </p:spPr>
      </p:sp>
      <p:sp>
        <p:nvSpPr>
          <p:cNvPr name="Freeform 3" id="3"/>
          <p:cNvSpPr/>
          <p:nvPr/>
        </p:nvSpPr>
        <p:spPr>
          <a:xfrm flipH="false" flipV="false" rot="0">
            <a:off x="11602791" y="2446484"/>
            <a:ext cx="1053517" cy="1049145"/>
          </a:xfrm>
          <a:custGeom>
            <a:avLst/>
            <a:gdLst/>
            <a:ahLst/>
            <a:cxnLst/>
            <a:rect r="r" b="b" t="t" l="l"/>
            <a:pathLst>
              <a:path h="1049145" w="1053517">
                <a:moveTo>
                  <a:pt x="0" y="0"/>
                </a:moveTo>
                <a:lnTo>
                  <a:pt x="1053517" y="0"/>
                </a:lnTo>
                <a:lnTo>
                  <a:pt x="1053517" y="1049145"/>
                </a:lnTo>
                <a:lnTo>
                  <a:pt x="0" y="1049145"/>
                </a:lnTo>
                <a:lnTo>
                  <a:pt x="0" y="0"/>
                </a:lnTo>
                <a:close/>
              </a:path>
            </a:pathLst>
          </a:custGeom>
          <a:blipFill>
            <a:blip r:embed="rId3"/>
            <a:stretch>
              <a:fillRect l="0" t="0" r="0" b="0"/>
            </a:stretch>
          </a:blipFill>
        </p:spPr>
      </p:sp>
      <p:sp>
        <p:nvSpPr>
          <p:cNvPr name="Freeform 4" id="4"/>
          <p:cNvSpPr/>
          <p:nvPr/>
        </p:nvSpPr>
        <p:spPr>
          <a:xfrm flipH="false" flipV="false" rot="0">
            <a:off x="10442781" y="3811926"/>
            <a:ext cx="7173694" cy="4773246"/>
          </a:xfrm>
          <a:custGeom>
            <a:avLst/>
            <a:gdLst/>
            <a:ahLst/>
            <a:cxnLst/>
            <a:rect r="r" b="b" t="t" l="l"/>
            <a:pathLst>
              <a:path h="4773246" w="7173694">
                <a:moveTo>
                  <a:pt x="0" y="0"/>
                </a:moveTo>
                <a:lnTo>
                  <a:pt x="7173694" y="0"/>
                </a:lnTo>
                <a:lnTo>
                  <a:pt x="7173694" y="4773246"/>
                </a:lnTo>
                <a:lnTo>
                  <a:pt x="0" y="4773246"/>
                </a:lnTo>
                <a:lnTo>
                  <a:pt x="0" y="0"/>
                </a:lnTo>
                <a:close/>
              </a:path>
            </a:pathLst>
          </a:custGeom>
          <a:blipFill>
            <a:blip r:embed="rId4"/>
            <a:stretch>
              <a:fillRect l="-13292" t="0" r="-13292" b="0"/>
            </a:stretch>
          </a:blipFill>
        </p:spPr>
      </p:sp>
      <p:sp>
        <p:nvSpPr>
          <p:cNvPr name="Freeform 5" id="5"/>
          <p:cNvSpPr/>
          <p:nvPr/>
        </p:nvSpPr>
        <p:spPr>
          <a:xfrm flipH="false" flipV="false" rot="0">
            <a:off x="13345173" y="2319693"/>
            <a:ext cx="1869607" cy="1175936"/>
          </a:xfrm>
          <a:custGeom>
            <a:avLst/>
            <a:gdLst/>
            <a:ahLst/>
            <a:cxnLst/>
            <a:rect r="r" b="b" t="t" l="l"/>
            <a:pathLst>
              <a:path h="1175936" w="1869607">
                <a:moveTo>
                  <a:pt x="0" y="0"/>
                </a:moveTo>
                <a:lnTo>
                  <a:pt x="1869607" y="0"/>
                </a:lnTo>
                <a:lnTo>
                  <a:pt x="1869607" y="1175936"/>
                </a:lnTo>
                <a:lnTo>
                  <a:pt x="0" y="1175936"/>
                </a:lnTo>
                <a:lnTo>
                  <a:pt x="0" y="0"/>
                </a:lnTo>
                <a:close/>
              </a:path>
            </a:pathLst>
          </a:custGeom>
          <a:blipFill>
            <a:blip r:embed="rId5"/>
            <a:stretch>
              <a:fillRect l="0" t="0" r="0" b="0"/>
            </a:stretch>
          </a:blipFill>
        </p:spPr>
      </p:sp>
      <p:sp>
        <p:nvSpPr>
          <p:cNvPr name="TextBox 6" id="6"/>
          <p:cNvSpPr txBox="true"/>
          <p:nvPr/>
        </p:nvSpPr>
        <p:spPr>
          <a:xfrm rot="0">
            <a:off x="0" y="510405"/>
            <a:ext cx="6776854" cy="1218565"/>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ABB194"/>
                </a:solidFill>
                <a:latin typeface="Times New Roman"/>
              </a:rPr>
              <a:t>Project Objective</a:t>
            </a:r>
          </a:p>
        </p:txBody>
      </p:sp>
      <p:sp>
        <p:nvSpPr>
          <p:cNvPr name="TextBox 7" id="7"/>
          <p:cNvSpPr txBox="true"/>
          <p:nvPr/>
        </p:nvSpPr>
        <p:spPr>
          <a:xfrm rot="0">
            <a:off x="404605" y="2723347"/>
            <a:ext cx="8300743" cy="5666204"/>
          </a:xfrm>
          <a:prstGeom prst="rect">
            <a:avLst/>
          </a:prstGeom>
        </p:spPr>
        <p:txBody>
          <a:bodyPr anchor="t" rtlCol="false" tIns="0" lIns="0" bIns="0" rIns="0">
            <a:spAutoFit/>
          </a:bodyPr>
          <a:lstStyle/>
          <a:p>
            <a:pPr algn="just" marL="0" indent="0" lvl="0">
              <a:lnSpc>
                <a:spcPts val="6364"/>
              </a:lnSpc>
              <a:spcBef>
                <a:spcPct val="0"/>
              </a:spcBef>
            </a:pPr>
            <a:r>
              <a:rPr lang="en-US" sz="4546">
                <a:solidFill>
                  <a:srgbClr val="CBCBCB"/>
                </a:solidFill>
                <a:latin typeface="Times New Roman"/>
              </a:rPr>
              <a:t>To develop a comprehensive credit card weekly dashboard that provides real-time insights into key performance metrics and trends, enabling stakeholders to monitor and analyze credit card operations effectively.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1934668" y="1592671"/>
            <a:ext cx="7209332" cy="8402806"/>
          </a:xfrm>
          <a:custGeom>
            <a:avLst/>
            <a:gdLst/>
            <a:ahLst/>
            <a:cxnLst/>
            <a:rect r="r" b="b" t="t" l="l"/>
            <a:pathLst>
              <a:path h="8402806" w="7209332">
                <a:moveTo>
                  <a:pt x="0" y="0"/>
                </a:moveTo>
                <a:lnTo>
                  <a:pt x="7209332" y="0"/>
                </a:lnTo>
                <a:lnTo>
                  <a:pt x="7209332" y="8402807"/>
                </a:lnTo>
                <a:lnTo>
                  <a:pt x="0" y="8402807"/>
                </a:lnTo>
                <a:lnTo>
                  <a:pt x="0" y="0"/>
                </a:lnTo>
                <a:close/>
              </a:path>
            </a:pathLst>
          </a:custGeom>
          <a:blipFill>
            <a:blip r:embed="rId2"/>
            <a:stretch>
              <a:fillRect l="0" t="0" r="-6126" b="0"/>
            </a:stretch>
          </a:blipFill>
        </p:spPr>
      </p:sp>
      <p:sp>
        <p:nvSpPr>
          <p:cNvPr name="Freeform 3" id="3"/>
          <p:cNvSpPr/>
          <p:nvPr/>
        </p:nvSpPr>
        <p:spPr>
          <a:xfrm flipH="false" flipV="false" rot="0">
            <a:off x="10269751" y="1592671"/>
            <a:ext cx="6313867" cy="8402806"/>
          </a:xfrm>
          <a:custGeom>
            <a:avLst/>
            <a:gdLst/>
            <a:ahLst/>
            <a:cxnLst/>
            <a:rect r="r" b="b" t="t" l="l"/>
            <a:pathLst>
              <a:path h="8402806" w="6313867">
                <a:moveTo>
                  <a:pt x="0" y="0"/>
                </a:moveTo>
                <a:lnTo>
                  <a:pt x="6313867" y="0"/>
                </a:lnTo>
                <a:lnTo>
                  <a:pt x="6313867" y="8402807"/>
                </a:lnTo>
                <a:lnTo>
                  <a:pt x="0" y="8402807"/>
                </a:lnTo>
                <a:lnTo>
                  <a:pt x="0" y="0"/>
                </a:lnTo>
                <a:close/>
              </a:path>
            </a:pathLst>
          </a:custGeom>
          <a:blipFill>
            <a:blip r:embed="rId3"/>
            <a:stretch>
              <a:fillRect l="0" t="0" r="-9455" b="0"/>
            </a:stretch>
          </a:blipFill>
        </p:spPr>
      </p:sp>
      <p:sp>
        <p:nvSpPr>
          <p:cNvPr name="TextBox 4" id="4"/>
          <p:cNvSpPr txBox="true"/>
          <p:nvPr/>
        </p:nvSpPr>
        <p:spPr>
          <a:xfrm rot="0">
            <a:off x="2362937" y="-14692"/>
            <a:ext cx="12677166" cy="1218565"/>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ABB194"/>
                </a:solidFill>
                <a:latin typeface="Times New Roman"/>
              </a:rPr>
              <a:t>Creating Database in PostgreSQL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1999333" y="1300067"/>
            <a:ext cx="14289333" cy="5233515"/>
          </a:xfrm>
          <a:custGeom>
            <a:avLst/>
            <a:gdLst/>
            <a:ahLst/>
            <a:cxnLst/>
            <a:rect r="r" b="b" t="t" l="l"/>
            <a:pathLst>
              <a:path h="5233515" w="14289333">
                <a:moveTo>
                  <a:pt x="0" y="0"/>
                </a:moveTo>
                <a:lnTo>
                  <a:pt x="14289334" y="0"/>
                </a:lnTo>
                <a:lnTo>
                  <a:pt x="14289334" y="5233515"/>
                </a:lnTo>
                <a:lnTo>
                  <a:pt x="0" y="5233515"/>
                </a:lnTo>
                <a:lnTo>
                  <a:pt x="0" y="0"/>
                </a:lnTo>
                <a:close/>
              </a:path>
            </a:pathLst>
          </a:custGeom>
          <a:blipFill>
            <a:blip r:embed="rId2"/>
            <a:stretch>
              <a:fillRect l="-1441" t="0" r="-1441" b="-594"/>
            </a:stretch>
          </a:blipFill>
        </p:spPr>
      </p:sp>
      <p:sp>
        <p:nvSpPr>
          <p:cNvPr name="Freeform 3" id="3"/>
          <p:cNvSpPr/>
          <p:nvPr/>
        </p:nvSpPr>
        <p:spPr>
          <a:xfrm flipH="false" flipV="false" rot="0">
            <a:off x="1999333" y="6692729"/>
            <a:ext cx="14289333" cy="3254007"/>
          </a:xfrm>
          <a:custGeom>
            <a:avLst/>
            <a:gdLst/>
            <a:ahLst/>
            <a:cxnLst/>
            <a:rect r="r" b="b" t="t" l="l"/>
            <a:pathLst>
              <a:path h="3254007" w="14289333">
                <a:moveTo>
                  <a:pt x="0" y="0"/>
                </a:moveTo>
                <a:lnTo>
                  <a:pt x="14289334" y="0"/>
                </a:lnTo>
                <a:lnTo>
                  <a:pt x="14289334" y="3254007"/>
                </a:lnTo>
                <a:lnTo>
                  <a:pt x="0" y="3254007"/>
                </a:lnTo>
                <a:lnTo>
                  <a:pt x="0" y="0"/>
                </a:lnTo>
                <a:close/>
              </a:path>
            </a:pathLst>
          </a:custGeom>
          <a:blipFill>
            <a:blip r:embed="rId3"/>
            <a:stretch>
              <a:fillRect l="0" t="0" r="0" b="0"/>
            </a:stretch>
          </a:blipFill>
        </p:spPr>
      </p:sp>
      <p:sp>
        <p:nvSpPr>
          <p:cNvPr name="TextBox 4" id="4"/>
          <p:cNvSpPr txBox="true"/>
          <p:nvPr/>
        </p:nvSpPr>
        <p:spPr>
          <a:xfrm rot="0">
            <a:off x="4256071" y="-140494"/>
            <a:ext cx="9422078" cy="1278636"/>
          </a:xfrm>
          <a:prstGeom prst="rect">
            <a:avLst/>
          </a:prstGeom>
        </p:spPr>
        <p:txBody>
          <a:bodyPr anchor="t" rtlCol="false" tIns="0" lIns="0" bIns="0" rIns="0">
            <a:spAutoFit/>
          </a:bodyPr>
          <a:lstStyle/>
          <a:p>
            <a:pPr algn="ctr" marL="0" indent="0" lvl="0">
              <a:lnSpc>
                <a:spcPts val="9324"/>
              </a:lnSpc>
              <a:spcBef>
                <a:spcPct val="0"/>
              </a:spcBef>
            </a:pPr>
            <a:r>
              <a:rPr lang="en-US" sz="6660">
                <a:solidFill>
                  <a:srgbClr val="ABB194"/>
                </a:solidFill>
                <a:latin typeface="Times New Roman"/>
              </a:rPr>
              <a:t>Coping Values to Table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793486" y="3279613"/>
            <a:ext cx="5926743" cy="3727775"/>
          </a:xfrm>
          <a:custGeom>
            <a:avLst/>
            <a:gdLst/>
            <a:ahLst/>
            <a:cxnLst/>
            <a:rect r="r" b="b" t="t" l="l"/>
            <a:pathLst>
              <a:path h="3727775" w="5926743">
                <a:moveTo>
                  <a:pt x="0" y="0"/>
                </a:moveTo>
                <a:lnTo>
                  <a:pt x="5926743" y="0"/>
                </a:lnTo>
                <a:lnTo>
                  <a:pt x="5926743" y="3727774"/>
                </a:lnTo>
                <a:lnTo>
                  <a:pt x="0" y="3727774"/>
                </a:lnTo>
                <a:lnTo>
                  <a:pt x="0" y="0"/>
                </a:lnTo>
                <a:close/>
              </a:path>
            </a:pathLst>
          </a:custGeom>
          <a:blipFill>
            <a:blip r:embed="rId2"/>
            <a:stretch>
              <a:fillRect l="0" t="0" r="0" b="0"/>
            </a:stretch>
          </a:blipFill>
        </p:spPr>
      </p:sp>
      <p:sp>
        <p:nvSpPr>
          <p:cNvPr name="Freeform 3" id="3"/>
          <p:cNvSpPr/>
          <p:nvPr/>
        </p:nvSpPr>
        <p:spPr>
          <a:xfrm flipH="false" flipV="false" rot="0">
            <a:off x="6970045" y="3986853"/>
            <a:ext cx="3212908" cy="2313294"/>
          </a:xfrm>
          <a:custGeom>
            <a:avLst/>
            <a:gdLst/>
            <a:ahLst/>
            <a:cxnLst/>
            <a:rect r="r" b="b" t="t" l="l"/>
            <a:pathLst>
              <a:path h="2313294" w="3212908">
                <a:moveTo>
                  <a:pt x="0" y="0"/>
                </a:moveTo>
                <a:lnTo>
                  <a:pt x="3212908" y="0"/>
                </a:lnTo>
                <a:lnTo>
                  <a:pt x="3212908" y="2313294"/>
                </a:lnTo>
                <a:lnTo>
                  <a:pt x="0" y="2313294"/>
                </a:lnTo>
                <a:lnTo>
                  <a:pt x="0" y="0"/>
                </a:lnTo>
                <a:close/>
              </a:path>
            </a:pathLst>
          </a:custGeom>
          <a:blipFill>
            <a:blip r:embed="rId3"/>
            <a:stretch>
              <a:fillRect l="0" t="0" r="0" b="0"/>
            </a:stretch>
          </a:blipFill>
        </p:spPr>
      </p:sp>
      <p:sp>
        <p:nvSpPr>
          <p:cNvPr name="Freeform 4" id="4"/>
          <p:cNvSpPr/>
          <p:nvPr/>
        </p:nvSpPr>
        <p:spPr>
          <a:xfrm flipH="false" flipV="false" rot="0">
            <a:off x="10794199" y="3279613"/>
            <a:ext cx="5926743" cy="3727775"/>
          </a:xfrm>
          <a:custGeom>
            <a:avLst/>
            <a:gdLst/>
            <a:ahLst/>
            <a:cxnLst/>
            <a:rect r="r" b="b" t="t" l="l"/>
            <a:pathLst>
              <a:path h="3727775" w="5926743">
                <a:moveTo>
                  <a:pt x="0" y="0"/>
                </a:moveTo>
                <a:lnTo>
                  <a:pt x="5926744" y="0"/>
                </a:lnTo>
                <a:lnTo>
                  <a:pt x="5926744" y="3727774"/>
                </a:lnTo>
                <a:lnTo>
                  <a:pt x="0" y="3727774"/>
                </a:lnTo>
                <a:lnTo>
                  <a:pt x="0" y="0"/>
                </a:lnTo>
                <a:close/>
              </a:path>
            </a:pathLst>
          </a:custGeom>
          <a:blipFill>
            <a:blip r:embed="rId4"/>
            <a:stretch>
              <a:fillRect l="-14275" t="0" r="-5529" b="0"/>
            </a:stretch>
          </a:blipFill>
        </p:spPr>
      </p:sp>
      <p:sp>
        <p:nvSpPr>
          <p:cNvPr name="TextBox 5" id="5"/>
          <p:cNvSpPr txBox="true"/>
          <p:nvPr/>
        </p:nvSpPr>
        <p:spPr>
          <a:xfrm rot="0">
            <a:off x="793486" y="135413"/>
            <a:ext cx="16465814" cy="1193558"/>
          </a:xfrm>
          <a:prstGeom prst="rect">
            <a:avLst/>
          </a:prstGeom>
        </p:spPr>
        <p:txBody>
          <a:bodyPr anchor="t" rtlCol="false" tIns="0" lIns="0" bIns="0" rIns="0">
            <a:spAutoFit/>
          </a:bodyPr>
          <a:lstStyle/>
          <a:p>
            <a:pPr algn="l" marL="0" indent="0" lvl="0">
              <a:lnSpc>
                <a:spcPts val="8763"/>
              </a:lnSpc>
              <a:spcBef>
                <a:spcPct val="0"/>
              </a:spcBef>
            </a:pPr>
            <a:r>
              <a:rPr lang="en-US" sz="6259">
                <a:solidFill>
                  <a:srgbClr val="ABB194"/>
                </a:solidFill>
                <a:latin typeface="Times New Roman"/>
              </a:rPr>
              <a:t>Connecting To Power Bi Through PostgreSQL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1911313" y="1895892"/>
            <a:ext cx="13388937" cy="7563367"/>
          </a:xfrm>
          <a:custGeom>
            <a:avLst/>
            <a:gdLst/>
            <a:ahLst/>
            <a:cxnLst/>
            <a:rect r="r" b="b" t="t" l="l"/>
            <a:pathLst>
              <a:path h="7563367" w="13388937">
                <a:moveTo>
                  <a:pt x="0" y="0"/>
                </a:moveTo>
                <a:lnTo>
                  <a:pt x="13388938" y="0"/>
                </a:lnTo>
                <a:lnTo>
                  <a:pt x="13388938" y="7563368"/>
                </a:lnTo>
                <a:lnTo>
                  <a:pt x="0" y="7563368"/>
                </a:lnTo>
                <a:lnTo>
                  <a:pt x="0" y="0"/>
                </a:lnTo>
                <a:close/>
              </a:path>
            </a:pathLst>
          </a:custGeom>
          <a:blipFill>
            <a:blip r:embed="rId2"/>
            <a:stretch>
              <a:fillRect l="0" t="0" r="0" b="0"/>
            </a:stretch>
          </a:blipFill>
        </p:spPr>
      </p:sp>
      <p:sp>
        <p:nvSpPr>
          <p:cNvPr name="TextBox 3" id="3"/>
          <p:cNvSpPr txBox="true"/>
          <p:nvPr/>
        </p:nvSpPr>
        <p:spPr>
          <a:xfrm rot="0">
            <a:off x="692173" y="90718"/>
            <a:ext cx="15827217" cy="1218565"/>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ABB194"/>
                </a:solidFill>
                <a:latin typeface="Times New Roman"/>
              </a:rPr>
              <a:t>Credit Card Transaction Report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2065819" y="1757192"/>
            <a:ext cx="13679000" cy="7771930"/>
          </a:xfrm>
          <a:custGeom>
            <a:avLst/>
            <a:gdLst/>
            <a:ahLst/>
            <a:cxnLst/>
            <a:rect r="r" b="b" t="t" l="l"/>
            <a:pathLst>
              <a:path h="7771930" w="13679000">
                <a:moveTo>
                  <a:pt x="0" y="0"/>
                </a:moveTo>
                <a:lnTo>
                  <a:pt x="13679001" y="0"/>
                </a:lnTo>
                <a:lnTo>
                  <a:pt x="13679001" y="7771930"/>
                </a:lnTo>
                <a:lnTo>
                  <a:pt x="0" y="7771930"/>
                </a:lnTo>
                <a:lnTo>
                  <a:pt x="0" y="0"/>
                </a:lnTo>
                <a:close/>
              </a:path>
            </a:pathLst>
          </a:custGeom>
          <a:blipFill>
            <a:blip r:embed="rId2"/>
            <a:stretch>
              <a:fillRect l="0" t="0" r="0" b="0"/>
            </a:stretch>
          </a:blipFill>
        </p:spPr>
      </p:sp>
      <p:sp>
        <p:nvSpPr>
          <p:cNvPr name="TextBox 3" id="3"/>
          <p:cNvSpPr txBox="true"/>
          <p:nvPr/>
        </p:nvSpPr>
        <p:spPr>
          <a:xfrm rot="0">
            <a:off x="2282771" y="147613"/>
            <a:ext cx="13245098" cy="1218565"/>
          </a:xfrm>
          <a:prstGeom prst="rect">
            <a:avLst/>
          </a:prstGeom>
        </p:spPr>
        <p:txBody>
          <a:bodyPr anchor="t" rtlCol="false" tIns="0" lIns="0" bIns="0" rIns="0">
            <a:spAutoFit/>
          </a:bodyPr>
          <a:lstStyle/>
          <a:p>
            <a:pPr algn="ctr" marL="0" indent="0" lvl="0">
              <a:lnSpc>
                <a:spcPts val="8960"/>
              </a:lnSpc>
              <a:spcBef>
                <a:spcPct val="0"/>
              </a:spcBef>
            </a:pPr>
            <a:r>
              <a:rPr lang="en-US" sz="6400">
                <a:solidFill>
                  <a:srgbClr val="ABB194"/>
                </a:solidFill>
                <a:latin typeface="Times New Roman"/>
              </a:rPr>
              <a:t>Credit Card Customer Report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11028579" y="1195776"/>
            <a:ext cx="5778062" cy="5778062"/>
          </a:xfrm>
          <a:custGeom>
            <a:avLst/>
            <a:gdLst/>
            <a:ahLst/>
            <a:cxnLst/>
            <a:rect r="r" b="b" t="t" l="l"/>
            <a:pathLst>
              <a:path h="5778062" w="5778062">
                <a:moveTo>
                  <a:pt x="0" y="0"/>
                </a:moveTo>
                <a:lnTo>
                  <a:pt x="5778062" y="0"/>
                </a:lnTo>
                <a:lnTo>
                  <a:pt x="5778062" y="5778063"/>
                </a:lnTo>
                <a:lnTo>
                  <a:pt x="0" y="5778063"/>
                </a:lnTo>
                <a:lnTo>
                  <a:pt x="0" y="0"/>
                </a:lnTo>
                <a:close/>
              </a:path>
            </a:pathLst>
          </a:custGeom>
          <a:blipFill>
            <a:blip r:embed="rId2"/>
            <a:stretch>
              <a:fillRect l="0" t="0" r="0" b="0"/>
            </a:stretch>
          </a:blipFill>
        </p:spPr>
      </p:sp>
      <p:sp>
        <p:nvSpPr>
          <p:cNvPr name="TextBox 3" id="3"/>
          <p:cNvSpPr txBox="true"/>
          <p:nvPr/>
        </p:nvSpPr>
        <p:spPr>
          <a:xfrm rot="0">
            <a:off x="599075" y="-123825"/>
            <a:ext cx="6874324" cy="1152525"/>
          </a:xfrm>
          <a:prstGeom prst="rect">
            <a:avLst/>
          </a:prstGeom>
        </p:spPr>
        <p:txBody>
          <a:bodyPr anchor="t" rtlCol="false" tIns="0" lIns="0" bIns="0" rIns="0">
            <a:spAutoFit/>
          </a:bodyPr>
          <a:lstStyle/>
          <a:p>
            <a:pPr marL="0" indent="0" lvl="0">
              <a:lnSpc>
                <a:spcPts val="8400"/>
              </a:lnSpc>
              <a:spcBef>
                <a:spcPct val="0"/>
              </a:spcBef>
            </a:pPr>
            <a:r>
              <a:rPr lang="en-US" sz="6000">
                <a:solidFill>
                  <a:srgbClr val="ABB194"/>
                </a:solidFill>
                <a:latin typeface="Times New Roman"/>
              </a:rPr>
              <a:t>Problem Statement</a:t>
            </a:r>
          </a:p>
        </p:txBody>
      </p:sp>
      <p:sp>
        <p:nvSpPr>
          <p:cNvPr name="TextBox 4" id="4"/>
          <p:cNvSpPr txBox="true"/>
          <p:nvPr/>
        </p:nvSpPr>
        <p:spPr>
          <a:xfrm rot="0">
            <a:off x="599075" y="976701"/>
            <a:ext cx="7423289" cy="1050924"/>
          </a:xfrm>
          <a:prstGeom prst="rect">
            <a:avLst/>
          </a:prstGeom>
        </p:spPr>
        <p:txBody>
          <a:bodyPr anchor="t" rtlCol="false" tIns="0" lIns="0" bIns="0" rIns="0">
            <a:spAutoFit/>
          </a:bodyPr>
          <a:lstStyle/>
          <a:p>
            <a:pPr marL="0" indent="0" lvl="0">
              <a:lnSpc>
                <a:spcPts val="7700"/>
              </a:lnSpc>
              <a:spcBef>
                <a:spcPct val="0"/>
              </a:spcBef>
            </a:pPr>
            <a:r>
              <a:rPr lang="en-US" sz="5500">
                <a:solidFill>
                  <a:srgbClr val="ABB194"/>
                </a:solidFill>
                <a:latin typeface="Times New Roman"/>
              </a:rPr>
              <a:t>Dashboard:Transaction</a:t>
            </a:r>
          </a:p>
        </p:txBody>
      </p:sp>
      <p:sp>
        <p:nvSpPr>
          <p:cNvPr name="TextBox 5" id="5"/>
          <p:cNvSpPr txBox="true"/>
          <p:nvPr/>
        </p:nvSpPr>
        <p:spPr>
          <a:xfrm rot="0">
            <a:off x="661905" y="2107764"/>
            <a:ext cx="12906947" cy="2947035"/>
          </a:xfrm>
          <a:prstGeom prst="rect">
            <a:avLst/>
          </a:prstGeom>
        </p:spPr>
        <p:txBody>
          <a:bodyPr anchor="t" rtlCol="false" tIns="0" lIns="0" bIns="0" rIns="0">
            <a:spAutoFit/>
          </a:bodyPr>
          <a:lstStyle/>
          <a:p>
            <a:pPr>
              <a:lnSpc>
                <a:spcPts val="5880"/>
              </a:lnSpc>
            </a:pPr>
            <a:r>
              <a:rPr lang="en-US" sz="4200">
                <a:solidFill>
                  <a:srgbClr val="ABB194"/>
                </a:solidFill>
                <a:latin typeface="Times New Roman"/>
              </a:rPr>
              <a:t>Key Performance Indicators(KPIs)</a:t>
            </a:r>
          </a:p>
          <a:p>
            <a:pPr>
              <a:lnSpc>
                <a:spcPts val="4200"/>
              </a:lnSpc>
            </a:pPr>
            <a:r>
              <a:rPr lang="en-US" sz="3000">
                <a:solidFill>
                  <a:srgbClr val="ABB194"/>
                </a:solidFill>
                <a:latin typeface="Times New Roman"/>
              </a:rPr>
              <a:t>1. Total Revenue                 </a:t>
            </a:r>
          </a:p>
          <a:p>
            <a:pPr>
              <a:lnSpc>
                <a:spcPts val="4200"/>
              </a:lnSpc>
            </a:pPr>
            <a:r>
              <a:rPr lang="en-US" sz="3000">
                <a:solidFill>
                  <a:srgbClr val="ABB194"/>
                </a:solidFill>
                <a:latin typeface="Times New Roman"/>
              </a:rPr>
              <a:t>2. Total Interest</a:t>
            </a:r>
          </a:p>
          <a:p>
            <a:pPr>
              <a:lnSpc>
                <a:spcPts val="4200"/>
              </a:lnSpc>
            </a:pPr>
            <a:r>
              <a:rPr lang="en-US" sz="3000">
                <a:solidFill>
                  <a:srgbClr val="ABB194"/>
                </a:solidFill>
                <a:latin typeface="Times New Roman"/>
              </a:rPr>
              <a:t>3. Total Transaction Count </a:t>
            </a:r>
          </a:p>
          <a:p>
            <a:pPr marL="0" indent="0" lvl="0">
              <a:lnSpc>
                <a:spcPts val="4200"/>
              </a:lnSpc>
              <a:spcBef>
                <a:spcPct val="0"/>
              </a:spcBef>
            </a:pPr>
            <a:r>
              <a:rPr lang="en-US" sz="3000">
                <a:solidFill>
                  <a:srgbClr val="ABB194"/>
                </a:solidFill>
                <a:latin typeface="Times New Roman"/>
              </a:rPr>
              <a:t>4. Total Transaction Amount</a:t>
            </a:r>
          </a:p>
        </p:txBody>
      </p:sp>
      <p:sp>
        <p:nvSpPr>
          <p:cNvPr name="TextBox 6" id="6"/>
          <p:cNvSpPr txBox="true"/>
          <p:nvPr/>
        </p:nvSpPr>
        <p:spPr>
          <a:xfrm rot="0">
            <a:off x="661905" y="5130999"/>
            <a:ext cx="12906947" cy="3480435"/>
          </a:xfrm>
          <a:prstGeom prst="rect">
            <a:avLst/>
          </a:prstGeom>
        </p:spPr>
        <p:txBody>
          <a:bodyPr anchor="t" rtlCol="false" tIns="0" lIns="0" bIns="0" rIns="0">
            <a:spAutoFit/>
          </a:bodyPr>
          <a:lstStyle/>
          <a:p>
            <a:pPr>
              <a:lnSpc>
                <a:spcPts val="5880"/>
              </a:lnSpc>
            </a:pPr>
            <a:r>
              <a:rPr lang="en-US" sz="4200">
                <a:solidFill>
                  <a:srgbClr val="ABB194"/>
                </a:solidFill>
                <a:latin typeface="Times New Roman"/>
              </a:rPr>
              <a:t>Bar Chart</a:t>
            </a:r>
          </a:p>
          <a:p>
            <a:pPr>
              <a:lnSpc>
                <a:spcPts val="4200"/>
              </a:lnSpc>
            </a:pPr>
            <a:r>
              <a:rPr lang="en-US" sz="3000">
                <a:solidFill>
                  <a:srgbClr val="ABB194"/>
                </a:solidFill>
                <a:latin typeface="Times New Roman"/>
              </a:rPr>
              <a:t>1. Revenue  Vs CustomerJob           </a:t>
            </a:r>
          </a:p>
          <a:p>
            <a:pPr>
              <a:lnSpc>
                <a:spcPts val="4200"/>
              </a:lnSpc>
            </a:pPr>
            <a:r>
              <a:rPr lang="en-US" sz="3000">
                <a:solidFill>
                  <a:srgbClr val="ABB194"/>
                </a:solidFill>
                <a:latin typeface="Times New Roman"/>
              </a:rPr>
              <a:t>2. Revenue Vs Education Type </a:t>
            </a:r>
          </a:p>
          <a:p>
            <a:pPr>
              <a:lnSpc>
                <a:spcPts val="4200"/>
              </a:lnSpc>
            </a:pPr>
            <a:r>
              <a:rPr lang="en-US" sz="3000">
                <a:solidFill>
                  <a:srgbClr val="ABB194"/>
                </a:solidFill>
                <a:latin typeface="Times New Roman"/>
              </a:rPr>
              <a:t>3. Revenue Vs Expenditure Type</a:t>
            </a:r>
          </a:p>
          <a:p>
            <a:pPr>
              <a:lnSpc>
                <a:spcPts val="4200"/>
              </a:lnSpc>
            </a:pPr>
            <a:r>
              <a:rPr lang="en-US" sz="3000">
                <a:solidFill>
                  <a:srgbClr val="ABB194"/>
                </a:solidFill>
                <a:latin typeface="Times New Roman"/>
              </a:rPr>
              <a:t>4. Revenue Vs Card Type</a:t>
            </a:r>
          </a:p>
          <a:p>
            <a:pPr marL="0" indent="0" lvl="0">
              <a:lnSpc>
                <a:spcPts val="4200"/>
              </a:lnSpc>
              <a:spcBef>
                <a:spcPct val="0"/>
              </a:spcBef>
            </a:pPr>
            <a:r>
              <a:rPr lang="en-US" sz="3000">
                <a:solidFill>
                  <a:srgbClr val="ABB194"/>
                </a:solidFill>
                <a:latin typeface="Times New Roman"/>
              </a:rPr>
              <a:t>5. Revenue Vs Chip Type</a:t>
            </a:r>
          </a:p>
        </p:txBody>
      </p:sp>
      <p:sp>
        <p:nvSpPr>
          <p:cNvPr name="TextBox 7" id="7"/>
          <p:cNvSpPr txBox="true"/>
          <p:nvPr/>
        </p:nvSpPr>
        <p:spPr>
          <a:xfrm rot="0">
            <a:off x="661905" y="8725734"/>
            <a:ext cx="12906947" cy="1130934"/>
          </a:xfrm>
          <a:prstGeom prst="rect">
            <a:avLst/>
          </a:prstGeom>
        </p:spPr>
        <p:txBody>
          <a:bodyPr anchor="t" rtlCol="false" tIns="0" lIns="0" bIns="0" rIns="0">
            <a:spAutoFit/>
          </a:bodyPr>
          <a:lstStyle/>
          <a:p>
            <a:pPr marL="0" indent="0" lvl="0">
              <a:lnSpc>
                <a:spcPts val="4340"/>
              </a:lnSpc>
              <a:spcBef>
                <a:spcPct val="0"/>
              </a:spcBef>
            </a:pPr>
            <a:r>
              <a:rPr lang="en-US" sz="3100">
                <a:solidFill>
                  <a:srgbClr val="ABB194"/>
                </a:solidFill>
                <a:latin typeface="Times New Roman"/>
              </a:rPr>
              <a:t>Grid View:-Card Type and Sum of Revenue, Sum of Interest, Sum of Transaction Amount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D2213"/>
        </a:solidFill>
      </p:bgPr>
    </p:bg>
    <p:spTree>
      <p:nvGrpSpPr>
        <p:cNvPr id="1" name=""/>
        <p:cNvGrpSpPr/>
        <p:nvPr/>
      </p:nvGrpSpPr>
      <p:grpSpPr>
        <a:xfrm>
          <a:off x="0" y="0"/>
          <a:ext cx="0" cy="0"/>
          <a:chOff x="0" y="0"/>
          <a:chExt cx="0" cy="0"/>
        </a:xfrm>
      </p:grpSpPr>
      <p:sp>
        <p:nvSpPr>
          <p:cNvPr name="Freeform 2" id="2"/>
          <p:cNvSpPr/>
          <p:nvPr/>
        </p:nvSpPr>
        <p:spPr>
          <a:xfrm flipH="false" flipV="false" rot="0">
            <a:off x="9896395" y="571500"/>
            <a:ext cx="7176933" cy="3738467"/>
          </a:xfrm>
          <a:custGeom>
            <a:avLst/>
            <a:gdLst/>
            <a:ahLst/>
            <a:cxnLst/>
            <a:rect r="r" b="b" t="t" l="l"/>
            <a:pathLst>
              <a:path h="3738467" w="7176933">
                <a:moveTo>
                  <a:pt x="0" y="0"/>
                </a:moveTo>
                <a:lnTo>
                  <a:pt x="7176933" y="0"/>
                </a:lnTo>
                <a:lnTo>
                  <a:pt x="7176933" y="3738467"/>
                </a:lnTo>
                <a:lnTo>
                  <a:pt x="0" y="3738467"/>
                </a:lnTo>
                <a:lnTo>
                  <a:pt x="0" y="0"/>
                </a:lnTo>
                <a:close/>
              </a:path>
            </a:pathLst>
          </a:custGeom>
          <a:blipFill>
            <a:blip r:embed="rId2"/>
            <a:stretch>
              <a:fillRect l="0" t="0" r="0" b="0"/>
            </a:stretch>
          </a:blipFill>
        </p:spPr>
      </p:sp>
      <p:sp>
        <p:nvSpPr>
          <p:cNvPr name="TextBox 3" id="3"/>
          <p:cNvSpPr txBox="true"/>
          <p:nvPr/>
        </p:nvSpPr>
        <p:spPr>
          <a:xfrm rot="0">
            <a:off x="1028700" y="43251"/>
            <a:ext cx="6874324" cy="1152525"/>
          </a:xfrm>
          <a:prstGeom prst="rect">
            <a:avLst/>
          </a:prstGeom>
        </p:spPr>
        <p:txBody>
          <a:bodyPr anchor="t" rtlCol="false" tIns="0" lIns="0" bIns="0" rIns="0">
            <a:spAutoFit/>
          </a:bodyPr>
          <a:lstStyle/>
          <a:p>
            <a:pPr marL="0" indent="0" lvl="0">
              <a:lnSpc>
                <a:spcPts val="8400"/>
              </a:lnSpc>
              <a:spcBef>
                <a:spcPct val="0"/>
              </a:spcBef>
            </a:pPr>
            <a:r>
              <a:rPr lang="en-US" sz="6000">
                <a:solidFill>
                  <a:srgbClr val="ABB194"/>
                </a:solidFill>
                <a:latin typeface="Times New Roman"/>
              </a:rPr>
              <a:t>Problem Statement</a:t>
            </a:r>
          </a:p>
        </p:txBody>
      </p:sp>
      <p:sp>
        <p:nvSpPr>
          <p:cNvPr name="TextBox 4" id="4"/>
          <p:cNvSpPr txBox="true"/>
          <p:nvPr/>
        </p:nvSpPr>
        <p:spPr>
          <a:xfrm rot="0">
            <a:off x="1028700" y="1099821"/>
            <a:ext cx="7423289" cy="991869"/>
          </a:xfrm>
          <a:prstGeom prst="rect">
            <a:avLst/>
          </a:prstGeom>
        </p:spPr>
        <p:txBody>
          <a:bodyPr anchor="t" rtlCol="false" tIns="0" lIns="0" bIns="0" rIns="0">
            <a:spAutoFit/>
          </a:bodyPr>
          <a:lstStyle/>
          <a:p>
            <a:pPr marL="0" indent="0" lvl="0">
              <a:lnSpc>
                <a:spcPts val="7280"/>
              </a:lnSpc>
              <a:spcBef>
                <a:spcPct val="0"/>
              </a:spcBef>
            </a:pPr>
            <a:r>
              <a:rPr lang="en-US" sz="5200">
                <a:solidFill>
                  <a:srgbClr val="ABB194"/>
                </a:solidFill>
                <a:latin typeface="Times New Roman"/>
              </a:rPr>
              <a:t>Dashboard:Customer</a:t>
            </a:r>
          </a:p>
        </p:txBody>
      </p:sp>
      <p:sp>
        <p:nvSpPr>
          <p:cNvPr name="TextBox 5" id="5"/>
          <p:cNvSpPr txBox="true"/>
          <p:nvPr/>
        </p:nvSpPr>
        <p:spPr>
          <a:xfrm rot="0">
            <a:off x="1231578" y="2196465"/>
            <a:ext cx="8362755" cy="2947035"/>
          </a:xfrm>
          <a:prstGeom prst="rect">
            <a:avLst/>
          </a:prstGeom>
        </p:spPr>
        <p:txBody>
          <a:bodyPr anchor="t" rtlCol="false" tIns="0" lIns="0" bIns="0" rIns="0">
            <a:spAutoFit/>
          </a:bodyPr>
          <a:lstStyle/>
          <a:p>
            <a:pPr>
              <a:lnSpc>
                <a:spcPts val="5880"/>
              </a:lnSpc>
            </a:pPr>
            <a:r>
              <a:rPr lang="en-US" sz="4200">
                <a:solidFill>
                  <a:srgbClr val="ABB194"/>
                </a:solidFill>
                <a:latin typeface="Times New Roman"/>
              </a:rPr>
              <a:t>Key Performance Indicators(KPIs)</a:t>
            </a:r>
          </a:p>
          <a:p>
            <a:pPr>
              <a:lnSpc>
                <a:spcPts val="4200"/>
              </a:lnSpc>
            </a:pPr>
            <a:r>
              <a:rPr lang="en-US" sz="3000">
                <a:solidFill>
                  <a:srgbClr val="ABB194"/>
                </a:solidFill>
                <a:latin typeface="Times New Roman"/>
              </a:rPr>
              <a:t>1. Total Revenue                 </a:t>
            </a:r>
          </a:p>
          <a:p>
            <a:pPr>
              <a:lnSpc>
                <a:spcPts val="4200"/>
              </a:lnSpc>
            </a:pPr>
            <a:r>
              <a:rPr lang="en-US" sz="3000">
                <a:solidFill>
                  <a:srgbClr val="ABB194"/>
                </a:solidFill>
                <a:latin typeface="Times New Roman"/>
              </a:rPr>
              <a:t>2. Total Interest</a:t>
            </a:r>
          </a:p>
          <a:p>
            <a:pPr>
              <a:lnSpc>
                <a:spcPts val="4200"/>
              </a:lnSpc>
            </a:pPr>
            <a:r>
              <a:rPr lang="en-US" sz="3000">
                <a:solidFill>
                  <a:srgbClr val="ABB194"/>
                </a:solidFill>
                <a:latin typeface="Times New Roman"/>
              </a:rPr>
              <a:t>3. Total Income </a:t>
            </a:r>
          </a:p>
          <a:p>
            <a:pPr marL="0" indent="0" lvl="0">
              <a:lnSpc>
                <a:spcPts val="4200"/>
              </a:lnSpc>
              <a:spcBef>
                <a:spcPct val="0"/>
              </a:spcBef>
            </a:pPr>
            <a:r>
              <a:rPr lang="en-US" sz="3000">
                <a:solidFill>
                  <a:srgbClr val="ABB194"/>
                </a:solidFill>
                <a:latin typeface="Times New Roman"/>
              </a:rPr>
              <a:t>4. Total Customer Satisfaction</a:t>
            </a:r>
          </a:p>
        </p:txBody>
      </p:sp>
      <p:sp>
        <p:nvSpPr>
          <p:cNvPr name="TextBox 6" id="6"/>
          <p:cNvSpPr txBox="true"/>
          <p:nvPr/>
        </p:nvSpPr>
        <p:spPr>
          <a:xfrm rot="0">
            <a:off x="1231578" y="5244465"/>
            <a:ext cx="8362755" cy="4013835"/>
          </a:xfrm>
          <a:prstGeom prst="rect">
            <a:avLst/>
          </a:prstGeom>
        </p:spPr>
        <p:txBody>
          <a:bodyPr anchor="t" rtlCol="false" tIns="0" lIns="0" bIns="0" rIns="0">
            <a:spAutoFit/>
          </a:bodyPr>
          <a:lstStyle/>
          <a:p>
            <a:pPr>
              <a:lnSpc>
                <a:spcPts val="5880"/>
              </a:lnSpc>
            </a:pPr>
            <a:r>
              <a:rPr lang="en-US" sz="4200">
                <a:solidFill>
                  <a:srgbClr val="ABB194"/>
                </a:solidFill>
                <a:latin typeface="Times New Roman"/>
              </a:rPr>
              <a:t>Bar Chart</a:t>
            </a:r>
          </a:p>
          <a:p>
            <a:pPr>
              <a:lnSpc>
                <a:spcPts val="4200"/>
              </a:lnSpc>
            </a:pPr>
            <a:r>
              <a:rPr lang="en-US" sz="3000">
                <a:solidFill>
                  <a:srgbClr val="ABB194"/>
                </a:solidFill>
                <a:latin typeface="Times New Roman"/>
              </a:rPr>
              <a:t>1. Revenue  Vs Income Group           </a:t>
            </a:r>
          </a:p>
          <a:p>
            <a:pPr>
              <a:lnSpc>
                <a:spcPts val="4200"/>
              </a:lnSpc>
            </a:pPr>
            <a:r>
              <a:rPr lang="en-US" sz="3000">
                <a:solidFill>
                  <a:srgbClr val="ABB194"/>
                </a:solidFill>
                <a:latin typeface="Times New Roman"/>
              </a:rPr>
              <a:t>2. Revenue Vs Top 5 States </a:t>
            </a:r>
          </a:p>
          <a:p>
            <a:pPr>
              <a:lnSpc>
                <a:spcPts val="4200"/>
              </a:lnSpc>
            </a:pPr>
            <a:r>
              <a:rPr lang="en-US" sz="3000">
                <a:solidFill>
                  <a:srgbClr val="ABB194"/>
                </a:solidFill>
                <a:latin typeface="Times New Roman"/>
              </a:rPr>
              <a:t>3. Revenue Vs Dependant Counts</a:t>
            </a:r>
          </a:p>
          <a:p>
            <a:pPr>
              <a:lnSpc>
                <a:spcPts val="4200"/>
              </a:lnSpc>
            </a:pPr>
            <a:r>
              <a:rPr lang="en-US" sz="3000">
                <a:solidFill>
                  <a:srgbClr val="ABB194"/>
                </a:solidFill>
                <a:latin typeface="Times New Roman"/>
              </a:rPr>
              <a:t>4. Revenue Vs Martial Status</a:t>
            </a:r>
          </a:p>
          <a:p>
            <a:pPr>
              <a:lnSpc>
                <a:spcPts val="4200"/>
              </a:lnSpc>
            </a:pPr>
            <a:r>
              <a:rPr lang="en-US" sz="3000">
                <a:solidFill>
                  <a:srgbClr val="ABB194"/>
                </a:solidFill>
                <a:latin typeface="Times New Roman"/>
              </a:rPr>
              <a:t>5. Revenue Vs Education Grop</a:t>
            </a:r>
          </a:p>
          <a:p>
            <a:pPr marL="0" indent="0" lvl="0">
              <a:lnSpc>
                <a:spcPts val="4200"/>
              </a:lnSpc>
              <a:spcBef>
                <a:spcPct val="0"/>
              </a:spcBef>
            </a:pPr>
            <a:r>
              <a:rPr lang="en-US" sz="3000">
                <a:solidFill>
                  <a:srgbClr val="ABB194"/>
                </a:solidFill>
                <a:latin typeface="Times New Roman"/>
              </a:rPr>
              <a:t>6. Revenue Vs Age Group</a:t>
            </a:r>
          </a:p>
        </p:txBody>
      </p:sp>
      <p:sp>
        <p:nvSpPr>
          <p:cNvPr name="TextBox 7" id="7"/>
          <p:cNvSpPr txBox="true"/>
          <p:nvPr/>
        </p:nvSpPr>
        <p:spPr>
          <a:xfrm rot="0">
            <a:off x="9896395" y="7666841"/>
            <a:ext cx="7799184" cy="1130934"/>
          </a:xfrm>
          <a:prstGeom prst="rect">
            <a:avLst/>
          </a:prstGeom>
        </p:spPr>
        <p:txBody>
          <a:bodyPr anchor="t" rtlCol="false" tIns="0" lIns="0" bIns="0" rIns="0">
            <a:spAutoFit/>
          </a:bodyPr>
          <a:lstStyle/>
          <a:p>
            <a:pPr marL="0" indent="0" lvl="0">
              <a:lnSpc>
                <a:spcPts val="4340"/>
              </a:lnSpc>
              <a:spcBef>
                <a:spcPct val="0"/>
              </a:spcBef>
            </a:pPr>
            <a:r>
              <a:rPr lang="en-US" sz="3100">
                <a:solidFill>
                  <a:srgbClr val="ABB194"/>
                </a:solidFill>
                <a:latin typeface="Times New Roman"/>
              </a:rPr>
              <a:t>Grid View:-Customer job and Sum of Revenue, Sum of Interest, Sum of Income</a:t>
            </a:r>
          </a:p>
        </p:txBody>
      </p:sp>
      <p:sp>
        <p:nvSpPr>
          <p:cNvPr name="TextBox 8" id="8"/>
          <p:cNvSpPr txBox="true"/>
          <p:nvPr/>
        </p:nvSpPr>
        <p:spPr>
          <a:xfrm rot="0">
            <a:off x="9896395" y="5518409"/>
            <a:ext cx="6558045" cy="1130934"/>
          </a:xfrm>
          <a:prstGeom prst="rect">
            <a:avLst/>
          </a:prstGeom>
        </p:spPr>
        <p:txBody>
          <a:bodyPr anchor="t" rtlCol="false" tIns="0" lIns="0" bIns="0" rIns="0">
            <a:spAutoFit/>
          </a:bodyPr>
          <a:lstStyle/>
          <a:p>
            <a:pPr marL="0" indent="0" lvl="0">
              <a:lnSpc>
                <a:spcPts val="4340"/>
              </a:lnSpc>
              <a:spcBef>
                <a:spcPct val="0"/>
              </a:spcBef>
            </a:pPr>
            <a:r>
              <a:rPr lang="en-US" sz="3100">
                <a:solidFill>
                  <a:srgbClr val="ABB194"/>
                </a:solidFill>
                <a:latin typeface="Times New Roman"/>
              </a:rPr>
              <a:t>Line Chart:-Revenue Vs Gender On Weekly basis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DAGDTF9jj1c</dc:identifier>
  <dcterms:modified xsi:type="dcterms:W3CDTF">2011-08-01T06:04:30Z</dcterms:modified>
  <cp:revision>1</cp:revision>
  <dc:title>Green Dark Simple Presentation</dc:title>
</cp:coreProperties>
</file>