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77" r:id="rId7"/>
    <p:sldId id="297" r:id="rId8"/>
    <p:sldId id="289" r:id="rId9"/>
    <p:sldId id="275" r:id="rId10"/>
    <p:sldId id="270" r:id="rId11"/>
    <p:sldId id="295" r:id="rId12"/>
    <p:sldId id="300" r:id="rId13"/>
    <p:sldId id="303" r:id="rId14"/>
    <p:sldId id="302" r:id="rId15"/>
    <p:sldId id="301" r:id="rId16"/>
    <p:sldId id="258" r:id="rId17"/>
    <p:sldId id="299" r:id="rId18"/>
    <p:sldId id="298" r:id="rId19"/>
    <p:sldId id="264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FAA"/>
    <a:srgbClr val="CAC4C0"/>
    <a:srgbClr val="97928F"/>
    <a:srgbClr val="FBF4EF"/>
    <a:srgbClr val="4A4E38"/>
    <a:srgbClr val="717656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1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1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2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6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9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2" y="4824190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2000" cap="all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1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6" y="2531837"/>
            <a:ext cx="2190751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9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2" y="5280765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1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9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1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1" y="3834608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8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6" y="0"/>
            <a:ext cx="4368031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1" y="3057683"/>
            <a:ext cx="12191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7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1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2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5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50" y="508452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1" y="5099208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6" y="5099208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6" y="508452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2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4" y="5478798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8" y="5478798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1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49" y="2"/>
            <a:ext cx="704851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1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5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5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3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5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7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7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1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3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5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7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9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7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1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1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5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1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1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6" y="3788814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6" y="4464812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6" y="5120724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10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10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10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1051"/>
            </a:lvl4pPr>
            <a:lvl5pPr marL="1828754" indent="0">
              <a:buNone/>
              <a:defRPr sz="1051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9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6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"/>
            <a:ext cx="1238251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" y="2"/>
            <a:ext cx="3790951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8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/>
            </a:lvl2pPr>
            <a:lvl3pPr marL="914377" indent="0">
              <a:lnSpc>
                <a:spcPct val="100000"/>
              </a:lnSpc>
              <a:buNone/>
              <a:defRPr sz="1400" spc="51" baseline="0"/>
            </a:lvl3pPr>
            <a:lvl4pPr marL="1371566" indent="0">
              <a:lnSpc>
                <a:spcPct val="100000"/>
              </a:lnSpc>
              <a:buNone/>
              <a:defRPr sz="1400" spc="51" baseline="0"/>
            </a:lvl4pPr>
            <a:lvl5pPr marL="1828754" indent="0">
              <a:lnSpc>
                <a:spcPct val="100000"/>
              </a:lnSpc>
              <a:buNone/>
              <a:defRPr sz="1400" spc="51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1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1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1" y="876302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6" y="2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8"/>
            <a:ext cx="4179571" cy="1524735"/>
          </a:xfrm>
        </p:spPr>
        <p:txBody>
          <a:bodyPr anchor="b">
            <a:noAutofit/>
          </a:bodyPr>
          <a:lstStyle>
            <a:lvl1pPr algn="l">
              <a:defRPr sz="32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5"/>
            <a:ext cx="4179571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1" y="6356352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2" y="6356352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9" y="6356352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7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1" y="1020447"/>
            <a:ext cx="3171825" cy="1325563"/>
          </a:xfrm>
        </p:spPr>
        <p:txBody>
          <a:bodyPr anchor="b">
            <a:normAutofit/>
          </a:bodyPr>
          <a:lstStyle>
            <a:lvl1pPr>
              <a:defRPr sz="28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924177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2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51"/>
            <a:ext cx="24828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2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5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509419"/>
            <a:ext cx="4082143" cy="585788"/>
          </a:xfrm>
        </p:spPr>
        <p:txBody>
          <a:bodyPr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9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1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1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7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30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1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6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4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2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5" y="6356352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1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5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5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901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2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9" y="2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5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5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7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153063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2630433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373022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7" y="4830026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1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1" y="6356352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2"/>
            <a:ext cx="32439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2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1" cy="1204912"/>
          </a:xfrm>
        </p:spPr>
        <p:txBody>
          <a:bodyPr anchor="b"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1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7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1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4" y="6356352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49" y="2571237"/>
            <a:ext cx="4179571" cy="1715531"/>
          </a:xfrm>
        </p:spPr>
        <p:txBody>
          <a:bodyPr anchor="ctr">
            <a:noAutofit/>
          </a:bodyPr>
          <a:lstStyle>
            <a:lvl1pPr algn="l">
              <a:defRPr sz="3600" spc="1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1" y="6356352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2"/>
            <a:ext cx="324394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2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5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6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6" y="3834608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1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project-management/gantt-chart#:~:text=What%20is%20a%20Gantt%20chart,schedule%20bars%20that%20visualize%20work" TargetMode="External"/><Relationship Id="rId2" Type="http://schemas.openxmlformats.org/officeDocument/2006/relationships/hyperlink" Target="https://youtu.be/wp0vr6OkW8Y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nalysistabs.com/gantt-chart/advantages-disadvantag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441" y="3755255"/>
            <a:ext cx="7398371" cy="180178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Real-Time stock market data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8142" y="5848401"/>
            <a:ext cx="6323860" cy="1000721"/>
          </a:xfrm>
        </p:spPr>
        <p:txBody>
          <a:bodyPr>
            <a:noAutofit/>
          </a:bodyPr>
          <a:lstStyle/>
          <a:p>
            <a:pPr algn="r"/>
            <a:r>
              <a:rPr lang="en-US" sz="2500" dirty="0">
                <a:solidFill>
                  <a:schemeClr val="tx1"/>
                </a:solidFill>
              </a:rPr>
              <a:t>- Milind Rathore</a:t>
            </a:r>
          </a:p>
          <a:p>
            <a:pPr algn="r"/>
            <a:r>
              <a:rPr lang="en-US" sz="2500" dirty="0">
                <a:solidFill>
                  <a:schemeClr val="tx1"/>
                </a:solidFill>
              </a:rPr>
              <a:t>From :- Web Developer Group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6F5-E2C7-A90A-83AC-C69BDE7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Let’s create a project timeline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ECEB-587B-C256-4E0C-D5EAD44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526" y="4170729"/>
            <a:ext cx="1434483" cy="34811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12AF-E797-A2DA-E24F-082B827ED28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956" y="4901115"/>
            <a:ext cx="4399624" cy="43850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Sequence the Task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A50CC0-15E9-C16F-63F0-2EDC8041258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69677" y="4136575"/>
            <a:ext cx="2330727" cy="38227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VI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9862BC-5964-F42A-EA74-6F1B663B2DD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435422" y="4922332"/>
            <a:ext cx="4399624" cy="43850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Assign Resources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BFB81F-5BE7-30C0-0401-150FE99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ow To Properly Utilize The Task List To Complete The List Of Tasks –  Unpaper">
            <a:extLst>
              <a:ext uri="{FF2B5EF4-FFF2-40B4-BE49-F238E27FC236}">
                <a16:creationId xmlns:a16="http://schemas.microsoft.com/office/drawing/2014/main" id="{35A9DE11-7524-34F2-3245-38E0B8AD6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14015" r="15087"/>
          <a:stretch/>
        </p:blipFill>
        <p:spPr bwMode="auto">
          <a:xfrm>
            <a:off x="1003559" y="2319457"/>
            <a:ext cx="3106800" cy="1491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ources - The University of La Verne Small Business Development Center  (SBDC)">
            <a:extLst>
              <a:ext uri="{FF2B5EF4-FFF2-40B4-BE49-F238E27FC236}">
                <a16:creationId xmlns:a16="http://schemas.microsoft.com/office/drawing/2014/main" id="{A996869A-B552-CF4E-C155-B156EFB0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40" y="2319458"/>
            <a:ext cx="3106801" cy="1491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6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6F5-E2C7-A90A-83AC-C69BDE7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Let’s create a project timeline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ECEB-587B-C256-4E0C-D5EAD44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526" y="4170729"/>
            <a:ext cx="1434483" cy="34811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VII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12AF-E797-A2DA-E24F-082B827ED28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955" y="4901115"/>
            <a:ext cx="4399624" cy="478753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Create a Gantt Chart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A50CC0-15E9-C16F-63F0-2EDC8041258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69677" y="4136575"/>
            <a:ext cx="2330727" cy="38227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VIII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9862BC-5964-F42A-EA74-6F1B663B2DD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106473" y="4901115"/>
            <a:ext cx="5057134" cy="83457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Adjust and Optimize the Timeline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BFB81F-5BE7-30C0-0401-150FE99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How to Build an Effective Gantt Chart - Mission Control">
            <a:extLst>
              <a:ext uri="{FF2B5EF4-FFF2-40B4-BE49-F238E27FC236}">
                <a16:creationId xmlns:a16="http://schemas.microsoft.com/office/drawing/2014/main" id="{4AB87608-9135-024B-E3D8-9367DD2D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59" y="2217742"/>
            <a:ext cx="3106801" cy="15930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erformance Optimization in 5 simple steps">
            <a:extLst>
              <a:ext uri="{FF2B5EF4-FFF2-40B4-BE49-F238E27FC236}">
                <a16:creationId xmlns:a16="http://schemas.microsoft.com/office/drawing/2014/main" id="{5D1D22D1-18E2-B6CB-9AB7-7A64DBE7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40" y="2217742"/>
            <a:ext cx="3106801" cy="15930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3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6F5-E2C7-A90A-83AC-C69BDE7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Let’s create a project timeline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ECEB-587B-C256-4E0C-D5EAD44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526" y="4170729"/>
            <a:ext cx="1434483" cy="34811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12AF-E797-A2DA-E24F-082B827ED28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955" y="4901115"/>
            <a:ext cx="4399624" cy="43850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Set Milestone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A50CC0-15E9-C16F-63F0-2EDC8041258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69677" y="4136575"/>
            <a:ext cx="2330727" cy="38227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9862BC-5964-F42A-EA74-6F1B663B2DD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106473" y="4901115"/>
            <a:ext cx="5057134" cy="83457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Communicate the Timeline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BFB81F-5BE7-30C0-0401-150FE99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Top 5 Milestones Roadmap Templates With Examples and Samples">
            <a:extLst>
              <a:ext uri="{FF2B5EF4-FFF2-40B4-BE49-F238E27FC236}">
                <a16:creationId xmlns:a16="http://schemas.microsoft.com/office/drawing/2014/main" id="{ACEC2027-01E5-B03E-55CD-B6EEB3645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/>
          <a:stretch/>
        </p:blipFill>
        <p:spPr bwMode="auto">
          <a:xfrm>
            <a:off x="1003558" y="2217742"/>
            <a:ext cx="3106800" cy="15930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ople &amp; Timeline Clipart for PowerPoint - SlideModel">
            <a:extLst>
              <a:ext uri="{FF2B5EF4-FFF2-40B4-BE49-F238E27FC236}">
                <a16:creationId xmlns:a16="http://schemas.microsoft.com/office/drawing/2014/main" id="{04F5247E-DF49-6D37-7F0E-6110C85CB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9"/>
          <a:stretch/>
        </p:blipFill>
        <p:spPr bwMode="auto">
          <a:xfrm>
            <a:off x="8081640" y="2217741"/>
            <a:ext cx="3106801" cy="15930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5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1" y="2571751"/>
            <a:ext cx="4179888" cy="17145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3504-CE2F-E3D7-5BF3-2DAE3AD2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72C1-3D50-196B-2E19-9F54A858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D94-7C5B-E610-2362-0FD494C5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188E97-3E11-0855-7C6D-110632E4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90177"/>
              </p:ext>
            </p:extLst>
          </p:nvPr>
        </p:nvGraphicFramePr>
        <p:xfrm>
          <a:off x="0" y="0"/>
          <a:ext cx="12192003" cy="685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2491">
                  <a:extLst>
                    <a:ext uri="{9D8B030D-6E8A-4147-A177-3AD203B41FA5}">
                      <a16:colId xmlns:a16="http://schemas.microsoft.com/office/drawing/2014/main" val="4029481881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2177231253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2061369088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262808573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2890589394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2585357100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3820553510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1674392485"/>
                    </a:ext>
                  </a:extLst>
                </a:gridCol>
                <a:gridCol w="1317439">
                  <a:extLst>
                    <a:ext uri="{9D8B030D-6E8A-4147-A177-3AD203B41FA5}">
                      <a16:colId xmlns:a16="http://schemas.microsoft.com/office/drawing/2014/main" val="3445526616"/>
                    </a:ext>
                  </a:extLst>
                </a:gridCol>
              </a:tblGrid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10000"/>
                              </a:schemeClr>
                            </a:solidFill>
                          </a:ln>
                        </a:rPr>
                        <a:t>TASKS</a:t>
                      </a:r>
                      <a:endParaRPr lang="en-IN" dirty="0">
                        <a:ln>
                          <a:solidFill>
                            <a:schemeClr val="accent1">
                              <a:lumMod val="1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10000"/>
                              </a:schemeClr>
                            </a:solidFill>
                          </a:ln>
                        </a:rPr>
                        <a:t>MONTH-1</a:t>
                      </a:r>
                      <a:endParaRPr lang="en-IN" dirty="0">
                        <a:ln>
                          <a:solidFill>
                            <a:schemeClr val="accent1">
                              <a:lumMod val="1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10000"/>
                              </a:schemeClr>
                            </a:solidFill>
                          </a:ln>
                        </a:rPr>
                        <a:t>MONTH-2</a:t>
                      </a:r>
                      <a:endParaRPr lang="en-IN" dirty="0">
                        <a:ln>
                          <a:solidFill>
                            <a:schemeClr val="accent1">
                              <a:lumMod val="1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20871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Week-1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Week-2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Week-3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Week-4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Week-1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Week-2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Week-3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Week-4</a:t>
                      </a:r>
                      <a:endParaRPr lang="en-IN" dirty="0"/>
                    </a:p>
                  </a:txBody>
                  <a:tcPr>
                    <a:gradFill flip="none" rotWithShape="1">
                      <a:gsLst>
                        <a:gs pos="9000">
                          <a:schemeClr val="accent1">
                            <a:lumMod val="25000"/>
                          </a:schemeClr>
                        </a:gs>
                        <a:gs pos="37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72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5684402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Introduction to React.js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13942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the development environment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39189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Styling the application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23698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user authentication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58956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Pulling data from APIs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5826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Displaying data on the frontend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238105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search functionality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7516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and debugging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84072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data visualization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28947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errors and edge cases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30748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the backend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69219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APIs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50966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 News API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3708"/>
                  </a:ext>
                </a:extLst>
              </a:tr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real-time updates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16915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Optimizing performance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22913"/>
                  </a:ext>
                </a:extLst>
              </a:tr>
              <a:tr h="369040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the application</a:t>
                      </a:r>
                      <a:endParaRPr lang="en-IN" sz="10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19973"/>
                  </a:ext>
                </a:extLst>
              </a:tr>
            </a:tbl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84462CA-19F9-6335-A8E1-4444408DF16D}"/>
              </a:ext>
            </a:extLst>
          </p:cNvPr>
          <p:cNvSpPr/>
          <p:nvPr/>
        </p:nvSpPr>
        <p:spPr>
          <a:xfrm>
            <a:off x="1651247" y="861134"/>
            <a:ext cx="843378" cy="12428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907636D-F6C4-F8EA-BC5C-83B74C5B2AD4}"/>
              </a:ext>
            </a:extLst>
          </p:cNvPr>
          <p:cNvSpPr/>
          <p:nvPr/>
        </p:nvSpPr>
        <p:spPr>
          <a:xfrm>
            <a:off x="2494625" y="1244353"/>
            <a:ext cx="452761" cy="12428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DD2402A-6E92-BDB9-57EF-AEB6C121A68C}"/>
              </a:ext>
            </a:extLst>
          </p:cNvPr>
          <p:cNvSpPr/>
          <p:nvPr/>
        </p:nvSpPr>
        <p:spPr>
          <a:xfrm>
            <a:off x="2974019" y="1634971"/>
            <a:ext cx="561661" cy="12428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C5901AE-E8EF-E950-D653-2349B51C07F0}"/>
              </a:ext>
            </a:extLst>
          </p:cNvPr>
          <p:cNvSpPr/>
          <p:nvPr/>
        </p:nvSpPr>
        <p:spPr>
          <a:xfrm>
            <a:off x="3535680" y="2004134"/>
            <a:ext cx="731520" cy="12428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9C0D10E-D1D3-397A-1D2D-C7D5DE594802}"/>
              </a:ext>
            </a:extLst>
          </p:cNvPr>
          <p:cNvSpPr/>
          <p:nvPr/>
        </p:nvSpPr>
        <p:spPr>
          <a:xfrm>
            <a:off x="4301490" y="2392754"/>
            <a:ext cx="731520" cy="124287"/>
          </a:xfrm>
          <a:prstGeom prst="homePlat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193C374-613A-808B-AAAD-2C03D888066C}"/>
              </a:ext>
            </a:extLst>
          </p:cNvPr>
          <p:cNvSpPr/>
          <p:nvPr/>
        </p:nvSpPr>
        <p:spPr>
          <a:xfrm>
            <a:off x="5033010" y="2762324"/>
            <a:ext cx="544830" cy="124287"/>
          </a:xfrm>
          <a:prstGeom prst="homePlat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AA74960-C148-230D-5C3E-30D4CC744645}"/>
              </a:ext>
            </a:extLst>
          </p:cNvPr>
          <p:cNvSpPr/>
          <p:nvPr/>
        </p:nvSpPr>
        <p:spPr>
          <a:xfrm>
            <a:off x="5619750" y="3181424"/>
            <a:ext cx="544830" cy="124287"/>
          </a:xfrm>
          <a:prstGeom prst="homePlat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B1A13EA3-B66C-4082-2D9C-6BF141C51B2A}"/>
              </a:ext>
            </a:extLst>
          </p:cNvPr>
          <p:cNvSpPr/>
          <p:nvPr/>
        </p:nvSpPr>
        <p:spPr>
          <a:xfrm>
            <a:off x="6164580" y="3552290"/>
            <a:ext cx="739140" cy="124287"/>
          </a:xfrm>
          <a:prstGeom prst="homePlat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98D603E7-6C85-7C53-FA06-881BC77685AF}"/>
              </a:ext>
            </a:extLst>
          </p:cNvPr>
          <p:cNvSpPr/>
          <p:nvPr/>
        </p:nvSpPr>
        <p:spPr>
          <a:xfrm>
            <a:off x="7482840" y="4340960"/>
            <a:ext cx="739140" cy="1242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C6D533E9-AE57-2CFC-34B9-79C3BACA32FD}"/>
              </a:ext>
            </a:extLst>
          </p:cNvPr>
          <p:cNvSpPr/>
          <p:nvPr/>
        </p:nvSpPr>
        <p:spPr>
          <a:xfrm>
            <a:off x="6934200" y="3956150"/>
            <a:ext cx="548640" cy="1242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B6537239-80C8-D978-669C-ED2850F4229F}"/>
              </a:ext>
            </a:extLst>
          </p:cNvPr>
          <p:cNvSpPr/>
          <p:nvPr/>
        </p:nvSpPr>
        <p:spPr>
          <a:xfrm>
            <a:off x="8261350" y="4742280"/>
            <a:ext cx="882650" cy="1242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5F6F08F3-57E4-9032-BFFC-86FA40C2A65F}"/>
              </a:ext>
            </a:extLst>
          </p:cNvPr>
          <p:cNvSpPr/>
          <p:nvPr/>
        </p:nvSpPr>
        <p:spPr>
          <a:xfrm>
            <a:off x="9144000" y="5095340"/>
            <a:ext cx="391160" cy="12428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BB91C3EA-FABA-594C-0B2C-2FB7BBD92C6F}"/>
              </a:ext>
            </a:extLst>
          </p:cNvPr>
          <p:cNvSpPr/>
          <p:nvPr/>
        </p:nvSpPr>
        <p:spPr>
          <a:xfrm>
            <a:off x="9571990" y="5487172"/>
            <a:ext cx="739140" cy="1242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6C21FD7D-0AAF-42AB-7320-348B9BF0A0F6}"/>
              </a:ext>
            </a:extLst>
          </p:cNvPr>
          <p:cNvSpPr/>
          <p:nvPr/>
        </p:nvSpPr>
        <p:spPr>
          <a:xfrm>
            <a:off x="10311130" y="5859618"/>
            <a:ext cx="544830" cy="1242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3C54A90-012C-F5B5-79D2-C9D97A8E71D2}"/>
              </a:ext>
            </a:extLst>
          </p:cNvPr>
          <p:cNvSpPr/>
          <p:nvPr/>
        </p:nvSpPr>
        <p:spPr>
          <a:xfrm>
            <a:off x="10890250" y="6232065"/>
            <a:ext cx="544830" cy="1242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922D4EE-0AB3-2EE6-10E0-4E84DEC57111}"/>
              </a:ext>
            </a:extLst>
          </p:cNvPr>
          <p:cNvSpPr/>
          <p:nvPr/>
        </p:nvSpPr>
        <p:spPr>
          <a:xfrm>
            <a:off x="11435080" y="6597190"/>
            <a:ext cx="756920" cy="1242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Graphic 29" descr="Flag">
            <a:extLst>
              <a:ext uri="{FF2B5EF4-FFF2-40B4-BE49-F238E27FC236}">
                <a16:creationId xmlns:a16="http://schemas.microsoft.com/office/drawing/2014/main" id="{7586AD16-1A85-C6D5-CF64-1C030FD1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386" y="1223580"/>
            <a:ext cx="235316" cy="235316"/>
          </a:xfrm>
          <a:prstGeom prst="rect">
            <a:avLst/>
          </a:prstGeom>
        </p:spPr>
      </p:pic>
      <p:pic>
        <p:nvPicPr>
          <p:cNvPr id="31" name="Graphic 30" descr="Flag">
            <a:extLst>
              <a:ext uri="{FF2B5EF4-FFF2-40B4-BE49-F238E27FC236}">
                <a16:creationId xmlns:a16="http://schemas.microsoft.com/office/drawing/2014/main" id="{94B0BAF0-CA61-30A7-CD2F-F855B1663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1948619"/>
            <a:ext cx="235316" cy="235316"/>
          </a:xfrm>
          <a:prstGeom prst="rect">
            <a:avLst/>
          </a:prstGeom>
        </p:spPr>
      </p:pic>
      <p:pic>
        <p:nvPicPr>
          <p:cNvPr id="32" name="Graphic 31" descr="Flag">
            <a:extLst>
              <a:ext uri="{FF2B5EF4-FFF2-40B4-BE49-F238E27FC236}">
                <a16:creationId xmlns:a16="http://schemas.microsoft.com/office/drawing/2014/main" id="{B3A9DF03-3D13-0920-3BF4-CDF0D06F5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4581" y="2723942"/>
            <a:ext cx="235316" cy="235316"/>
          </a:xfrm>
          <a:prstGeom prst="rect">
            <a:avLst/>
          </a:prstGeom>
        </p:spPr>
      </p:pic>
      <p:pic>
        <p:nvPicPr>
          <p:cNvPr id="33" name="Graphic 32" descr="Flag">
            <a:extLst>
              <a:ext uri="{FF2B5EF4-FFF2-40B4-BE49-F238E27FC236}">
                <a16:creationId xmlns:a16="http://schemas.microsoft.com/office/drawing/2014/main" id="{7D4B9161-3544-354A-4FD5-F632A205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3720" y="3496775"/>
            <a:ext cx="235316" cy="235316"/>
          </a:xfrm>
          <a:prstGeom prst="rect">
            <a:avLst/>
          </a:prstGeom>
        </p:spPr>
      </p:pic>
      <p:pic>
        <p:nvPicPr>
          <p:cNvPr id="34" name="Graphic 33" descr="Flag">
            <a:extLst>
              <a:ext uri="{FF2B5EF4-FFF2-40B4-BE49-F238E27FC236}">
                <a16:creationId xmlns:a16="http://schemas.microsoft.com/office/drawing/2014/main" id="{5A28D41D-E69C-E9EF-A9BD-5D1E25B8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1980" y="4285445"/>
            <a:ext cx="235316" cy="235316"/>
          </a:xfrm>
          <a:prstGeom prst="rect">
            <a:avLst/>
          </a:prstGeom>
        </p:spPr>
      </p:pic>
      <p:pic>
        <p:nvPicPr>
          <p:cNvPr id="35" name="Graphic 34" descr="Flag">
            <a:extLst>
              <a:ext uri="{FF2B5EF4-FFF2-40B4-BE49-F238E27FC236}">
                <a16:creationId xmlns:a16="http://schemas.microsoft.com/office/drawing/2014/main" id="{B850AF2B-33DF-2801-22EB-4537454D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160" y="5072055"/>
            <a:ext cx="235316" cy="235316"/>
          </a:xfrm>
          <a:prstGeom prst="rect">
            <a:avLst/>
          </a:prstGeom>
        </p:spPr>
      </p:pic>
      <p:pic>
        <p:nvPicPr>
          <p:cNvPr id="36" name="Graphic 35" descr="Flag">
            <a:extLst>
              <a:ext uri="{FF2B5EF4-FFF2-40B4-BE49-F238E27FC236}">
                <a16:creationId xmlns:a16="http://schemas.microsoft.com/office/drawing/2014/main" id="{1E7C1ACE-0AE1-EE43-09C2-E5355739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9235" y="5816948"/>
            <a:ext cx="235316" cy="235316"/>
          </a:xfrm>
          <a:prstGeom prst="rect">
            <a:avLst/>
          </a:prstGeom>
        </p:spPr>
      </p:pic>
      <p:pic>
        <p:nvPicPr>
          <p:cNvPr id="37" name="Graphic 36" descr="Flag">
            <a:extLst>
              <a:ext uri="{FF2B5EF4-FFF2-40B4-BE49-F238E27FC236}">
                <a16:creationId xmlns:a16="http://schemas.microsoft.com/office/drawing/2014/main" id="{2EF2E419-C97D-228A-E39C-B4DF506D5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7327" y="6361874"/>
            <a:ext cx="235316" cy="2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2"/>
            <a:ext cx="5431971" cy="8463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CC8592-EEE4-C24A-F4A9-23B3F5F68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9" y="2510589"/>
            <a:ext cx="5743431" cy="294917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main challenge of this project will be:-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Task Estimation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Task Dependencies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Project Complexity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Project Constraints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3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85421"/>
            <a:ext cx="5111751" cy="97673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82390"/>
            <a:ext cx="6379253" cy="4187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sum up, utilizing a Gantt chart to create a project timeline is an invaluable asset for project managers. It provides a clear visualization of the project's schedule, task dependencies, and critical path. Nevertheless, challenges like precise task estimation, dependency management, resource allocation, and adapting to changes may arise.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Overcoming these obstacles requires effective communication, collaboration, and adaptability. By addressing these aspects, project timelines developed with Gantt charts establish a strong basis for planning, tracking, and successfully completing projects.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5" y="2776936"/>
            <a:ext cx="2882475" cy="823912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7"/>
            <a:ext cx="2882475" cy="737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solidFill>
                  <a:schemeClr val="tx1"/>
                </a:solidFill>
                <a:hlinkClick r:id="rId2"/>
              </a:rPr>
              <a:t>https://youtu.be/wp0vr6OkW8Y</a:t>
            </a:r>
            <a:endParaRPr lang="en-ZA" noProof="1">
              <a:solidFill>
                <a:schemeClr val="tx1"/>
              </a:solidFill>
            </a:endParaRPr>
          </a:p>
          <a:p>
            <a:endParaRPr lang="en-ZA" noProof="1">
              <a:solidFill>
                <a:schemeClr val="tx1"/>
              </a:solidFill>
            </a:endParaRPr>
          </a:p>
          <a:p>
            <a:endParaRPr lang="en-ZA" noProof="1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6" y="2776936"/>
            <a:ext cx="2896671" cy="823912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6" y="3834607"/>
            <a:ext cx="2896671" cy="1349951"/>
          </a:xfrm>
        </p:spPr>
        <p:txBody>
          <a:bodyPr>
            <a:noAutofit/>
          </a:bodyPr>
          <a:lstStyle/>
          <a:p>
            <a:r>
              <a:rPr lang="en-ZA" noProof="1">
                <a:solidFill>
                  <a:schemeClr val="tx1"/>
                </a:solidFill>
                <a:hlinkClick r:id="rId3"/>
              </a:rPr>
              <a:t>https://www.atlassian.com/agile/project-management/gantt-chart#:~:text=What%20is%20a%20Gantt%20chart,schedule%20bars%20that%20visualize%20work</a:t>
            </a:r>
            <a:endParaRPr lang="en-ZA" noProof="1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823912"/>
          </a:xfrm>
        </p:spPr>
        <p:txBody>
          <a:bodyPr>
            <a:noAutofit/>
          </a:bodyPr>
          <a:lstStyle/>
          <a:p>
            <a:r>
              <a:rPr lang="en-ZA" noProof="1">
                <a:solidFill>
                  <a:schemeClr val="tx1"/>
                </a:solidFill>
                <a:hlinkClick r:id="rId4"/>
              </a:rPr>
              <a:t>https://analysistabs.com/gantt-chart/advantages-disadvantages/</a:t>
            </a:r>
            <a:endParaRPr lang="en-ZA" noProof="1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1" y="1615738"/>
            <a:ext cx="4874079" cy="1524735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5"/>
            <a:ext cx="5382827" cy="1848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Milind Rathore</a:t>
            </a:r>
          </a:p>
          <a:p>
            <a:r>
              <a:rPr lang="en-US" sz="3200" dirty="0">
                <a:solidFill>
                  <a:schemeClr val="tx1"/>
                </a:solidFill>
              </a:rPr>
              <a:t>2020mcb1241@iitrpr.ac.in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2987" y="6356351"/>
            <a:ext cx="4874079" cy="365125"/>
          </a:xfrm>
        </p:spPr>
        <p:txBody>
          <a:bodyPr/>
          <a:lstStyle/>
          <a:p>
            <a:r>
              <a:rPr lang="en-US" sz="2400" dirty="0">
                <a:solidFill>
                  <a:srgbClr val="4A4E38"/>
                </a:solidFill>
              </a:rPr>
              <a:t>Anything you would like to ask </a:t>
            </a:r>
            <a:r>
              <a:rPr lang="en-US" sz="3600" dirty="0">
                <a:solidFill>
                  <a:srgbClr val="4A4E38"/>
                </a:solidFill>
              </a:rPr>
              <a:t>?</a:t>
            </a:r>
            <a:endParaRPr lang="en-US" sz="2400" dirty="0">
              <a:solidFill>
                <a:srgbClr val="4A4E38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2829" y="6356351"/>
            <a:ext cx="1774371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End Page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1" y="2563123"/>
            <a:ext cx="4897145" cy="3402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Task Instructions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Key Features – </a:t>
            </a:r>
            <a:r>
              <a:rPr lang="en-US" b="1" dirty="0">
                <a:solidFill>
                  <a:schemeClr val="tx1"/>
                </a:solidFill>
              </a:rPr>
              <a:t>GANTT CHART</a:t>
            </a:r>
            <a:endParaRPr lang="en-US" dirty="0">
              <a:solidFill>
                <a:schemeClr val="tx1"/>
              </a:solidFill>
            </a:endParaRP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Create Project Timeline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Documentation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Gantt Chart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Challenges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342891" indent="-342891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 algn="l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14653"/>
            <a:ext cx="6248031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Real-Time stock market data web application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1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solidFill>
                  <a:schemeClr val="tx1"/>
                </a:solidFill>
              </a:rPr>
              <a:pPr/>
              <a:t>3</a:t>
            </a:fld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9A475C4-14B6-3A03-52DF-B33A95B3F7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96973"/>
            <a:ext cx="6248031" cy="374637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Project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Allows users (means investors) to track real-time stock market data in a comprehensible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provides up-to-date information on stock prices, volume, market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Prioritizes user security and privacy, incorporating features like user authentication and robust security measures to safeguard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14653"/>
            <a:ext cx="5190359" cy="1325563"/>
          </a:xfrm>
        </p:spPr>
        <p:txBody>
          <a:bodyPr>
            <a:normAutofit/>
          </a:bodyPr>
          <a:lstStyle/>
          <a:p>
            <a:r>
              <a:rPr lang="en-ZA" sz="4000" dirty="0">
                <a:solidFill>
                  <a:schemeClr val="tx1"/>
                </a:solidFill>
              </a:rPr>
              <a:t>project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96973"/>
            <a:ext cx="6248031" cy="37463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Description: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742939" lvl="1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Chronological Order of Tasks.</a:t>
            </a:r>
          </a:p>
          <a:p>
            <a:pPr marL="742939" lvl="1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Teams understand the project’s schedule and dependencies.</a:t>
            </a:r>
          </a:p>
          <a:p>
            <a:pPr marL="742939" lvl="1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Track progress and identify critical stages.</a:t>
            </a:r>
          </a:p>
          <a:p>
            <a:pPr marL="742939" lvl="1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It promotes efficient resource management.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1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solidFill>
                  <a:schemeClr val="tx1"/>
                </a:solidFill>
              </a:rPr>
              <a:pPr/>
              <a:t>4</a:t>
            </a:fld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1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4156405"/>
            <a:ext cx="4239827" cy="132556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Task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5144" y="1530636"/>
            <a:ext cx="6768483" cy="3804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Key Features – GANTT CHART: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Representation of Gantt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Identifying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Monitoring of Milestones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Highlight Critical Path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8" y="6356351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636" y="1390181"/>
            <a:ext cx="5655723" cy="12049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Why do we need Project Timeline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9636" y="2950134"/>
            <a:ext cx="5655723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891" indent="-342891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tx1"/>
              </a:solidFill>
            </a:endParaRPr>
          </a:p>
          <a:p>
            <a:pPr marL="342891" indent="-342891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Comprehensive Visual Representation</a:t>
            </a:r>
          </a:p>
          <a:p>
            <a:pPr marL="342891" indent="-342891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Overall Manager for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89" y="648070"/>
            <a:ext cx="7128771" cy="135100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Let’s create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 project 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CC8592-EEE4-C24A-F4A9-23B3F5F68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9" y="2328041"/>
            <a:ext cx="5743431" cy="4028310"/>
          </a:xfrm>
        </p:spPr>
        <p:txBody>
          <a:bodyPr>
            <a:noAutofit/>
          </a:bodyPr>
          <a:lstStyle/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Define the project scope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Break down the project into tasks</a:t>
            </a:r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task durations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Establish task dependencies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Sequence the tasks</a:t>
            </a:r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 resources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the Gantt chart</a:t>
            </a:r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Adjust and optimize the timeline</a:t>
            </a: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milestones</a:t>
            </a:r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Communicate the timeline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6F5-E2C7-A90A-83AC-C69BDE7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Let’s create a project timeline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ECEB-587B-C256-4E0C-D5EAD44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526" y="4170729"/>
            <a:ext cx="1434483" cy="34811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12AF-E797-A2DA-E24F-082B827ED28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956" y="4901115"/>
            <a:ext cx="4399624" cy="43850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Define a Project Scope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A50CC0-15E9-C16F-63F0-2EDC8041258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69677" y="4136575"/>
            <a:ext cx="2330727" cy="38227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9862BC-5964-F42A-EA74-6F1B663B2DD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106473" y="4922332"/>
            <a:ext cx="5057134" cy="83457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Breakdown the project into tasks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BFB81F-5BE7-30C0-0401-150FE99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ow is Project Scope Defined in Project Management?">
            <a:extLst>
              <a:ext uri="{FF2B5EF4-FFF2-40B4-BE49-F238E27FC236}">
                <a16:creationId xmlns:a16="http://schemas.microsoft.com/office/drawing/2014/main" id="{8D255FC5-6695-353E-9D8C-58196BBF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r="9379"/>
          <a:stretch/>
        </p:blipFill>
        <p:spPr bwMode="auto">
          <a:xfrm>
            <a:off x="1003177" y="2317084"/>
            <a:ext cx="3107184" cy="1471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 Breakdown Structure (WBS): Its Role and Power">
            <a:extLst>
              <a:ext uri="{FF2B5EF4-FFF2-40B4-BE49-F238E27FC236}">
                <a16:creationId xmlns:a16="http://schemas.microsoft.com/office/drawing/2014/main" id="{8D6C54F0-8A2D-302E-2FB2-28F62603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16829" r="6360" b="5901"/>
          <a:stretch/>
        </p:blipFill>
        <p:spPr bwMode="auto">
          <a:xfrm>
            <a:off x="8081641" y="2319457"/>
            <a:ext cx="3106800" cy="1491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3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6F5-E2C7-A90A-83AC-C69BDE7F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Let’s create a project timeline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ECEB-587B-C256-4E0C-D5EAD44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526" y="4170729"/>
            <a:ext cx="1434483" cy="348116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III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12AF-E797-A2DA-E24F-082B827ED28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4087" y="4901115"/>
            <a:ext cx="4845359" cy="438505"/>
          </a:xfrm>
        </p:spPr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Determine Task Duration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A50CC0-15E9-C16F-63F0-2EDC8041258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69677" y="4136575"/>
            <a:ext cx="2330727" cy="38227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19862BC-5964-F42A-EA74-6F1B663B2DD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107352" y="4901115"/>
            <a:ext cx="4845359" cy="834575"/>
          </a:xfrm>
        </p:spPr>
        <p:txBody>
          <a:bodyPr anchor="ctr"/>
          <a:lstStyle/>
          <a:p>
            <a:r>
              <a:rPr lang="en-IN" sz="32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Establish task dependencies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BFB81F-5BE7-30C0-0401-150FE991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Project Management and Time Tracking Tools | HelloLeads CRM">
            <a:extLst>
              <a:ext uri="{FF2B5EF4-FFF2-40B4-BE49-F238E27FC236}">
                <a16:creationId xmlns:a16="http://schemas.microsoft.com/office/drawing/2014/main" id="{D5A1431A-C92C-BE9F-4DAB-133CD462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5" b="-1"/>
          <a:stretch/>
        </p:blipFill>
        <p:spPr bwMode="auto">
          <a:xfrm>
            <a:off x="1003177" y="2317084"/>
            <a:ext cx="3106799" cy="14717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sk Dependencies - 4 Types, Management &amp; Examples">
            <a:extLst>
              <a:ext uri="{FF2B5EF4-FFF2-40B4-BE49-F238E27FC236}">
                <a16:creationId xmlns:a16="http://schemas.microsoft.com/office/drawing/2014/main" id="{FDDD2A56-F9E5-197E-F2C8-885D777ED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t="8322" r="11489" b="12958"/>
          <a:stretch/>
        </p:blipFill>
        <p:spPr bwMode="auto">
          <a:xfrm>
            <a:off x="8082026" y="2317084"/>
            <a:ext cx="3106797" cy="14717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016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1945</TotalTime>
  <Words>547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Tenorite</vt:lpstr>
      <vt:lpstr>Wingdings</vt:lpstr>
      <vt:lpstr>Monoline</vt:lpstr>
      <vt:lpstr>Real-Time stock market data web application</vt:lpstr>
      <vt:lpstr>Index</vt:lpstr>
      <vt:lpstr>Real-Time stock market data web application</vt:lpstr>
      <vt:lpstr>project Timeline</vt:lpstr>
      <vt:lpstr>Task instructions</vt:lpstr>
      <vt:lpstr>Why do we need Project Timeline ?</vt:lpstr>
      <vt:lpstr>Let’s create a project timeline</vt:lpstr>
      <vt:lpstr>Let’s create a project timeline</vt:lpstr>
      <vt:lpstr>Let’s create a project timeline</vt:lpstr>
      <vt:lpstr>Let’s create a project timeline</vt:lpstr>
      <vt:lpstr>Let’s create a project timeline</vt:lpstr>
      <vt:lpstr>Let’s create a project timeline</vt:lpstr>
      <vt:lpstr>Documentation</vt:lpstr>
      <vt:lpstr>PowerPoint Presentation</vt:lpstr>
      <vt:lpstr>Challenges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stock market data web application</dc:title>
  <dc:creator>Milind Rathore</dc:creator>
  <cp:lastModifiedBy>Milind Rathore</cp:lastModifiedBy>
  <cp:revision>76</cp:revision>
  <dcterms:created xsi:type="dcterms:W3CDTF">2023-06-17T07:07:15Z</dcterms:created>
  <dcterms:modified xsi:type="dcterms:W3CDTF">2023-07-18T17:10:50Z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