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1A5E88-4667-47A5-AAA8-C8E31E32C834}" v="11" dt="2021-10-10T15:57:09.251"/>
    <p1510:client id="{8274F235-8C8A-4C52-A256-B958B67C927E}" v="559" dt="2021-10-10T17:54:45.8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latin typeface="Cambria"/>
                <a:ea typeface="Cambria"/>
                <a:cs typeface="Calibri Light"/>
              </a:rPr>
              <a:t>HOUSING: PRICE PREDICTION</a:t>
            </a:r>
            <a:endParaRPr lang="en-US" b="1">
              <a:latin typeface="Cambria"/>
              <a:ea typeface="Cambria"/>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sz="2800">
                <a:latin typeface="Cambria"/>
                <a:ea typeface="Cambria"/>
                <a:cs typeface="Calibri"/>
              </a:rPr>
              <a:t>-Milind Kuwar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27D9EB-5952-4A20-84DE-28C487A35242}"/>
              </a:ext>
            </a:extLst>
          </p:cNvPr>
          <p:cNvSpPr>
            <a:spLocks noGrp="1"/>
          </p:cNvSpPr>
          <p:nvPr>
            <p:ph idx="1"/>
          </p:nvPr>
        </p:nvSpPr>
        <p:spPr>
          <a:xfrm>
            <a:off x="516875" y="641312"/>
            <a:ext cx="10515600" cy="4351338"/>
          </a:xfrm>
        </p:spPr>
        <p:txBody>
          <a:bodyPr vert="horz" lIns="91440" tIns="45720" rIns="91440" bIns="45720" rtlCol="0" anchor="t">
            <a:normAutofit/>
          </a:bodyPr>
          <a:lstStyle/>
          <a:p>
            <a:pPr>
              <a:lnSpc>
                <a:spcPct val="100000"/>
              </a:lnSpc>
              <a:spcBef>
                <a:spcPct val="20000"/>
              </a:spcBef>
            </a:pPr>
            <a:r>
              <a:rPr lang="en-US" sz="2000">
                <a:latin typeface="Cambria"/>
                <a:ea typeface="+mn-lt"/>
                <a:cs typeface="+mn-lt"/>
              </a:rPr>
              <a:t>We will be imputing the columns with int data types having null values with Simple Imputer and using mean of that particular column and check again if there are any null values left</a:t>
            </a:r>
          </a:p>
          <a:p>
            <a:endParaRPr lang="en-US" sz="2000" dirty="0">
              <a:latin typeface="Cambria"/>
              <a:ea typeface="Cambria"/>
              <a:cs typeface="Calibri"/>
            </a:endParaRPr>
          </a:p>
        </p:txBody>
      </p:sp>
      <p:pic>
        <p:nvPicPr>
          <p:cNvPr id="4" name="Picture 4" descr="Graphical user interface, text, application&#10;&#10;Description automatically generated">
            <a:extLst>
              <a:ext uri="{FF2B5EF4-FFF2-40B4-BE49-F238E27FC236}">
                <a16:creationId xmlns:a16="http://schemas.microsoft.com/office/drawing/2014/main" id="{3BBC9734-B8DE-477B-8B16-383CFFDD258D}"/>
              </a:ext>
            </a:extLst>
          </p:cNvPr>
          <p:cNvPicPr>
            <a:picLocks noChangeAspect="1"/>
          </p:cNvPicPr>
          <p:nvPr/>
        </p:nvPicPr>
        <p:blipFill>
          <a:blip r:embed="rId2"/>
          <a:stretch>
            <a:fillRect/>
          </a:stretch>
        </p:blipFill>
        <p:spPr>
          <a:xfrm>
            <a:off x="583895" y="1910727"/>
            <a:ext cx="10629439" cy="2696858"/>
          </a:xfrm>
          <a:prstGeom prst="rect">
            <a:avLst/>
          </a:prstGeom>
        </p:spPr>
      </p:pic>
    </p:spTree>
    <p:extLst>
      <p:ext uri="{BB962C8B-B14F-4D97-AF65-F5344CB8AC3E}">
        <p14:creationId xmlns:p14="http://schemas.microsoft.com/office/powerpoint/2010/main" val="3530941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43BA04-7D4E-44EB-88BE-F76B69A3E112}"/>
              </a:ext>
            </a:extLst>
          </p:cNvPr>
          <p:cNvSpPr>
            <a:spLocks noGrp="1"/>
          </p:cNvSpPr>
          <p:nvPr>
            <p:ph idx="1"/>
          </p:nvPr>
        </p:nvSpPr>
        <p:spPr>
          <a:xfrm>
            <a:off x="663766" y="503601"/>
            <a:ext cx="10515600" cy="4351338"/>
          </a:xfrm>
        </p:spPr>
        <p:txBody>
          <a:bodyPr vert="horz" lIns="91440" tIns="45720" rIns="91440" bIns="45720" rtlCol="0" anchor="t">
            <a:normAutofit/>
          </a:bodyPr>
          <a:lstStyle/>
          <a:p>
            <a:pPr>
              <a:lnSpc>
                <a:spcPct val="100000"/>
              </a:lnSpc>
              <a:spcBef>
                <a:spcPct val="20000"/>
              </a:spcBef>
            </a:pPr>
            <a:r>
              <a:rPr lang="en-US" sz="2000">
                <a:latin typeface="Cambria"/>
                <a:ea typeface="+mn-lt"/>
                <a:cs typeface="+mn-lt"/>
              </a:rPr>
              <a:t>Encoding the columns with object data type using label encoder</a:t>
            </a:r>
          </a:p>
          <a:p>
            <a:pPr>
              <a:lnSpc>
                <a:spcPct val="100000"/>
              </a:lnSpc>
              <a:spcBef>
                <a:spcPct val="20000"/>
              </a:spcBef>
            </a:pPr>
            <a:r>
              <a:rPr lang="en-US" sz="2000">
                <a:latin typeface="Cambria"/>
                <a:ea typeface="+mn-lt"/>
                <a:cs typeface="+mn-lt"/>
              </a:rPr>
              <a:t>It can be observed that all the columns with object data type has been converted to int/float</a:t>
            </a:r>
          </a:p>
          <a:p>
            <a:pPr>
              <a:lnSpc>
                <a:spcPct val="100000"/>
              </a:lnSpc>
              <a:spcBef>
                <a:spcPct val="20000"/>
              </a:spcBef>
            </a:pPr>
            <a:endParaRPr lang="en-US" sz="2000" dirty="0">
              <a:latin typeface="Cambria"/>
              <a:ea typeface="Cambria"/>
              <a:cs typeface="Calibri"/>
            </a:endParaRPr>
          </a:p>
          <a:p>
            <a:pPr>
              <a:lnSpc>
                <a:spcPct val="100000"/>
              </a:lnSpc>
              <a:spcBef>
                <a:spcPct val="20000"/>
              </a:spcBef>
            </a:pPr>
            <a:endParaRPr lang="en-US" sz="2000" dirty="0">
              <a:latin typeface="Cambria"/>
              <a:ea typeface="Cambria"/>
              <a:cs typeface="Calibri"/>
            </a:endParaRPr>
          </a:p>
          <a:p>
            <a:endParaRPr lang="en-US" dirty="0">
              <a:cs typeface="Calibri"/>
            </a:endParaRPr>
          </a:p>
        </p:txBody>
      </p:sp>
      <p:pic>
        <p:nvPicPr>
          <p:cNvPr id="4" name="Picture 4" descr="Table&#10;&#10;Description automatically generated">
            <a:extLst>
              <a:ext uri="{FF2B5EF4-FFF2-40B4-BE49-F238E27FC236}">
                <a16:creationId xmlns:a16="http://schemas.microsoft.com/office/drawing/2014/main" id="{84251510-FCD1-4587-83C7-AB24D2E768F6}"/>
              </a:ext>
            </a:extLst>
          </p:cNvPr>
          <p:cNvPicPr>
            <a:picLocks noChangeAspect="1"/>
          </p:cNvPicPr>
          <p:nvPr/>
        </p:nvPicPr>
        <p:blipFill>
          <a:blip r:embed="rId2"/>
          <a:stretch>
            <a:fillRect/>
          </a:stretch>
        </p:blipFill>
        <p:spPr>
          <a:xfrm>
            <a:off x="969484" y="1368327"/>
            <a:ext cx="7930307" cy="2615707"/>
          </a:xfrm>
          <a:prstGeom prst="rect">
            <a:avLst/>
          </a:prstGeom>
        </p:spPr>
      </p:pic>
    </p:spTree>
    <p:extLst>
      <p:ext uri="{BB962C8B-B14F-4D97-AF65-F5344CB8AC3E}">
        <p14:creationId xmlns:p14="http://schemas.microsoft.com/office/powerpoint/2010/main" val="3866862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4A16-FE7E-4B8E-8091-A711AB78B2E6}"/>
              </a:ext>
            </a:extLst>
          </p:cNvPr>
          <p:cNvSpPr>
            <a:spLocks noGrp="1"/>
          </p:cNvSpPr>
          <p:nvPr>
            <p:ph type="title"/>
          </p:nvPr>
        </p:nvSpPr>
        <p:spPr/>
        <p:txBody>
          <a:bodyPr/>
          <a:lstStyle/>
          <a:p>
            <a:pPr algn="ctr"/>
            <a:r>
              <a:rPr lang="en-US" b="1" u="sng">
                <a:latin typeface="Cambria"/>
                <a:ea typeface="+mj-lt"/>
                <a:cs typeface="+mj-lt"/>
              </a:rPr>
              <a:t>Data Visualization</a:t>
            </a:r>
            <a:endParaRPr lang="en-US">
              <a:latin typeface="Cambria"/>
              <a:ea typeface="+mj-lt"/>
              <a:cs typeface="+mj-lt"/>
            </a:endParaRPr>
          </a:p>
          <a:p>
            <a:endParaRPr lang="en-US" dirty="0">
              <a:latin typeface="Cambria"/>
              <a:ea typeface="Cambria"/>
              <a:cs typeface="Calibri Light"/>
            </a:endParaRPr>
          </a:p>
        </p:txBody>
      </p:sp>
      <p:pic>
        <p:nvPicPr>
          <p:cNvPr id="4" name="Picture 4" descr="Chart, bar chart, histogram&#10;&#10;Description automatically generated">
            <a:extLst>
              <a:ext uri="{FF2B5EF4-FFF2-40B4-BE49-F238E27FC236}">
                <a16:creationId xmlns:a16="http://schemas.microsoft.com/office/drawing/2014/main" id="{6D56FC5E-779D-4448-897D-90D902BF9AC7}"/>
              </a:ext>
            </a:extLst>
          </p:cNvPr>
          <p:cNvPicPr>
            <a:picLocks noGrp="1" noChangeAspect="1"/>
          </p:cNvPicPr>
          <p:nvPr>
            <p:ph idx="1"/>
          </p:nvPr>
        </p:nvPicPr>
        <p:blipFill>
          <a:blip r:embed="rId2"/>
          <a:stretch>
            <a:fillRect/>
          </a:stretch>
        </p:blipFill>
        <p:spPr>
          <a:xfrm>
            <a:off x="837956" y="1696122"/>
            <a:ext cx="2436934" cy="4854575"/>
          </a:xfrm>
        </p:spPr>
      </p:pic>
      <p:pic>
        <p:nvPicPr>
          <p:cNvPr id="5" name="Picture 5" descr="Chart, bar chart&#10;&#10;Description automatically generated">
            <a:extLst>
              <a:ext uri="{FF2B5EF4-FFF2-40B4-BE49-F238E27FC236}">
                <a16:creationId xmlns:a16="http://schemas.microsoft.com/office/drawing/2014/main" id="{B7BF2854-CCD2-4EDA-9198-2FF73D593867}"/>
              </a:ext>
            </a:extLst>
          </p:cNvPr>
          <p:cNvPicPr>
            <a:picLocks noChangeAspect="1"/>
          </p:cNvPicPr>
          <p:nvPr/>
        </p:nvPicPr>
        <p:blipFill>
          <a:blip r:embed="rId3"/>
          <a:stretch>
            <a:fillRect/>
          </a:stretch>
        </p:blipFill>
        <p:spPr>
          <a:xfrm>
            <a:off x="3753461" y="1698748"/>
            <a:ext cx="2428386" cy="4857505"/>
          </a:xfrm>
          <a:prstGeom prst="rect">
            <a:avLst/>
          </a:prstGeom>
        </p:spPr>
      </p:pic>
      <p:pic>
        <p:nvPicPr>
          <p:cNvPr id="6" name="Picture 6" descr="Chart, bar chart&#10;&#10;Description automatically generated">
            <a:extLst>
              <a:ext uri="{FF2B5EF4-FFF2-40B4-BE49-F238E27FC236}">
                <a16:creationId xmlns:a16="http://schemas.microsoft.com/office/drawing/2014/main" id="{F61CB2A4-9B2D-4980-9D3B-25EE6E816765}"/>
              </a:ext>
            </a:extLst>
          </p:cNvPr>
          <p:cNvPicPr>
            <a:picLocks noChangeAspect="1"/>
          </p:cNvPicPr>
          <p:nvPr/>
        </p:nvPicPr>
        <p:blipFill>
          <a:blip r:embed="rId4"/>
          <a:stretch>
            <a:fillRect/>
          </a:stretch>
        </p:blipFill>
        <p:spPr>
          <a:xfrm>
            <a:off x="6481838" y="1693984"/>
            <a:ext cx="2452170" cy="4847492"/>
          </a:xfrm>
          <a:prstGeom prst="rect">
            <a:avLst/>
          </a:prstGeom>
        </p:spPr>
      </p:pic>
      <p:pic>
        <p:nvPicPr>
          <p:cNvPr id="7" name="Picture 7" descr="Chart, bar chart&#10;&#10;Description automatically generated">
            <a:extLst>
              <a:ext uri="{FF2B5EF4-FFF2-40B4-BE49-F238E27FC236}">
                <a16:creationId xmlns:a16="http://schemas.microsoft.com/office/drawing/2014/main" id="{BCC3305D-70FC-468A-A0F3-1B18693767A4}"/>
              </a:ext>
            </a:extLst>
          </p:cNvPr>
          <p:cNvPicPr>
            <a:picLocks noChangeAspect="1"/>
          </p:cNvPicPr>
          <p:nvPr/>
        </p:nvPicPr>
        <p:blipFill>
          <a:blip r:embed="rId5"/>
          <a:stretch>
            <a:fillRect/>
          </a:stretch>
        </p:blipFill>
        <p:spPr>
          <a:xfrm>
            <a:off x="9065255" y="1693985"/>
            <a:ext cx="2091797" cy="4788876"/>
          </a:xfrm>
          <a:prstGeom prst="rect">
            <a:avLst/>
          </a:prstGeom>
        </p:spPr>
      </p:pic>
    </p:spTree>
    <p:extLst>
      <p:ext uri="{BB962C8B-B14F-4D97-AF65-F5344CB8AC3E}">
        <p14:creationId xmlns:p14="http://schemas.microsoft.com/office/powerpoint/2010/main" val="3491624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 histogram&#10;&#10;Description automatically generated">
            <a:extLst>
              <a:ext uri="{FF2B5EF4-FFF2-40B4-BE49-F238E27FC236}">
                <a16:creationId xmlns:a16="http://schemas.microsoft.com/office/drawing/2014/main" id="{C657CCE1-C318-4AA3-833C-FB7A22D648B1}"/>
              </a:ext>
            </a:extLst>
          </p:cNvPr>
          <p:cNvPicPr>
            <a:picLocks noGrp="1" noChangeAspect="1"/>
          </p:cNvPicPr>
          <p:nvPr>
            <p:ph idx="1"/>
          </p:nvPr>
        </p:nvPicPr>
        <p:blipFill>
          <a:blip r:embed="rId2"/>
          <a:stretch>
            <a:fillRect/>
          </a:stretch>
        </p:blipFill>
        <p:spPr>
          <a:xfrm>
            <a:off x="703348" y="702164"/>
            <a:ext cx="2618227" cy="5943722"/>
          </a:xfrm>
        </p:spPr>
      </p:pic>
      <p:pic>
        <p:nvPicPr>
          <p:cNvPr id="5" name="Picture 5" descr="Chart, bar chart, histogram&#10;&#10;Description automatically generated">
            <a:extLst>
              <a:ext uri="{FF2B5EF4-FFF2-40B4-BE49-F238E27FC236}">
                <a16:creationId xmlns:a16="http://schemas.microsoft.com/office/drawing/2014/main" id="{2DC9592E-2153-46D0-95FA-802A50140E78}"/>
              </a:ext>
            </a:extLst>
          </p:cNvPr>
          <p:cNvPicPr>
            <a:picLocks noChangeAspect="1"/>
          </p:cNvPicPr>
          <p:nvPr/>
        </p:nvPicPr>
        <p:blipFill>
          <a:blip r:embed="rId3"/>
          <a:stretch>
            <a:fillRect/>
          </a:stretch>
        </p:blipFill>
        <p:spPr>
          <a:xfrm>
            <a:off x="3487024" y="775677"/>
            <a:ext cx="2531412" cy="5785338"/>
          </a:xfrm>
          <a:prstGeom prst="rect">
            <a:avLst/>
          </a:prstGeom>
        </p:spPr>
      </p:pic>
      <p:pic>
        <p:nvPicPr>
          <p:cNvPr id="6" name="Picture 6" descr="Chart, bar chart, histogram&#10;&#10;Description automatically generated">
            <a:extLst>
              <a:ext uri="{FF2B5EF4-FFF2-40B4-BE49-F238E27FC236}">
                <a16:creationId xmlns:a16="http://schemas.microsoft.com/office/drawing/2014/main" id="{79AEFB0B-BDBD-4A50-BF6B-F69970ACBFFC}"/>
              </a:ext>
            </a:extLst>
          </p:cNvPr>
          <p:cNvPicPr>
            <a:picLocks noChangeAspect="1"/>
          </p:cNvPicPr>
          <p:nvPr/>
        </p:nvPicPr>
        <p:blipFill>
          <a:blip r:embed="rId4"/>
          <a:stretch>
            <a:fillRect/>
          </a:stretch>
        </p:blipFill>
        <p:spPr>
          <a:xfrm>
            <a:off x="5978179" y="697524"/>
            <a:ext cx="2619335" cy="5990491"/>
          </a:xfrm>
          <a:prstGeom prst="rect">
            <a:avLst/>
          </a:prstGeom>
        </p:spPr>
      </p:pic>
      <p:pic>
        <p:nvPicPr>
          <p:cNvPr id="7" name="Picture 7" descr="Chart, bar chart, histogram&#10;&#10;Description automatically generated">
            <a:extLst>
              <a:ext uri="{FF2B5EF4-FFF2-40B4-BE49-F238E27FC236}">
                <a16:creationId xmlns:a16="http://schemas.microsoft.com/office/drawing/2014/main" id="{D319FDC3-29C9-4A19-A6A3-997CBACE1AC3}"/>
              </a:ext>
            </a:extLst>
          </p:cNvPr>
          <p:cNvPicPr>
            <a:picLocks noChangeAspect="1"/>
          </p:cNvPicPr>
          <p:nvPr/>
        </p:nvPicPr>
        <p:blipFill>
          <a:blip r:embed="rId5"/>
          <a:stretch>
            <a:fillRect/>
          </a:stretch>
        </p:blipFill>
        <p:spPr>
          <a:xfrm>
            <a:off x="8932240" y="775677"/>
            <a:ext cx="2611829" cy="5912338"/>
          </a:xfrm>
          <a:prstGeom prst="rect">
            <a:avLst/>
          </a:prstGeom>
        </p:spPr>
      </p:pic>
    </p:spTree>
    <p:extLst>
      <p:ext uri="{BB962C8B-B14F-4D97-AF65-F5344CB8AC3E}">
        <p14:creationId xmlns:p14="http://schemas.microsoft.com/office/powerpoint/2010/main" val="2393885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 histogram&#10;&#10;Description automatically generated">
            <a:extLst>
              <a:ext uri="{FF2B5EF4-FFF2-40B4-BE49-F238E27FC236}">
                <a16:creationId xmlns:a16="http://schemas.microsoft.com/office/drawing/2014/main" id="{81E9811D-42BB-4AC7-862A-6058CB0D8E6F}"/>
              </a:ext>
            </a:extLst>
          </p:cNvPr>
          <p:cNvPicPr>
            <a:picLocks noGrp="1" noChangeAspect="1"/>
          </p:cNvPicPr>
          <p:nvPr>
            <p:ph idx="1"/>
          </p:nvPr>
        </p:nvPicPr>
        <p:blipFill>
          <a:blip r:embed="rId2"/>
          <a:stretch>
            <a:fillRect/>
          </a:stretch>
        </p:blipFill>
        <p:spPr>
          <a:xfrm>
            <a:off x="559978" y="497010"/>
            <a:ext cx="2426273" cy="5562722"/>
          </a:xfrm>
        </p:spPr>
      </p:pic>
      <p:pic>
        <p:nvPicPr>
          <p:cNvPr id="5" name="Picture 5" descr="Chart, histogram&#10;&#10;Description automatically generated">
            <a:extLst>
              <a:ext uri="{FF2B5EF4-FFF2-40B4-BE49-F238E27FC236}">
                <a16:creationId xmlns:a16="http://schemas.microsoft.com/office/drawing/2014/main" id="{80FAB073-D8EA-42D3-B608-327169063FDE}"/>
              </a:ext>
            </a:extLst>
          </p:cNvPr>
          <p:cNvPicPr>
            <a:picLocks noChangeAspect="1"/>
          </p:cNvPicPr>
          <p:nvPr/>
        </p:nvPicPr>
        <p:blipFill>
          <a:blip r:embed="rId3"/>
          <a:stretch>
            <a:fillRect/>
          </a:stretch>
        </p:blipFill>
        <p:spPr>
          <a:xfrm>
            <a:off x="3227009" y="453292"/>
            <a:ext cx="2533675" cy="5756030"/>
          </a:xfrm>
          <a:prstGeom prst="rect">
            <a:avLst/>
          </a:prstGeom>
        </p:spPr>
      </p:pic>
      <p:pic>
        <p:nvPicPr>
          <p:cNvPr id="6" name="Picture 6" descr="Chart, bar chart&#10;&#10;Description automatically generated">
            <a:extLst>
              <a:ext uri="{FF2B5EF4-FFF2-40B4-BE49-F238E27FC236}">
                <a16:creationId xmlns:a16="http://schemas.microsoft.com/office/drawing/2014/main" id="{77537F1E-4A07-4C74-B645-13F981CF5DDF}"/>
              </a:ext>
            </a:extLst>
          </p:cNvPr>
          <p:cNvPicPr>
            <a:picLocks noChangeAspect="1"/>
          </p:cNvPicPr>
          <p:nvPr/>
        </p:nvPicPr>
        <p:blipFill>
          <a:blip r:embed="rId4"/>
          <a:stretch>
            <a:fillRect/>
          </a:stretch>
        </p:blipFill>
        <p:spPr>
          <a:xfrm>
            <a:off x="5909793" y="453293"/>
            <a:ext cx="2541181" cy="5756030"/>
          </a:xfrm>
          <a:prstGeom prst="rect">
            <a:avLst/>
          </a:prstGeom>
        </p:spPr>
      </p:pic>
      <p:pic>
        <p:nvPicPr>
          <p:cNvPr id="7" name="Picture 7" descr="Chart, bar chart, histogram&#10;&#10;Description automatically generated">
            <a:extLst>
              <a:ext uri="{FF2B5EF4-FFF2-40B4-BE49-F238E27FC236}">
                <a16:creationId xmlns:a16="http://schemas.microsoft.com/office/drawing/2014/main" id="{82BC556E-9BE9-4F46-9F76-C26EA2655B6E}"/>
              </a:ext>
            </a:extLst>
          </p:cNvPr>
          <p:cNvPicPr>
            <a:picLocks noChangeAspect="1"/>
          </p:cNvPicPr>
          <p:nvPr/>
        </p:nvPicPr>
        <p:blipFill>
          <a:blip r:embed="rId5"/>
          <a:stretch>
            <a:fillRect/>
          </a:stretch>
        </p:blipFill>
        <p:spPr>
          <a:xfrm>
            <a:off x="8713562" y="326293"/>
            <a:ext cx="2511874" cy="5756030"/>
          </a:xfrm>
          <a:prstGeom prst="rect">
            <a:avLst/>
          </a:prstGeom>
        </p:spPr>
      </p:pic>
    </p:spTree>
    <p:extLst>
      <p:ext uri="{BB962C8B-B14F-4D97-AF65-F5344CB8AC3E}">
        <p14:creationId xmlns:p14="http://schemas.microsoft.com/office/powerpoint/2010/main" val="300625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9287-7A1F-41F4-A8A7-A0DCB1350569}"/>
              </a:ext>
            </a:extLst>
          </p:cNvPr>
          <p:cNvSpPr>
            <a:spLocks noGrp="1"/>
          </p:cNvSpPr>
          <p:nvPr>
            <p:ph type="title"/>
          </p:nvPr>
        </p:nvSpPr>
        <p:spPr/>
        <p:txBody>
          <a:bodyPr/>
          <a:lstStyle/>
          <a:p>
            <a:pPr algn="ctr"/>
            <a:r>
              <a:rPr lang="en-US" b="1" u="sng">
                <a:latin typeface="Cambria"/>
                <a:ea typeface="+mj-lt"/>
                <a:cs typeface="+mj-lt"/>
              </a:rPr>
              <a:t>Model Training</a:t>
            </a:r>
            <a:endParaRPr lang="en-US">
              <a:latin typeface="Cambria"/>
              <a:ea typeface="+mj-lt"/>
              <a:cs typeface="+mj-lt"/>
            </a:endParaRPr>
          </a:p>
          <a:p>
            <a:endParaRPr lang="en-US" dirty="0">
              <a:latin typeface="Cambria"/>
              <a:ea typeface="Cambria"/>
              <a:cs typeface="Calibri Light"/>
            </a:endParaRPr>
          </a:p>
        </p:txBody>
      </p:sp>
      <p:sp>
        <p:nvSpPr>
          <p:cNvPr id="3" name="Content Placeholder 2">
            <a:extLst>
              <a:ext uri="{FF2B5EF4-FFF2-40B4-BE49-F238E27FC236}">
                <a16:creationId xmlns:a16="http://schemas.microsoft.com/office/drawing/2014/main" id="{55C8841B-EEB4-4E0E-84AF-13DAF085A935}"/>
              </a:ext>
            </a:extLst>
          </p:cNvPr>
          <p:cNvSpPr>
            <a:spLocks noGrp="1"/>
          </p:cNvSpPr>
          <p:nvPr>
            <p:ph idx="1"/>
          </p:nvPr>
        </p:nvSpPr>
        <p:spPr/>
        <p:txBody>
          <a:bodyPr vert="horz" lIns="91440" tIns="45720" rIns="91440" bIns="45720" rtlCol="0" anchor="t">
            <a:noAutofit/>
          </a:bodyPr>
          <a:lstStyle/>
          <a:p>
            <a:pPr>
              <a:lnSpc>
                <a:spcPct val="100000"/>
              </a:lnSpc>
              <a:spcBef>
                <a:spcPct val="20000"/>
              </a:spcBef>
            </a:pPr>
            <a:r>
              <a:rPr lang="en-US" sz="2000">
                <a:latin typeface="Cambria"/>
                <a:ea typeface="+mn-lt"/>
                <a:cs typeface="+mn-lt"/>
              </a:rPr>
              <a:t>Firstly, we will be splitting our dataset into input and output variable as x and y respectively. </a:t>
            </a:r>
            <a:endParaRPr lang="en-US" sz="2000" dirty="0">
              <a:latin typeface="Cambria"/>
              <a:ea typeface="+mn-lt"/>
              <a:cs typeface="+mn-lt"/>
            </a:endParaRPr>
          </a:p>
          <a:p>
            <a:pPr>
              <a:lnSpc>
                <a:spcPct val="100000"/>
              </a:lnSpc>
              <a:spcBef>
                <a:spcPct val="20000"/>
              </a:spcBef>
            </a:pPr>
            <a:endParaRPr lang="en-US" sz="2000" dirty="0">
              <a:latin typeface="Cambria"/>
              <a:ea typeface="+mn-lt"/>
              <a:cs typeface="+mn-lt"/>
            </a:endParaRPr>
          </a:p>
          <a:p>
            <a:pPr>
              <a:lnSpc>
                <a:spcPct val="100000"/>
              </a:lnSpc>
              <a:spcBef>
                <a:spcPct val="20000"/>
              </a:spcBef>
            </a:pPr>
            <a:r>
              <a:rPr lang="en-US" sz="2000">
                <a:latin typeface="Cambria"/>
                <a:ea typeface="+mn-lt"/>
                <a:cs typeface="+mn-lt"/>
              </a:rPr>
              <a:t>Then, we will be scaling all our input variables using standard scalar.</a:t>
            </a:r>
            <a:endParaRPr lang="en-US" sz="2000" dirty="0">
              <a:latin typeface="Cambria"/>
              <a:ea typeface="+mn-lt"/>
              <a:cs typeface="+mn-lt"/>
            </a:endParaRPr>
          </a:p>
          <a:p>
            <a:pPr>
              <a:lnSpc>
                <a:spcPct val="100000"/>
              </a:lnSpc>
              <a:spcBef>
                <a:spcPct val="20000"/>
              </a:spcBef>
            </a:pPr>
            <a:endParaRPr lang="en-US" sz="2000" dirty="0">
              <a:latin typeface="Cambria"/>
              <a:ea typeface="+mn-lt"/>
              <a:cs typeface="+mn-lt"/>
            </a:endParaRPr>
          </a:p>
          <a:p>
            <a:pPr marL="285750" indent="-285750">
              <a:lnSpc>
                <a:spcPct val="100000"/>
              </a:lnSpc>
              <a:spcBef>
                <a:spcPts val="0"/>
              </a:spcBef>
              <a:buFont typeface="Arial,Sans-Serif" panose="020B0604020202020204" pitchFamily="34" charset="0"/>
            </a:pPr>
            <a:r>
              <a:rPr lang="en-IN" sz="2000">
                <a:latin typeface="Cambria"/>
                <a:ea typeface="Cambria"/>
                <a:cs typeface="Calibri"/>
              </a:rPr>
              <a:t>Lastly, to develop the model we have used various libraries and metrics from sklearn such as train_test_split, LinearRegression,Lasso,Ridge, SVR, DecisionTreeRegressor, KNeighborsRegressor, RandomForestRegressor, AdaBoostRegressor, GradientBoostingRegressor, mean_squared_error, mean_absolute_error and r2_score</a:t>
            </a:r>
            <a:endParaRPr lang="en-US" sz="2000">
              <a:latin typeface="Cambria"/>
              <a:ea typeface="Cambria"/>
              <a:cs typeface="+mn-lt"/>
            </a:endParaRPr>
          </a:p>
          <a:p>
            <a:pPr marL="285750" indent="-285750">
              <a:lnSpc>
                <a:spcPct val="100000"/>
              </a:lnSpc>
              <a:spcBef>
                <a:spcPts val="0"/>
              </a:spcBef>
              <a:buFont typeface="Arial,Sans-Serif" panose="020B0604020202020204" pitchFamily="34" charset="0"/>
            </a:pPr>
            <a:endParaRPr lang="en-IN" sz="2000" dirty="0">
              <a:latin typeface="Cambria"/>
              <a:ea typeface="+mn-lt"/>
              <a:cs typeface="+mn-lt"/>
            </a:endParaRPr>
          </a:p>
          <a:p>
            <a:pPr>
              <a:lnSpc>
                <a:spcPct val="100000"/>
              </a:lnSpc>
              <a:spcBef>
                <a:spcPts val="0"/>
              </a:spcBef>
              <a:buFont typeface="Arial,Sans-Serif" panose="020B0604020202020204" pitchFamily="34" charset="0"/>
            </a:pPr>
            <a:r>
              <a:rPr lang="en-US" sz="2000">
                <a:latin typeface="Cambria"/>
                <a:ea typeface="Cambria"/>
                <a:cs typeface="Calibri"/>
              </a:rPr>
              <a:t>Next, we will be splitting our data into training and testing with random_state and test_size.Then we will be checking the shape of train and test data as follows:</a:t>
            </a:r>
            <a:endParaRPr lang="en-US" sz="2000">
              <a:latin typeface="Cambria"/>
              <a:ea typeface="Cambria"/>
              <a:cs typeface="+mn-lt"/>
            </a:endParaRPr>
          </a:p>
          <a:p>
            <a:pPr marL="285750" indent="-285750">
              <a:lnSpc>
                <a:spcPct val="100000"/>
              </a:lnSpc>
              <a:spcBef>
                <a:spcPts val="0"/>
              </a:spcBef>
              <a:buFont typeface="Arial,Sans-Serif" panose="020B0604020202020204" pitchFamily="34" charset="0"/>
            </a:pPr>
            <a:endParaRPr lang="en-US" sz="2000" dirty="0">
              <a:latin typeface="Cambria"/>
              <a:ea typeface="+mn-lt"/>
              <a:cs typeface="+mn-lt"/>
            </a:endParaRPr>
          </a:p>
          <a:p>
            <a:pPr>
              <a:lnSpc>
                <a:spcPct val="100000"/>
              </a:lnSpc>
              <a:spcBef>
                <a:spcPct val="20000"/>
              </a:spcBef>
            </a:pPr>
            <a:endParaRPr lang="en-US" sz="2000" dirty="0">
              <a:latin typeface="Cambria"/>
              <a:ea typeface="+mn-lt"/>
              <a:cs typeface="+mn-lt"/>
            </a:endParaRPr>
          </a:p>
          <a:p>
            <a:pPr>
              <a:lnSpc>
                <a:spcPct val="100000"/>
              </a:lnSpc>
              <a:spcBef>
                <a:spcPct val="20000"/>
              </a:spcBef>
            </a:pPr>
            <a:endParaRPr lang="en-US" sz="2000" dirty="0">
              <a:latin typeface="Cambria"/>
              <a:ea typeface="+mn-lt"/>
              <a:cs typeface="+mn-lt"/>
            </a:endParaRPr>
          </a:p>
          <a:p>
            <a:pPr>
              <a:lnSpc>
                <a:spcPct val="100000"/>
              </a:lnSpc>
              <a:spcBef>
                <a:spcPct val="20000"/>
              </a:spcBef>
            </a:pPr>
            <a:endParaRPr lang="en-US" sz="2000" dirty="0">
              <a:latin typeface="Cambria"/>
              <a:ea typeface="+mn-lt"/>
              <a:cs typeface="+mn-lt"/>
            </a:endParaRPr>
          </a:p>
          <a:p>
            <a:endParaRPr lang="en-US" sz="2000" dirty="0">
              <a:latin typeface="Cambria"/>
              <a:ea typeface="Cambria"/>
              <a:cs typeface="Calibri"/>
            </a:endParaRPr>
          </a:p>
        </p:txBody>
      </p:sp>
    </p:spTree>
    <p:extLst>
      <p:ext uri="{BB962C8B-B14F-4D97-AF65-F5344CB8AC3E}">
        <p14:creationId xmlns:p14="http://schemas.microsoft.com/office/powerpoint/2010/main" val="1589829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803F-A1E3-45F9-AE24-AEBD2D6145CD}"/>
              </a:ext>
            </a:extLst>
          </p:cNvPr>
          <p:cNvSpPr>
            <a:spLocks noGrp="1"/>
          </p:cNvSpPr>
          <p:nvPr>
            <p:ph type="title"/>
          </p:nvPr>
        </p:nvSpPr>
        <p:spPr/>
        <p:txBody>
          <a:bodyPr>
            <a:normAutofit/>
          </a:bodyPr>
          <a:lstStyle/>
          <a:p>
            <a:r>
              <a:rPr lang="en-US" sz="3200" b="1">
                <a:latin typeface="Cambria"/>
                <a:ea typeface="Cambria"/>
                <a:cs typeface="Calibri Light"/>
              </a:rPr>
              <a:t>Linear Regression</a:t>
            </a:r>
          </a:p>
        </p:txBody>
      </p:sp>
      <p:pic>
        <p:nvPicPr>
          <p:cNvPr id="4" name="Picture 4" descr="Graphical user interface, application&#10;&#10;Description automatically generated">
            <a:extLst>
              <a:ext uri="{FF2B5EF4-FFF2-40B4-BE49-F238E27FC236}">
                <a16:creationId xmlns:a16="http://schemas.microsoft.com/office/drawing/2014/main" id="{1F0AC42F-5023-455F-B1EF-405B71AD2D38}"/>
              </a:ext>
            </a:extLst>
          </p:cNvPr>
          <p:cNvPicPr>
            <a:picLocks noGrp="1" noChangeAspect="1"/>
          </p:cNvPicPr>
          <p:nvPr>
            <p:ph idx="1"/>
          </p:nvPr>
        </p:nvPicPr>
        <p:blipFill>
          <a:blip r:embed="rId2"/>
          <a:stretch>
            <a:fillRect/>
          </a:stretch>
        </p:blipFill>
        <p:spPr>
          <a:xfrm>
            <a:off x="1413727" y="1485939"/>
            <a:ext cx="9079944" cy="4883819"/>
          </a:xfrm>
        </p:spPr>
      </p:pic>
    </p:spTree>
    <p:extLst>
      <p:ext uri="{BB962C8B-B14F-4D97-AF65-F5344CB8AC3E}">
        <p14:creationId xmlns:p14="http://schemas.microsoft.com/office/powerpoint/2010/main" val="165893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46F9C-2E74-43AE-8FCD-4CE92840BA64}"/>
              </a:ext>
            </a:extLst>
          </p:cNvPr>
          <p:cNvSpPr>
            <a:spLocks noGrp="1"/>
          </p:cNvSpPr>
          <p:nvPr>
            <p:ph type="title"/>
          </p:nvPr>
        </p:nvSpPr>
        <p:spPr/>
        <p:txBody>
          <a:bodyPr>
            <a:normAutofit/>
          </a:bodyPr>
          <a:lstStyle/>
          <a:p>
            <a:r>
              <a:rPr lang="en-US" sz="3200" b="1">
                <a:latin typeface="Cambria"/>
                <a:ea typeface="Cambria"/>
                <a:cs typeface="Calibri Light"/>
              </a:rPr>
              <a:t>Random Forest Regressor</a:t>
            </a:r>
          </a:p>
        </p:txBody>
      </p:sp>
      <p:pic>
        <p:nvPicPr>
          <p:cNvPr id="4" name="Picture 4" descr="A picture containing application&#10;&#10;Description automatically generated">
            <a:extLst>
              <a:ext uri="{FF2B5EF4-FFF2-40B4-BE49-F238E27FC236}">
                <a16:creationId xmlns:a16="http://schemas.microsoft.com/office/drawing/2014/main" id="{5A541495-5B82-48CC-9311-807FB7CC4736}"/>
              </a:ext>
            </a:extLst>
          </p:cNvPr>
          <p:cNvPicPr>
            <a:picLocks noGrp="1" noChangeAspect="1"/>
          </p:cNvPicPr>
          <p:nvPr>
            <p:ph idx="1"/>
          </p:nvPr>
        </p:nvPicPr>
        <p:blipFill>
          <a:blip r:embed="rId2"/>
          <a:stretch>
            <a:fillRect/>
          </a:stretch>
        </p:blipFill>
        <p:spPr>
          <a:xfrm>
            <a:off x="1350305" y="1415318"/>
            <a:ext cx="8915005" cy="4869106"/>
          </a:xfrm>
        </p:spPr>
      </p:pic>
    </p:spTree>
    <p:extLst>
      <p:ext uri="{BB962C8B-B14F-4D97-AF65-F5344CB8AC3E}">
        <p14:creationId xmlns:p14="http://schemas.microsoft.com/office/powerpoint/2010/main" val="849554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A5AEF-FE70-4D9D-9621-B5253AE56608}"/>
              </a:ext>
            </a:extLst>
          </p:cNvPr>
          <p:cNvSpPr>
            <a:spLocks noGrp="1"/>
          </p:cNvSpPr>
          <p:nvPr>
            <p:ph type="title"/>
          </p:nvPr>
        </p:nvSpPr>
        <p:spPr/>
        <p:txBody>
          <a:bodyPr>
            <a:normAutofit/>
          </a:bodyPr>
          <a:lstStyle/>
          <a:p>
            <a:r>
              <a:rPr lang="en-US" sz="3200" b="1">
                <a:latin typeface="Cambria"/>
                <a:ea typeface="Cambria"/>
                <a:cs typeface="Calibri Light"/>
              </a:rPr>
              <a:t>KNN Regressor</a:t>
            </a:r>
          </a:p>
        </p:txBody>
      </p:sp>
      <p:pic>
        <p:nvPicPr>
          <p:cNvPr id="4" name="Picture 4" descr="A picture containing text&#10;&#10;Description automatically generated">
            <a:extLst>
              <a:ext uri="{FF2B5EF4-FFF2-40B4-BE49-F238E27FC236}">
                <a16:creationId xmlns:a16="http://schemas.microsoft.com/office/drawing/2014/main" id="{60C55D08-EF05-445C-89D3-40ACB140AF48}"/>
              </a:ext>
            </a:extLst>
          </p:cNvPr>
          <p:cNvPicPr>
            <a:picLocks noGrp="1" noChangeAspect="1"/>
          </p:cNvPicPr>
          <p:nvPr>
            <p:ph idx="1"/>
          </p:nvPr>
        </p:nvPicPr>
        <p:blipFill>
          <a:blip r:embed="rId2"/>
          <a:stretch>
            <a:fillRect/>
          </a:stretch>
        </p:blipFill>
        <p:spPr>
          <a:xfrm>
            <a:off x="1479075" y="1434856"/>
            <a:ext cx="8882158" cy="4947260"/>
          </a:xfrm>
        </p:spPr>
      </p:pic>
    </p:spTree>
    <p:extLst>
      <p:ext uri="{BB962C8B-B14F-4D97-AF65-F5344CB8AC3E}">
        <p14:creationId xmlns:p14="http://schemas.microsoft.com/office/powerpoint/2010/main" val="2081342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CC00F-97D8-4B85-8EAD-B192EEE0D5AA}"/>
              </a:ext>
            </a:extLst>
          </p:cNvPr>
          <p:cNvSpPr>
            <a:spLocks noGrp="1"/>
          </p:cNvSpPr>
          <p:nvPr>
            <p:ph type="title"/>
          </p:nvPr>
        </p:nvSpPr>
        <p:spPr/>
        <p:txBody>
          <a:bodyPr>
            <a:normAutofit/>
          </a:bodyPr>
          <a:lstStyle/>
          <a:p>
            <a:r>
              <a:rPr lang="en-US" sz="3200" b="1">
                <a:latin typeface="Cambria"/>
                <a:ea typeface="Cambria"/>
                <a:cs typeface="Calibri Light"/>
              </a:rPr>
              <a:t>Decision Tree Regressor</a:t>
            </a:r>
            <a:endParaRPr lang="en-US" sz="3200" b="1">
              <a:latin typeface="Cambria"/>
              <a:ea typeface="Cambria"/>
            </a:endParaRPr>
          </a:p>
        </p:txBody>
      </p:sp>
      <p:pic>
        <p:nvPicPr>
          <p:cNvPr id="4" name="Picture 4" descr="A picture containing chart&#10;&#10;Description automatically generated">
            <a:extLst>
              <a:ext uri="{FF2B5EF4-FFF2-40B4-BE49-F238E27FC236}">
                <a16:creationId xmlns:a16="http://schemas.microsoft.com/office/drawing/2014/main" id="{64AAB9E7-4776-42D4-842B-DCCDF3778470}"/>
              </a:ext>
            </a:extLst>
          </p:cNvPr>
          <p:cNvPicPr>
            <a:picLocks noGrp="1" noChangeAspect="1"/>
          </p:cNvPicPr>
          <p:nvPr>
            <p:ph idx="1"/>
          </p:nvPr>
        </p:nvPicPr>
        <p:blipFill>
          <a:blip r:embed="rId2"/>
          <a:stretch>
            <a:fillRect/>
          </a:stretch>
        </p:blipFill>
        <p:spPr>
          <a:xfrm>
            <a:off x="1408944" y="1386010"/>
            <a:ext cx="8836805" cy="4927722"/>
          </a:xfrm>
        </p:spPr>
      </p:pic>
    </p:spTree>
    <p:extLst>
      <p:ext uri="{BB962C8B-B14F-4D97-AF65-F5344CB8AC3E}">
        <p14:creationId xmlns:p14="http://schemas.microsoft.com/office/powerpoint/2010/main" val="4014164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025E8-3AD2-4B7A-AB93-E1D0FB76235F}"/>
              </a:ext>
            </a:extLst>
          </p:cNvPr>
          <p:cNvSpPr>
            <a:spLocks noGrp="1"/>
          </p:cNvSpPr>
          <p:nvPr>
            <p:ph type="title"/>
          </p:nvPr>
        </p:nvSpPr>
        <p:spPr/>
        <p:txBody>
          <a:bodyPr/>
          <a:lstStyle/>
          <a:p>
            <a:pPr algn="ctr"/>
            <a:r>
              <a:rPr lang="en-US" b="1" u="sng" dirty="0">
                <a:latin typeface="Cambria"/>
                <a:ea typeface="+mj-lt"/>
                <a:cs typeface="+mj-lt"/>
              </a:rPr>
              <a:t>Problem Statement</a:t>
            </a:r>
            <a:endParaRPr lang="en-US" dirty="0">
              <a:latin typeface="Cambria"/>
              <a:ea typeface="+mj-lt"/>
              <a:cs typeface="+mj-lt"/>
            </a:endParaRPr>
          </a:p>
          <a:p>
            <a:endParaRPr lang="en-US" dirty="0">
              <a:latin typeface="Cambria"/>
              <a:ea typeface="Cambria"/>
              <a:cs typeface="Calibri Light"/>
            </a:endParaRPr>
          </a:p>
        </p:txBody>
      </p:sp>
      <p:sp>
        <p:nvSpPr>
          <p:cNvPr id="3" name="Content Placeholder 2">
            <a:extLst>
              <a:ext uri="{FF2B5EF4-FFF2-40B4-BE49-F238E27FC236}">
                <a16:creationId xmlns:a16="http://schemas.microsoft.com/office/drawing/2014/main" id="{B749FE34-D6C2-4186-BD2B-1F2877A04EF7}"/>
              </a:ext>
            </a:extLst>
          </p:cNvPr>
          <p:cNvSpPr>
            <a:spLocks noGrp="1"/>
          </p:cNvSpPr>
          <p:nvPr>
            <p:ph idx="1"/>
          </p:nvPr>
        </p:nvSpPr>
        <p:spPr/>
        <p:txBody>
          <a:bodyPr vert="horz" lIns="91440" tIns="45720" rIns="91440" bIns="45720" rtlCol="0" anchor="t">
            <a:normAutofit fontScale="62500" lnSpcReduction="20000"/>
          </a:bodyPr>
          <a:lstStyle/>
          <a:p>
            <a:pPr>
              <a:lnSpc>
                <a:spcPct val="100000"/>
              </a:lnSpc>
              <a:spcBef>
                <a:spcPct val="20000"/>
              </a:spcBef>
            </a:pPr>
            <a:endParaRPr lang="en-US" dirty="0">
              <a:latin typeface="Cambria"/>
              <a:ea typeface="Cambria"/>
              <a:cs typeface="Calibri" panose="020F0502020204030204"/>
            </a:endParaRPr>
          </a:p>
          <a:p>
            <a:pPr>
              <a:lnSpc>
                <a:spcPct val="100000"/>
              </a:lnSpc>
              <a:spcBef>
                <a:spcPct val="20000"/>
              </a:spcBef>
            </a:pPr>
            <a:r>
              <a:rPr lang="en-US" dirty="0">
                <a:latin typeface="Cambria"/>
                <a:ea typeface="+mn-lt"/>
                <a:cs typeface="+mn-lt"/>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a:t>
            </a:r>
          </a:p>
          <a:p>
            <a:pPr>
              <a:lnSpc>
                <a:spcPct val="100000"/>
              </a:lnSpc>
              <a:spcBef>
                <a:spcPct val="20000"/>
              </a:spcBef>
            </a:pPr>
            <a:endParaRPr lang="en-US" dirty="0">
              <a:latin typeface="Cambria"/>
              <a:ea typeface="+mn-lt"/>
              <a:cs typeface="+mn-lt"/>
            </a:endParaRPr>
          </a:p>
          <a:p>
            <a:pPr>
              <a:lnSpc>
                <a:spcPct val="100000"/>
              </a:lnSpc>
              <a:spcBef>
                <a:spcPct val="20000"/>
              </a:spcBef>
            </a:pPr>
            <a:r>
              <a:rPr lang="en-US" dirty="0">
                <a:latin typeface="Cambria"/>
                <a:ea typeface="+mn-lt"/>
                <a:cs typeface="+mn-lt"/>
              </a:rPr>
              <a:t>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r>
              <a:rPr lang="en-IN" dirty="0">
                <a:latin typeface="Cambria"/>
                <a:ea typeface="+mn-lt"/>
                <a:cs typeface="+mn-lt"/>
              </a:rPr>
              <a:t> </a:t>
            </a:r>
            <a:endParaRPr lang="en-US" dirty="0">
              <a:latin typeface="Cambria"/>
              <a:ea typeface="+mn-lt"/>
              <a:cs typeface="+mn-lt"/>
            </a:endParaRPr>
          </a:p>
          <a:p>
            <a:pPr>
              <a:lnSpc>
                <a:spcPct val="100000"/>
              </a:lnSpc>
              <a:spcBef>
                <a:spcPct val="20000"/>
              </a:spcBef>
            </a:pPr>
            <a:endParaRPr lang="en-US" dirty="0">
              <a:latin typeface="Cambria"/>
              <a:ea typeface="+mn-lt"/>
              <a:cs typeface="+mn-lt"/>
            </a:endParaRPr>
          </a:p>
          <a:p>
            <a:pPr>
              <a:lnSpc>
                <a:spcPct val="100000"/>
              </a:lnSpc>
              <a:spcBef>
                <a:spcPct val="20000"/>
              </a:spcBef>
            </a:pPr>
            <a:r>
              <a:rPr lang="en-US" dirty="0">
                <a:latin typeface="Cambria"/>
                <a:ea typeface="+mn-lt"/>
                <a:cs typeface="+mn-lt"/>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endParaRPr lang="en-IN" dirty="0">
              <a:latin typeface="Cambria"/>
              <a:ea typeface="+mn-lt"/>
              <a:cs typeface="+mn-lt"/>
            </a:endParaRPr>
          </a:p>
          <a:p>
            <a:pPr>
              <a:lnSpc>
                <a:spcPct val="100000"/>
              </a:lnSpc>
              <a:spcBef>
                <a:spcPct val="20000"/>
              </a:spcBef>
            </a:pPr>
            <a:endParaRPr lang="en-IN" dirty="0">
              <a:latin typeface="Cambria"/>
              <a:ea typeface="+mn-lt"/>
              <a:cs typeface="+mn-lt"/>
            </a:endParaRPr>
          </a:p>
          <a:p>
            <a:pPr>
              <a:lnSpc>
                <a:spcPct val="100000"/>
              </a:lnSpc>
              <a:spcBef>
                <a:spcPct val="20000"/>
              </a:spcBef>
            </a:pPr>
            <a:endParaRPr lang="en-US" dirty="0">
              <a:latin typeface="Cambria"/>
              <a:ea typeface="+mn-lt"/>
              <a:cs typeface="+mn-lt"/>
            </a:endParaRPr>
          </a:p>
          <a:p>
            <a:pPr>
              <a:lnSpc>
                <a:spcPct val="100000"/>
              </a:lnSpc>
              <a:spcBef>
                <a:spcPct val="20000"/>
              </a:spcBef>
            </a:pPr>
            <a:endParaRPr lang="en-US" dirty="0">
              <a:latin typeface="Cambria"/>
              <a:ea typeface="+mn-lt"/>
              <a:cs typeface="+mn-lt"/>
            </a:endParaRPr>
          </a:p>
          <a:p>
            <a:pPr>
              <a:lnSpc>
                <a:spcPct val="100000"/>
              </a:lnSpc>
              <a:spcBef>
                <a:spcPct val="20000"/>
              </a:spcBef>
            </a:pPr>
            <a:endParaRPr lang="en-US" dirty="0">
              <a:latin typeface="Cambria"/>
              <a:ea typeface="+mn-lt"/>
              <a:cs typeface="+mn-lt"/>
            </a:endParaRPr>
          </a:p>
          <a:p>
            <a:endParaRPr lang="en-US" dirty="0">
              <a:latin typeface="Cambria"/>
              <a:ea typeface="Cambria"/>
              <a:cs typeface="Calibri"/>
            </a:endParaRPr>
          </a:p>
        </p:txBody>
      </p:sp>
    </p:spTree>
    <p:extLst>
      <p:ext uri="{BB962C8B-B14F-4D97-AF65-F5344CB8AC3E}">
        <p14:creationId xmlns:p14="http://schemas.microsoft.com/office/powerpoint/2010/main" val="3585208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3D8A4-839D-4072-BC3A-334610EB89A5}"/>
              </a:ext>
            </a:extLst>
          </p:cNvPr>
          <p:cNvSpPr>
            <a:spLocks noGrp="1"/>
          </p:cNvSpPr>
          <p:nvPr>
            <p:ph type="title"/>
          </p:nvPr>
        </p:nvSpPr>
        <p:spPr/>
        <p:txBody>
          <a:bodyPr>
            <a:normAutofit/>
          </a:bodyPr>
          <a:lstStyle/>
          <a:p>
            <a:r>
              <a:rPr lang="en-US" sz="3200" b="1">
                <a:latin typeface="Cambria"/>
                <a:ea typeface="Cambria"/>
                <a:cs typeface="Calibri Light"/>
              </a:rPr>
              <a:t>Gradient Boost Regressor</a:t>
            </a:r>
          </a:p>
        </p:txBody>
      </p:sp>
      <p:pic>
        <p:nvPicPr>
          <p:cNvPr id="4" name="Picture 4" descr="A picture containing chart&#10;&#10;Description automatically generated">
            <a:extLst>
              <a:ext uri="{FF2B5EF4-FFF2-40B4-BE49-F238E27FC236}">
                <a16:creationId xmlns:a16="http://schemas.microsoft.com/office/drawing/2014/main" id="{A9868AF9-8BB3-4622-9955-722990885F7F}"/>
              </a:ext>
            </a:extLst>
          </p:cNvPr>
          <p:cNvPicPr>
            <a:picLocks noGrp="1" noChangeAspect="1"/>
          </p:cNvPicPr>
          <p:nvPr>
            <p:ph idx="1"/>
          </p:nvPr>
        </p:nvPicPr>
        <p:blipFill>
          <a:blip r:embed="rId2"/>
          <a:stretch>
            <a:fillRect/>
          </a:stretch>
        </p:blipFill>
        <p:spPr>
          <a:xfrm>
            <a:off x="1543964" y="1346933"/>
            <a:ext cx="8742611" cy="5103568"/>
          </a:xfrm>
        </p:spPr>
      </p:pic>
    </p:spTree>
    <p:extLst>
      <p:ext uri="{BB962C8B-B14F-4D97-AF65-F5344CB8AC3E}">
        <p14:creationId xmlns:p14="http://schemas.microsoft.com/office/powerpoint/2010/main" val="3409127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6B6B9-3E19-4E94-8636-2B58A642EB99}"/>
              </a:ext>
            </a:extLst>
          </p:cNvPr>
          <p:cNvSpPr>
            <a:spLocks noGrp="1"/>
          </p:cNvSpPr>
          <p:nvPr>
            <p:ph type="title"/>
          </p:nvPr>
        </p:nvSpPr>
        <p:spPr/>
        <p:txBody>
          <a:bodyPr>
            <a:normAutofit/>
          </a:bodyPr>
          <a:lstStyle/>
          <a:p>
            <a:r>
              <a:rPr lang="en-US" sz="3200" b="1">
                <a:latin typeface="Cambria"/>
                <a:ea typeface="Cambria"/>
                <a:cs typeface="Calibri Light"/>
              </a:rPr>
              <a:t>Saving The Model</a:t>
            </a:r>
            <a:endParaRPr lang="en-US" sz="3200" b="1">
              <a:latin typeface="Cambria"/>
              <a:ea typeface="Cambria"/>
            </a:endParaRPr>
          </a:p>
        </p:txBody>
      </p:sp>
      <p:sp>
        <p:nvSpPr>
          <p:cNvPr id="3" name="Content Placeholder 2">
            <a:extLst>
              <a:ext uri="{FF2B5EF4-FFF2-40B4-BE49-F238E27FC236}">
                <a16:creationId xmlns:a16="http://schemas.microsoft.com/office/drawing/2014/main" id="{9E602337-32B3-4EE2-98F3-03F5B7F29FBA}"/>
              </a:ext>
            </a:extLst>
          </p:cNvPr>
          <p:cNvSpPr>
            <a:spLocks noGrp="1"/>
          </p:cNvSpPr>
          <p:nvPr>
            <p:ph idx="1"/>
          </p:nvPr>
        </p:nvSpPr>
        <p:spPr/>
        <p:txBody>
          <a:bodyPr vert="horz" lIns="91440" tIns="45720" rIns="91440" bIns="45720" rtlCol="0" anchor="t">
            <a:normAutofit/>
          </a:bodyPr>
          <a:lstStyle/>
          <a:p>
            <a:pPr marL="0" indent="0">
              <a:buNone/>
            </a:pPr>
            <a:r>
              <a:rPr lang="en-US" sz="2400" dirty="0">
                <a:latin typeface="Cambria"/>
                <a:ea typeface="Cambria"/>
                <a:cs typeface="Calibri"/>
              </a:rPr>
              <a:t>As we can Gradient Boost regressor have higher r2 score (90.26)and lower Mean Absolute Error(18362) </a:t>
            </a:r>
            <a:r>
              <a:rPr lang="en-US" sz="2400" dirty="0">
                <a:latin typeface="Cambria"/>
                <a:ea typeface="+mn-lt"/>
                <a:cs typeface="+mn-lt"/>
              </a:rPr>
              <a:t>than the other models, So we will </a:t>
            </a:r>
            <a:r>
              <a:rPr lang="en-US" sz="2400">
                <a:latin typeface="Cambria"/>
                <a:ea typeface="+mn-lt"/>
                <a:cs typeface="+mn-lt"/>
              </a:rPr>
              <a:t>save the Gb model for future use.</a:t>
            </a:r>
            <a:endParaRPr lang="en-US" sz="2400" dirty="0">
              <a:latin typeface="Cambria"/>
              <a:ea typeface="+mn-lt"/>
              <a:cs typeface="+mn-lt"/>
            </a:endParaRPr>
          </a:p>
          <a:p>
            <a:pPr marL="0" indent="0">
              <a:buNone/>
            </a:pPr>
            <a:endParaRPr lang="en-US" sz="2400" dirty="0">
              <a:latin typeface="Calibri" panose="020F0502020204030204"/>
              <a:ea typeface="Cambria"/>
              <a:cs typeface="Calibri"/>
            </a:endParaRPr>
          </a:p>
          <a:p>
            <a:pPr marL="0" indent="0">
              <a:buNone/>
            </a:pPr>
            <a:endParaRPr lang="en-US" sz="2400" dirty="0">
              <a:latin typeface="Cambria"/>
              <a:ea typeface="Cambria"/>
              <a:cs typeface="Calibri"/>
            </a:endParaRPr>
          </a:p>
        </p:txBody>
      </p:sp>
      <p:pic>
        <p:nvPicPr>
          <p:cNvPr id="4" name="Picture 4">
            <a:extLst>
              <a:ext uri="{FF2B5EF4-FFF2-40B4-BE49-F238E27FC236}">
                <a16:creationId xmlns:a16="http://schemas.microsoft.com/office/drawing/2014/main" id="{FB721EDF-8301-4E75-8D9F-A8B2849519D0}"/>
              </a:ext>
            </a:extLst>
          </p:cNvPr>
          <p:cNvPicPr>
            <a:picLocks noChangeAspect="1"/>
          </p:cNvPicPr>
          <p:nvPr/>
        </p:nvPicPr>
        <p:blipFill>
          <a:blip r:embed="rId2"/>
          <a:stretch>
            <a:fillRect/>
          </a:stretch>
        </p:blipFill>
        <p:spPr>
          <a:xfrm>
            <a:off x="572478" y="3003117"/>
            <a:ext cx="11721123" cy="2121763"/>
          </a:xfrm>
          <a:prstGeom prst="rect">
            <a:avLst/>
          </a:prstGeom>
        </p:spPr>
      </p:pic>
    </p:spTree>
    <p:extLst>
      <p:ext uri="{BB962C8B-B14F-4D97-AF65-F5344CB8AC3E}">
        <p14:creationId xmlns:p14="http://schemas.microsoft.com/office/powerpoint/2010/main" val="3478406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8EA4-610C-4479-A729-52CF8B7A8F9A}"/>
              </a:ext>
            </a:extLst>
          </p:cNvPr>
          <p:cNvSpPr>
            <a:spLocks noGrp="1"/>
          </p:cNvSpPr>
          <p:nvPr>
            <p:ph type="title"/>
          </p:nvPr>
        </p:nvSpPr>
        <p:spPr/>
        <p:txBody>
          <a:bodyPr/>
          <a:lstStyle/>
          <a:p>
            <a:pPr algn="ctr"/>
            <a:r>
              <a:rPr lang="en-US" b="1" u="sng">
                <a:latin typeface="Cambria"/>
                <a:ea typeface="+mj-lt"/>
                <a:cs typeface="+mj-lt"/>
              </a:rPr>
              <a:t>Conclusion</a:t>
            </a:r>
            <a:endParaRPr lang="en-US" b="1">
              <a:latin typeface="Cambria"/>
              <a:ea typeface="+mj-lt"/>
              <a:cs typeface="+mj-lt"/>
            </a:endParaRPr>
          </a:p>
          <a:p>
            <a:endParaRPr lang="en-US" b="1" dirty="0">
              <a:latin typeface="Cambria"/>
              <a:ea typeface="Cambria"/>
              <a:cs typeface="Calibri Light"/>
            </a:endParaRPr>
          </a:p>
        </p:txBody>
      </p:sp>
      <p:sp>
        <p:nvSpPr>
          <p:cNvPr id="3" name="Content Placeholder 2">
            <a:extLst>
              <a:ext uri="{FF2B5EF4-FFF2-40B4-BE49-F238E27FC236}">
                <a16:creationId xmlns:a16="http://schemas.microsoft.com/office/drawing/2014/main" id="{989A8918-8B0E-4BEF-9751-FC4C34EF75BD}"/>
              </a:ext>
            </a:extLst>
          </p:cNvPr>
          <p:cNvSpPr>
            <a:spLocks noGrp="1"/>
          </p:cNvSpPr>
          <p:nvPr>
            <p:ph idx="1"/>
          </p:nvPr>
        </p:nvSpPr>
        <p:spPr>
          <a:xfrm>
            <a:off x="838200" y="1542317"/>
            <a:ext cx="10515600" cy="4351338"/>
          </a:xfrm>
        </p:spPr>
        <p:txBody>
          <a:bodyPr vert="horz" lIns="91440" tIns="45720" rIns="91440" bIns="45720" rtlCol="0" anchor="t">
            <a:normAutofit fontScale="62500" lnSpcReduction="20000"/>
          </a:bodyPr>
          <a:lstStyle/>
          <a:p>
            <a:pPr>
              <a:lnSpc>
                <a:spcPct val="100000"/>
              </a:lnSpc>
              <a:spcBef>
                <a:spcPct val="20000"/>
              </a:spcBef>
            </a:pPr>
            <a:r>
              <a:rPr lang="en-US">
                <a:latin typeface="Cambria"/>
                <a:ea typeface="+mn-lt"/>
                <a:cs typeface="+mn-lt"/>
              </a:rPr>
              <a:t>Landconotur corresponding to 1 i.e, HLS Hillside - Significant slope from side to side has maximum price.</a:t>
            </a:r>
          </a:p>
          <a:p>
            <a:pPr>
              <a:lnSpc>
                <a:spcPct val="100000"/>
              </a:lnSpc>
              <a:spcBef>
                <a:spcPct val="20000"/>
              </a:spcBef>
            </a:pPr>
            <a:r>
              <a:rPr lang="en-US">
                <a:latin typeface="Cambria"/>
                <a:ea typeface="+mn-lt"/>
                <a:cs typeface="+mn-lt"/>
              </a:rPr>
              <a:t>Neighborhoot with (15)NPkVill Northpark Villa has maximum sales price and (10)IDOTRR Iowa DOT and Rail Road has least.</a:t>
            </a:r>
          </a:p>
          <a:p>
            <a:pPr>
              <a:lnSpc>
                <a:spcPct val="100000"/>
              </a:lnSpc>
              <a:spcBef>
                <a:spcPct val="20000"/>
              </a:spcBef>
            </a:pPr>
            <a:r>
              <a:rPr lang="en-US">
                <a:latin typeface="Cambria"/>
                <a:ea typeface="+mn-lt"/>
                <a:cs typeface="+mn-lt"/>
              </a:rPr>
              <a:t>1Fam Single-family Detached and TwnhsI Townhouse Inside Unit have maximum saleprice.</a:t>
            </a:r>
          </a:p>
          <a:p>
            <a:pPr>
              <a:lnSpc>
                <a:spcPct val="100000"/>
              </a:lnSpc>
              <a:spcBef>
                <a:spcPct val="20000"/>
              </a:spcBef>
            </a:pPr>
            <a:r>
              <a:rPr lang="en-US">
                <a:latin typeface="Cambria"/>
                <a:ea typeface="+mn-lt"/>
                <a:cs typeface="+mn-lt"/>
              </a:rPr>
              <a:t>In HouseStyle category 3: 2Story Two story has max sale price.</a:t>
            </a:r>
          </a:p>
          <a:p>
            <a:pPr>
              <a:lnSpc>
                <a:spcPct val="100000"/>
              </a:lnSpc>
              <a:spcBef>
                <a:spcPct val="20000"/>
              </a:spcBef>
            </a:pPr>
            <a:r>
              <a:rPr lang="en-US">
                <a:latin typeface="Cambria"/>
                <a:ea typeface="+mn-lt"/>
                <a:cs typeface="+mn-lt"/>
              </a:rPr>
              <a:t>In RoofStyle 5:Shed has maximum.</a:t>
            </a:r>
          </a:p>
          <a:p>
            <a:pPr>
              <a:lnSpc>
                <a:spcPct val="100000"/>
              </a:lnSpc>
              <a:spcBef>
                <a:spcPct val="20000"/>
              </a:spcBef>
            </a:pPr>
            <a:r>
              <a:rPr lang="en-US">
                <a:latin typeface="Cambria"/>
                <a:ea typeface="+mn-lt"/>
                <a:cs typeface="+mn-lt"/>
              </a:rPr>
              <a:t>In Exterior1st 6:HardBoard and 9:Other have Saleprice</a:t>
            </a:r>
          </a:p>
          <a:p>
            <a:pPr>
              <a:lnSpc>
                <a:spcPct val="100000"/>
              </a:lnSpc>
              <a:spcBef>
                <a:spcPct val="20000"/>
              </a:spcBef>
            </a:pPr>
            <a:r>
              <a:rPr lang="en-US">
                <a:latin typeface="Cambria"/>
                <a:ea typeface="+mn-lt"/>
                <a:cs typeface="+mn-lt"/>
              </a:rPr>
              <a:t>In MasVnrType, 3:stone has max saleprice and 0:BrkCmn Brick Common has least</a:t>
            </a:r>
          </a:p>
          <a:p>
            <a:pPr>
              <a:lnSpc>
                <a:spcPct val="100000"/>
              </a:lnSpc>
              <a:spcBef>
                <a:spcPct val="20000"/>
              </a:spcBef>
            </a:pPr>
            <a:r>
              <a:rPr lang="en-US">
                <a:latin typeface="Cambria"/>
                <a:ea typeface="+mn-lt"/>
                <a:cs typeface="+mn-lt"/>
              </a:rPr>
              <a:t>Houses with CentralAir has higher saleprice</a:t>
            </a:r>
          </a:p>
          <a:p>
            <a:pPr>
              <a:lnSpc>
                <a:spcPct val="100000"/>
              </a:lnSpc>
              <a:spcBef>
                <a:spcPct val="20000"/>
              </a:spcBef>
            </a:pPr>
            <a:r>
              <a:rPr lang="en-US">
                <a:latin typeface="Cambria"/>
                <a:ea typeface="+mn-lt"/>
                <a:cs typeface="+mn-lt"/>
              </a:rPr>
              <a:t>GarageType 3:BuiltIn Built-In (Garage part of house - typically has room above garage) has max saleprice</a:t>
            </a:r>
          </a:p>
          <a:p>
            <a:pPr>
              <a:lnSpc>
                <a:spcPct val="100000"/>
              </a:lnSpc>
              <a:spcBef>
                <a:spcPct val="20000"/>
              </a:spcBef>
            </a:pPr>
            <a:r>
              <a:rPr lang="en-US">
                <a:latin typeface="Cambria"/>
                <a:ea typeface="+mn-lt"/>
                <a:cs typeface="+mn-lt"/>
              </a:rPr>
              <a:t>In 2007 maximum houses are sold followed by 2006</a:t>
            </a:r>
          </a:p>
          <a:p>
            <a:pPr>
              <a:lnSpc>
                <a:spcPct val="100000"/>
              </a:lnSpc>
              <a:spcBef>
                <a:spcPct val="20000"/>
              </a:spcBef>
            </a:pPr>
            <a:r>
              <a:rPr lang="en-US">
                <a:latin typeface="Cambria"/>
                <a:ea typeface="+mn-lt"/>
                <a:cs typeface="+mn-lt"/>
              </a:rPr>
              <a:t>MSSubClass,OverallCond,KitchenAbvGr,EnclosedPorch and Yr Sold are the least/negatively correlated column with target('SalePrice') variable</a:t>
            </a:r>
          </a:p>
          <a:p>
            <a:pPr>
              <a:lnSpc>
                <a:spcPct val="100000"/>
              </a:lnSpc>
              <a:spcBef>
                <a:spcPct val="20000"/>
              </a:spcBef>
            </a:pPr>
            <a:r>
              <a:rPr lang="en-US">
                <a:latin typeface="Cambria"/>
                <a:ea typeface="+mn-lt"/>
                <a:cs typeface="+mn-lt"/>
              </a:rPr>
              <a:t>OverallQual is highly correlated column with target variable followed by GrLivArea and other attributes.</a:t>
            </a:r>
          </a:p>
          <a:p>
            <a:pPr>
              <a:lnSpc>
                <a:spcPct val="100000"/>
              </a:lnSpc>
              <a:spcBef>
                <a:spcPct val="20000"/>
              </a:spcBef>
            </a:pPr>
            <a:endParaRPr lang="en-US" dirty="0">
              <a:latin typeface="Cambria"/>
              <a:ea typeface="+mn-lt"/>
              <a:cs typeface="+mn-lt"/>
            </a:endParaRPr>
          </a:p>
          <a:p>
            <a:endParaRPr lang="en-US" dirty="0">
              <a:latin typeface="Cambria"/>
              <a:ea typeface="Cambria"/>
              <a:cs typeface="Calibri"/>
            </a:endParaRPr>
          </a:p>
        </p:txBody>
      </p:sp>
    </p:spTree>
    <p:extLst>
      <p:ext uri="{BB962C8B-B14F-4D97-AF65-F5344CB8AC3E}">
        <p14:creationId xmlns:p14="http://schemas.microsoft.com/office/powerpoint/2010/main" val="946596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156261-3999-4E04-BAD2-1E030742A46E}"/>
              </a:ext>
            </a:extLst>
          </p:cNvPr>
          <p:cNvSpPr>
            <a:spLocks noGrp="1"/>
          </p:cNvSpPr>
          <p:nvPr>
            <p:ph idx="1"/>
          </p:nvPr>
        </p:nvSpPr>
        <p:spPr/>
        <p:txBody>
          <a:bodyPr vert="horz" lIns="91440" tIns="45720" rIns="91440" bIns="45720" rtlCol="0" anchor="t">
            <a:normAutofit/>
          </a:bodyPr>
          <a:lstStyle/>
          <a:p>
            <a:pPr marL="0" indent="0" algn="ctr">
              <a:buNone/>
            </a:pPr>
            <a:r>
              <a:rPr lang="en-US" sz="5400">
                <a:latin typeface="Cambria"/>
                <a:ea typeface="Cambria"/>
                <a:cs typeface="Calibri"/>
              </a:rPr>
              <a:t>Thank You</a:t>
            </a:r>
            <a:endParaRPr lang="en-US" sz="5400">
              <a:latin typeface="Cambria"/>
              <a:ea typeface="Cambria"/>
            </a:endParaRPr>
          </a:p>
        </p:txBody>
      </p:sp>
    </p:spTree>
    <p:extLst>
      <p:ext uri="{BB962C8B-B14F-4D97-AF65-F5344CB8AC3E}">
        <p14:creationId xmlns:p14="http://schemas.microsoft.com/office/powerpoint/2010/main" val="1270211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66B1-4961-4202-884D-D9DFC7BB4474}"/>
              </a:ext>
            </a:extLst>
          </p:cNvPr>
          <p:cNvSpPr>
            <a:spLocks noGrp="1"/>
          </p:cNvSpPr>
          <p:nvPr>
            <p:ph type="title"/>
          </p:nvPr>
        </p:nvSpPr>
        <p:spPr/>
        <p:txBody>
          <a:bodyPr/>
          <a:lstStyle/>
          <a:p>
            <a:pPr algn="ctr"/>
            <a:r>
              <a:rPr lang="en-US" b="1" u="sng" dirty="0">
                <a:latin typeface="Cambria"/>
                <a:ea typeface="+mj-lt"/>
                <a:cs typeface="+mj-lt"/>
              </a:rPr>
              <a:t>Business Goal</a:t>
            </a:r>
            <a:endParaRPr lang="en-US" dirty="0">
              <a:latin typeface="Cambria"/>
              <a:ea typeface="Cambria"/>
            </a:endParaRPr>
          </a:p>
        </p:txBody>
      </p:sp>
      <p:sp>
        <p:nvSpPr>
          <p:cNvPr id="3" name="Content Placeholder 2">
            <a:extLst>
              <a:ext uri="{FF2B5EF4-FFF2-40B4-BE49-F238E27FC236}">
                <a16:creationId xmlns:a16="http://schemas.microsoft.com/office/drawing/2014/main" id="{97D94C51-52C7-4E0A-B1E5-D684D57291B9}"/>
              </a:ext>
            </a:extLst>
          </p:cNvPr>
          <p:cNvSpPr>
            <a:spLocks noGrp="1"/>
          </p:cNvSpPr>
          <p:nvPr>
            <p:ph idx="1"/>
          </p:nvPr>
        </p:nvSpPr>
        <p:spPr/>
        <p:txBody>
          <a:bodyPr vert="horz" lIns="91440" tIns="45720" rIns="91440" bIns="45720" rtlCol="0" anchor="t">
            <a:normAutofit/>
          </a:bodyPr>
          <a:lstStyle/>
          <a:p>
            <a:pPr>
              <a:lnSpc>
                <a:spcPct val="100000"/>
              </a:lnSpc>
              <a:spcBef>
                <a:spcPct val="20000"/>
              </a:spcBef>
            </a:pPr>
            <a:r>
              <a:rPr lang="en-US" sz="2000" dirty="0">
                <a:latin typeface="Cambria"/>
                <a:ea typeface="+mn-lt"/>
                <a:cs typeface="+mn-lt"/>
              </a:rPr>
              <a:t>We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a:p>
            <a:endParaRPr lang="en-US" sz="2000" dirty="0">
              <a:latin typeface="Cambria"/>
              <a:ea typeface="Cambria"/>
              <a:cs typeface="Calibri"/>
            </a:endParaRPr>
          </a:p>
        </p:txBody>
      </p:sp>
    </p:spTree>
    <p:extLst>
      <p:ext uri="{BB962C8B-B14F-4D97-AF65-F5344CB8AC3E}">
        <p14:creationId xmlns:p14="http://schemas.microsoft.com/office/powerpoint/2010/main" val="2757779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18F1B-80EA-413E-A62B-33950A7C7DA1}"/>
              </a:ext>
            </a:extLst>
          </p:cNvPr>
          <p:cNvSpPr>
            <a:spLocks noGrp="1"/>
          </p:cNvSpPr>
          <p:nvPr>
            <p:ph type="title"/>
          </p:nvPr>
        </p:nvSpPr>
        <p:spPr/>
        <p:txBody>
          <a:bodyPr/>
          <a:lstStyle/>
          <a:p>
            <a:pPr algn="ctr"/>
            <a:r>
              <a:rPr lang="en-US" b="1" u="sng" dirty="0">
                <a:latin typeface="Cambria"/>
                <a:ea typeface="+mj-lt"/>
                <a:cs typeface="+mj-lt"/>
              </a:rPr>
              <a:t>Exploratory Data Analysis</a:t>
            </a:r>
            <a:endParaRPr lang="en-US" dirty="0">
              <a:latin typeface="Cambria"/>
              <a:ea typeface="+mj-lt"/>
              <a:cs typeface="+mj-lt"/>
            </a:endParaRPr>
          </a:p>
          <a:p>
            <a:endParaRPr lang="en-US" dirty="0">
              <a:latin typeface="Cambria"/>
              <a:ea typeface="Cambria"/>
              <a:cs typeface="Calibri Light"/>
            </a:endParaRPr>
          </a:p>
        </p:txBody>
      </p:sp>
      <p:pic>
        <p:nvPicPr>
          <p:cNvPr id="4" name="Picture 4" descr="Table&#10;&#10;Description automatically generated">
            <a:extLst>
              <a:ext uri="{FF2B5EF4-FFF2-40B4-BE49-F238E27FC236}">
                <a16:creationId xmlns:a16="http://schemas.microsoft.com/office/drawing/2014/main" id="{5A9D6C6B-2DF9-467B-B807-07A1CC9CE01C}"/>
              </a:ext>
            </a:extLst>
          </p:cNvPr>
          <p:cNvPicPr>
            <a:picLocks noGrp="1" noChangeAspect="1"/>
          </p:cNvPicPr>
          <p:nvPr>
            <p:ph idx="1"/>
          </p:nvPr>
        </p:nvPicPr>
        <p:blipFill>
          <a:blip r:embed="rId2"/>
          <a:stretch>
            <a:fillRect/>
          </a:stretch>
        </p:blipFill>
        <p:spPr>
          <a:xfrm>
            <a:off x="1223982" y="1495119"/>
            <a:ext cx="9367627" cy="4993988"/>
          </a:xfrm>
        </p:spPr>
      </p:pic>
    </p:spTree>
    <p:extLst>
      <p:ext uri="{BB962C8B-B14F-4D97-AF65-F5344CB8AC3E}">
        <p14:creationId xmlns:p14="http://schemas.microsoft.com/office/powerpoint/2010/main" val="3780495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CBF4B7C0-94EF-401B-9A3D-BB883D625A60}"/>
              </a:ext>
            </a:extLst>
          </p:cNvPr>
          <p:cNvPicPr>
            <a:picLocks noGrp="1" noChangeAspect="1"/>
          </p:cNvPicPr>
          <p:nvPr>
            <p:ph idx="1"/>
          </p:nvPr>
        </p:nvPicPr>
        <p:blipFill>
          <a:blip r:embed="rId2"/>
          <a:stretch>
            <a:fillRect/>
          </a:stretch>
        </p:blipFill>
        <p:spPr>
          <a:xfrm>
            <a:off x="975911" y="823184"/>
            <a:ext cx="10515600" cy="3730534"/>
          </a:xfrm>
        </p:spPr>
      </p:pic>
    </p:spTree>
    <p:extLst>
      <p:ext uri="{BB962C8B-B14F-4D97-AF65-F5344CB8AC3E}">
        <p14:creationId xmlns:p14="http://schemas.microsoft.com/office/powerpoint/2010/main" val="1809129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88CC049B-8A97-44AD-9252-D901B305B460}"/>
              </a:ext>
            </a:extLst>
          </p:cNvPr>
          <p:cNvPicPr>
            <a:picLocks noGrp="1" noChangeAspect="1"/>
          </p:cNvPicPr>
          <p:nvPr>
            <p:ph idx="1"/>
          </p:nvPr>
        </p:nvPicPr>
        <p:blipFill>
          <a:blip r:embed="rId2"/>
          <a:stretch>
            <a:fillRect/>
          </a:stretch>
        </p:blipFill>
        <p:spPr>
          <a:xfrm>
            <a:off x="865742" y="1030747"/>
            <a:ext cx="10515600" cy="3976418"/>
          </a:xfrm>
        </p:spPr>
      </p:pic>
    </p:spTree>
    <p:extLst>
      <p:ext uri="{BB962C8B-B14F-4D97-AF65-F5344CB8AC3E}">
        <p14:creationId xmlns:p14="http://schemas.microsoft.com/office/powerpoint/2010/main" val="3277692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BDCEDD-4504-4B93-8C79-203C5E690ED5}"/>
              </a:ext>
            </a:extLst>
          </p:cNvPr>
          <p:cNvSpPr>
            <a:spLocks noGrp="1"/>
          </p:cNvSpPr>
          <p:nvPr>
            <p:ph idx="1"/>
          </p:nvPr>
        </p:nvSpPr>
        <p:spPr>
          <a:xfrm>
            <a:off x="838200" y="944276"/>
            <a:ext cx="10515600" cy="4351338"/>
          </a:xfrm>
        </p:spPr>
        <p:txBody>
          <a:bodyPr vert="horz" lIns="91440" tIns="45720" rIns="91440" bIns="45720" rtlCol="0" anchor="t">
            <a:normAutofit/>
          </a:bodyPr>
          <a:lstStyle/>
          <a:p>
            <a:r>
              <a:rPr lang="en-IN" sz="2000">
                <a:latin typeface="Cambria"/>
                <a:ea typeface="+mn-lt"/>
                <a:cs typeface="+mn-lt"/>
              </a:rPr>
              <a:t>Data provided by client in csv format.</a:t>
            </a:r>
            <a:endParaRPr lang="en-US" sz="2000">
              <a:latin typeface="Cambria"/>
              <a:ea typeface="+mn-lt"/>
              <a:cs typeface="+mn-lt"/>
            </a:endParaRPr>
          </a:p>
          <a:p>
            <a:r>
              <a:rPr lang="en-IN" sz="2000" dirty="0">
                <a:latin typeface="Cambria"/>
                <a:ea typeface="+mn-lt"/>
                <a:cs typeface="+mn-lt"/>
              </a:rPr>
              <a:t> </a:t>
            </a:r>
            <a:r>
              <a:rPr lang="en-IN" sz="2000">
                <a:latin typeface="Cambria"/>
                <a:ea typeface="+mn-lt"/>
                <a:cs typeface="+mn-lt"/>
              </a:rPr>
              <a:t>A US-based housing company named Surprise Housing</a:t>
            </a:r>
            <a:r>
              <a:rPr lang="en-IN" sz="2000" b="1" dirty="0">
                <a:latin typeface="Cambria"/>
                <a:ea typeface="+mn-lt"/>
                <a:cs typeface="+mn-lt"/>
              </a:rPr>
              <a:t> </a:t>
            </a:r>
            <a:r>
              <a:rPr lang="en-IN" sz="2000">
                <a:latin typeface="Cambria"/>
                <a:ea typeface="+mn-lt"/>
                <a:cs typeface="+mn-lt"/>
              </a:rPr>
              <a:t>has decided to enter the australian market.  The company has collected a data set from the sale of houses in australia.</a:t>
            </a:r>
            <a:endParaRPr lang="en-US" sz="2000">
              <a:latin typeface="Cambria"/>
              <a:ea typeface="+mn-lt"/>
              <a:cs typeface="+mn-lt"/>
            </a:endParaRPr>
          </a:p>
          <a:p>
            <a:r>
              <a:rPr lang="en-IN" sz="2000">
                <a:latin typeface="Cambria"/>
                <a:ea typeface="+mn-lt"/>
                <a:cs typeface="+mn-lt"/>
              </a:rPr>
              <a:t>We have a Dataset of 1460 entries and it has 81 variables. I have two datasets: train.csv (1168 records) test.csv (292 records). Data Count : 1460 Data Features : 81 Data Types : int64, float64, object</a:t>
            </a:r>
            <a:endParaRPr lang="en-US" sz="2000">
              <a:latin typeface="Cambria"/>
              <a:ea typeface="+mn-lt"/>
              <a:cs typeface="+mn-lt"/>
            </a:endParaRPr>
          </a:p>
          <a:p>
            <a:pPr>
              <a:lnSpc>
                <a:spcPct val="100000"/>
              </a:lnSpc>
              <a:spcBef>
                <a:spcPct val="20000"/>
              </a:spcBef>
            </a:pPr>
            <a:r>
              <a:rPr lang="en-US" sz="2000">
                <a:latin typeface="Cambria"/>
                <a:ea typeface="+mn-lt"/>
                <a:cs typeface="+mn-lt"/>
              </a:rPr>
              <a:t>Outliers are there in: </a:t>
            </a:r>
            <a:endParaRPr lang="en-US">
              <a:latin typeface="Cambria"/>
              <a:ea typeface="Cambria"/>
              <a:cs typeface="+mn-lt"/>
            </a:endParaRPr>
          </a:p>
          <a:p>
            <a:pPr marL="0" indent="0">
              <a:lnSpc>
                <a:spcPct val="100000"/>
              </a:lnSpc>
              <a:spcBef>
                <a:spcPct val="20000"/>
              </a:spcBef>
              <a:buNone/>
            </a:pPr>
            <a:r>
              <a:rPr lang="en-US" sz="2000">
                <a:latin typeface="Cambria"/>
                <a:ea typeface="+mn-lt"/>
                <a:cs typeface="+mn-lt"/>
              </a:rPr>
              <a:t> 'MSSubClass','LotFrontage','LotArea','MasVnrArea','BsmtFinSF1','WoodDeckSF','OpenPorchSF','EnclosedPorch','3SsnPorch','ScreenPorch','PoolArea','MiscVal' and 'SalePric</a:t>
            </a:r>
            <a:r>
              <a:rPr lang="en-US" sz="2000" dirty="0">
                <a:latin typeface="Cambria"/>
                <a:ea typeface="+mn-lt"/>
                <a:cs typeface="+mn-lt"/>
              </a:rPr>
              <a:t>e'</a:t>
            </a:r>
            <a:endParaRPr lang="en-US">
              <a:latin typeface="Cambria"/>
              <a:ea typeface="Cambria"/>
              <a:cs typeface="Calibri" panose="020F0502020204030204"/>
            </a:endParaRPr>
          </a:p>
          <a:p>
            <a:pPr>
              <a:lnSpc>
                <a:spcPct val="100000"/>
              </a:lnSpc>
              <a:spcBef>
                <a:spcPct val="20000"/>
              </a:spcBef>
            </a:pPr>
            <a:r>
              <a:rPr lang="en-US" sz="2000">
                <a:latin typeface="Cambria"/>
                <a:ea typeface="+mn-lt"/>
                <a:cs typeface="+mn-lt"/>
              </a:rPr>
              <a:t>Mean is greater than median in : 'MasVnrArea','BsmtFinSF1','WoodDeckSF', 'EnclosedPorch','MiscVal' and 'SalePrice'.</a:t>
            </a:r>
          </a:p>
          <a:p>
            <a:endParaRPr lang="en-IN" sz="2000" dirty="0">
              <a:latin typeface="Cambria"/>
              <a:ea typeface="Cambria"/>
              <a:cs typeface="Calibri"/>
            </a:endParaRPr>
          </a:p>
          <a:p>
            <a:endParaRPr lang="en-US" sz="2000" dirty="0">
              <a:latin typeface="Cambria"/>
              <a:ea typeface="Cambria"/>
              <a:cs typeface="Calibri"/>
            </a:endParaRPr>
          </a:p>
        </p:txBody>
      </p:sp>
    </p:spTree>
    <p:extLst>
      <p:ext uri="{BB962C8B-B14F-4D97-AF65-F5344CB8AC3E}">
        <p14:creationId xmlns:p14="http://schemas.microsoft.com/office/powerpoint/2010/main" val="307626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2FAEA-46DE-4568-9E86-05ACAE63F56C}"/>
              </a:ext>
            </a:extLst>
          </p:cNvPr>
          <p:cNvSpPr>
            <a:spLocks noGrp="1"/>
          </p:cNvSpPr>
          <p:nvPr>
            <p:ph idx="1"/>
          </p:nvPr>
        </p:nvSpPr>
        <p:spPr>
          <a:xfrm>
            <a:off x="838200" y="696396"/>
            <a:ext cx="10515600" cy="4351338"/>
          </a:xfrm>
        </p:spPr>
        <p:txBody>
          <a:bodyPr vert="horz" lIns="91440" tIns="45720" rIns="91440" bIns="45720" rtlCol="0" anchor="t">
            <a:noAutofit/>
          </a:bodyPr>
          <a:lstStyle/>
          <a:p>
            <a:pPr>
              <a:lnSpc>
                <a:spcPct val="100000"/>
              </a:lnSpc>
              <a:spcBef>
                <a:spcPct val="20000"/>
              </a:spcBef>
            </a:pPr>
            <a:endParaRPr lang="en-US" sz="2400" dirty="0">
              <a:latin typeface="Cambria"/>
              <a:ea typeface="Cambria"/>
              <a:cs typeface="Calibri" panose="020F0502020204030204"/>
            </a:endParaRPr>
          </a:p>
          <a:p>
            <a:pPr>
              <a:lnSpc>
                <a:spcPct val="100000"/>
              </a:lnSpc>
              <a:spcBef>
                <a:spcPct val="20000"/>
              </a:spcBef>
            </a:pPr>
            <a:endParaRPr lang="en-US" sz="2400" dirty="0">
              <a:latin typeface="Cambria"/>
              <a:ea typeface="+mn-lt"/>
              <a:cs typeface="+mn-lt"/>
            </a:endParaRPr>
          </a:p>
          <a:p>
            <a:pPr>
              <a:lnSpc>
                <a:spcPct val="100000"/>
              </a:lnSpc>
              <a:spcBef>
                <a:spcPct val="20000"/>
              </a:spcBef>
            </a:pPr>
            <a:r>
              <a:rPr lang="en-US" sz="2400">
                <a:latin typeface="Cambria"/>
                <a:ea typeface="+mn-lt"/>
                <a:cs typeface="+mn-lt"/>
              </a:rPr>
              <a:t>Next we will be checking the correlation using </a:t>
            </a:r>
            <a:r>
              <a:rPr lang="en-US" sz="2400" b="1">
                <a:latin typeface="Cambria"/>
                <a:ea typeface="+mn-lt"/>
                <a:cs typeface="+mn-lt"/>
              </a:rPr>
              <a:t>.corr </a:t>
            </a:r>
            <a:r>
              <a:rPr lang="en-US" sz="2400">
                <a:latin typeface="Cambria"/>
                <a:ea typeface="+mn-lt"/>
                <a:cs typeface="+mn-lt"/>
              </a:rPr>
              <a:t> and visualize the same using a heatmap. Also we can check the correlation of all the attributes with the target variable. From this we observe that:</a:t>
            </a:r>
            <a:endParaRPr lang="en-US" sz="2400" dirty="0">
              <a:latin typeface="Cambria"/>
              <a:ea typeface="+mn-lt"/>
              <a:cs typeface="+mn-lt"/>
            </a:endParaRPr>
          </a:p>
          <a:p>
            <a:pPr>
              <a:lnSpc>
                <a:spcPct val="100000"/>
              </a:lnSpc>
              <a:spcBef>
                <a:spcPct val="20000"/>
              </a:spcBef>
            </a:pPr>
            <a:endParaRPr lang="en-US" sz="2400" dirty="0">
              <a:latin typeface="Cambria"/>
              <a:ea typeface="+mn-lt"/>
              <a:cs typeface="+mn-lt"/>
            </a:endParaRPr>
          </a:p>
          <a:p>
            <a:pPr>
              <a:lnSpc>
                <a:spcPct val="100000"/>
              </a:lnSpc>
              <a:spcBef>
                <a:spcPct val="20000"/>
              </a:spcBef>
            </a:pPr>
            <a:r>
              <a:rPr lang="en-US" sz="2400">
                <a:latin typeface="Cambria"/>
                <a:ea typeface="+mn-lt"/>
                <a:cs typeface="+mn-lt"/>
              </a:rPr>
              <a:t>MSSubClass,OverallCond,KitchenAbvGr,EnclosedPorch and Yr Sold are the least/negatively correlated column with target('SalePrice') variable</a:t>
            </a:r>
            <a:endParaRPr lang="en-US" sz="2400" dirty="0">
              <a:latin typeface="Cambria"/>
              <a:ea typeface="+mn-lt"/>
              <a:cs typeface="+mn-lt"/>
            </a:endParaRPr>
          </a:p>
          <a:p>
            <a:pPr>
              <a:lnSpc>
                <a:spcPct val="100000"/>
              </a:lnSpc>
              <a:spcBef>
                <a:spcPct val="20000"/>
              </a:spcBef>
            </a:pPr>
            <a:endParaRPr lang="en-US" sz="2400" dirty="0">
              <a:latin typeface="Cambria"/>
              <a:ea typeface="+mn-lt"/>
              <a:cs typeface="+mn-lt"/>
            </a:endParaRPr>
          </a:p>
          <a:p>
            <a:pPr>
              <a:lnSpc>
                <a:spcPct val="100000"/>
              </a:lnSpc>
              <a:spcBef>
                <a:spcPct val="20000"/>
              </a:spcBef>
            </a:pPr>
            <a:r>
              <a:rPr lang="en-US" sz="2400">
                <a:latin typeface="Cambria"/>
                <a:ea typeface="+mn-lt"/>
                <a:cs typeface="+mn-lt"/>
              </a:rPr>
              <a:t>OverallQual is highly correlated column with target variable followed by GrLivArea and other attributes.</a:t>
            </a:r>
            <a:endParaRPr lang="en-US" sz="2400" dirty="0">
              <a:latin typeface="Cambria"/>
              <a:ea typeface="+mn-lt"/>
              <a:cs typeface="+mn-lt"/>
            </a:endParaRPr>
          </a:p>
          <a:p>
            <a:pPr>
              <a:lnSpc>
                <a:spcPct val="100000"/>
              </a:lnSpc>
              <a:spcBef>
                <a:spcPct val="20000"/>
              </a:spcBef>
            </a:pPr>
            <a:endParaRPr lang="en-US" sz="2400" dirty="0">
              <a:latin typeface="Cambria"/>
              <a:ea typeface="+mn-lt"/>
              <a:cs typeface="+mn-lt"/>
            </a:endParaRPr>
          </a:p>
          <a:p>
            <a:endParaRPr lang="en-US" sz="2400" dirty="0">
              <a:latin typeface="Cambria"/>
              <a:ea typeface="Cambria"/>
              <a:cs typeface="Calibri"/>
            </a:endParaRPr>
          </a:p>
        </p:txBody>
      </p:sp>
    </p:spTree>
    <p:extLst>
      <p:ext uri="{BB962C8B-B14F-4D97-AF65-F5344CB8AC3E}">
        <p14:creationId xmlns:p14="http://schemas.microsoft.com/office/powerpoint/2010/main" val="683176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10;&#10;Description automatically generated">
            <a:extLst>
              <a:ext uri="{FF2B5EF4-FFF2-40B4-BE49-F238E27FC236}">
                <a16:creationId xmlns:a16="http://schemas.microsoft.com/office/drawing/2014/main" id="{75B7A7D3-7587-4257-8743-AB308070552C}"/>
              </a:ext>
            </a:extLst>
          </p:cNvPr>
          <p:cNvPicPr>
            <a:picLocks noGrp="1" noChangeAspect="1"/>
          </p:cNvPicPr>
          <p:nvPr>
            <p:ph idx="1"/>
          </p:nvPr>
        </p:nvPicPr>
        <p:blipFill>
          <a:blip r:embed="rId2"/>
          <a:stretch>
            <a:fillRect/>
          </a:stretch>
        </p:blipFill>
        <p:spPr>
          <a:xfrm>
            <a:off x="2324168" y="-1339"/>
            <a:ext cx="6974459" cy="6536350"/>
          </a:xfrm>
        </p:spPr>
      </p:pic>
    </p:spTree>
    <p:extLst>
      <p:ext uri="{BB962C8B-B14F-4D97-AF65-F5344CB8AC3E}">
        <p14:creationId xmlns:p14="http://schemas.microsoft.com/office/powerpoint/2010/main" val="10502165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HOUSING: PRICE PREDICTION</vt:lpstr>
      <vt:lpstr>Problem Statement </vt:lpstr>
      <vt:lpstr>Business Goal</vt:lpstr>
      <vt:lpstr>Exploratory 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Visualization </vt:lpstr>
      <vt:lpstr>PowerPoint Presentation</vt:lpstr>
      <vt:lpstr>PowerPoint Presentation</vt:lpstr>
      <vt:lpstr>Model Training </vt:lpstr>
      <vt:lpstr>Linear Regression</vt:lpstr>
      <vt:lpstr>Random Forest Regressor</vt:lpstr>
      <vt:lpstr>KNN Regressor</vt:lpstr>
      <vt:lpstr>Decision Tree Regressor</vt:lpstr>
      <vt:lpstr>Gradient Boost Regressor</vt:lpstr>
      <vt:lpstr>Saving The Model</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237</cp:revision>
  <dcterms:created xsi:type="dcterms:W3CDTF">2021-10-10T14:59:23Z</dcterms:created>
  <dcterms:modified xsi:type="dcterms:W3CDTF">2021-10-10T17:55:05Z</dcterms:modified>
</cp:coreProperties>
</file>