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 id="271" r:id="rId16"/>
    <p:sldId id="270"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1258" y="2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FC39A4C-22AF-467C-8F92-C8B2AA6B59E9}" type="datetimeFigureOut">
              <a:rPr lang="en-US" smtClean="0"/>
              <a:pPr/>
              <a:t>9/18/2021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284BEA-B717-4FB8-8BF1-1F59354A67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C39A4C-22AF-467C-8F92-C8B2AA6B59E9}" type="datetimeFigureOut">
              <a:rPr lang="en-US" smtClean="0"/>
              <a:pPr/>
              <a:t>9/18/2021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284BEA-B717-4FB8-8BF1-1F59354A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C39A4C-22AF-467C-8F92-C8B2AA6B59E9}" type="datetimeFigureOut">
              <a:rPr lang="en-US" smtClean="0"/>
              <a:pPr/>
              <a:t>9/18/2021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284BEA-B717-4FB8-8BF1-1F59354A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C39A4C-22AF-467C-8F92-C8B2AA6B59E9}" type="datetimeFigureOut">
              <a:rPr lang="en-US" smtClean="0"/>
              <a:pPr/>
              <a:t>9/18/2021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284BEA-B717-4FB8-8BF1-1F59354A670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FC39A4C-22AF-467C-8F92-C8B2AA6B59E9}" type="datetimeFigureOut">
              <a:rPr lang="en-US" smtClean="0"/>
              <a:pPr/>
              <a:t>9/18/2021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284BEA-B717-4FB8-8BF1-1F59354A670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C39A4C-22AF-467C-8F92-C8B2AA6B59E9}" type="datetimeFigureOut">
              <a:rPr lang="en-US" smtClean="0"/>
              <a:pPr/>
              <a:t>9/18/2021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284BEA-B717-4FB8-8BF1-1F59354A670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FC39A4C-22AF-467C-8F92-C8B2AA6B59E9}" type="datetimeFigureOut">
              <a:rPr lang="en-US" smtClean="0"/>
              <a:pPr/>
              <a:t>9/18/2021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284BEA-B717-4FB8-8BF1-1F59354A67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FC39A4C-22AF-467C-8F92-C8B2AA6B59E9}" type="datetimeFigureOut">
              <a:rPr lang="en-US" smtClean="0"/>
              <a:pPr/>
              <a:t>9/18/2021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284BEA-B717-4FB8-8BF1-1F59354A670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FC39A4C-22AF-467C-8F92-C8B2AA6B59E9}" type="datetimeFigureOut">
              <a:rPr lang="en-US" smtClean="0"/>
              <a:pPr/>
              <a:t>9/18/2021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284BEA-B717-4FB8-8BF1-1F59354A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FC39A4C-22AF-467C-8F92-C8B2AA6B59E9}" type="datetimeFigureOut">
              <a:rPr lang="en-US" smtClean="0"/>
              <a:pPr/>
              <a:t>9/18/2021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284BEA-B717-4FB8-8BF1-1F59354A67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FC39A4C-22AF-467C-8F92-C8B2AA6B59E9}" type="datetimeFigureOut">
              <a:rPr lang="en-US" smtClean="0"/>
              <a:pPr/>
              <a:t>9/18/2021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284BEA-B717-4FB8-8BF1-1F59354A670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FC39A4C-22AF-467C-8F92-C8B2AA6B59E9}" type="datetimeFigureOut">
              <a:rPr lang="en-US" smtClean="0"/>
              <a:pPr/>
              <a:t>9/18/2021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284BEA-B717-4FB8-8BF1-1F59354A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RETENTION</a:t>
            </a:r>
            <a:endParaRPr lang="en-US" dirty="0"/>
          </a:p>
        </p:txBody>
      </p:sp>
      <p:sp>
        <p:nvSpPr>
          <p:cNvPr id="3" name="Subtitle 2"/>
          <p:cNvSpPr>
            <a:spLocks noGrp="1"/>
          </p:cNvSpPr>
          <p:nvPr>
            <p:ph type="subTitle" idx="1"/>
          </p:nvPr>
        </p:nvSpPr>
        <p:spPr/>
        <p:txBody>
          <a:bodyPr/>
          <a:lstStyle/>
          <a:p>
            <a:r>
              <a:rPr lang="en-US" dirty="0" smtClean="0"/>
              <a:t>-Milind B Kuwar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ng"/>
          <p:cNvPicPr>
            <a:picLocks noChangeAspect="1"/>
          </p:cNvPicPr>
          <p:nvPr/>
        </p:nvPicPr>
        <p:blipFill>
          <a:blip r:embed="rId2" cstate="print"/>
          <a:stretch>
            <a:fillRect/>
          </a:stretch>
        </p:blipFill>
        <p:spPr>
          <a:xfrm>
            <a:off x="308113" y="0"/>
            <a:ext cx="8531087" cy="67381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png"/>
          <p:cNvPicPr>
            <a:picLocks noChangeAspect="1"/>
          </p:cNvPicPr>
          <p:nvPr/>
        </p:nvPicPr>
        <p:blipFill>
          <a:blip r:embed="rId2" cstate="print"/>
          <a:stretch>
            <a:fillRect/>
          </a:stretch>
        </p:blipFill>
        <p:spPr>
          <a:xfrm>
            <a:off x="333910" y="0"/>
            <a:ext cx="8505289" cy="67582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ng"/>
          <p:cNvPicPr>
            <a:picLocks noChangeAspect="1"/>
          </p:cNvPicPr>
          <p:nvPr/>
        </p:nvPicPr>
        <p:blipFill>
          <a:blip r:embed="rId2" cstate="print"/>
          <a:stretch>
            <a:fillRect/>
          </a:stretch>
        </p:blipFill>
        <p:spPr>
          <a:xfrm>
            <a:off x="0" y="1"/>
            <a:ext cx="8991600" cy="3200400"/>
          </a:xfrm>
          <a:prstGeom prst="rect">
            <a:avLst/>
          </a:prstGeom>
        </p:spPr>
      </p:pic>
      <p:pic>
        <p:nvPicPr>
          <p:cNvPr id="3" name="Picture 2" descr="j.png"/>
          <p:cNvPicPr>
            <a:picLocks noChangeAspect="1"/>
          </p:cNvPicPr>
          <p:nvPr/>
        </p:nvPicPr>
        <p:blipFill>
          <a:blip r:embed="rId3" cstate="print"/>
          <a:stretch>
            <a:fillRect/>
          </a:stretch>
        </p:blipFill>
        <p:spPr>
          <a:xfrm>
            <a:off x="-457200" y="2895600"/>
            <a:ext cx="9144000" cy="33737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png"/>
          <p:cNvPicPr>
            <a:picLocks noChangeAspect="1"/>
          </p:cNvPicPr>
          <p:nvPr/>
        </p:nvPicPr>
        <p:blipFill>
          <a:blip r:embed="rId2" cstate="print"/>
          <a:stretch>
            <a:fillRect/>
          </a:stretch>
        </p:blipFill>
        <p:spPr>
          <a:xfrm>
            <a:off x="327693" y="0"/>
            <a:ext cx="8435307" cy="68149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png"/>
          <p:cNvPicPr>
            <a:picLocks noChangeAspect="1"/>
          </p:cNvPicPr>
          <p:nvPr/>
        </p:nvPicPr>
        <p:blipFill>
          <a:blip r:embed="rId2" cstate="print"/>
          <a:stretch>
            <a:fillRect/>
          </a:stretch>
        </p:blipFill>
        <p:spPr>
          <a:xfrm>
            <a:off x="335136" y="0"/>
            <a:ext cx="8473728"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ng"/>
          <p:cNvPicPr>
            <a:picLocks noChangeAspect="1"/>
          </p:cNvPicPr>
          <p:nvPr/>
        </p:nvPicPr>
        <p:blipFill>
          <a:blip r:embed="rId2" cstate="print"/>
          <a:stretch>
            <a:fillRect/>
          </a:stretch>
        </p:blipFill>
        <p:spPr>
          <a:xfrm>
            <a:off x="364081" y="0"/>
            <a:ext cx="8415838"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png"/>
          <p:cNvPicPr>
            <a:picLocks noChangeAspect="1"/>
          </p:cNvPicPr>
          <p:nvPr/>
        </p:nvPicPr>
        <p:blipFill>
          <a:blip r:embed="rId2" cstate="print"/>
          <a:stretch>
            <a:fillRect/>
          </a:stretch>
        </p:blipFill>
        <p:spPr>
          <a:xfrm>
            <a:off x="298346" y="0"/>
            <a:ext cx="8547308"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AutoNum type="arabicPeriod"/>
            </a:pPr>
            <a:r>
              <a:rPr lang="en-US" sz="2000" dirty="0" smtClean="0">
                <a:cs typeface="Comic Sans MS" panose="030F0702030302020204" charset="0"/>
              </a:rPr>
              <a:t>Females shop more than males, hence they're the target audience.</a:t>
            </a:r>
          </a:p>
          <a:p>
            <a:pPr marL="457200" indent="-457200">
              <a:buAutoNum type="arabicPeriod"/>
            </a:pPr>
            <a:endParaRPr lang="en-US" sz="2000" dirty="0" smtClean="0">
              <a:cs typeface="Comic Sans MS" panose="030F0702030302020204" charset="0"/>
            </a:endParaRPr>
          </a:p>
          <a:p>
            <a:pPr marL="457200" indent="-457200">
              <a:buAutoNum type="arabicPeriod"/>
            </a:pPr>
            <a:r>
              <a:rPr lang="en-US" sz="2000" dirty="0" smtClean="0">
                <a:cs typeface="Comic Sans MS" panose="030F0702030302020204" charset="0"/>
              </a:rPr>
              <a:t>People in age group of 31-40 years shop maximum and least is done by 51 years.</a:t>
            </a:r>
          </a:p>
          <a:p>
            <a:pPr marL="457200" indent="-457200">
              <a:buAutoNum type="arabicPeriod"/>
            </a:pPr>
            <a:endParaRPr lang="en-US" sz="2000" dirty="0" smtClean="0">
              <a:cs typeface="Comic Sans MS" panose="030F0702030302020204" charset="0"/>
            </a:endParaRPr>
          </a:p>
          <a:p>
            <a:pPr marL="457200" indent="-457200">
              <a:buAutoNum type="arabicPeriod"/>
            </a:pPr>
            <a:r>
              <a:rPr lang="en-US" sz="2000" dirty="0" smtClean="0">
                <a:cs typeface="Comic Sans MS" panose="030F0702030302020204" charset="0"/>
              </a:rPr>
              <a:t>People in metropolitan cities (Delhi, Greater </a:t>
            </a:r>
            <a:r>
              <a:rPr lang="en-US" sz="2000" dirty="0" err="1" smtClean="0">
                <a:cs typeface="Comic Sans MS" panose="030F0702030302020204" charset="0"/>
              </a:rPr>
              <a:t>Noida</a:t>
            </a:r>
            <a:r>
              <a:rPr lang="en-US" sz="2000" dirty="0" smtClean="0">
                <a:cs typeface="Comic Sans MS" panose="030F0702030302020204" charset="0"/>
              </a:rPr>
              <a:t>, Bangalore and </a:t>
            </a:r>
            <a:r>
              <a:rPr lang="en-US" sz="2000" dirty="0" err="1" smtClean="0">
                <a:cs typeface="Comic Sans MS" panose="030F0702030302020204" charset="0"/>
              </a:rPr>
              <a:t>Noida</a:t>
            </a:r>
            <a:r>
              <a:rPr lang="en-US" sz="2000" dirty="0" smtClean="0">
                <a:cs typeface="Comic Sans MS" panose="030F0702030302020204" charset="0"/>
              </a:rPr>
              <a:t>) exercise more online shopping.  </a:t>
            </a:r>
          </a:p>
          <a:p>
            <a:pPr marL="457200" indent="-457200">
              <a:buAutoNum type="arabicPeriod"/>
            </a:pPr>
            <a:endParaRPr lang="en-US" sz="2000" dirty="0" smtClean="0">
              <a:cs typeface="Comic Sans MS" panose="030F0702030302020204" charset="0"/>
            </a:endParaRPr>
          </a:p>
          <a:p>
            <a:pPr marL="457200" indent="-457200">
              <a:buAutoNum type="arabicPeriod"/>
            </a:pPr>
            <a:r>
              <a:rPr lang="en-US" sz="2000" dirty="0" smtClean="0">
                <a:cs typeface="Comic Sans MS" panose="030F0702030302020204" charset="0"/>
              </a:rPr>
              <a:t>Shoppers prefer Card payment option followed by COD.   </a:t>
            </a:r>
          </a:p>
          <a:p>
            <a:pPr marL="457200" indent="-457200">
              <a:buAutoNum type="arabicPeriod"/>
            </a:pPr>
            <a:endParaRPr lang="en-US" sz="2000" dirty="0" smtClean="0">
              <a:cs typeface="Comic Sans MS" panose="030F0702030302020204" charset="0"/>
            </a:endParaRPr>
          </a:p>
          <a:p>
            <a:endParaRPr lang="en-US" sz="2000"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Autofit/>
          </a:bodyPr>
          <a:lstStyle/>
          <a:p>
            <a:pPr marL="457200" indent="-457200">
              <a:buFont typeface="+mj-lt"/>
              <a:buAutoNum type="arabicPeriod" startAt="5"/>
            </a:pPr>
            <a:r>
              <a:rPr lang="en-US" sz="1800" dirty="0" smtClean="0">
                <a:cs typeface="Comic Sans MS" panose="030F0702030302020204" charset="0"/>
              </a:rPr>
              <a:t>Most of the shoppers strongly agree that </a:t>
            </a:r>
          </a:p>
          <a:p>
            <a:pPr marL="0" indent="0">
              <a:buFont typeface="+mj-lt"/>
              <a:buNone/>
            </a:pPr>
            <a:endParaRPr lang="en-US" sz="1800" dirty="0" smtClean="0">
              <a:cs typeface="Comic Sans MS" panose="030F0702030302020204" charset="0"/>
            </a:endParaRPr>
          </a:p>
          <a:p>
            <a:pPr marL="457200" lvl="1" indent="0">
              <a:buFont typeface="+mj-lt"/>
              <a:buNone/>
            </a:pPr>
            <a:r>
              <a:rPr lang="en-US" sz="1800" dirty="0" smtClean="0">
                <a:cs typeface="Comic Sans MS" panose="030F0702030302020204" charset="0"/>
              </a:rPr>
              <a:t>- content on the website must be easy to read and understand,</a:t>
            </a:r>
          </a:p>
          <a:p>
            <a:pPr marL="457200" lvl="1" indent="0">
              <a:buFont typeface="+mj-lt"/>
              <a:buNone/>
            </a:pPr>
            <a:endParaRPr lang="en-US" sz="1800" dirty="0" smtClean="0">
              <a:cs typeface="Comic Sans MS" panose="030F0702030302020204" charset="0"/>
            </a:endParaRPr>
          </a:p>
          <a:p>
            <a:pPr marL="457200" lvl="1" indent="0">
              <a:buFont typeface="+mj-lt"/>
              <a:buNone/>
            </a:pPr>
            <a:r>
              <a:rPr lang="en-US" sz="1800" dirty="0" smtClean="0">
                <a:cs typeface="Comic Sans MS" panose="030F0702030302020204" charset="0"/>
              </a:rPr>
              <a:t>- Must have all the information on listed seller and product, </a:t>
            </a:r>
          </a:p>
          <a:p>
            <a:pPr marL="457200" lvl="1" indent="0">
              <a:buFont typeface="+mj-lt"/>
              <a:buNone/>
            </a:pPr>
            <a:endParaRPr lang="en-US" sz="1800" dirty="0" smtClean="0">
              <a:cs typeface="Comic Sans MS" panose="030F0702030302020204" charset="0"/>
            </a:endParaRPr>
          </a:p>
          <a:p>
            <a:pPr marL="457200" lvl="1" indent="0">
              <a:buFont typeface="+mj-lt"/>
              <a:buNone/>
            </a:pPr>
            <a:r>
              <a:rPr lang="en-US" sz="1800" dirty="0" smtClean="0">
                <a:cs typeface="Comic Sans MS" panose="030F0702030302020204" charset="0"/>
              </a:rPr>
              <a:t>- There must be ease of navigation in website,</a:t>
            </a:r>
          </a:p>
          <a:p>
            <a:pPr marL="457200" lvl="1" indent="0">
              <a:buFont typeface="+mj-lt"/>
              <a:buNone/>
            </a:pPr>
            <a:endParaRPr lang="en-US" sz="1800" dirty="0" smtClean="0">
              <a:cs typeface="Comic Sans MS" panose="030F0702030302020204" charset="0"/>
            </a:endParaRPr>
          </a:p>
          <a:p>
            <a:pPr marL="457200" lvl="1" indent="0">
              <a:buFont typeface="+mj-lt"/>
              <a:buNone/>
            </a:pPr>
            <a:r>
              <a:rPr lang="en-US" sz="1800" dirty="0" smtClean="0">
                <a:cs typeface="Comic Sans MS" panose="030F0702030302020204" charset="0"/>
              </a:rPr>
              <a:t>- Must have convenient payment method,</a:t>
            </a:r>
          </a:p>
          <a:p>
            <a:pPr marL="457200" lvl="1" indent="0">
              <a:buFont typeface="+mj-lt"/>
              <a:buNone/>
            </a:pPr>
            <a:endParaRPr lang="en-US" sz="1800" dirty="0" smtClean="0">
              <a:cs typeface="Comic Sans MS" panose="030F0702030302020204" charset="0"/>
            </a:endParaRPr>
          </a:p>
          <a:p>
            <a:pPr marL="457200" lvl="1" indent="0">
              <a:buFont typeface="+mj-lt"/>
              <a:buNone/>
            </a:pPr>
            <a:r>
              <a:rPr lang="en-US" sz="1800" dirty="0" smtClean="0">
                <a:cs typeface="Comic Sans MS" panose="030F0702030302020204" charset="0"/>
              </a:rPr>
              <a:t>- must have empathy towards the customers </a:t>
            </a:r>
          </a:p>
          <a:p>
            <a:pPr marL="457200" lvl="1" indent="0">
              <a:buFont typeface="+mj-lt"/>
              <a:buNone/>
            </a:pPr>
            <a:endParaRPr lang="en-US" sz="1800" dirty="0" smtClean="0">
              <a:cs typeface="Comic Sans MS" panose="030F0702030302020204" charset="0"/>
            </a:endParaRPr>
          </a:p>
          <a:p>
            <a:pPr marL="457200" lvl="1" indent="0">
              <a:buFont typeface="+mj-lt"/>
              <a:buNone/>
            </a:pPr>
            <a:r>
              <a:rPr lang="en-US" sz="1800" dirty="0" smtClean="0">
                <a:cs typeface="Comic Sans MS" panose="030F0702030302020204" charset="0"/>
              </a:rPr>
              <a:t>- online shopping gives monetary benefit and discounts</a:t>
            </a:r>
          </a:p>
          <a:p>
            <a:pPr marL="457200" lvl="1" indent="0">
              <a:buFont typeface="+mj-lt"/>
              <a:buNone/>
            </a:pPr>
            <a:endParaRPr lang="en-US" sz="1800" dirty="0" smtClean="0">
              <a:cs typeface="Comic Sans MS" panose="030F0702030302020204" charset="0"/>
            </a:endParaRPr>
          </a:p>
          <a:p>
            <a:pPr marL="457200" lvl="1" indent="0">
              <a:buFont typeface="+mj-lt"/>
              <a:buNone/>
            </a:pPr>
            <a:r>
              <a:rPr lang="en-US" sz="1800" dirty="0" smtClean="0">
                <a:cs typeface="Comic Sans MS" panose="030F0702030302020204" charset="0"/>
              </a:rPr>
              <a:t>- There must be return and replacement policy of the e-</a:t>
            </a:r>
            <a:r>
              <a:rPr lang="en-US" sz="1800" dirty="0" err="1" smtClean="0">
                <a:cs typeface="Comic Sans MS" panose="030F0702030302020204" charset="0"/>
              </a:rPr>
              <a:t>tailer</a:t>
            </a:r>
            <a:r>
              <a:rPr lang="en-US" sz="1800" dirty="0" smtClean="0">
                <a:cs typeface="Comic Sans MS" panose="030F0702030302020204" charset="0"/>
              </a:rPr>
              <a:t> for purchasing</a:t>
            </a:r>
          </a:p>
          <a:p>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fontScale="70000" lnSpcReduction="20000"/>
          </a:bodyPr>
          <a:lstStyle/>
          <a:p>
            <a:pPr marL="342900" indent="-342900">
              <a:buFont typeface="+mj-lt"/>
              <a:buAutoNum type="arabicPeriod" startAt="6"/>
            </a:pPr>
            <a:r>
              <a:rPr lang="en-US" sz="2800" dirty="0" smtClean="0">
                <a:cs typeface="Comic Sans MS" panose="030F0702030302020204" charset="0"/>
              </a:rPr>
              <a:t>Shoppers agree that they are getting value for money spent </a:t>
            </a:r>
          </a:p>
          <a:p>
            <a:pPr marL="342900" indent="-342900">
              <a:buFont typeface="+mj-lt"/>
              <a:buAutoNum type="arabicPeriod" startAt="6"/>
            </a:pPr>
            <a:endParaRPr lang="en-US" sz="2800" dirty="0" smtClean="0">
              <a:cs typeface="Comic Sans MS" panose="030F0702030302020204" charset="0"/>
            </a:endParaRPr>
          </a:p>
          <a:p>
            <a:pPr marL="342900" indent="-342900">
              <a:buFont typeface="+mj-lt"/>
              <a:buAutoNum type="arabicPeriod" startAt="6"/>
            </a:pPr>
            <a:r>
              <a:rPr lang="en-US" sz="2800" dirty="0" smtClean="0">
                <a:cs typeface="Comic Sans MS" panose="030F0702030302020204" charset="0"/>
              </a:rPr>
              <a:t>They also strongly agree that </a:t>
            </a:r>
            <a:r>
              <a:rPr lang="en-US" sz="2800" dirty="0" err="1" smtClean="0">
                <a:cs typeface="Comic Sans MS" panose="030F0702030302020204" charset="0"/>
              </a:rPr>
              <a:t>Amazon.in</a:t>
            </a:r>
            <a:r>
              <a:rPr lang="en-US" sz="2800" dirty="0" smtClean="0">
                <a:cs typeface="Comic Sans MS" panose="030F0702030302020204" charset="0"/>
              </a:rPr>
              <a:t>, Paytm.com and Myntra.com are easy to use and maximum shopping has been done from these websites, also they have complete and relevant information of products  </a:t>
            </a:r>
          </a:p>
          <a:p>
            <a:pPr marL="342900" indent="-342900">
              <a:buFont typeface="+mj-lt"/>
              <a:buAutoNum type="arabicPeriod" startAt="6"/>
            </a:pPr>
            <a:endParaRPr lang="en-US" sz="2800" dirty="0" smtClean="0">
              <a:cs typeface="Comic Sans MS" panose="030F0702030302020204" charset="0"/>
            </a:endParaRPr>
          </a:p>
          <a:p>
            <a:pPr marL="342900" indent="-342900">
              <a:buFont typeface="+mj-lt"/>
              <a:buAutoNum type="arabicPeriod" startAt="6"/>
            </a:pPr>
            <a:r>
              <a:rPr lang="en-US" sz="2800" dirty="0" smtClean="0">
                <a:cs typeface="Comic Sans MS" panose="030F0702030302020204" charset="0"/>
              </a:rPr>
              <a:t>Amazon and </a:t>
            </a:r>
            <a:r>
              <a:rPr lang="en-US" sz="2800" dirty="0" err="1" smtClean="0">
                <a:cs typeface="Comic Sans MS" panose="030F0702030302020204" charset="0"/>
              </a:rPr>
              <a:t>Flipkart</a:t>
            </a:r>
            <a:r>
              <a:rPr lang="en-US" sz="2800" dirty="0" smtClean="0">
                <a:cs typeface="Comic Sans MS" panose="030F0702030302020204" charset="0"/>
              </a:rPr>
              <a:t> offer wide variety of products Amazon has fastest delivery followed by </a:t>
            </a:r>
            <a:r>
              <a:rPr lang="en-US" sz="2800" dirty="0" err="1" smtClean="0">
                <a:cs typeface="Comic Sans MS" panose="030F0702030302020204" charset="0"/>
              </a:rPr>
              <a:t>Flipkart</a:t>
            </a:r>
            <a:r>
              <a:rPr lang="en-US" sz="2800" dirty="0" smtClean="0">
                <a:cs typeface="Comic Sans MS" panose="030F0702030302020204" charset="0"/>
              </a:rPr>
              <a:t> and </a:t>
            </a:r>
            <a:r>
              <a:rPr lang="en-US" sz="2800" dirty="0" err="1" smtClean="0">
                <a:cs typeface="Comic Sans MS" panose="030F0702030302020204" charset="0"/>
              </a:rPr>
              <a:t>Myntra</a:t>
            </a:r>
            <a:r>
              <a:rPr lang="en-US" sz="2800" dirty="0" smtClean="0">
                <a:cs typeface="Comic Sans MS" panose="030F0702030302020204" charset="0"/>
              </a:rPr>
              <a:t>. Also they are highly satisfactory in terms of privacy of customer information. </a:t>
            </a:r>
          </a:p>
          <a:p>
            <a:pPr marL="342900" indent="-342900">
              <a:buFont typeface="+mj-lt"/>
              <a:buAutoNum type="arabicPeriod" startAt="6"/>
            </a:pPr>
            <a:endParaRPr lang="en-US" sz="2800" dirty="0" smtClean="0">
              <a:cs typeface="Comic Sans MS" panose="030F0702030302020204" charset="0"/>
            </a:endParaRPr>
          </a:p>
          <a:p>
            <a:pPr marL="342900" indent="-342900">
              <a:buFont typeface="+mj-lt"/>
              <a:buAutoNum type="arabicPeriod" startAt="6"/>
            </a:pPr>
            <a:r>
              <a:rPr lang="en-US" sz="2800" dirty="0" smtClean="0">
                <a:cs typeface="Comic Sans MS" panose="030F0702030302020204" charset="0"/>
              </a:rPr>
              <a:t>Moreover Amazon website is best since its extremely efficient. </a:t>
            </a:r>
            <a:r>
              <a:rPr lang="en-US" sz="2800" dirty="0" err="1" smtClean="0">
                <a:cs typeface="Comic Sans MS" panose="030F0702030302020204" charset="0"/>
              </a:rPr>
              <a:t>Snapdeal</a:t>
            </a:r>
            <a:r>
              <a:rPr lang="en-US" sz="2800" dirty="0" smtClean="0">
                <a:cs typeface="Comic Sans MS" panose="030F0702030302020204" charset="0"/>
              </a:rPr>
              <a:t> provides limited mode of payment and has frequent disruption on moving from one page to other. Most of the people would refer Amazon to others.</a:t>
            </a:r>
          </a:p>
          <a:p>
            <a:pPr marL="342900" indent="-342900">
              <a:buFont typeface="+mj-lt"/>
              <a:buAutoNum type="arabicPeriod" startAt="6"/>
            </a:pPr>
            <a:endParaRPr lang="en-US" sz="2800" dirty="0" smtClean="0">
              <a:cs typeface="Comic Sans MS" panose="030F0702030302020204" charset="0"/>
            </a:endParaRPr>
          </a:p>
          <a:p>
            <a:pPr marL="342900" indent="-342900">
              <a:buFont typeface="+mj-lt"/>
              <a:buAutoNum type="arabicPeriod" startAt="6"/>
            </a:pPr>
            <a:r>
              <a:rPr lang="en-US" sz="2800" dirty="0" smtClean="0">
                <a:cs typeface="Comic Sans MS" panose="030F0702030302020204" charset="0"/>
              </a:rPr>
              <a:t> Females in age group 21-30 years do maximum shopping.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Customer satisfaction has emerged as one of the most important factors that guarantee the success of online store; it has been posited as a key stimulant of purchase, repurchase intentions and customer loyalty</a:t>
            </a:r>
          </a:p>
          <a:p>
            <a:pPr>
              <a:buNone/>
            </a:pPr>
            <a:endParaRPr lang="en-US" sz="2000" dirty="0" smtClean="0"/>
          </a:p>
          <a:p>
            <a:r>
              <a:rPr lang="en-US" sz="2000" dirty="0" smtClean="0"/>
              <a:t>Five major factors that contributed to the success of an e-commerce store have been identified as: service quality, system quality, information quality, trust and net benefit. </a:t>
            </a:r>
            <a:endParaRPr lang="en-US" sz="2000" dirty="0"/>
          </a:p>
        </p:txBody>
      </p:sp>
      <p:sp>
        <p:nvSpPr>
          <p:cNvPr id="3" name="Title 2"/>
          <p:cNvSpPr>
            <a:spLocks noGrp="1"/>
          </p:cNvSpPr>
          <p:nvPr>
            <p:ph type="title"/>
          </p:nvPr>
        </p:nvSpPr>
        <p:spPr/>
        <p:txBody>
          <a:bodyPr/>
          <a:lstStyle/>
          <a:p>
            <a:r>
              <a:rPr lang="en-US" dirty="0" smtClean="0"/>
              <a:t>Abstract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marL="457200" indent="-457200">
              <a:buFont typeface="+mj-lt"/>
              <a:buAutoNum type="arabicPeriod" startAt="11"/>
            </a:pPr>
            <a:r>
              <a:rPr lang="en-US" sz="1800" dirty="0" smtClean="0">
                <a:cs typeface="Comic Sans MS" panose="030F0702030302020204" charset="0"/>
              </a:rPr>
              <a:t>Females from greater </a:t>
            </a:r>
            <a:r>
              <a:rPr lang="en-US" sz="1800" dirty="0" err="1" smtClean="0">
                <a:cs typeface="Comic Sans MS" panose="030F0702030302020204" charset="0"/>
              </a:rPr>
              <a:t>Noida</a:t>
            </a:r>
            <a:r>
              <a:rPr lang="en-US" sz="1800" dirty="0" smtClean="0">
                <a:cs typeface="Comic Sans MS" panose="030F0702030302020204" charset="0"/>
              </a:rPr>
              <a:t> and males from Delhi do maximum shopping </a:t>
            </a:r>
          </a:p>
          <a:p>
            <a:pPr marL="457200" indent="-457200">
              <a:buFont typeface="+mj-lt"/>
              <a:buAutoNum type="arabicPeriod" startAt="11"/>
            </a:pPr>
            <a:endParaRPr lang="en-US" sz="1800" dirty="0" smtClean="0">
              <a:cs typeface="Comic Sans MS" panose="030F0702030302020204" charset="0"/>
            </a:endParaRPr>
          </a:p>
          <a:p>
            <a:pPr marL="457200" indent="-457200">
              <a:buFont typeface="+mj-lt"/>
              <a:buAutoNum type="arabicPeriod" startAt="11"/>
            </a:pPr>
            <a:r>
              <a:rPr lang="en-US" sz="1800" dirty="0" smtClean="0">
                <a:cs typeface="Comic Sans MS" panose="030F0702030302020204" charset="0"/>
              </a:rPr>
              <a:t>Most of the females shop from Amazon, </a:t>
            </a:r>
            <a:r>
              <a:rPr lang="en-US" sz="1800" dirty="0" err="1" smtClean="0">
                <a:cs typeface="Comic Sans MS" panose="030F0702030302020204" charset="0"/>
              </a:rPr>
              <a:t>Flipkart</a:t>
            </a:r>
            <a:r>
              <a:rPr lang="en-US" sz="1800" dirty="0" smtClean="0">
                <a:cs typeface="Comic Sans MS" panose="030F0702030302020204" charset="0"/>
              </a:rPr>
              <a:t>, </a:t>
            </a:r>
            <a:r>
              <a:rPr lang="en-US" sz="1800" dirty="0" err="1" smtClean="0">
                <a:cs typeface="Comic Sans MS" panose="030F0702030302020204" charset="0"/>
              </a:rPr>
              <a:t>Paytm</a:t>
            </a:r>
            <a:r>
              <a:rPr lang="en-US" sz="1800" dirty="0" smtClean="0">
                <a:cs typeface="Comic Sans MS" panose="030F0702030302020204" charset="0"/>
              </a:rPr>
              <a:t>, </a:t>
            </a:r>
            <a:r>
              <a:rPr lang="en-US" sz="1800" dirty="0" err="1" smtClean="0">
                <a:cs typeface="Comic Sans MS" panose="030F0702030302020204" charset="0"/>
              </a:rPr>
              <a:t>Myntra</a:t>
            </a:r>
            <a:r>
              <a:rPr lang="en-US" sz="1800" dirty="0" smtClean="0">
                <a:cs typeface="Comic Sans MS" panose="030F0702030302020204" charset="0"/>
              </a:rPr>
              <a:t>, </a:t>
            </a:r>
            <a:r>
              <a:rPr lang="en-US" sz="1800" dirty="0" err="1" smtClean="0">
                <a:cs typeface="Comic Sans MS" panose="030F0702030302020204" charset="0"/>
              </a:rPr>
              <a:t>Snapdeal</a:t>
            </a:r>
            <a:r>
              <a:rPr lang="en-US" sz="1800" dirty="0" smtClean="0">
                <a:cs typeface="Comic Sans MS" panose="030F0702030302020204" charset="0"/>
              </a:rPr>
              <a:t> as they find it easy to use and find </a:t>
            </a:r>
            <a:r>
              <a:rPr lang="en-US" sz="1800" dirty="0" err="1" smtClean="0">
                <a:cs typeface="Comic Sans MS" panose="030F0702030302020204" charset="0"/>
              </a:rPr>
              <a:t>amazon</a:t>
            </a:r>
            <a:r>
              <a:rPr lang="en-US" sz="1800" dirty="0" smtClean="0">
                <a:cs typeface="Comic Sans MS" panose="030F0702030302020204" charset="0"/>
              </a:rPr>
              <a:t> reliable </a:t>
            </a:r>
          </a:p>
          <a:p>
            <a:pPr marL="457200" indent="-457200">
              <a:buFont typeface="+mj-lt"/>
              <a:buAutoNum type="arabicPeriod" startAt="11"/>
            </a:pPr>
            <a:endParaRPr lang="en-US" sz="1800" dirty="0" smtClean="0">
              <a:cs typeface="Comic Sans MS" panose="030F0702030302020204" charset="0"/>
            </a:endParaRPr>
          </a:p>
          <a:p>
            <a:pPr marL="457200" indent="-457200">
              <a:buFont typeface="+mj-lt"/>
              <a:buAutoNum type="arabicPeriod" startAt="11"/>
            </a:pPr>
            <a:r>
              <a:rPr lang="en-US" sz="1800" dirty="0" smtClean="0">
                <a:cs typeface="Comic Sans MS" panose="030F0702030302020204" charset="0"/>
              </a:rPr>
              <a:t>Males find </a:t>
            </a:r>
            <a:r>
              <a:rPr lang="en-US" sz="1800" dirty="0" err="1" smtClean="0">
                <a:cs typeface="Comic Sans MS" panose="030F0702030302020204" charset="0"/>
              </a:rPr>
              <a:t>amazon</a:t>
            </a:r>
            <a:r>
              <a:rPr lang="en-US" sz="1800" dirty="0" smtClean="0">
                <a:cs typeface="Comic Sans MS" panose="030F0702030302020204" charset="0"/>
              </a:rPr>
              <a:t>, </a:t>
            </a:r>
            <a:r>
              <a:rPr lang="en-US" sz="1800" dirty="0" err="1" smtClean="0">
                <a:cs typeface="Comic Sans MS" panose="030F0702030302020204" charset="0"/>
              </a:rPr>
              <a:t>Flipkart</a:t>
            </a:r>
            <a:r>
              <a:rPr lang="en-US" sz="1800" dirty="0" smtClean="0">
                <a:cs typeface="Comic Sans MS" panose="030F0702030302020204" charset="0"/>
              </a:rPr>
              <a:t> and </a:t>
            </a:r>
            <a:r>
              <a:rPr lang="en-US" sz="1800" dirty="0" err="1" smtClean="0">
                <a:cs typeface="Comic Sans MS" panose="030F0702030302020204" charset="0"/>
              </a:rPr>
              <a:t>Paytm</a:t>
            </a:r>
            <a:r>
              <a:rPr lang="en-US" sz="1800" dirty="0" smtClean="0">
                <a:cs typeface="Comic Sans MS" panose="030F0702030302020204" charset="0"/>
              </a:rPr>
              <a:t> to be equally reliable. </a:t>
            </a:r>
          </a:p>
          <a:p>
            <a:pPr marL="457200" indent="-457200">
              <a:buFont typeface="+mj-lt"/>
              <a:buAutoNum type="arabicPeriod" startAt="11"/>
            </a:pPr>
            <a:endParaRPr lang="en-US" sz="1800" dirty="0" smtClean="0">
              <a:cs typeface="Comic Sans MS" panose="030F0702030302020204" charset="0"/>
            </a:endParaRPr>
          </a:p>
          <a:p>
            <a:pPr marL="457200" indent="-457200">
              <a:buFont typeface="+mj-lt"/>
              <a:buAutoNum type="arabicPeriod" startAt="11"/>
            </a:pPr>
            <a:r>
              <a:rPr lang="en-US" sz="1800" dirty="0" smtClean="0">
                <a:cs typeface="Comic Sans MS" panose="030F0702030302020204" charset="0"/>
              </a:rPr>
              <a:t>Both male and female agree that </a:t>
            </a:r>
            <a:r>
              <a:rPr lang="en-US" sz="1800" dirty="0" err="1" smtClean="0">
                <a:cs typeface="Comic Sans MS" panose="030F0702030302020204" charset="0"/>
              </a:rPr>
              <a:t>amazon</a:t>
            </a:r>
            <a:r>
              <a:rPr lang="en-US" sz="1800" dirty="0" smtClean="0">
                <a:cs typeface="Comic Sans MS" panose="030F0702030302020204" charset="0"/>
              </a:rPr>
              <a:t> is as efficient as before.</a:t>
            </a:r>
          </a:p>
          <a:p>
            <a:pPr marL="457200" indent="-457200">
              <a:buFont typeface="+mj-lt"/>
              <a:buAutoNum type="arabicPeriod" startAt="11"/>
            </a:pPr>
            <a:endParaRPr lang="en-US" sz="1800" dirty="0" smtClean="0">
              <a:cs typeface="Comic Sans MS" panose="030F0702030302020204" charset="0"/>
            </a:endParaRPr>
          </a:p>
          <a:p>
            <a:pPr marL="457200" indent="-457200">
              <a:buFont typeface="+mj-lt"/>
              <a:buAutoNum type="arabicPeriod" startAt="11"/>
            </a:pPr>
            <a:r>
              <a:rPr lang="en-US" sz="1800" dirty="0" smtClean="0">
                <a:cs typeface="Comic Sans MS" panose="030F0702030302020204" charset="0"/>
              </a:rPr>
              <a:t>Moreover they both would recommend </a:t>
            </a:r>
            <a:r>
              <a:rPr lang="en-US" sz="1800" dirty="0" err="1" smtClean="0">
                <a:cs typeface="Comic Sans MS" panose="030F0702030302020204" charset="0"/>
              </a:rPr>
              <a:t>amazon</a:t>
            </a:r>
            <a:r>
              <a:rPr lang="en-US" sz="1800" dirty="0" smtClean="0">
                <a:cs typeface="Comic Sans MS" panose="030F0702030302020204" charset="0"/>
              </a:rPr>
              <a:t> to a friend.</a:t>
            </a:r>
          </a:p>
          <a:p>
            <a:pPr marL="457200" indent="-457200">
              <a:buFont typeface="+mj-lt"/>
              <a:buAutoNum type="arabicPeriod" startAt="11"/>
            </a:pPr>
            <a:endParaRPr lang="en-US" sz="1800" dirty="0" smtClean="0">
              <a:cs typeface="Comic Sans MS" panose="030F0702030302020204" charset="0"/>
            </a:endParaRPr>
          </a:p>
          <a:p>
            <a:pPr marL="457200" indent="-457200">
              <a:buFont typeface="+mj-lt"/>
              <a:buAutoNum type="arabicPeriod" startAt="11"/>
            </a:pPr>
            <a:r>
              <a:rPr lang="en-US" sz="1800" dirty="0" smtClean="0">
                <a:cs typeface="Comic Sans MS" panose="030F0702030302020204" charset="0"/>
              </a:rPr>
              <a:t>Shopping on your preferred e-</a:t>
            </a:r>
            <a:r>
              <a:rPr lang="en-US" sz="1800" dirty="0" err="1" smtClean="0">
                <a:cs typeface="Comic Sans MS" panose="030F0702030302020204" charset="0"/>
              </a:rPr>
              <a:t>tailer</a:t>
            </a:r>
            <a:r>
              <a:rPr lang="en-US" sz="1800" dirty="0" smtClean="0">
                <a:cs typeface="Comic Sans MS" panose="030F0702030302020204" charset="0"/>
              </a:rPr>
              <a:t> enhances your social status: This attribute has only 17% of the customers who strongly agree. This is because most of the customers will go to the shopping malls for the social status as ordering online doesn't usually help in showing off.</a:t>
            </a:r>
          </a:p>
          <a:p>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Autofit/>
          </a:bodyPr>
          <a:lstStyle/>
          <a:p>
            <a:pPr marL="457200" indent="-457200">
              <a:buFont typeface="+mj-lt"/>
              <a:buAutoNum type="arabicPeriod" startAt="17"/>
            </a:pPr>
            <a:r>
              <a:rPr lang="en-US" sz="1800" dirty="0" smtClean="0">
                <a:cs typeface="Comic Sans MS" panose="030F0702030302020204" charset="0"/>
              </a:rPr>
              <a:t>The Convenience of patronizing the online retailer  : This attribute has only 20% of the customers who strongly agree. This means that the customers are not much concerned about patronizing with the retailer.</a:t>
            </a:r>
          </a:p>
          <a:p>
            <a:pPr marL="457200" indent="-457200">
              <a:buFont typeface="+mj-lt"/>
              <a:buAutoNum type="arabicPeriod" startAt="17"/>
            </a:pPr>
            <a:endParaRPr lang="en-US" sz="1800" dirty="0" smtClean="0">
              <a:cs typeface="Comic Sans MS" panose="030F0702030302020204" charset="0"/>
            </a:endParaRPr>
          </a:p>
          <a:p>
            <a:pPr marL="457200" indent="-457200">
              <a:buFont typeface="+mj-lt"/>
              <a:buAutoNum type="arabicPeriod" startAt="17"/>
            </a:pPr>
            <a:r>
              <a:rPr lang="en-US" sz="1800" dirty="0" smtClean="0">
                <a:cs typeface="Comic Sans MS" panose="030F0702030302020204" charset="0"/>
              </a:rPr>
              <a:t>Return and replacement policy of the e-tailor is important for purchase decision: It has whopping 73% of the customers who strongly agree to it. It is evident from the fact that people cannot actually try, touch and feel the products that they are purchasing before they reach home and they would want to return or replace in case of dissatisfaction. Online shopping websites should make strategies around easy return and replacement policy if they want to retain their customers. </a:t>
            </a:r>
          </a:p>
          <a:p>
            <a:pPr marL="457200" indent="-457200">
              <a:buFont typeface="+mj-lt"/>
              <a:buAutoNum type="arabicPeriod" startAt="17"/>
            </a:pPr>
            <a:endParaRPr lang="en-US" sz="1800" dirty="0" smtClean="0">
              <a:cs typeface="Comic Sans MS" panose="030F0702030302020204" charset="0"/>
            </a:endParaRPr>
          </a:p>
          <a:p>
            <a:pPr marL="457200" indent="-457200">
              <a:buFont typeface="+mj-lt"/>
              <a:buAutoNum type="arabicPeriod" startAt="17"/>
            </a:pPr>
            <a:r>
              <a:rPr lang="en-US" sz="1800" dirty="0" smtClean="0">
                <a:cs typeface="Comic Sans MS" panose="030F0702030302020204" charset="0"/>
              </a:rPr>
              <a:t>Empathy (readiness to assist with queries) towards the customers: This also has a high percentage of 72. The reason is insecurity amongst the customers. If they have a provision of a helpline number associated with the website, that sense of insecurity vanishes and the customer can trust the website more. A 24X7 support is a must for these online retail stores.</a:t>
            </a:r>
          </a:p>
          <a:p>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fontScale="62500" lnSpcReduction="20000"/>
          </a:bodyPr>
          <a:lstStyle/>
          <a:p>
            <a:pPr marL="457200" indent="-457200">
              <a:buFont typeface="+mj-lt"/>
              <a:buAutoNum type="arabicPeriod" startAt="20"/>
            </a:pPr>
            <a:r>
              <a:rPr lang="en-US" sz="2800" dirty="0" smtClean="0">
                <a:cs typeface="Comic Sans MS" panose="030F0702030302020204" charset="0"/>
              </a:rPr>
              <a:t>User friendly Interface of the website: Just like the navigation in a physical store should be easy, same is the case with the online retail store so that the customers do not have to work around much and the overall shopping experience is smooth. The retail stores should invest heavily in creating user friendly apps and websites.</a:t>
            </a:r>
          </a:p>
          <a:p>
            <a:pPr marL="457200" indent="-457200">
              <a:buFont typeface="+mj-lt"/>
              <a:buAutoNum type="arabicPeriod" startAt="20"/>
            </a:pPr>
            <a:endParaRPr lang="en-US" sz="2800" dirty="0" smtClean="0">
              <a:cs typeface="Comic Sans MS" panose="030F0702030302020204" charset="0"/>
            </a:endParaRPr>
          </a:p>
          <a:p>
            <a:pPr marL="457200" indent="-457200">
              <a:buFont typeface="+mj-lt"/>
              <a:buAutoNum type="arabicPeriod" startAt="20"/>
            </a:pPr>
            <a:r>
              <a:rPr lang="en-US" sz="2800" dirty="0" smtClean="0">
                <a:cs typeface="Comic Sans MS" panose="030F0702030302020204" charset="0"/>
              </a:rPr>
              <a:t>Being able to guarantee the privacy of the customer: This also got 68% strongly  agree. Everyone is concerned of their privacy. If there is a website that posts about your recent purchase on its social media and tags you without your consent can be a breach of privacy. Imagine buying underwear's and being tagged by </a:t>
            </a:r>
            <a:r>
              <a:rPr lang="en-US" sz="2800" dirty="0" err="1" smtClean="0">
                <a:cs typeface="Comic Sans MS" panose="030F0702030302020204" charset="0"/>
              </a:rPr>
              <a:t>amazon</a:t>
            </a:r>
            <a:r>
              <a:rPr lang="en-US" sz="2800" dirty="0" smtClean="0">
                <a:cs typeface="Comic Sans MS" panose="030F0702030302020204" charset="0"/>
              </a:rPr>
              <a:t> on </a:t>
            </a:r>
            <a:r>
              <a:rPr lang="en-US" sz="2800" dirty="0" err="1" smtClean="0">
                <a:cs typeface="Comic Sans MS" panose="030F0702030302020204" charset="0"/>
              </a:rPr>
              <a:t>Facebook</a:t>
            </a:r>
            <a:r>
              <a:rPr lang="en-US" sz="2800" dirty="0" smtClean="0">
                <a:cs typeface="Comic Sans MS" panose="030F0702030302020204" charset="0"/>
              </a:rPr>
              <a:t> for doing so. </a:t>
            </a:r>
          </a:p>
          <a:p>
            <a:pPr marL="457200" indent="-457200">
              <a:buFont typeface="+mj-lt"/>
              <a:buAutoNum type="arabicPeriod" startAt="20"/>
            </a:pPr>
            <a:endParaRPr lang="en-US" sz="2800" dirty="0" smtClean="0">
              <a:cs typeface="Comic Sans MS" panose="030F0702030302020204" charset="0"/>
            </a:endParaRPr>
          </a:p>
          <a:p>
            <a:pPr marL="457200" indent="-457200">
              <a:buFont typeface="+mj-lt"/>
              <a:buAutoNum type="arabicPeriod" startAt="20"/>
            </a:pPr>
            <a:r>
              <a:rPr lang="en-US" sz="2800" dirty="0" smtClean="0">
                <a:cs typeface="Comic Sans MS" panose="030F0702030302020204" charset="0"/>
              </a:rPr>
              <a:t>Convenient Payment methods: This also had 59% people strongly agreeing. Cash on delivery, online cards and </a:t>
            </a:r>
            <a:r>
              <a:rPr lang="en-US" sz="2800" dirty="0" err="1" smtClean="0">
                <a:cs typeface="Comic Sans MS" panose="030F0702030302020204" charset="0"/>
              </a:rPr>
              <a:t>upi</a:t>
            </a:r>
            <a:r>
              <a:rPr lang="en-US" sz="2800" dirty="0" smtClean="0">
                <a:cs typeface="Comic Sans MS" panose="030F0702030302020204" charset="0"/>
              </a:rPr>
              <a:t>, all the methods should be available for the customers to make the transaction.</a:t>
            </a:r>
          </a:p>
          <a:p>
            <a:pPr marL="457200" indent="-457200">
              <a:buFont typeface="+mj-lt"/>
              <a:buAutoNum type="arabicPeriod" startAt="20"/>
            </a:pPr>
            <a:endParaRPr lang="en-US" sz="2800" dirty="0" smtClean="0">
              <a:cs typeface="Comic Sans MS" panose="030F0702030302020204" charset="0"/>
            </a:endParaRPr>
          </a:p>
          <a:p>
            <a:pPr marL="457200" indent="-457200">
              <a:buFont typeface="+mj-lt"/>
              <a:buAutoNum type="arabicPeriod" startAt="20"/>
            </a:pPr>
            <a:r>
              <a:rPr lang="en-US" sz="2800" dirty="0" smtClean="0">
                <a:cs typeface="Comic Sans MS" panose="030F0702030302020204" charset="0"/>
              </a:rPr>
              <a:t>Responsiveness, availability of several communication channels (email, online rep, twitter, phone etc.): In case one channel is not available, customers can reach out to multiple channels which again is an important factor. We have recently seen customers reaching out to Amazon and </a:t>
            </a:r>
            <a:r>
              <a:rPr lang="en-US" sz="2800" dirty="0" err="1" smtClean="0">
                <a:cs typeface="Comic Sans MS" panose="030F0702030302020204" charset="0"/>
              </a:rPr>
              <a:t>Flipkart's</a:t>
            </a:r>
            <a:r>
              <a:rPr lang="en-US" sz="2800" dirty="0" smtClean="0">
                <a:cs typeface="Comic Sans MS" panose="030F0702030302020204" charset="0"/>
              </a:rPr>
              <a:t> Twitter handles and raising issues over there which are readily resolved.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r>
              <a:rPr lang="en-US" sz="6000" dirty="0" smtClean="0">
                <a:latin typeface="Lucida Handwriting" pitchFamily="66" charset="0"/>
              </a:rPr>
              <a:t>Thank You</a:t>
            </a:r>
            <a:endParaRPr lang="en-US" sz="4000" dirty="0">
              <a:latin typeface="Lucida Handwriting"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The objective of the project is to apply analytical skills to give findings and conclusions in detailed data analysis of E-retail factors for customer activation and retention.</a:t>
            </a:r>
            <a:endParaRPr lang="en-US" sz="2400" dirty="0"/>
          </a:p>
        </p:txBody>
      </p:sp>
      <p:sp>
        <p:nvSpPr>
          <p:cNvPr id="3" name="Title 2"/>
          <p:cNvSpPr>
            <a:spLocks noGrp="1"/>
          </p:cNvSpPr>
          <p:nvPr>
            <p:ph type="title"/>
          </p:nvPr>
        </p:nvSpPr>
        <p:spPr/>
        <p:txBody>
          <a:bodyPr/>
          <a:lstStyle/>
          <a:p>
            <a:r>
              <a:rPr lang="en-US" dirty="0" smtClean="0"/>
              <a:t>Objective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3"/>
          </a:xfrm>
        </p:spPr>
        <p:txBody>
          <a:bodyPr>
            <a:normAutofit/>
          </a:bodyPr>
          <a:lstStyle/>
          <a:p>
            <a:pPr lvl="0"/>
            <a:r>
              <a:rPr lang="en-US" sz="1400" dirty="0" smtClean="0"/>
              <a:t>The dataset contains 71 features and 269 rows. </a:t>
            </a:r>
          </a:p>
          <a:p>
            <a:pPr lvl="0"/>
            <a:r>
              <a:rPr lang="en-US" sz="1400" dirty="0" smtClean="0"/>
              <a:t>The dataset contains no NULL values. </a:t>
            </a:r>
          </a:p>
          <a:p>
            <a:pPr lvl="0"/>
            <a:r>
              <a:rPr lang="en-US" sz="1400" dirty="0" smtClean="0"/>
              <a:t>All the attributes are of ‘object’ type except the PIN code.</a:t>
            </a:r>
          </a:p>
          <a:p>
            <a:pPr lvl="0"/>
            <a:endParaRPr lang="en-US" sz="1400" dirty="0" smtClean="0"/>
          </a:p>
          <a:p>
            <a:pPr>
              <a:buNone/>
            </a:pPr>
            <a:endParaRPr lang="en-US" sz="1400" dirty="0"/>
          </a:p>
        </p:txBody>
      </p:sp>
      <p:sp>
        <p:nvSpPr>
          <p:cNvPr id="3" name="Title 2"/>
          <p:cNvSpPr>
            <a:spLocks noGrp="1"/>
          </p:cNvSpPr>
          <p:nvPr>
            <p:ph type="title"/>
          </p:nvPr>
        </p:nvSpPr>
        <p:spPr>
          <a:xfrm>
            <a:off x="457200" y="274638"/>
            <a:ext cx="5486400" cy="868362"/>
          </a:xfrm>
        </p:spPr>
        <p:txBody>
          <a:bodyPr>
            <a:normAutofit/>
          </a:bodyPr>
          <a:lstStyle/>
          <a:p>
            <a:r>
              <a:rPr lang="en-US" sz="3600" dirty="0" smtClean="0"/>
              <a:t>Data Information</a:t>
            </a:r>
            <a:endParaRPr lang="en-US" sz="3600" dirty="0"/>
          </a:p>
        </p:txBody>
      </p:sp>
      <p:pic>
        <p:nvPicPr>
          <p:cNvPr id="5" name="Picture 4" descr="a.png"/>
          <p:cNvPicPr>
            <a:picLocks noChangeAspect="1"/>
          </p:cNvPicPr>
          <p:nvPr/>
        </p:nvPicPr>
        <p:blipFill>
          <a:blip r:embed="rId2" cstate="print"/>
          <a:stretch>
            <a:fillRect/>
          </a:stretch>
        </p:blipFill>
        <p:spPr>
          <a:xfrm>
            <a:off x="2133600" y="2743200"/>
            <a:ext cx="6046842" cy="3374820"/>
          </a:xfrm>
          <a:prstGeom prst="rect">
            <a:avLst/>
          </a:prstGeom>
        </p:spPr>
      </p:pic>
      <p:pic>
        <p:nvPicPr>
          <p:cNvPr id="6" name="Picture 5" descr="b.png"/>
          <p:cNvPicPr>
            <a:picLocks noChangeAspect="1"/>
          </p:cNvPicPr>
          <p:nvPr/>
        </p:nvPicPr>
        <p:blipFill>
          <a:blip r:embed="rId3" cstate="print"/>
          <a:stretch>
            <a:fillRect/>
          </a:stretch>
        </p:blipFill>
        <p:spPr>
          <a:xfrm>
            <a:off x="381000" y="2133600"/>
            <a:ext cx="8580864" cy="7011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0" y="152400"/>
            <a:ext cx="4800600" cy="715962"/>
          </a:xfrm>
        </p:spPr>
        <p:txBody>
          <a:bodyPr/>
          <a:lstStyle/>
          <a:p>
            <a:r>
              <a:rPr lang="en-US" sz="3200" dirty="0" smtClean="0"/>
              <a:t>Data Visualization</a:t>
            </a:r>
            <a:endParaRPr lang="en-US" dirty="0"/>
          </a:p>
        </p:txBody>
      </p:sp>
      <p:sp>
        <p:nvSpPr>
          <p:cNvPr id="5" name="Content Placeholder 4"/>
          <p:cNvSpPr>
            <a:spLocks noGrp="1"/>
          </p:cNvSpPr>
          <p:nvPr>
            <p:ph idx="1"/>
          </p:nvPr>
        </p:nvSpPr>
        <p:spPr>
          <a:xfrm>
            <a:off x="457200" y="838200"/>
            <a:ext cx="8229600" cy="5562600"/>
          </a:xfrm>
        </p:spPr>
        <p:txBody>
          <a:bodyPr/>
          <a:lstStyle/>
          <a:p>
            <a:pPr>
              <a:buNone/>
            </a:pPr>
            <a:endParaRPr lang="en-US" dirty="0" smtClean="0"/>
          </a:p>
          <a:p>
            <a:endParaRPr lang="en-US" dirty="0"/>
          </a:p>
        </p:txBody>
      </p:sp>
      <p:pic>
        <p:nvPicPr>
          <p:cNvPr id="6" name="Picture 5" descr="A.png"/>
          <p:cNvPicPr>
            <a:picLocks noChangeAspect="1"/>
          </p:cNvPicPr>
          <p:nvPr/>
        </p:nvPicPr>
        <p:blipFill>
          <a:blip r:embed="rId2" cstate="print"/>
          <a:stretch>
            <a:fillRect/>
          </a:stretch>
        </p:blipFill>
        <p:spPr>
          <a:xfrm>
            <a:off x="228600" y="838200"/>
            <a:ext cx="8686800" cy="571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png"/>
          <p:cNvPicPr>
            <a:picLocks noGrp="1" noChangeAspect="1"/>
          </p:cNvPicPr>
          <p:nvPr>
            <p:ph idx="1"/>
          </p:nvPr>
        </p:nvPicPr>
        <p:blipFill>
          <a:blip r:embed="rId2" cstate="print"/>
          <a:stretch>
            <a:fillRect/>
          </a:stretch>
        </p:blipFill>
        <p:spPr>
          <a:xfrm>
            <a:off x="593538" y="381000"/>
            <a:ext cx="7940862" cy="58674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ng"/>
          <p:cNvPicPr>
            <a:picLocks noChangeAspect="1"/>
          </p:cNvPicPr>
          <p:nvPr/>
        </p:nvPicPr>
        <p:blipFill>
          <a:blip r:embed="rId2" cstate="print"/>
          <a:stretch>
            <a:fillRect/>
          </a:stretch>
        </p:blipFill>
        <p:spPr>
          <a:xfrm>
            <a:off x="533400" y="76200"/>
            <a:ext cx="8229600" cy="3200400"/>
          </a:xfrm>
          <a:prstGeom prst="rect">
            <a:avLst/>
          </a:prstGeom>
        </p:spPr>
      </p:pic>
      <p:pic>
        <p:nvPicPr>
          <p:cNvPr id="3" name="Picture 2" descr="d1.png"/>
          <p:cNvPicPr>
            <a:picLocks noChangeAspect="1"/>
          </p:cNvPicPr>
          <p:nvPr/>
        </p:nvPicPr>
        <p:blipFill>
          <a:blip r:embed="rId3" cstate="print"/>
          <a:stretch>
            <a:fillRect/>
          </a:stretch>
        </p:blipFill>
        <p:spPr>
          <a:xfrm>
            <a:off x="838200" y="2819400"/>
            <a:ext cx="8305800" cy="36838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png"/>
          <p:cNvPicPr>
            <a:picLocks noChangeAspect="1"/>
          </p:cNvPicPr>
          <p:nvPr/>
        </p:nvPicPr>
        <p:blipFill>
          <a:blip r:embed="rId2" cstate="print"/>
          <a:stretch>
            <a:fillRect/>
          </a:stretch>
        </p:blipFill>
        <p:spPr>
          <a:xfrm>
            <a:off x="762000" y="76200"/>
            <a:ext cx="7981354" cy="64432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png"/>
          <p:cNvPicPr>
            <a:picLocks noChangeAspect="1"/>
          </p:cNvPicPr>
          <p:nvPr/>
        </p:nvPicPr>
        <p:blipFill>
          <a:blip r:embed="rId2" cstate="print"/>
          <a:stretch>
            <a:fillRect/>
          </a:stretch>
        </p:blipFill>
        <p:spPr>
          <a:xfrm>
            <a:off x="514448" y="152400"/>
            <a:ext cx="7791352" cy="629176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TotalTime>
  <Words>935</Words>
  <Application>Microsoft Office PowerPoint</Application>
  <PresentationFormat>On-screen Show (4:3)</PresentationFormat>
  <Paragraphs>69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CUSTOMER RETENTION</vt:lpstr>
      <vt:lpstr>Abstract</vt:lpstr>
      <vt:lpstr>Objective</vt:lpstr>
      <vt:lpstr>Data Information</vt:lpstr>
      <vt:lpstr>Data Visualization</vt:lpstr>
      <vt:lpstr>Slide 6</vt:lpstr>
      <vt:lpstr>Slide 7</vt:lpstr>
      <vt:lpstr>Slide 8</vt:lpstr>
      <vt:lpstr>Slide 9</vt:lpstr>
      <vt:lpstr>Slide 10</vt:lpstr>
      <vt:lpstr>Slide 11</vt:lpstr>
      <vt:lpstr>Slide 12</vt:lpstr>
      <vt:lpstr>Slide 13</vt:lpstr>
      <vt:lpstr>Slide 14</vt:lpstr>
      <vt:lpstr>Slide 15</vt:lpstr>
      <vt:lpstr>Slide 16</vt:lpstr>
      <vt:lpstr>Conclusion</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Admin</dc:creator>
  <cp:lastModifiedBy>Admin</cp:lastModifiedBy>
  <cp:revision>8</cp:revision>
  <dcterms:created xsi:type="dcterms:W3CDTF">2021-09-18T15:56:44Z</dcterms:created>
  <dcterms:modified xsi:type="dcterms:W3CDTF">2021-09-18T17:17:43Z</dcterms:modified>
</cp:coreProperties>
</file>