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A8CF4-4890-7D04-8035-F6D4AC77F92B}" v="43" dt="2021-08-24T10:08:0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B901C6-7841-4C2A-A2B0-E9CE364EEBB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E1B841-5E5F-4E77-9635-C87889457A65}">
      <dgm:prSet/>
      <dgm:spPr/>
      <dgm:t>
        <a:bodyPr/>
        <a:lstStyle/>
        <a:p>
          <a:r>
            <a:rPr lang="en-US" b="0" i="0"/>
            <a:t>Cross Validation is a resampling procedure which is used to evaluate the machine learning models on limited data samples.</a:t>
          </a:r>
          <a:endParaRPr lang="en-US"/>
        </a:p>
      </dgm:t>
    </dgm:pt>
    <dgm:pt modelId="{5FCEDF1B-1474-4092-A05E-79905F623B5B}" type="parTrans" cxnId="{20DC9D4A-AC08-4B73-A6BC-F6CE32D1CE42}">
      <dgm:prSet/>
      <dgm:spPr/>
      <dgm:t>
        <a:bodyPr/>
        <a:lstStyle/>
        <a:p>
          <a:endParaRPr lang="en-US"/>
        </a:p>
      </dgm:t>
    </dgm:pt>
    <dgm:pt modelId="{663B5D3D-D182-4D00-8393-866A9CAA8A83}" type="sibTrans" cxnId="{20DC9D4A-AC08-4B73-A6BC-F6CE32D1CE42}">
      <dgm:prSet/>
      <dgm:spPr/>
      <dgm:t>
        <a:bodyPr/>
        <a:lstStyle/>
        <a:p>
          <a:endParaRPr lang="en-US"/>
        </a:p>
      </dgm:t>
    </dgm:pt>
    <dgm:pt modelId="{A1716C44-5A4E-4916-A878-B3C6DB2EF228}">
      <dgm:prSet/>
      <dgm:spPr/>
      <dgm:t>
        <a:bodyPr/>
        <a:lstStyle/>
        <a:p>
          <a:r>
            <a:rPr lang="en-US" b="0" i="0"/>
            <a:t>The goal of cross validation is to test the model’s ability to predict new data.</a:t>
          </a:r>
          <a:endParaRPr lang="en-US"/>
        </a:p>
      </dgm:t>
    </dgm:pt>
    <dgm:pt modelId="{C11A0CE6-7EA0-4E97-B4E4-9572774B29BF}" type="parTrans" cxnId="{05D5C6FC-FEDD-4214-AB3A-6CACB96D2B14}">
      <dgm:prSet/>
      <dgm:spPr/>
      <dgm:t>
        <a:bodyPr/>
        <a:lstStyle/>
        <a:p>
          <a:endParaRPr lang="en-US"/>
        </a:p>
      </dgm:t>
    </dgm:pt>
    <dgm:pt modelId="{B3449558-E47E-4CCE-84A1-F38F3B3F2CEF}" type="sibTrans" cxnId="{05D5C6FC-FEDD-4214-AB3A-6CACB96D2B14}">
      <dgm:prSet/>
      <dgm:spPr/>
      <dgm:t>
        <a:bodyPr/>
        <a:lstStyle/>
        <a:p>
          <a:endParaRPr lang="en-US"/>
        </a:p>
      </dgm:t>
    </dgm:pt>
    <dgm:pt modelId="{99CED7DD-F495-4E8F-9781-506C2DB1AEB8}">
      <dgm:prSet/>
      <dgm:spPr/>
      <dgm:t>
        <a:bodyPr/>
        <a:lstStyle/>
        <a:p>
          <a:r>
            <a:rPr lang="en-US" b="0" i="0"/>
            <a:t>It has a single parameter called k.</a:t>
          </a:r>
          <a:endParaRPr lang="en-US"/>
        </a:p>
      </dgm:t>
    </dgm:pt>
    <dgm:pt modelId="{B96AAAB4-1B7B-48C0-927A-C8A114BC5C84}" type="parTrans" cxnId="{DFA34DC1-9F18-41DC-BFD4-80B42A0AD490}">
      <dgm:prSet/>
      <dgm:spPr/>
      <dgm:t>
        <a:bodyPr/>
        <a:lstStyle/>
        <a:p>
          <a:endParaRPr lang="en-US"/>
        </a:p>
      </dgm:t>
    </dgm:pt>
    <dgm:pt modelId="{E4D90F7B-31C0-4AA9-856E-CCD27330A534}" type="sibTrans" cxnId="{DFA34DC1-9F18-41DC-BFD4-80B42A0AD490}">
      <dgm:prSet/>
      <dgm:spPr/>
      <dgm:t>
        <a:bodyPr/>
        <a:lstStyle/>
        <a:p>
          <a:endParaRPr lang="en-US"/>
        </a:p>
      </dgm:t>
    </dgm:pt>
    <dgm:pt modelId="{A59B1EB6-3EB3-477F-858C-E6DA411F2252}">
      <dgm:prSet/>
      <dgm:spPr/>
      <dgm:t>
        <a:bodyPr/>
        <a:lstStyle/>
        <a:p>
          <a:r>
            <a:rPr lang="en-US" b="0" i="0"/>
            <a:t>k indicates the number of groups the data would be split into. </a:t>
          </a:r>
          <a:endParaRPr lang="en-US"/>
        </a:p>
      </dgm:t>
    </dgm:pt>
    <dgm:pt modelId="{ED6037A7-3A5B-4865-93EA-688503AF833D}" type="parTrans" cxnId="{8A7AC72F-87D6-47E8-AD39-61DE25857BFC}">
      <dgm:prSet/>
      <dgm:spPr/>
      <dgm:t>
        <a:bodyPr/>
        <a:lstStyle/>
        <a:p>
          <a:endParaRPr lang="en-US"/>
        </a:p>
      </dgm:t>
    </dgm:pt>
    <dgm:pt modelId="{86045F9B-59FF-4208-AC28-4764A66EDFE0}" type="sibTrans" cxnId="{8A7AC72F-87D6-47E8-AD39-61DE25857BFC}">
      <dgm:prSet/>
      <dgm:spPr/>
      <dgm:t>
        <a:bodyPr/>
        <a:lstStyle/>
        <a:p>
          <a:endParaRPr lang="en-US"/>
        </a:p>
      </dgm:t>
    </dgm:pt>
    <dgm:pt modelId="{EA38F009-4FF1-4C91-ABCE-501D64CD356E}" type="pres">
      <dgm:prSet presAssocID="{83B901C6-7841-4C2A-A2B0-E9CE364EEBB2}" presName="matrix" presStyleCnt="0">
        <dgm:presLayoutVars>
          <dgm:chMax val="1"/>
          <dgm:dir/>
          <dgm:resizeHandles val="exact"/>
        </dgm:presLayoutVars>
      </dgm:prSet>
      <dgm:spPr/>
    </dgm:pt>
    <dgm:pt modelId="{5A2084FD-0EBB-4457-BDD3-2B3B98C273DD}" type="pres">
      <dgm:prSet presAssocID="{83B901C6-7841-4C2A-A2B0-E9CE364EEBB2}" presName="diamond" presStyleLbl="bgShp" presStyleIdx="0" presStyleCnt="1"/>
      <dgm:spPr/>
    </dgm:pt>
    <dgm:pt modelId="{50347D6E-90CE-489F-B439-1A66901C18C3}" type="pres">
      <dgm:prSet presAssocID="{83B901C6-7841-4C2A-A2B0-E9CE364EEBB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8709030-0810-43AA-A8F5-CC4BCBBCBA12}" type="pres">
      <dgm:prSet presAssocID="{83B901C6-7841-4C2A-A2B0-E9CE364EEBB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4269413-950A-486B-9C63-12FD64C4A0D1}" type="pres">
      <dgm:prSet presAssocID="{83B901C6-7841-4C2A-A2B0-E9CE364EEBB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E0049A9-C252-4441-8FB7-027A155272F6}" type="pres">
      <dgm:prSet presAssocID="{83B901C6-7841-4C2A-A2B0-E9CE364EEBB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A7AC72F-87D6-47E8-AD39-61DE25857BFC}" srcId="{83B901C6-7841-4C2A-A2B0-E9CE364EEBB2}" destId="{A59B1EB6-3EB3-477F-858C-E6DA411F2252}" srcOrd="3" destOrd="0" parTransId="{ED6037A7-3A5B-4865-93EA-688503AF833D}" sibTransId="{86045F9B-59FF-4208-AC28-4764A66EDFE0}"/>
    <dgm:cxn modelId="{ADE54B5C-80A8-45C9-93DD-C64FD9A07851}" type="presOf" srcId="{3CE1B841-5E5F-4E77-9635-C87889457A65}" destId="{50347D6E-90CE-489F-B439-1A66901C18C3}" srcOrd="0" destOrd="0" presId="urn:microsoft.com/office/officeart/2005/8/layout/matrix3"/>
    <dgm:cxn modelId="{AB29B461-05A5-4FC6-A1E3-F8F45493B787}" type="presOf" srcId="{83B901C6-7841-4C2A-A2B0-E9CE364EEBB2}" destId="{EA38F009-4FF1-4C91-ABCE-501D64CD356E}" srcOrd="0" destOrd="0" presId="urn:microsoft.com/office/officeart/2005/8/layout/matrix3"/>
    <dgm:cxn modelId="{20DC9D4A-AC08-4B73-A6BC-F6CE32D1CE42}" srcId="{83B901C6-7841-4C2A-A2B0-E9CE364EEBB2}" destId="{3CE1B841-5E5F-4E77-9635-C87889457A65}" srcOrd="0" destOrd="0" parTransId="{5FCEDF1B-1474-4092-A05E-79905F623B5B}" sibTransId="{663B5D3D-D182-4D00-8393-866A9CAA8A83}"/>
    <dgm:cxn modelId="{4514F9B5-009B-491C-B5ED-C797CDF76BD3}" type="presOf" srcId="{A59B1EB6-3EB3-477F-858C-E6DA411F2252}" destId="{8E0049A9-C252-4441-8FB7-027A155272F6}" srcOrd="0" destOrd="0" presId="urn:microsoft.com/office/officeart/2005/8/layout/matrix3"/>
    <dgm:cxn modelId="{E71697BF-B38F-446A-9804-9EEAD0B3089F}" type="presOf" srcId="{A1716C44-5A4E-4916-A878-B3C6DB2EF228}" destId="{08709030-0810-43AA-A8F5-CC4BCBBCBA12}" srcOrd="0" destOrd="0" presId="urn:microsoft.com/office/officeart/2005/8/layout/matrix3"/>
    <dgm:cxn modelId="{DFA34DC1-9F18-41DC-BFD4-80B42A0AD490}" srcId="{83B901C6-7841-4C2A-A2B0-E9CE364EEBB2}" destId="{99CED7DD-F495-4E8F-9781-506C2DB1AEB8}" srcOrd="2" destOrd="0" parTransId="{B96AAAB4-1B7B-48C0-927A-C8A114BC5C84}" sibTransId="{E4D90F7B-31C0-4AA9-856E-CCD27330A534}"/>
    <dgm:cxn modelId="{BDCB6CD5-48AC-4966-8E72-B325AC0CF328}" type="presOf" srcId="{99CED7DD-F495-4E8F-9781-506C2DB1AEB8}" destId="{54269413-950A-486B-9C63-12FD64C4A0D1}" srcOrd="0" destOrd="0" presId="urn:microsoft.com/office/officeart/2005/8/layout/matrix3"/>
    <dgm:cxn modelId="{05D5C6FC-FEDD-4214-AB3A-6CACB96D2B14}" srcId="{83B901C6-7841-4C2A-A2B0-E9CE364EEBB2}" destId="{A1716C44-5A4E-4916-A878-B3C6DB2EF228}" srcOrd="1" destOrd="0" parTransId="{C11A0CE6-7EA0-4E97-B4E4-9572774B29BF}" sibTransId="{B3449558-E47E-4CCE-84A1-F38F3B3F2CEF}"/>
    <dgm:cxn modelId="{E97DFB9E-5ED8-4EA8-A08A-7CEEE0A87C62}" type="presParOf" srcId="{EA38F009-4FF1-4C91-ABCE-501D64CD356E}" destId="{5A2084FD-0EBB-4457-BDD3-2B3B98C273DD}" srcOrd="0" destOrd="0" presId="urn:microsoft.com/office/officeart/2005/8/layout/matrix3"/>
    <dgm:cxn modelId="{A0573900-7457-463E-9A95-DF097D9E8226}" type="presParOf" srcId="{EA38F009-4FF1-4C91-ABCE-501D64CD356E}" destId="{50347D6E-90CE-489F-B439-1A66901C18C3}" srcOrd="1" destOrd="0" presId="urn:microsoft.com/office/officeart/2005/8/layout/matrix3"/>
    <dgm:cxn modelId="{FBD84A69-20FB-43E7-ACC0-BEA569FE0BB2}" type="presParOf" srcId="{EA38F009-4FF1-4C91-ABCE-501D64CD356E}" destId="{08709030-0810-43AA-A8F5-CC4BCBBCBA12}" srcOrd="2" destOrd="0" presId="urn:microsoft.com/office/officeart/2005/8/layout/matrix3"/>
    <dgm:cxn modelId="{451978A8-22F8-411E-BF59-C927B1AB0023}" type="presParOf" srcId="{EA38F009-4FF1-4C91-ABCE-501D64CD356E}" destId="{54269413-950A-486B-9C63-12FD64C4A0D1}" srcOrd="3" destOrd="0" presId="urn:microsoft.com/office/officeart/2005/8/layout/matrix3"/>
    <dgm:cxn modelId="{EE72A716-60F3-45DB-BD7A-9AC1EA5FB1B5}" type="presParOf" srcId="{EA38F009-4FF1-4C91-ABCE-501D64CD356E}" destId="{8E0049A9-C252-4441-8FB7-027A155272F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084FD-0EBB-4457-BDD3-2B3B98C273DD}">
      <dsp:nvSpPr>
        <dsp:cNvPr id="0" name=""/>
        <dsp:cNvSpPr/>
      </dsp:nvSpPr>
      <dsp:spPr>
        <a:xfrm>
          <a:off x="315515" y="0"/>
          <a:ext cx="3580209" cy="358020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47D6E-90CE-489F-B439-1A66901C18C3}">
      <dsp:nvSpPr>
        <dsp:cNvPr id="0" name=""/>
        <dsp:cNvSpPr/>
      </dsp:nvSpPr>
      <dsp:spPr>
        <a:xfrm>
          <a:off x="655635" y="340119"/>
          <a:ext cx="1396281" cy="1396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Cross Validation is a resampling procedure which is used to evaluate the machine learning models on limited data samples.</a:t>
          </a:r>
          <a:endParaRPr lang="en-US" sz="1000" kern="1200"/>
        </a:p>
      </dsp:txBody>
      <dsp:txXfrm>
        <a:off x="723796" y="408280"/>
        <a:ext cx="1259959" cy="1259959"/>
      </dsp:txXfrm>
    </dsp:sp>
    <dsp:sp modelId="{08709030-0810-43AA-A8F5-CC4BCBBCBA12}">
      <dsp:nvSpPr>
        <dsp:cNvPr id="0" name=""/>
        <dsp:cNvSpPr/>
      </dsp:nvSpPr>
      <dsp:spPr>
        <a:xfrm>
          <a:off x="2159323" y="340119"/>
          <a:ext cx="1396281" cy="1396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The goal of cross validation is to test the model’s ability to predict new data.</a:t>
          </a:r>
          <a:endParaRPr lang="en-US" sz="1000" kern="1200"/>
        </a:p>
      </dsp:txBody>
      <dsp:txXfrm>
        <a:off x="2227484" y="408280"/>
        <a:ext cx="1259959" cy="1259959"/>
      </dsp:txXfrm>
    </dsp:sp>
    <dsp:sp modelId="{54269413-950A-486B-9C63-12FD64C4A0D1}">
      <dsp:nvSpPr>
        <dsp:cNvPr id="0" name=""/>
        <dsp:cNvSpPr/>
      </dsp:nvSpPr>
      <dsp:spPr>
        <a:xfrm>
          <a:off x="655635" y="1843807"/>
          <a:ext cx="1396281" cy="1396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It has a single parameter called k.</a:t>
          </a:r>
          <a:endParaRPr lang="en-US" sz="1000" kern="1200"/>
        </a:p>
      </dsp:txBody>
      <dsp:txXfrm>
        <a:off x="723796" y="1911968"/>
        <a:ext cx="1259959" cy="1259959"/>
      </dsp:txXfrm>
    </dsp:sp>
    <dsp:sp modelId="{8E0049A9-C252-4441-8FB7-027A155272F6}">
      <dsp:nvSpPr>
        <dsp:cNvPr id="0" name=""/>
        <dsp:cNvSpPr/>
      </dsp:nvSpPr>
      <dsp:spPr>
        <a:xfrm>
          <a:off x="2159323" y="1843807"/>
          <a:ext cx="1396281" cy="1396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k indicates the number of groups the data would be split into. </a:t>
          </a:r>
          <a:endParaRPr lang="en-US" sz="1000" kern="1200"/>
        </a:p>
      </dsp:txBody>
      <dsp:txXfrm>
        <a:off x="2227484" y="1911968"/>
        <a:ext cx="1259959" cy="1259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363c2134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363c2134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363c2134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363c2134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363c2134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363c2134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363c2134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363c2134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363c2134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363c2134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63c2134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363c2134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363c2134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363c2134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d813ece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d813ece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a363c213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a363c213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a363c213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a363c213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363c2134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a363c2134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363c2134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363c2134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63c2134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63c2134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363c2134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363c2134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363c2134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363c2134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363c2134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363c2134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6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6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1085850"/>
            <a:ext cx="5999486" cy="1742531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2489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689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7868" y="19603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689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180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4" cy="123988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2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13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accent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accent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accent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30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62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38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50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7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8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3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0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5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7" cy="1085850"/>
          </a:xfrm>
        </p:spPr>
        <p:txBody>
          <a:bodyPr anchor="b"/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4"/>
            <a:ext cx="3026752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97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10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151379" y="1091223"/>
            <a:ext cx="2506845" cy="2481630"/>
          </a:xfrm>
          <a:prstGeom prst="rect">
            <a:avLst/>
          </a:prstGeom>
        </p:spPr>
        <p:txBody>
          <a:bodyPr spcFirstLastPara="1" lIns="68575" tIns="68575" rIns="68575" bIns="68575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800" b="1" dirty="0"/>
              <a:t>Medical Health Expenses</a:t>
            </a:r>
            <a:br>
              <a:rPr lang="en-US" sz="3800" b="1" dirty="0"/>
            </a:br>
            <a:r>
              <a:rPr lang="en-US" sz="3800" b="1" dirty="0"/>
              <a:t>Prediction</a:t>
            </a:r>
          </a:p>
        </p:txBody>
      </p:sp>
      <p:pic>
        <p:nvPicPr>
          <p:cNvPr id="40" name="Picture 38" descr="Stethoscope on white background">
            <a:extLst>
              <a:ext uri="{FF2B5EF4-FFF2-40B4-BE49-F238E27FC236}">
                <a16:creationId xmlns:a16="http://schemas.microsoft.com/office/drawing/2014/main" id="{8D239174-0077-4B7D-BD66-385C2D48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024" b="-2"/>
          <a:stretch/>
        </p:blipFill>
        <p:spPr>
          <a:xfrm>
            <a:off x="20" y="10"/>
            <a:ext cx="5665584" cy="51434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4C89A4-D29E-41A7-B299-2E2C7AEA12FE}"/>
              </a:ext>
            </a:extLst>
          </p:cNvPr>
          <p:cNvSpPr/>
          <p:nvPr/>
        </p:nvSpPr>
        <p:spPr>
          <a:xfrm>
            <a:off x="5741738" y="4052277"/>
            <a:ext cx="27783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– </a:t>
            </a:r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Milind Udbhav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8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3"/>
            <a:ext cx="3026751" cy="3141237"/>
          </a:xfrm>
          <a:prstGeom prst="rect">
            <a:avLst/>
          </a:prstGeom>
        </p:spPr>
      </p:pic>
      <p:pic>
        <p:nvPicPr>
          <p:cNvPr id="107" name="Picture 110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08" name="Oval 112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0" name="Picture 114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12" name="Picture 116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114" name="Rectangle 118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6" name="Rectangle 120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24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6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>
              <a:spcBef>
                <a:spcPct val="0"/>
              </a:spcBef>
              <a:spcAft>
                <a:spcPts val="0"/>
              </a:spcAft>
            </a:pPr>
            <a:r>
              <a:rPr lang="en-US" sz="2900">
                <a:solidFill>
                  <a:schemeClr val="bg2"/>
                </a:solidFill>
              </a:rPr>
              <a:t>Assumptions of Linear Regression</a:t>
            </a:r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903081" y="1234440"/>
            <a:ext cx="4702076" cy="335311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Independence</a:t>
            </a:r>
          </a:p>
          <a:p>
            <a:pPr marL="914400" lvl="1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All the observations must be independent of each other.</a:t>
            </a:r>
          </a:p>
          <a:p>
            <a:pPr marL="914400" lvl="0" indent="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  <a:p>
            <a:pPr marL="457200" lvl="0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Normality</a:t>
            </a:r>
          </a:p>
          <a:p>
            <a:pPr marL="914400" lvl="1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All the variables must follow a normal distribution.</a:t>
            </a:r>
          </a:p>
        </p:txBody>
      </p:sp>
      <p:cxnSp>
        <p:nvCxnSpPr>
          <p:cNvPr id="104" name="Google Shape;104;p17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5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3"/>
            <a:ext cx="3026751" cy="3141237"/>
          </a:xfrm>
          <a:prstGeom prst="rect">
            <a:avLst/>
          </a:prstGeom>
        </p:spPr>
      </p:pic>
      <p:pic>
        <p:nvPicPr>
          <p:cNvPr id="114" name="Picture 117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15" name="Oval 119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7" name="Picture 121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19" name="Picture 123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121" name="Rectangle 125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Rectangle 12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5" name="Rectangle 12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3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3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3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Evaluation Metrics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R2 Score</a:t>
            </a:r>
          </a:p>
          <a:p>
            <a:pPr marL="914400" lvl="1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It is generally used to determine the strength of correlation between the independent features and the target column.</a:t>
            </a:r>
          </a:p>
          <a:p>
            <a:pPr marL="457200" lvl="0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Root Mean Squared Error(RMSE)</a:t>
            </a:r>
          </a:p>
          <a:p>
            <a:pPr marL="914400" lvl="1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It is the square root of the mean of the differences between actual and the predicted values.</a:t>
            </a:r>
          </a:p>
        </p:txBody>
      </p:sp>
      <p:cxnSp>
        <p:nvCxnSpPr>
          <p:cNvPr id="111" name="Google Shape;111;p18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26E32CE1-D113-412E-9933-113646E2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3"/>
            <a:ext cx="3026751" cy="3141237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17B7C8B-175B-4009-808B-9F66FD10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9" name="Oval 128">
            <a:extLst>
              <a:ext uri="{FF2B5EF4-FFF2-40B4-BE49-F238E27FC236}">
                <a16:creationId xmlns:a16="http://schemas.microsoft.com/office/drawing/2014/main" id="{FE5ECD52-6A23-4FF4-8C32-7B5DE997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5C3F2B96-5F34-41C9-8E37-A9CD279A4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9A4E02BF-4F0E-44E2-A489-075900B7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45624C63-3CCA-4EA6-B822-6E710A82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0" name="Picture 119" descr="Blurred financial stock market data and graph">
            <a:extLst>
              <a:ext uri="{FF2B5EF4-FFF2-40B4-BE49-F238E27FC236}">
                <a16:creationId xmlns:a16="http://schemas.microsoft.com/office/drawing/2014/main" id="{5778333A-F854-413D-B36D-3EA751FBFB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rcRect l="9091" t="6607" b="17915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B2144DB0-7410-41A8-BE1E-68212DB75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514987" y="0"/>
            <a:ext cx="5827722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2618948" y="221796"/>
            <a:ext cx="4918441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2100"/>
              <a:t>Random Forest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C4916B3-7C95-40F3-9194-3D9FE002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514600" y="971550"/>
            <a:ext cx="5829300" cy="41719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2618949" y="1085850"/>
            <a:ext cx="4918440" cy="360044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/>
              <a:t>Random forest is an ensemble learning method for classification and regression by constructing multiple number of decision trees at training time.</a:t>
            </a:r>
          </a:p>
          <a:p>
            <a:pPr marL="457200" lvl="0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/>
              <a:t>And it outputs the average prediction of the individual trees in case of regression and mode of the classes in case of classification.</a:t>
            </a:r>
          </a:p>
        </p:txBody>
      </p:sp>
      <p:cxnSp>
        <p:nvCxnSpPr>
          <p:cNvPr id="118" name="Google Shape;118;p19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9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3"/>
            <a:ext cx="3026751" cy="3141237"/>
          </a:xfrm>
          <a:prstGeom prst="rect">
            <a:avLst/>
          </a:prstGeom>
        </p:spPr>
      </p:pic>
      <p:pic>
        <p:nvPicPr>
          <p:cNvPr id="128" name="Picture 131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9" name="Oval 133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1" name="Picture 135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33" name="Picture 137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135" name="Rectangle 139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41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0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43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51435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84583" y="518159"/>
            <a:ext cx="2761537" cy="416813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>
              <a:spcBef>
                <a:spcPct val="0"/>
              </a:spcBef>
              <a:spcAft>
                <a:spcPts val="0"/>
              </a:spcAft>
            </a:pPr>
            <a:r>
              <a:rPr lang="en-US">
                <a:solidFill>
                  <a:srgbClr val="FFFFFF"/>
                </a:solidFill>
              </a:rPr>
              <a:t>Gradient Boosting Model</a:t>
            </a:r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826499" y="518160"/>
            <a:ext cx="3710890" cy="416813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Gradient boosting works sequentially adding the previous predictors under fitted predictions to the ensemble.</a:t>
            </a:r>
          </a:p>
          <a:p>
            <a:pPr marL="457200" lvl="0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In case of Gradient boosting, ensembling happens sequentially.</a:t>
            </a:r>
          </a:p>
          <a:p>
            <a:pPr marL="457200" lvl="0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The model is built until and unless the errors are optimised in the best way.</a:t>
            </a:r>
          </a:p>
        </p:txBody>
      </p:sp>
      <p:cxnSp>
        <p:nvCxnSpPr>
          <p:cNvPr id="125" name="Google Shape;125;p20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B1115DF5-AFBD-4F66-AE21-09484AD4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3"/>
            <a:ext cx="3026751" cy="314123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3D1B7F8-74CC-4614-855A-84CC82628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16BEC653-A047-40E7-A65C-5C7D3EDE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CA27089-EF20-428F-BEFB-D680CC61A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1BFA68AB-4F1A-4721-A4D2-0C578829A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43CBC87-A39A-44E4-9EE2-21CCD5CED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35B8EF4-1A59-4D23-9073-CC822D6C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486696" y="723900"/>
            <a:ext cx="2629122" cy="358020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olidFill>
                  <a:srgbClr val="EBEBEB"/>
                </a:solidFill>
              </a:rPr>
              <a:t>Cross Validation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05075F9-95DE-4EE5-8B27-45016C98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0" name="Rounded Rectangle 9">
            <a:extLst>
              <a:ext uri="{FF2B5EF4-FFF2-40B4-BE49-F238E27FC236}">
                <a16:creationId xmlns:a16="http://schemas.microsoft.com/office/drawing/2014/main" id="{F1FA2CDB-3235-4224-8583-449FAD4E7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363474"/>
            <a:ext cx="4938073" cy="4304390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34317E1-B08F-401E-8A71-42E0BF6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2" name="Google Shape;132;p21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55" name="Google Shape;131;p21">
            <a:extLst>
              <a:ext uri="{FF2B5EF4-FFF2-40B4-BE49-F238E27FC236}">
                <a16:creationId xmlns:a16="http://schemas.microsoft.com/office/drawing/2014/main" id="{401077C2-FA3E-4304-909B-C93A90925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524275"/>
              </p:ext>
            </p:extLst>
          </p:nvPr>
        </p:nvGraphicFramePr>
        <p:xfrm>
          <a:off x="4206478" y="723900"/>
          <a:ext cx="4211240" cy="358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79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3"/>
            <a:ext cx="3026751" cy="3141237"/>
          </a:xfrm>
          <a:prstGeom prst="rect">
            <a:avLst/>
          </a:prstGeom>
        </p:spPr>
      </p:pic>
      <p:pic>
        <p:nvPicPr>
          <p:cNvPr id="142" name="Picture 81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3" name="Oval 83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4" name="Picture 85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45" name="Picture 87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146" name="Rectangle 89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91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8" name="Rectangle 93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95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97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00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</a:pPr>
            <a:r>
              <a:rPr lang="en-US"/>
              <a:t>More things to try</a:t>
            </a:r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We can give different labels to each Region. It might give better results.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Keep 4 and 5 number of children in our analysis instead of capping them and see how the results vary.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We can try some more predictive models and compare the results.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Try converting Expense column to a normal distribution using log or square root transformation.</a:t>
            </a:r>
          </a:p>
        </p:txBody>
      </p:sp>
      <p:cxnSp>
        <p:nvCxnSpPr>
          <p:cNvPr id="139" name="Google Shape;139;p22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86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3"/>
            <a:ext cx="3026751" cy="3141237"/>
          </a:xfrm>
          <a:prstGeom prst="rect">
            <a:avLst/>
          </a:prstGeom>
        </p:spPr>
      </p:pic>
      <p:pic>
        <p:nvPicPr>
          <p:cNvPr id="158" name="Picture 88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59" name="Oval 90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0" name="Picture 92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1" name="Picture 94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162" name="Rectangle 96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" name="Rectangle 98">
            <a:extLst>
              <a:ext uri="{FF2B5EF4-FFF2-40B4-BE49-F238E27FC236}">
                <a16:creationId xmlns:a16="http://schemas.microsoft.com/office/drawing/2014/main" id="{20331F6A-DA09-422D-8CED-00C0B4585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00">
            <a:extLst>
              <a:ext uri="{FF2B5EF4-FFF2-40B4-BE49-F238E27FC236}">
                <a16:creationId xmlns:a16="http://schemas.microsoft.com/office/drawing/2014/main" id="{107C2F65-00C4-451C-8BFA-E765DEC17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0549" y="0"/>
            <a:ext cx="2411730" cy="514350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5868876" y="1085849"/>
            <a:ext cx="2048594" cy="357505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2600"/>
              <a:t>Major Takeaways from the project</a:t>
            </a:r>
          </a:p>
        </p:txBody>
      </p:sp>
      <p:sp>
        <p:nvSpPr>
          <p:cNvPr id="165" name="Rectangle 102">
            <a:extLst>
              <a:ext uri="{FF2B5EF4-FFF2-40B4-BE49-F238E27FC236}">
                <a16:creationId xmlns:a16="http://schemas.microsoft.com/office/drawing/2014/main" id="{50DDF752-B2A6-49DC-B474-8E1F71AF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5008" y="0"/>
            <a:ext cx="1078992" cy="51435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482600" y="1085848"/>
            <a:ext cx="4712238" cy="357505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900"/>
              <a:t>Understood the importance of Data Analysis and Data Visualization for determining the association between features.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900"/>
              <a:t>How to build intuition by building insights from Data Visualization.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900"/>
              <a:t>How to deal with categorical variables.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900"/>
              <a:t>Learnt about different Assumptions to be satisfied before using a Linear Regression Model.</a:t>
            </a:r>
          </a:p>
        </p:txBody>
      </p:sp>
      <p:cxnSp>
        <p:nvCxnSpPr>
          <p:cNvPr id="146" name="Google Shape;146;p23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93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3"/>
            <a:ext cx="3026751" cy="3141237"/>
          </a:xfrm>
          <a:prstGeom prst="rect">
            <a:avLst/>
          </a:prstGeom>
        </p:spPr>
      </p:pic>
      <p:pic>
        <p:nvPicPr>
          <p:cNvPr id="156" name="Picture 95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57" name="Oval 97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8" name="Picture 99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59" name="Picture 101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160" name="Rectangle 103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1" name="Rectangle 105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: Shape 109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11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>
              <a:spcBef>
                <a:spcPct val="0"/>
              </a:spcBef>
              <a:spcAft>
                <a:spcPts val="0"/>
              </a:spcAft>
            </a:pPr>
            <a:r>
              <a:rPr lang="en-US" sz="3300">
                <a:solidFill>
                  <a:schemeClr val="bg2"/>
                </a:solidFill>
              </a:rPr>
              <a:t>Major Takeaways from the project</a:t>
            </a: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903081" y="1234440"/>
            <a:ext cx="4702076" cy="335311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/>
              <a:t>Learned different predictive models such as Linear Regression, Random Forest and Gradient Boosting model.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/>
              <a:t>Learned how to ensemble different models.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/>
              <a:t>Understood the importance of cross validation on the data.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/>
              <a:t>Learned the importance of comparing different predictive models.</a:t>
            </a:r>
          </a:p>
        </p:txBody>
      </p:sp>
      <p:cxnSp>
        <p:nvCxnSpPr>
          <p:cNvPr id="153" name="Google Shape;153;p24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3"/>
            <a:ext cx="3026751" cy="3141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B2EA5-866F-4BC3-884F-C3DD21B87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697" y="1828800"/>
            <a:ext cx="4939867" cy="28390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4000" dirty="0"/>
              <a:t>Thank you !</a:t>
            </a:r>
          </a:p>
          <a:p>
            <a:pPr marL="114300" indent="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5B1038-CF06-486A-B15D-56E5CBDCA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307" y="0"/>
            <a:ext cx="3477006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4EA551C4-4D10-420F-A8BC-2B2C352B4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0781" y="363474"/>
            <a:ext cx="2750058" cy="430439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44F11B81-C2B3-4F3E-9523-94C8E24050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94256" y="1502738"/>
            <a:ext cx="2023109" cy="2023109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DEEC77E-10AE-4A10-B283-689229F4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654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62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3"/>
            <a:ext cx="3026751" cy="3141237"/>
          </a:xfrm>
          <a:prstGeom prst="rect">
            <a:avLst/>
          </a:prstGeom>
        </p:spPr>
      </p:pic>
      <p:pic>
        <p:nvPicPr>
          <p:cNvPr id="91" name="Picture 64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92" name="Oval 66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3" name="Picture 68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94" name="Picture 70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95" name="Rectangle 72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74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0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76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51435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84583" y="518159"/>
            <a:ext cx="2761537" cy="416813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>
              <a:spcBef>
                <a:spcPct val="0"/>
              </a:spcBef>
              <a:spcAft>
                <a:spcPts val="0"/>
              </a:spcAft>
            </a:pPr>
            <a:r>
              <a:rPr lang="en-US" sz="2600">
                <a:solidFill>
                  <a:srgbClr val="FFFFFF"/>
                </a:solidFill>
              </a:rPr>
              <a:t>Understanding Problem Statement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826499" y="518160"/>
            <a:ext cx="3710890" cy="416813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Predict the future medical expenses of patients based on certain features.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Factors affecting the medical expenses of the patients:-</a:t>
            </a:r>
          </a:p>
          <a:p>
            <a:pPr marL="914400" lvl="1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Age</a:t>
            </a:r>
          </a:p>
          <a:p>
            <a:pPr marL="914400" lvl="1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Gender</a:t>
            </a:r>
          </a:p>
          <a:p>
            <a:pPr marL="914400" lvl="1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Body Mass Index</a:t>
            </a:r>
          </a:p>
          <a:p>
            <a:pPr marL="914400" lvl="1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Region</a:t>
            </a:r>
          </a:p>
          <a:p>
            <a:pPr marL="914400" lvl="1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Smoking Behaviour	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</p:txBody>
      </p:sp>
      <p:cxnSp>
        <p:nvCxnSpPr>
          <p:cNvPr id="44" name="Google Shape;44;p9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6">
            <a:extLst>
              <a:ext uri="{FF2B5EF4-FFF2-40B4-BE49-F238E27FC236}">
                <a16:creationId xmlns:a16="http://schemas.microsoft.com/office/drawing/2014/main" id="{26E32CE1-D113-412E-9933-113646E2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3"/>
            <a:ext cx="3026751" cy="3141237"/>
          </a:xfrm>
          <a:prstGeom prst="rect">
            <a:avLst/>
          </a:prstGeom>
        </p:spPr>
      </p:pic>
      <p:pic>
        <p:nvPicPr>
          <p:cNvPr id="55" name="Picture 58">
            <a:extLst>
              <a:ext uri="{FF2B5EF4-FFF2-40B4-BE49-F238E27FC236}">
                <a16:creationId xmlns:a16="http://schemas.microsoft.com/office/drawing/2014/main" id="{117B7C8B-175B-4009-808B-9F66FD10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56" name="Oval 60">
            <a:extLst>
              <a:ext uri="{FF2B5EF4-FFF2-40B4-BE49-F238E27FC236}">
                <a16:creationId xmlns:a16="http://schemas.microsoft.com/office/drawing/2014/main" id="{FE5ECD52-6A23-4FF4-8C32-7B5DE997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62">
            <a:extLst>
              <a:ext uri="{FF2B5EF4-FFF2-40B4-BE49-F238E27FC236}">
                <a16:creationId xmlns:a16="http://schemas.microsoft.com/office/drawing/2014/main" id="{5C3F2B96-5F34-41C9-8E37-A9CD279A4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60" name="Picture 64">
            <a:extLst>
              <a:ext uri="{FF2B5EF4-FFF2-40B4-BE49-F238E27FC236}">
                <a16:creationId xmlns:a16="http://schemas.microsoft.com/office/drawing/2014/main" id="{9A4E02BF-4F0E-44E2-A489-075900B7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62" name="Rectangle 66">
            <a:extLst>
              <a:ext uri="{FF2B5EF4-FFF2-40B4-BE49-F238E27FC236}">
                <a16:creationId xmlns:a16="http://schemas.microsoft.com/office/drawing/2014/main" id="{45624C63-3CCA-4EA6-B822-6E710A82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5056581" y="471949"/>
            <a:ext cx="2480808" cy="1231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/>
              <a:t>Business Implications of the Project</a:t>
            </a:r>
          </a:p>
        </p:txBody>
      </p:sp>
      <p:pic>
        <p:nvPicPr>
          <p:cNvPr id="51" name="Google Shape;51;p10"/>
          <p:cNvPicPr preferRelativeResize="0"/>
          <p:nvPr/>
        </p:nvPicPr>
        <p:blipFill rotWithShape="1">
          <a:blip r:embed="rId8"/>
          <a:srcRect l="26017" r="21107" b="-1"/>
          <a:stretch/>
        </p:blipFill>
        <p:spPr>
          <a:xfrm>
            <a:off x="-1" y="10"/>
            <a:ext cx="4570804" cy="5143490"/>
          </a:xfrm>
          <a:prstGeom prst="rect">
            <a:avLst/>
          </a:prstGeom>
          <a:noFill/>
        </p:spPr>
      </p:pic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056581" y="1828800"/>
            <a:ext cx="2480808" cy="285749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/>
              <a:t>Health is the center of everyone’s life.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/>
              <a:t>Every part of our life relies on good health.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/>
              <a:t>Health is the extent of an individual’s continuing physical, emotional, mental, and social ability to cope with the environment.</a:t>
            </a:r>
          </a:p>
        </p:txBody>
      </p:sp>
      <p:cxnSp>
        <p:nvCxnSpPr>
          <p:cNvPr id="52" name="Google Shape;52;p10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3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3"/>
            <a:ext cx="3026751" cy="3141237"/>
          </a:xfrm>
          <a:prstGeom prst="rect">
            <a:avLst/>
          </a:prstGeom>
        </p:spPr>
      </p:pic>
      <p:pic>
        <p:nvPicPr>
          <p:cNvPr id="62" name="Picture 65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63" name="Oval 67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5" name="Picture 69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67" name="Picture 71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69" name="Rectangle 73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75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7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9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81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7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</a:pPr>
            <a:r>
              <a:rPr lang="en-US" sz="3900"/>
              <a:t>Univariate Analysis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  <a:p>
            <a:pPr marL="457200" lvl="0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It involves only one variable.</a:t>
            </a:r>
          </a:p>
          <a:p>
            <a:pPr marL="457200" lvl="0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It is used to understand the distribution of the variables present in the dataset and derive meaningful insights from them.</a:t>
            </a:r>
          </a:p>
          <a:p>
            <a:pPr marL="457200" lvl="0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It can be used to check the distribution of both Numerical as well as Categorical variables.</a:t>
            </a:r>
          </a:p>
        </p:txBody>
      </p:sp>
      <p:cxnSp>
        <p:nvCxnSpPr>
          <p:cNvPr id="59" name="Google Shape;59;p11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7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3"/>
            <a:ext cx="3026751" cy="3141237"/>
          </a:xfrm>
          <a:prstGeom prst="rect">
            <a:avLst/>
          </a:prstGeom>
        </p:spPr>
      </p:pic>
      <p:pic>
        <p:nvPicPr>
          <p:cNvPr id="69" name="Picture 7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0" name="Oval 7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2" name="Picture 7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74" name="Picture 7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76" name="Rectangle 8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8" name="Rectangle 82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6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8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>
              <a:spcBef>
                <a:spcPct val="0"/>
              </a:spcBef>
              <a:spcAft>
                <a:spcPts val="0"/>
              </a:spcAft>
            </a:pPr>
            <a:r>
              <a:rPr lang="en-US">
                <a:solidFill>
                  <a:schemeClr val="bg2"/>
                </a:solidFill>
              </a:rPr>
              <a:t>Bivariate Analysis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3903081" y="1234440"/>
            <a:ext cx="4702076" cy="335311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Bivariate Analysis is one of the simplest forms of quantitative analysis.</a:t>
            </a:r>
          </a:p>
          <a:p>
            <a:pPr marL="457200" lvl="0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It involves analysis of two variables for determining the empirical relationship between them.</a:t>
            </a:r>
          </a:p>
          <a:p>
            <a:pPr marL="457200" lvl="0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It can be helpful in testing simple hypothesis of association.</a:t>
            </a:r>
          </a:p>
        </p:txBody>
      </p:sp>
      <p:cxnSp>
        <p:nvCxnSpPr>
          <p:cNvPr id="66" name="Google Shape;66;p12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77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3"/>
            <a:ext cx="3026751" cy="3141237"/>
          </a:xfrm>
          <a:prstGeom prst="rect">
            <a:avLst/>
          </a:prstGeom>
        </p:spPr>
      </p:pic>
      <p:pic>
        <p:nvPicPr>
          <p:cNvPr id="91" name="Picture 79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93" name="Oval 81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5" name="Picture 83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96" name="Picture 85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97" name="Rectangle 87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8" name="Rectangle 89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>
              <a:spcBef>
                <a:spcPct val="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</a:rPr>
              <a:t>Feature Scaling</a:t>
            </a:r>
          </a:p>
        </p:txBody>
      </p:sp>
      <p:sp>
        <p:nvSpPr>
          <p:cNvPr id="99" name="Rectangle 91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3621873" y="1234440"/>
            <a:ext cx="4720836" cy="335311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Feature Scaling is used to normalize the range of independent variables or features of data.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Feature Scaling is also known as Data Normalization.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It helps to normalize the data within a particular range.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It also helps in speeding up the calculations in an algorithm.</a:t>
            </a:r>
          </a:p>
        </p:txBody>
      </p:sp>
      <p:cxnSp>
        <p:nvCxnSpPr>
          <p:cNvPr id="73" name="Google Shape;73;p13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86697" y="471949"/>
            <a:ext cx="6939116" cy="91798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Regression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827483" y="1539160"/>
            <a:ext cx="3253807" cy="31471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Linear Regression is a linear approach of modelling the relationship between a dependent and one or more independent variables.</a:t>
            </a: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68937" y="1748118"/>
            <a:ext cx="4088720" cy="2729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cxnSp>
        <p:nvCxnSpPr>
          <p:cNvPr id="81" name="Google Shape;81;p14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93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3"/>
            <a:ext cx="3026751" cy="3141237"/>
          </a:xfrm>
          <a:prstGeom prst="rect">
            <a:avLst/>
          </a:prstGeom>
        </p:spPr>
      </p:pic>
      <p:pic>
        <p:nvPicPr>
          <p:cNvPr id="117" name="Picture 95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18" name="Oval 97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9" name="Picture 99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20" name="Picture 101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121" name="Rectangle 103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486696" y="471949"/>
            <a:ext cx="2629122" cy="121674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/>
              <a:t>Assumptions of Linear Regression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486698" y="1828800"/>
            <a:ext cx="2629120" cy="283906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/>
              <a:t>Linearity</a:t>
            </a:r>
          </a:p>
          <a:p>
            <a:pPr marL="914400" lvl="1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/>
              <a:t>The relationship between the dependent and the independent variables must be linear.</a:t>
            </a:r>
          </a:p>
          <a:p>
            <a:pPr marL="914400" lvl="1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/>
              <a:t>Trend lines between two variables must be either in increasing or decreasing pattern.</a:t>
            </a:r>
          </a:p>
        </p:txBody>
      </p:sp>
      <p:sp>
        <p:nvSpPr>
          <p:cNvPr id="122" name="Rectangle 105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363474"/>
            <a:ext cx="4938073" cy="430439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8"/>
          <a:srcRect l="2513" t="5794" r="2284" b="3805"/>
          <a:stretch/>
        </p:blipFill>
        <p:spPr>
          <a:xfrm>
            <a:off x="4206239" y="1259694"/>
            <a:ext cx="4211126" cy="2509196"/>
          </a:xfrm>
          <a:prstGeom prst="rect">
            <a:avLst/>
          </a:prstGeom>
          <a:noFill/>
          <a:effectLst/>
        </p:spPr>
      </p:pic>
      <p:sp>
        <p:nvSpPr>
          <p:cNvPr id="124" name="Rectangle 109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8" name="Google Shape;88;p15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01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3"/>
            <a:ext cx="3026751" cy="3141237"/>
          </a:xfrm>
          <a:prstGeom prst="rect">
            <a:avLst/>
          </a:prstGeom>
        </p:spPr>
      </p:pic>
      <p:pic>
        <p:nvPicPr>
          <p:cNvPr id="100" name="Picture 103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01" name="Oval 105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" name="Picture 107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05" name="Picture 109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107" name="Rectangle 111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86696" y="471949"/>
            <a:ext cx="2629122" cy="121674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/>
              <a:t>Assumptions of Linear Regression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486698" y="1828800"/>
            <a:ext cx="2629120" cy="283906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Homoscedasticity</a:t>
            </a:r>
          </a:p>
          <a:p>
            <a:pPr marL="914400" lvl="1" indent="-3429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In statistical terms, the variance of all the variables must be same.</a:t>
            </a:r>
          </a:p>
        </p:txBody>
      </p:sp>
      <p:sp>
        <p:nvSpPr>
          <p:cNvPr id="109" name="Rectangle 113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363474"/>
            <a:ext cx="4938073" cy="430439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4206239" y="1382552"/>
            <a:ext cx="4211126" cy="2263480"/>
          </a:xfrm>
          <a:prstGeom prst="rect">
            <a:avLst/>
          </a:prstGeom>
          <a:noFill/>
          <a:effectLst/>
        </p:spPr>
      </p:pic>
      <p:sp>
        <p:nvSpPr>
          <p:cNvPr id="113" name="Rectangle 117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7" name="Google Shape;97;p16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690</Words>
  <Application>Microsoft Office PowerPoint</Application>
  <PresentationFormat>On-screen Show (16:9)</PresentationFormat>
  <Paragraphs>76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Century Gothic</vt:lpstr>
      <vt:lpstr>Wingdings 3</vt:lpstr>
      <vt:lpstr>Ion</vt:lpstr>
      <vt:lpstr>Medical Health Expenses Prediction</vt:lpstr>
      <vt:lpstr>Understanding Problem Statement</vt:lpstr>
      <vt:lpstr>Business Implications of the Project</vt:lpstr>
      <vt:lpstr>Univariate Analysis</vt:lpstr>
      <vt:lpstr>Bivariate Analysis</vt:lpstr>
      <vt:lpstr>Feature Scaling</vt:lpstr>
      <vt:lpstr>Linear Regression</vt:lpstr>
      <vt:lpstr>Assumptions of Linear Regression</vt:lpstr>
      <vt:lpstr>Assumptions of Linear Regression</vt:lpstr>
      <vt:lpstr>Assumptions of Linear Regression</vt:lpstr>
      <vt:lpstr>Evaluation Metrics</vt:lpstr>
      <vt:lpstr>Random Forest</vt:lpstr>
      <vt:lpstr>Gradient Boosting Model</vt:lpstr>
      <vt:lpstr>Cross Validation</vt:lpstr>
      <vt:lpstr>More things to try</vt:lpstr>
      <vt:lpstr>Major Takeaways from the project</vt:lpstr>
      <vt:lpstr>Major Takeaways from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Health Expenses</dc:title>
  <cp:lastModifiedBy>MILIND UDBHAV</cp:lastModifiedBy>
  <cp:revision>53</cp:revision>
  <dcterms:modified xsi:type="dcterms:W3CDTF">2021-08-29T08:03:26Z</dcterms:modified>
</cp:coreProperties>
</file>