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sldIdLst>
    <p:sldId id="257" r:id="rId2"/>
    <p:sldId id="259" r:id="rId3"/>
    <p:sldId id="267" r:id="rId4"/>
    <p:sldId id="274" r:id="rId5"/>
    <p:sldId id="275" r:id="rId6"/>
    <p:sldId id="276" r:id="rId7"/>
    <p:sldId id="277" r:id="rId8"/>
    <p:sldId id="278" r:id="rId9"/>
    <p:sldId id="279" r:id="rId10"/>
    <p:sldId id="280"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75"/>
    <p:restoredTop sz="96247" autoAdjust="0"/>
  </p:normalViewPr>
  <p:slideViewPr>
    <p:cSldViewPr snapToGrid="0" snapToObjects="1" showGuides="1">
      <p:cViewPr varScale="1">
        <p:scale>
          <a:sx n="106" d="100"/>
          <a:sy n="106" d="100"/>
        </p:scale>
        <p:origin x="2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5/9/2024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CATBoost</a:t>
            </a:r>
            <a:r>
              <a:rPr lang="en-US" dirty="0"/>
              <a:t> is built on the principle of gradient boosting, where new models (typically decision trees) are added sequentially to correct errors made by previous models.</a:t>
            </a:r>
          </a:p>
          <a:p>
            <a:r>
              <a:rPr lang="en-US" dirty="0"/>
              <a:t>Each new model is trained to minimize the residuals (errors) of the combined ensemble of all previous models.</a:t>
            </a:r>
          </a:p>
          <a:p>
            <a:pPr algn="l">
              <a:buFont typeface="Arial" panose="020B0604020202020204" pitchFamily="34" charset="0"/>
              <a:buNone/>
            </a:pPr>
            <a:r>
              <a:rPr lang="en-US" b="0" i="0" dirty="0">
                <a:solidFill>
                  <a:srgbClr val="ECECEC"/>
                </a:solidFill>
                <a:effectLst/>
                <a:highlight>
                  <a:srgbClr val="212121"/>
                </a:highlight>
                <a:latin typeface="Söhne"/>
              </a:rPr>
              <a:t>Like other gradient boosting methods, </a:t>
            </a:r>
            <a:r>
              <a:rPr lang="en-US" b="0" i="0" dirty="0" err="1">
                <a:solidFill>
                  <a:srgbClr val="ECECEC"/>
                </a:solidFill>
                <a:effectLst/>
                <a:highlight>
                  <a:srgbClr val="212121"/>
                </a:highlight>
                <a:latin typeface="Söhne"/>
              </a:rPr>
              <a:t>CATBoost</a:t>
            </a:r>
            <a:r>
              <a:rPr lang="en-US" b="0" i="0" dirty="0">
                <a:solidFill>
                  <a:srgbClr val="ECECEC"/>
                </a:solidFill>
                <a:effectLst/>
                <a:highlight>
                  <a:srgbClr val="212121"/>
                </a:highlight>
                <a:latin typeface="Söhne"/>
              </a:rPr>
              <a:t> uses decision trees as base learners.</a:t>
            </a:r>
          </a:p>
          <a:p>
            <a:r>
              <a:rPr lang="en-US" b="0" i="0" dirty="0">
                <a:solidFill>
                  <a:srgbClr val="ECECEC"/>
                </a:solidFill>
                <a:effectLst/>
                <a:highlight>
                  <a:srgbClr val="212121"/>
                </a:highlight>
                <a:latin typeface="Söhne"/>
              </a:rPr>
              <a:t>Each tree is constructed to optimize the loss function by focusing on the most difficult-to-predict instances.</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The uniform structure of symmetric trees allows for highly efficient memory usage and faster computations during training.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During prediction, the uniformity of symmetric trees allows for quicker traversal from the root to the leaf node.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This results in faster prediction times, making </a:t>
            </a:r>
            <a:r>
              <a:rPr lang="en-US" b="0" i="0" dirty="0" err="1">
                <a:solidFill>
                  <a:srgbClr val="ECECEC"/>
                </a:solidFill>
                <a:effectLst/>
                <a:highlight>
                  <a:srgbClr val="212121"/>
                </a:highlight>
                <a:latin typeface="Söhne"/>
              </a:rPr>
              <a:t>CATBoost</a:t>
            </a:r>
            <a:r>
              <a:rPr lang="en-US" b="0" i="0" dirty="0">
                <a:solidFill>
                  <a:srgbClr val="ECECEC"/>
                </a:solidFill>
                <a:effectLst/>
                <a:highlight>
                  <a:srgbClr val="212121"/>
                </a:highlight>
                <a:latin typeface="Söhne"/>
              </a:rPr>
              <a:t> particularly suitable for applications requiring real-time or near-real-time predictions.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Since each split at a given level is consistent, it simplifies the process of determining the optimal splits and reduces computational overhead.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Since all nodes at the same level use the same splitting rule, the decision boundaries created by symmetric trees are more consistent and easier to interpret.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This consistency can lead to more robust models, especially in scenarios with noisy or sparse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The simpler, more regular structure of symmetric trees helps in generalizing better to unseen data, as the model is less likely to create overly complex trees that fit the training data too closely.</a:t>
            </a:r>
          </a:p>
        </p:txBody>
      </p:sp>
      <p:sp>
        <p:nvSpPr>
          <p:cNvPr id="4" name="Slide Number Placeholder 3"/>
          <p:cNvSpPr>
            <a:spLocks noGrp="1"/>
          </p:cNvSpPr>
          <p:nvPr>
            <p:ph type="sldNum" sz="quarter" idx="5"/>
          </p:nvPr>
        </p:nvSpPr>
        <p:spPr/>
        <p:txBody>
          <a:bodyPr/>
          <a:lstStyle/>
          <a:p>
            <a:fld id="{F52A25F9-16D3-E64A-8639-7B020C319E7B}" type="slidenum">
              <a:rPr lang="en-US" smtClean="0"/>
              <a:pPr/>
              <a:t>9</a:t>
            </a:fld>
            <a:endParaRPr lang="en-US" dirty="0"/>
          </a:p>
        </p:txBody>
      </p:sp>
    </p:spTree>
    <p:extLst>
      <p:ext uri="{BB962C8B-B14F-4D97-AF65-F5344CB8AC3E}">
        <p14:creationId xmlns:p14="http://schemas.microsoft.com/office/powerpoint/2010/main" val="911577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An MAE of 2.672 suggests that, on average, the model's predictions deviate from the actual values by approximately 2.672 units.</a:t>
            </a:r>
          </a:p>
          <a:p>
            <a:r>
              <a:rPr lang="en-US" b="0" i="0" dirty="0">
                <a:solidFill>
                  <a:srgbClr val="ECECEC"/>
                </a:solidFill>
                <a:effectLst/>
                <a:highlight>
                  <a:srgbClr val="212121"/>
                </a:highlight>
                <a:latin typeface="Söhne"/>
              </a:rPr>
              <a:t>An RMSE of 9.148 indicates that the typical error (the standard deviation of the prediction errors) is about 9.148 units.</a:t>
            </a:r>
          </a:p>
          <a:p>
            <a:r>
              <a:rPr lang="en-US" b="0" i="0" dirty="0">
                <a:solidFill>
                  <a:srgbClr val="ECECEC"/>
                </a:solidFill>
                <a:effectLst/>
                <a:highlight>
                  <a:srgbClr val="212121"/>
                </a:highlight>
                <a:latin typeface="Söhne"/>
              </a:rPr>
              <a:t>An MSE of 83.686 tells you about the average squared error the model</a:t>
            </a:r>
          </a:p>
          <a:p>
            <a:r>
              <a:rPr lang="en-US" b="0" i="0" dirty="0">
                <a:solidFill>
                  <a:srgbClr val="ECECEC"/>
                </a:solidFill>
                <a:effectLst/>
                <a:highlight>
                  <a:srgbClr val="212121"/>
                </a:highlight>
                <a:latin typeface="Söhne"/>
              </a:rPr>
              <a:t>An R² of 0.834 suggests that approximately 83.4% of the variability in the dependent variable can be explained by the model's inputs. </a:t>
            </a:r>
          </a:p>
          <a:p>
            <a:pPr algn="l">
              <a:buFont typeface="Arial" panose="020B0604020202020204" pitchFamily="34" charset="0"/>
              <a:buNone/>
            </a:pPr>
            <a:r>
              <a:rPr lang="en-US" b="0" i="0" dirty="0">
                <a:solidFill>
                  <a:srgbClr val="ECECEC"/>
                </a:solidFill>
                <a:effectLst/>
                <a:highlight>
                  <a:srgbClr val="212121"/>
                </a:highlight>
                <a:latin typeface="Söhne"/>
              </a:rPr>
              <a:t>The </a:t>
            </a:r>
            <a:r>
              <a:rPr lang="en-US" b="1" i="0" dirty="0">
                <a:solidFill>
                  <a:srgbClr val="ECECEC"/>
                </a:solidFill>
                <a:effectLst/>
                <a:highlight>
                  <a:srgbClr val="212121"/>
                </a:highlight>
                <a:latin typeface="Söhne"/>
              </a:rPr>
              <a:t>R² score</a:t>
            </a:r>
            <a:r>
              <a:rPr lang="en-US" b="0" i="0" dirty="0">
                <a:solidFill>
                  <a:srgbClr val="ECECEC"/>
                </a:solidFill>
                <a:effectLst/>
                <a:highlight>
                  <a:srgbClr val="212121"/>
                </a:highlight>
                <a:latin typeface="Söhne"/>
              </a:rPr>
              <a:t> indicates a good fit, with the model explaining a significant portion of the variance in the target data</a:t>
            </a:r>
          </a:p>
          <a:p>
            <a:pPr algn="l">
              <a:buFont typeface="Arial" panose="020B0604020202020204" pitchFamily="34" charset="0"/>
              <a:buNone/>
            </a:pPr>
            <a:endParaRPr lang="en-US" b="0" i="0" dirty="0">
              <a:solidFill>
                <a:srgbClr val="ECECEC"/>
              </a:solidFill>
              <a:effectLst/>
              <a:highlight>
                <a:srgbClr val="212121"/>
              </a:highlight>
              <a:latin typeface="Söhne"/>
            </a:endParaRPr>
          </a:p>
        </p:txBody>
      </p:sp>
      <p:sp>
        <p:nvSpPr>
          <p:cNvPr id="4" name="Slide Number Placeholder 3"/>
          <p:cNvSpPr>
            <a:spLocks noGrp="1"/>
          </p:cNvSpPr>
          <p:nvPr>
            <p:ph type="sldNum" sz="quarter" idx="5"/>
          </p:nvPr>
        </p:nvSpPr>
        <p:spPr/>
        <p:txBody>
          <a:bodyPr/>
          <a:lstStyle/>
          <a:p>
            <a:fld id="{F52A25F9-16D3-E64A-8639-7B020C319E7B}" type="slidenum">
              <a:rPr lang="en-US" smtClean="0"/>
              <a:pPr/>
              <a:t>10</a:t>
            </a:fld>
            <a:endParaRPr lang="en-US" dirty="0"/>
          </a:p>
        </p:txBody>
      </p:sp>
    </p:spTree>
    <p:extLst>
      <p:ext uri="{BB962C8B-B14F-4D97-AF65-F5344CB8AC3E}">
        <p14:creationId xmlns:p14="http://schemas.microsoft.com/office/powerpoint/2010/main" val="11046815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1717825"/>
            <a:ext cx="6638544" cy="2309230"/>
          </a:xfrm>
        </p:spPr>
        <p:txBody>
          <a:bodyPr/>
          <a:lstStyle/>
          <a:p>
            <a:r>
              <a:rPr lang="en-US" dirty="0"/>
              <a:t>NYC Taxi </a:t>
            </a:r>
            <a:r>
              <a:rPr lang="en-US" dirty="0" err="1"/>
              <a:t>FarE</a:t>
            </a:r>
            <a:r>
              <a:rPr lang="en-US" dirty="0"/>
              <a:t> prediction</a:t>
            </a:r>
            <a:br>
              <a:rPr lang="en-US" dirty="0"/>
            </a:br>
            <a:endParaRPr lang="en-US" dirty="0"/>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658368" y="5289691"/>
            <a:ext cx="6638544" cy="1650381"/>
          </a:xfrm>
        </p:spPr>
        <p:txBody>
          <a:bodyPr/>
          <a:lstStyle/>
          <a:p>
            <a:r>
              <a:rPr lang="en-US" dirty="0"/>
              <a:t>Milind Kulkarni (50495311)</a:t>
            </a:r>
          </a:p>
          <a:p>
            <a:endParaRPr lang="en-US" dirty="0"/>
          </a:p>
          <a:p>
            <a:endParaRPr lang="en-US" dirty="0"/>
          </a:p>
        </p:txBody>
      </p:sp>
      <p:sp>
        <p:nvSpPr>
          <p:cNvPr id="2" name="TextBox 1">
            <a:extLst>
              <a:ext uri="{FF2B5EF4-FFF2-40B4-BE49-F238E27FC236}">
                <a16:creationId xmlns:a16="http://schemas.microsoft.com/office/drawing/2014/main" id="{B777E447-051C-E38E-7C57-FCEBECB682CD}"/>
              </a:ext>
            </a:extLst>
          </p:cNvPr>
          <p:cNvSpPr txBox="1"/>
          <p:nvPr/>
        </p:nvSpPr>
        <p:spPr>
          <a:xfrm>
            <a:off x="658368" y="3095916"/>
            <a:ext cx="5336032" cy="584775"/>
          </a:xfrm>
          <a:prstGeom prst="rect">
            <a:avLst/>
          </a:prstGeom>
          <a:noFill/>
        </p:spPr>
        <p:txBody>
          <a:bodyPr wrap="square" rtlCol="0">
            <a:spAutoFit/>
          </a:bodyPr>
          <a:lstStyle/>
          <a:p>
            <a:r>
              <a:rPr lang="en-IN" sz="3200" dirty="0">
                <a:solidFill>
                  <a:schemeClr val="bg1"/>
                </a:solidFill>
              </a:rPr>
              <a:t>using </a:t>
            </a:r>
            <a:r>
              <a:rPr lang="en-IN" sz="3200" dirty="0" err="1">
                <a:solidFill>
                  <a:schemeClr val="bg1"/>
                </a:solidFill>
              </a:rPr>
              <a:t>CATBoost</a:t>
            </a:r>
            <a:endParaRPr lang="en-IN" sz="3200" dirty="0">
              <a:solidFill>
                <a:schemeClr val="bg1"/>
              </a:solidFill>
            </a:endParaRPr>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US" dirty="0" err="1"/>
              <a:t>CATBoost</a:t>
            </a:r>
            <a:r>
              <a:rPr lang="en-US" dirty="0"/>
              <a:t>: Results</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10</a:t>
            </a:fld>
            <a:endParaRPr lang="en-US" dirty="0"/>
          </a:p>
        </p:txBody>
      </p:sp>
      <p:sp>
        <p:nvSpPr>
          <p:cNvPr id="7" name="Content Placeholder 6">
            <a:extLst>
              <a:ext uri="{FF2B5EF4-FFF2-40B4-BE49-F238E27FC236}">
                <a16:creationId xmlns:a16="http://schemas.microsoft.com/office/drawing/2014/main" id="{90A28DEE-572E-5C9E-189E-D8907577884D}"/>
              </a:ext>
            </a:extLst>
          </p:cNvPr>
          <p:cNvSpPr>
            <a:spLocks noGrp="1"/>
          </p:cNvSpPr>
          <p:nvPr>
            <p:ph idx="1"/>
          </p:nvPr>
        </p:nvSpPr>
        <p:spPr>
          <a:xfrm>
            <a:off x="566928" y="2090547"/>
            <a:ext cx="6951472" cy="1945005"/>
          </a:xfrm>
        </p:spPr>
        <p:txBody>
          <a:bodyPr/>
          <a:lstStyle/>
          <a:p>
            <a:r>
              <a:rPr lang="en-US" dirty="0"/>
              <a:t>Mean Absolute Error: 2.67</a:t>
            </a:r>
          </a:p>
          <a:p>
            <a:r>
              <a:rPr lang="en-US" dirty="0"/>
              <a:t>Root Mean Squared Error: 9.15</a:t>
            </a:r>
          </a:p>
          <a:p>
            <a:r>
              <a:rPr lang="en-US" dirty="0"/>
              <a:t>Mean squared error: 83.69</a:t>
            </a:r>
          </a:p>
          <a:p>
            <a:r>
              <a:rPr lang="en-US" dirty="0"/>
              <a:t>R2 Score: 0.83</a:t>
            </a:r>
          </a:p>
          <a:p>
            <a:pPr marL="0" indent="0">
              <a:buNone/>
            </a:pPr>
            <a:endParaRPr lang="en-US" dirty="0"/>
          </a:p>
        </p:txBody>
      </p:sp>
      <p:sp>
        <p:nvSpPr>
          <p:cNvPr id="12" name="Slide Title">
            <a:extLst>
              <a:ext uri="{FF2B5EF4-FFF2-40B4-BE49-F238E27FC236}">
                <a16:creationId xmlns:a16="http://schemas.microsoft.com/office/drawing/2014/main" id="{27C96727-4A08-570E-923D-4E120E3C4295}"/>
              </a:ext>
            </a:extLst>
          </p:cNvPr>
          <p:cNvSpPr txBox="1">
            <a:spLocks/>
          </p:cNvSpPr>
          <p:nvPr/>
        </p:nvSpPr>
        <p:spPr>
          <a:xfrm>
            <a:off x="622808" y="3963663"/>
            <a:ext cx="6951472" cy="590931"/>
          </a:xfrm>
          <a:prstGeom prst="rect">
            <a:avLst/>
          </a:prstGeom>
        </p:spPr>
        <p:txBody>
          <a:bodyPr vert="horz" lIns="91440" tIns="45720" rIns="91440" bIns="45720" rtlCol="0" anchor="b" anchorCtr="0">
            <a:spAutoFit/>
          </a:bodyPr>
          <a:lst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a:lstStyle>
          <a:p>
            <a:r>
              <a:rPr lang="en-US" dirty="0" err="1"/>
              <a:t>XGBoost</a:t>
            </a:r>
            <a:r>
              <a:rPr lang="en-US" dirty="0"/>
              <a:t>: Results</a:t>
            </a:r>
          </a:p>
        </p:txBody>
      </p:sp>
      <p:sp>
        <p:nvSpPr>
          <p:cNvPr id="14" name="Content Placeholder 6">
            <a:extLst>
              <a:ext uri="{FF2B5EF4-FFF2-40B4-BE49-F238E27FC236}">
                <a16:creationId xmlns:a16="http://schemas.microsoft.com/office/drawing/2014/main" id="{3BAF4DF8-81A9-642C-B67C-179DA40B952B}"/>
              </a:ext>
            </a:extLst>
          </p:cNvPr>
          <p:cNvSpPr txBox="1">
            <a:spLocks/>
          </p:cNvSpPr>
          <p:nvPr/>
        </p:nvSpPr>
        <p:spPr>
          <a:xfrm>
            <a:off x="586232" y="4626483"/>
            <a:ext cx="6951472" cy="1945005"/>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Mean Absolute Error: 2.67</a:t>
            </a:r>
          </a:p>
          <a:p>
            <a:r>
              <a:rPr lang="en-US" dirty="0"/>
              <a:t>Root Mean Squared Error: 9.11</a:t>
            </a:r>
          </a:p>
          <a:p>
            <a:r>
              <a:rPr lang="en-US" dirty="0"/>
              <a:t>Mean squared error: 83.04</a:t>
            </a:r>
          </a:p>
          <a:p>
            <a:r>
              <a:rPr lang="en-US" dirty="0"/>
              <a:t>R2 Score: 0.84</a:t>
            </a:r>
          </a:p>
        </p:txBody>
      </p:sp>
      <p:pic>
        <p:nvPicPr>
          <p:cNvPr id="18" name="Picture 17">
            <a:extLst>
              <a:ext uri="{FF2B5EF4-FFF2-40B4-BE49-F238E27FC236}">
                <a16:creationId xmlns:a16="http://schemas.microsoft.com/office/drawing/2014/main" id="{A909457C-847E-8191-EDDB-AE9FE7DAF825}"/>
              </a:ext>
            </a:extLst>
          </p:cNvPr>
          <p:cNvPicPr>
            <a:picLocks noChangeAspect="1"/>
          </p:cNvPicPr>
          <p:nvPr/>
        </p:nvPicPr>
        <p:blipFill>
          <a:blip r:embed="rId3"/>
          <a:stretch>
            <a:fillRect/>
          </a:stretch>
        </p:blipFill>
        <p:spPr>
          <a:xfrm>
            <a:off x="5636543" y="1860469"/>
            <a:ext cx="6555457" cy="4350165"/>
          </a:xfrm>
          <a:prstGeom prst="rect">
            <a:avLst/>
          </a:prstGeom>
        </p:spPr>
      </p:pic>
    </p:spTree>
    <p:extLst>
      <p:ext uri="{BB962C8B-B14F-4D97-AF65-F5344CB8AC3E}">
        <p14:creationId xmlns:p14="http://schemas.microsoft.com/office/powerpoint/2010/main" val="98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1717825"/>
            <a:ext cx="6638544" cy="2309230"/>
          </a:xfrm>
        </p:spPr>
        <p:txBody>
          <a:bodyPr/>
          <a:lstStyle/>
          <a:p>
            <a:r>
              <a:rPr lang="en-US" dirty="0"/>
              <a:t>Thank you</a:t>
            </a:r>
          </a:p>
        </p:txBody>
      </p:sp>
    </p:spTree>
    <p:extLst>
      <p:ext uri="{BB962C8B-B14F-4D97-AF65-F5344CB8AC3E}">
        <p14:creationId xmlns:p14="http://schemas.microsoft.com/office/powerpoint/2010/main" val="347965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US" dirty="0"/>
              <a:t>Introduction</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4743981" cy="3968249"/>
          </a:xfrm>
        </p:spPr>
        <p:txBody>
          <a:bodyPr/>
          <a:lstStyle/>
          <a:p>
            <a:r>
              <a:rPr lang="en-US" dirty="0"/>
              <a:t>Over 200,000 TLC licensees </a:t>
            </a:r>
            <a:br>
              <a:rPr lang="en-US" dirty="0"/>
            </a:br>
            <a:r>
              <a:rPr lang="en-US" dirty="0"/>
              <a:t>complete ~1,000,000 trips each day</a:t>
            </a:r>
          </a:p>
          <a:p>
            <a:r>
              <a:rPr lang="en-US" dirty="0"/>
              <a:t>The NYC State has ~15000 yellow </a:t>
            </a:r>
            <a:br>
              <a:rPr lang="en-US" dirty="0"/>
            </a:br>
            <a:r>
              <a:rPr lang="en-US" dirty="0"/>
              <a:t>taxis</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2</a:t>
            </a:fld>
            <a:endParaRPr lang="en-US" dirty="0"/>
          </a:p>
        </p:txBody>
      </p:sp>
      <p:pic>
        <p:nvPicPr>
          <p:cNvPr id="4" name="Picture 3">
            <a:extLst>
              <a:ext uri="{FF2B5EF4-FFF2-40B4-BE49-F238E27FC236}">
                <a16:creationId xmlns:a16="http://schemas.microsoft.com/office/drawing/2014/main" id="{EF3FFCAD-7B84-D6DC-DED5-C427BDA60109}"/>
              </a:ext>
            </a:extLst>
          </p:cNvPr>
          <p:cNvPicPr>
            <a:picLocks noChangeAspect="1"/>
          </p:cNvPicPr>
          <p:nvPr/>
        </p:nvPicPr>
        <p:blipFill>
          <a:blip r:embed="rId2"/>
          <a:stretch>
            <a:fillRect/>
          </a:stretch>
        </p:blipFill>
        <p:spPr>
          <a:xfrm>
            <a:off x="985124" y="3657153"/>
            <a:ext cx="10221751" cy="3200847"/>
          </a:xfrm>
          <a:prstGeom prst="rect">
            <a:avLst/>
          </a:prstGeom>
        </p:spPr>
      </p:pic>
      <p:sp>
        <p:nvSpPr>
          <p:cNvPr id="8" name="Slide Text">
            <a:extLst>
              <a:ext uri="{FF2B5EF4-FFF2-40B4-BE49-F238E27FC236}">
                <a16:creationId xmlns:a16="http://schemas.microsoft.com/office/drawing/2014/main" id="{080416D7-07D3-CA63-2B21-A161F4342971}"/>
              </a:ext>
            </a:extLst>
          </p:cNvPr>
          <p:cNvSpPr txBox="1">
            <a:spLocks/>
          </p:cNvSpPr>
          <p:nvPr/>
        </p:nvSpPr>
        <p:spPr>
          <a:xfrm>
            <a:off x="5886901" y="2178424"/>
            <a:ext cx="4743981" cy="3968249"/>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JFK Airport is 70% of yellow taxi’s</a:t>
            </a:r>
            <a:br>
              <a:rPr lang="en-US" dirty="0"/>
            </a:br>
            <a:r>
              <a:rPr lang="en-US" dirty="0"/>
              <a:t>drop-off point.</a:t>
            </a:r>
          </a:p>
          <a:p>
            <a:r>
              <a:rPr lang="en-US" dirty="0"/>
              <a:t>Taxi fares are regulated by the Taxi and Limousine Commission.</a:t>
            </a:r>
          </a:p>
          <a:p>
            <a:endParaRPr lang="en-US" dirty="0"/>
          </a:p>
        </p:txBody>
      </p:sp>
    </p:spTree>
    <p:extLst>
      <p:ext uri="{BB962C8B-B14F-4D97-AF65-F5344CB8AC3E}">
        <p14:creationId xmlns:p14="http://schemas.microsoft.com/office/powerpoint/2010/main" val="91680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7" y="502420"/>
            <a:ext cx="9112781" cy="1588127"/>
          </a:xfrm>
        </p:spPr>
        <p:txBody>
          <a:bodyPr/>
          <a:lstStyle/>
          <a:p>
            <a:r>
              <a:rPr lang="en-US" dirty="0"/>
              <a:t>NYC Taxi Data: Acquisition and Sample</a:t>
            </a:r>
          </a:p>
        </p:txBody>
      </p:sp>
      <p:sp>
        <p:nvSpPr>
          <p:cNvPr id="17" name="Slide Text">
            <a:extLst>
              <a:ext uri="{FF2B5EF4-FFF2-40B4-BE49-F238E27FC236}">
                <a16:creationId xmlns:a16="http://schemas.microsoft.com/office/drawing/2014/main" id="{8447F03F-60A4-E8B1-4AFF-F899B02ACE0B}"/>
              </a:ext>
            </a:extLst>
          </p:cNvPr>
          <p:cNvSpPr>
            <a:spLocks noGrp="1"/>
          </p:cNvSpPr>
          <p:nvPr>
            <p:ph idx="1"/>
          </p:nvPr>
        </p:nvSpPr>
        <p:spPr>
          <a:xfrm>
            <a:off x="566928" y="2185417"/>
            <a:ext cx="5713799" cy="2243370"/>
          </a:xfrm>
        </p:spPr>
        <p:txBody>
          <a:bodyPr/>
          <a:lstStyle/>
          <a:p>
            <a:r>
              <a:rPr lang="en-US" dirty="0"/>
              <a:t>Acquired from official NYC TLC website</a:t>
            </a:r>
          </a:p>
          <a:p>
            <a:r>
              <a:rPr lang="en-US" dirty="0"/>
              <a:t>Consists of Jan &amp; Feb 2024</a:t>
            </a:r>
          </a:p>
          <a:p>
            <a:r>
              <a:rPr lang="en-US" dirty="0"/>
              <a:t>Covers 5972150 trips </a:t>
            </a:r>
          </a:p>
          <a:p>
            <a:r>
              <a:rPr lang="en-US" dirty="0"/>
              <a:t>19 columns (ex shown below)</a:t>
            </a:r>
          </a:p>
        </p:txBody>
      </p:sp>
      <p:pic>
        <p:nvPicPr>
          <p:cNvPr id="22" name="Picture 21">
            <a:extLst>
              <a:ext uri="{FF2B5EF4-FFF2-40B4-BE49-F238E27FC236}">
                <a16:creationId xmlns:a16="http://schemas.microsoft.com/office/drawing/2014/main" id="{13F8D0A6-7747-F24E-1C1E-9E85C5D7CB0D}"/>
              </a:ext>
            </a:extLst>
          </p:cNvPr>
          <p:cNvPicPr>
            <a:picLocks noChangeAspect="1"/>
          </p:cNvPicPr>
          <p:nvPr/>
        </p:nvPicPr>
        <p:blipFill>
          <a:blip r:embed="rId2"/>
          <a:stretch>
            <a:fillRect/>
          </a:stretch>
        </p:blipFill>
        <p:spPr>
          <a:xfrm>
            <a:off x="22657" y="3999348"/>
            <a:ext cx="12169343" cy="2803236"/>
          </a:xfrm>
          <a:prstGeom prst="rect">
            <a:avLst/>
          </a:prstGeom>
        </p:spPr>
      </p:pic>
    </p:spTree>
    <p:extLst>
      <p:ext uri="{BB962C8B-B14F-4D97-AF65-F5344CB8AC3E}">
        <p14:creationId xmlns:p14="http://schemas.microsoft.com/office/powerpoint/2010/main" val="67173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US" dirty="0"/>
              <a:t>NYC Taxi Data: EDA</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p:txBody>
          <a:bodyPr/>
          <a:lstStyle/>
          <a:p>
            <a:r>
              <a:rPr lang="en-US" dirty="0"/>
              <a:t>Describe and identify datatypes of various columns</a:t>
            </a:r>
          </a:p>
          <a:p>
            <a:r>
              <a:rPr lang="en-US" dirty="0"/>
              <a:t>Drop the columns that are not required</a:t>
            </a:r>
          </a:p>
          <a:p>
            <a:r>
              <a:rPr lang="en-US" dirty="0"/>
              <a:t>Filter out data that has 0 fare for the trip</a:t>
            </a:r>
          </a:p>
          <a:p>
            <a:r>
              <a:rPr lang="en-US" dirty="0"/>
              <a:t>Update the </a:t>
            </a:r>
            <a:r>
              <a:rPr lang="en-US" dirty="0" err="1"/>
              <a:t>rate_card</a:t>
            </a:r>
            <a:r>
              <a:rPr lang="en-US" dirty="0"/>
              <a:t> for trips with 0 or less distance</a:t>
            </a:r>
          </a:p>
          <a:p>
            <a:r>
              <a:rPr lang="en-US" dirty="0"/>
              <a:t>Transform pickup and drop-off times to timestamps</a:t>
            </a:r>
          </a:p>
          <a:p>
            <a:r>
              <a:rPr lang="en-US" dirty="0"/>
              <a:t>Create a </a:t>
            </a:r>
            <a:r>
              <a:rPr lang="en-US" dirty="0" err="1"/>
              <a:t>trip_duration</a:t>
            </a:r>
            <a:r>
              <a:rPr lang="en-US" dirty="0"/>
              <a:t> column based on above timestamps</a:t>
            </a:r>
          </a:p>
          <a:p>
            <a:r>
              <a:rPr lang="en-US" dirty="0"/>
              <a:t>Create </a:t>
            </a:r>
            <a:r>
              <a:rPr lang="en-US" dirty="0" err="1"/>
              <a:t>day_of_the_week</a:t>
            </a:r>
            <a:r>
              <a:rPr lang="en-US" dirty="0"/>
              <a:t> and plot for day-wise analysis</a:t>
            </a:r>
          </a:p>
          <a:p>
            <a:r>
              <a:rPr lang="en-US" dirty="0"/>
              <a:t>Plot data hour-wise to identify daily traffic and busiest day</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4</a:t>
            </a:fld>
            <a:endParaRPr lang="en-US" dirty="0"/>
          </a:p>
        </p:txBody>
      </p:sp>
    </p:spTree>
    <p:extLst>
      <p:ext uri="{BB962C8B-B14F-4D97-AF65-F5344CB8AC3E}">
        <p14:creationId xmlns:p14="http://schemas.microsoft.com/office/powerpoint/2010/main" val="296804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001018"/>
            <a:ext cx="7875108" cy="1089529"/>
          </a:xfrm>
        </p:spPr>
        <p:txBody>
          <a:bodyPr/>
          <a:lstStyle/>
          <a:p>
            <a:r>
              <a:rPr lang="en-US" dirty="0"/>
              <a:t>NYC Taxi Data: Correlation Heatmap</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5</a:t>
            </a:fld>
            <a:endParaRPr lang="en-US" dirty="0"/>
          </a:p>
        </p:txBody>
      </p:sp>
      <p:pic>
        <p:nvPicPr>
          <p:cNvPr id="11" name="Picture 10">
            <a:extLst>
              <a:ext uri="{FF2B5EF4-FFF2-40B4-BE49-F238E27FC236}">
                <a16:creationId xmlns:a16="http://schemas.microsoft.com/office/drawing/2014/main" id="{162E8F2C-91A4-2756-138F-718BBBE35EA1}"/>
              </a:ext>
            </a:extLst>
          </p:cNvPr>
          <p:cNvPicPr>
            <a:picLocks noChangeAspect="1"/>
          </p:cNvPicPr>
          <p:nvPr/>
        </p:nvPicPr>
        <p:blipFill>
          <a:blip r:embed="rId2"/>
          <a:stretch>
            <a:fillRect/>
          </a:stretch>
        </p:blipFill>
        <p:spPr>
          <a:xfrm>
            <a:off x="2449144" y="2037066"/>
            <a:ext cx="7293711" cy="4820933"/>
          </a:xfrm>
          <a:prstGeom prst="rect">
            <a:avLst/>
          </a:prstGeom>
        </p:spPr>
      </p:pic>
    </p:spTree>
    <p:extLst>
      <p:ext uri="{BB962C8B-B14F-4D97-AF65-F5344CB8AC3E}">
        <p14:creationId xmlns:p14="http://schemas.microsoft.com/office/powerpoint/2010/main" val="303804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499616"/>
            <a:ext cx="7875108" cy="590931"/>
          </a:xfrm>
        </p:spPr>
        <p:txBody>
          <a:bodyPr/>
          <a:lstStyle/>
          <a:p>
            <a:r>
              <a:rPr lang="en-US" dirty="0"/>
              <a:t>NYC Taxi Data: Day-wise Plot</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6</a:t>
            </a:fld>
            <a:endParaRPr lang="en-US" dirty="0"/>
          </a:p>
        </p:txBody>
      </p:sp>
      <p:pic>
        <p:nvPicPr>
          <p:cNvPr id="4" name="Picture 3">
            <a:extLst>
              <a:ext uri="{FF2B5EF4-FFF2-40B4-BE49-F238E27FC236}">
                <a16:creationId xmlns:a16="http://schemas.microsoft.com/office/drawing/2014/main" id="{14ACF894-BBFE-357C-C71E-F55D1622FCE7}"/>
              </a:ext>
            </a:extLst>
          </p:cNvPr>
          <p:cNvPicPr>
            <a:picLocks noChangeAspect="1"/>
          </p:cNvPicPr>
          <p:nvPr/>
        </p:nvPicPr>
        <p:blipFill>
          <a:blip r:embed="rId2"/>
          <a:stretch>
            <a:fillRect/>
          </a:stretch>
        </p:blipFill>
        <p:spPr>
          <a:xfrm>
            <a:off x="861282" y="2282172"/>
            <a:ext cx="10469436" cy="4220164"/>
          </a:xfrm>
          <a:prstGeom prst="rect">
            <a:avLst/>
          </a:prstGeom>
        </p:spPr>
      </p:pic>
    </p:spTree>
    <p:extLst>
      <p:ext uri="{BB962C8B-B14F-4D97-AF65-F5344CB8AC3E}">
        <p14:creationId xmlns:p14="http://schemas.microsoft.com/office/powerpoint/2010/main" val="45953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499616"/>
            <a:ext cx="7875108" cy="590931"/>
          </a:xfrm>
        </p:spPr>
        <p:txBody>
          <a:bodyPr/>
          <a:lstStyle/>
          <a:p>
            <a:r>
              <a:rPr lang="en-US" dirty="0"/>
              <a:t>NYC Taxi Data: Hour-wise Plot</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7</a:t>
            </a:fld>
            <a:endParaRPr lang="en-US" dirty="0"/>
          </a:p>
        </p:txBody>
      </p:sp>
      <p:pic>
        <p:nvPicPr>
          <p:cNvPr id="5" name="Picture 4">
            <a:extLst>
              <a:ext uri="{FF2B5EF4-FFF2-40B4-BE49-F238E27FC236}">
                <a16:creationId xmlns:a16="http://schemas.microsoft.com/office/drawing/2014/main" id="{EA8A84C1-4ED2-3A8A-F7EF-F268A9632C7B}"/>
              </a:ext>
            </a:extLst>
          </p:cNvPr>
          <p:cNvPicPr>
            <a:picLocks noChangeAspect="1"/>
          </p:cNvPicPr>
          <p:nvPr/>
        </p:nvPicPr>
        <p:blipFill>
          <a:blip r:embed="rId2"/>
          <a:stretch>
            <a:fillRect/>
          </a:stretch>
        </p:blipFill>
        <p:spPr>
          <a:xfrm>
            <a:off x="842229" y="2417103"/>
            <a:ext cx="10507541" cy="4267796"/>
          </a:xfrm>
          <a:prstGeom prst="rect">
            <a:avLst/>
          </a:prstGeom>
        </p:spPr>
      </p:pic>
    </p:spTree>
    <p:extLst>
      <p:ext uri="{BB962C8B-B14F-4D97-AF65-F5344CB8AC3E}">
        <p14:creationId xmlns:p14="http://schemas.microsoft.com/office/powerpoint/2010/main" val="160414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US" dirty="0" err="1"/>
              <a:t>CATBoost</a:t>
            </a:r>
            <a:r>
              <a:rPr lang="en-US" dirty="0"/>
              <a:t>: What is it?</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7" y="2185416"/>
            <a:ext cx="8290745" cy="3968249"/>
          </a:xfrm>
        </p:spPr>
        <p:txBody>
          <a:bodyPr/>
          <a:lstStyle/>
          <a:p>
            <a:r>
              <a:rPr lang="en-US" dirty="0" err="1"/>
              <a:t>CATBoost</a:t>
            </a:r>
            <a:r>
              <a:rPr lang="en-US" dirty="0"/>
              <a:t> - Categorical Boosting algorithm developed by Yandex</a:t>
            </a:r>
          </a:p>
          <a:p>
            <a:r>
              <a:rPr lang="en-US" dirty="0"/>
              <a:t>High-performing gradient boosting library</a:t>
            </a:r>
          </a:p>
          <a:p>
            <a:r>
              <a:rPr lang="en-US" dirty="0"/>
              <a:t>Key Features:</a:t>
            </a:r>
          </a:p>
          <a:p>
            <a:pPr lvl="1"/>
            <a:r>
              <a:rPr lang="en-US" dirty="0"/>
              <a:t>Seamless handling of categorical and numerical data</a:t>
            </a:r>
          </a:p>
          <a:p>
            <a:pPr lvl="1"/>
            <a:r>
              <a:rPr lang="en-US" dirty="0"/>
              <a:t>Automatically deals with missing values</a:t>
            </a:r>
          </a:p>
          <a:p>
            <a:pPr lvl="1"/>
            <a:r>
              <a:rPr lang="en-US" dirty="0"/>
              <a:t>Efficiently processes large datasets</a:t>
            </a:r>
          </a:p>
          <a:p>
            <a:r>
              <a:rPr lang="en-US" dirty="0"/>
              <a:t>Technical Overview:</a:t>
            </a:r>
          </a:p>
          <a:p>
            <a:pPr lvl="1"/>
            <a:r>
              <a:rPr lang="en-US" dirty="0"/>
              <a:t>Based on decision trees and uses gradient boosting</a:t>
            </a:r>
          </a:p>
          <a:p>
            <a:pPr lvl="1"/>
            <a:r>
              <a:rPr lang="en-US" dirty="0"/>
              <a:t>Has symmetric tree structure for faster, consistent decision making</a:t>
            </a:r>
          </a:p>
          <a:p>
            <a:pPr lvl="1"/>
            <a:r>
              <a:rPr lang="en-US" dirty="0"/>
              <a:t>Reduces overfitting through built-in regularization techniques.</a:t>
            </a:r>
          </a:p>
          <a:p>
            <a:endParaRPr lang="en-US" dirty="0"/>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8</a:t>
            </a:fld>
            <a:endParaRPr lang="en-US" dirty="0"/>
          </a:p>
        </p:txBody>
      </p:sp>
      <p:pic>
        <p:nvPicPr>
          <p:cNvPr id="1027" name="Picture 3" descr="CatBoost - Wikipedia">
            <a:extLst>
              <a:ext uri="{FF2B5EF4-FFF2-40B4-BE49-F238E27FC236}">
                <a16:creationId xmlns:a16="http://schemas.microsoft.com/office/drawing/2014/main" id="{683B3ED4-64C4-43D4-7CAB-CCF7D39AB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7672" y="3042920"/>
            <a:ext cx="1578726" cy="157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32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US" dirty="0" err="1"/>
              <a:t>CATBoost</a:t>
            </a:r>
            <a:r>
              <a:rPr lang="en-US" dirty="0"/>
              <a:t>: In-depth</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9</a:t>
            </a:fld>
            <a:endParaRPr lang="en-US" dirty="0"/>
          </a:p>
        </p:txBody>
      </p:sp>
      <p:sp>
        <p:nvSpPr>
          <p:cNvPr id="7" name="Content Placeholder 6">
            <a:extLst>
              <a:ext uri="{FF2B5EF4-FFF2-40B4-BE49-F238E27FC236}">
                <a16:creationId xmlns:a16="http://schemas.microsoft.com/office/drawing/2014/main" id="{90A28DEE-572E-5C9E-189E-D8907577884D}"/>
              </a:ext>
            </a:extLst>
          </p:cNvPr>
          <p:cNvSpPr>
            <a:spLocks noGrp="1"/>
          </p:cNvSpPr>
          <p:nvPr>
            <p:ph idx="1"/>
          </p:nvPr>
        </p:nvSpPr>
        <p:spPr>
          <a:xfrm>
            <a:off x="566928" y="2090547"/>
            <a:ext cx="6951472" cy="4499483"/>
          </a:xfrm>
        </p:spPr>
        <p:txBody>
          <a:bodyPr/>
          <a:lstStyle/>
          <a:p>
            <a:r>
              <a:rPr lang="en-IN" dirty="0"/>
              <a:t>Gradient Boosting</a:t>
            </a:r>
          </a:p>
          <a:p>
            <a:pPr lvl="1"/>
            <a:r>
              <a:rPr lang="en-IN" dirty="0"/>
              <a:t>Sequentially corrects errors</a:t>
            </a:r>
          </a:p>
          <a:p>
            <a:pPr lvl="1"/>
            <a:r>
              <a:rPr lang="en-IN" dirty="0"/>
              <a:t>Minimizes residuals of the combined ensemble</a:t>
            </a:r>
          </a:p>
          <a:p>
            <a:r>
              <a:rPr lang="en-IN" dirty="0"/>
              <a:t>Decision Tree structure, optimizes loss function</a:t>
            </a:r>
          </a:p>
          <a:p>
            <a:r>
              <a:rPr lang="en-IN" dirty="0"/>
              <a:t>Ordered Target Statistics:</a:t>
            </a:r>
          </a:p>
          <a:p>
            <a:pPr lvl="1"/>
            <a:r>
              <a:rPr lang="en-IN" dirty="0"/>
              <a:t>Converts categorical features to numerical</a:t>
            </a:r>
          </a:p>
          <a:p>
            <a:pPr lvl="1"/>
            <a:r>
              <a:rPr lang="en-IN" dirty="0"/>
              <a:t>Uses stats instead of one-hot, preserves information</a:t>
            </a:r>
          </a:p>
          <a:p>
            <a:pPr lvl="1"/>
            <a:r>
              <a:rPr lang="en-IN" dirty="0"/>
              <a:t>Preserves order while computing, prevents leakage</a:t>
            </a:r>
          </a:p>
          <a:p>
            <a:r>
              <a:rPr lang="en-US" dirty="0"/>
              <a:t>Has L2 regularization to prevent overfitting</a:t>
            </a:r>
          </a:p>
          <a:p>
            <a:r>
              <a:rPr lang="en-US" dirty="0"/>
              <a:t>Additional regularization on individual trees</a:t>
            </a:r>
            <a:endParaRPr lang="en-IN" dirty="0"/>
          </a:p>
          <a:p>
            <a:pPr lvl="1"/>
            <a:endParaRPr lang="en-IN" dirty="0"/>
          </a:p>
          <a:p>
            <a:pPr marL="0" indent="0">
              <a:buNone/>
            </a:pPr>
            <a:endParaRPr lang="en-IN" dirty="0"/>
          </a:p>
        </p:txBody>
      </p:sp>
      <p:pic>
        <p:nvPicPr>
          <p:cNvPr id="13" name="Picture 12">
            <a:extLst>
              <a:ext uri="{FF2B5EF4-FFF2-40B4-BE49-F238E27FC236}">
                <a16:creationId xmlns:a16="http://schemas.microsoft.com/office/drawing/2014/main" id="{4F06273D-718D-95C2-02AB-4BBF0DDF51CB}"/>
              </a:ext>
            </a:extLst>
          </p:cNvPr>
          <p:cNvPicPr>
            <a:picLocks noChangeAspect="1"/>
          </p:cNvPicPr>
          <p:nvPr/>
        </p:nvPicPr>
        <p:blipFill>
          <a:blip r:embed="rId3"/>
          <a:stretch>
            <a:fillRect/>
          </a:stretch>
        </p:blipFill>
        <p:spPr>
          <a:xfrm>
            <a:off x="8452963" y="1114943"/>
            <a:ext cx="2357434" cy="2540655"/>
          </a:xfrm>
          <a:prstGeom prst="rect">
            <a:avLst/>
          </a:prstGeom>
        </p:spPr>
      </p:pic>
      <p:pic>
        <p:nvPicPr>
          <p:cNvPr id="15" name="Picture 14">
            <a:extLst>
              <a:ext uri="{FF2B5EF4-FFF2-40B4-BE49-F238E27FC236}">
                <a16:creationId xmlns:a16="http://schemas.microsoft.com/office/drawing/2014/main" id="{31BBAD6D-CF3D-05F2-EB49-70E799E57701}"/>
              </a:ext>
            </a:extLst>
          </p:cNvPr>
          <p:cNvPicPr>
            <a:picLocks noChangeAspect="1"/>
          </p:cNvPicPr>
          <p:nvPr/>
        </p:nvPicPr>
        <p:blipFill>
          <a:blip r:embed="rId4"/>
          <a:stretch>
            <a:fillRect/>
          </a:stretch>
        </p:blipFill>
        <p:spPr>
          <a:xfrm>
            <a:off x="8011444" y="3757775"/>
            <a:ext cx="3240472" cy="2927124"/>
          </a:xfrm>
          <a:prstGeom prst="rect">
            <a:avLst/>
          </a:prstGeom>
        </p:spPr>
      </p:pic>
    </p:spTree>
    <p:extLst>
      <p:ext uri="{BB962C8B-B14F-4D97-AF65-F5344CB8AC3E}">
        <p14:creationId xmlns:p14="http://schemas.microsoft.com/office/powerpoint/2010/main" val="2703059928"/>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1573</TotalTime>
  <Words>712</Words>
  <Application>Microsoft Office PowerPoint</Application>
  <PresentationFormat>Widescreen</PresentationFormat>
  <Paragraphs>85</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Regular</vt:lpstr>
      <vt:lpstr>Georgia</vt:lpstr>
      <vt:lpstr>Söhne</vt:lpstr>
      <vt:lpstr>System Font Regular</vt:lpstr>
      <vt:lpstr>Office Theme</vt:lpstr>
      <vt:lpstr>NYC Taxi FarE prediction </vt:lpstr>
      <vt:lpstr>Introduction</vt:lpstr>
      <vt:lpstr>NYC Taxi Data: Acquisition and Sample</vt:lpstr>
      <vt:lpstr>NYC Taxi Data: EDA</vt:lpstr>
      <vt:lpstr>NYC Taxi Data: Correlation Heatmap</vt:lpstr>
      <vt:lpstr>NYC Taxi Data: Day-wise Plot</vt:lpstr>
      <vt:lpstr>NYC Taxi Data: Hour-wise Plot</vt:lpstr>
      <vt:lpstr>CATBoost: What is it?</vt:lpstr>
      <vt:lpstr>CATBoost: In-depth</vt:lpstr>
      <vt:lpstr>CATBoost: Results</vt:lpstr>
      <vt:lpstr>Thank you</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Milind Kulkarni</cp:lastModifiedBy>
  <cp:revision>80</cp:revision>
  <dcterms:created xsi:type="dcterms:W3CDTF">2019-04-04T19:20:28Z</dcterms:created>
  <dcterms:modified xsi:type="dcterms:W3CDTF">2024-05-09T13:50:38Z</dcterms:modified>
  <cp:category/>
</cp:coreProperties>
</file>