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 id="2147484018" r:id="rId2"/>
    <p:sldMasterId id="2147484177" r:id="rId3"/>
    <p:sldMasterId id="2147484282" r:id="rId4"/>
  </p:sldMasterIdLst>
  <p:notesMasterIdLst>
    <p:notesMasterId r:id="rId38"/>
  </p:notesMasterIdLst>
  <p:sldIdLst>
    <p:sldId id="269" r:id="rId5"/>
    <p:sldId id="257" r:id="rId6"/>
    <p:sldId id="287" r:id="rId7"/>
    <p:sldId id="258" r:id="rId8"/>
    <p:sldId id="307" r:id="rId9"/>
    <p:sldId id="308" r:id="rId10"/>
    <p:sldId id="309" r:id="rId11"/>
    <p:sldId id="310" r:id="rId12"/>
    <p:sldId id="324" r:id="rId13"/>
    <p:sldId id="313" r:id="rId14"/>
    <p:sldId id="325" r:id="rId15"/>
    <p:sldId id="326" r:id="rId16"/>
    <p:sldId id="327" r:id="rId17"/>
    <p:sldId id="322" r:id="rId18"/>
    <p:sldId id="323" r:id="rId19"/>
    <p:sldId id="328" r:id="rId20"/>
    <p:sldId id="329" r:id="rId21"/>
    <p:sldId id="336" r:id="rId22"/>
    <p:sldId id="337" r:id="rId23"/>
    <p:sldId id="330" r:id="rId24"/>
    <p:sldId id="331" r:id="rId25"/>
    <p:sldId id="334" r:id="rId26"/>
    <p:sldId id="345" r:id="rId27"/>
    <p:sldId id="346" r:id="rId28"/>
    <p:sldId id="333" r:id="rId29"/>
    <p:sldId id="332" r:id="rId30"/>
    <p:sldId id="335" r:id="rId31"/>
    <p:sldId id="341" r:id="rId32"/>
    <p:sldId id="344" r:id="rId33"/>
    <p:sldId id="347" r:id="rId34"/>
    <p:sldId id="348" r:id="rId35"/>
    <p:sldId id="349" r:id="rId36"/>
    <p:sldId id="26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dhishree" initials="N" lastIdx="1" clrIdx="0">
    <p:extLst>
      <p:ext uri="{19B8F6BF-5375-455C-9EA6-DF929625EA0E}">
        <p15:presenceInfo xmlns:p15="http://schemas.microsoft.com/office/powerpoint/2012/main" userId="4d72153ea835caa2" providerId="Windows Live"/>
      </p:ext>
    </p:extLst>
  </p:cmAuthor>
  <p:cmAuthor id="2" name="sanjana hosamani" initials="sh" lastIdx="2" clrIdx="1">
    <p:extLst>
      <p:ext uri="{19B8F6BF-5375-455C-9EA6-DF929625EA0E}">
        <p15:presenceInfo xmlns:p15="http://schemas.microsoft.com/office/powerpoint/2012/main" userId="6479e9287092cf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5256" autoAdjust="0"/>
  </p:normalViewPr>
  <p:slideViewPr>
    <p:cSldViewPr>
      <p:cViewPr varScale="1">
        <p:scale>
          <a:sx n="71" d="100"/>
          <a:sy n="71" d="100"/>
        </p:scale>
        <p:origin x="138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6DD4B-AC6B-4E0B-9140-04D59E61C3EB}" type="datetimeFigureOut">
              <a:rPr lang="en-IN" smtClean="0"/>
              <a:pPr/>
              <a:t>27-12-2022</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A6617-B102-4622-81A4-E00D053D35BC}" type="slidenum">
              <a:rPr lang="en-IN" smtClean="0"/>
              <a:pPr/>
              <a:t>‹#›</a:t>
            </a:fld>
            <a:endParaRPr lang="en-IN" dirty="0"/>
          </a:p>
        </p:txBody>
      </p:sp>
    </p:spTree>
    <p:extLst>
      <p:ext uri="{BB962C8B-B14F-4D97-AF65-F5344CB8AC3E}">
        <p14:creationId xmlns:p14="http://schemas.microsoft.com/office/powerpoint/2010/main" val="1855627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EA6617-B102-4622-81A4-E00D053D35BC}" type="slidenum">
              <a:rPr lang="en-IN" smtClean="0"/>
              <a:pPr/>
              <a:t>27</a:t>
            </a:fld>
            <a:endParaRPr lang="en-IN" dirty="0"/>
          </a:p>
        </p:txBody>
      </p:sp>
    </p:spTree>
    <p:extLst>
      <p:ext uri="{BB962C8B-B14F-4D97-AF65-F5344CB8AC3E}">
        <p14:creationId xmlns:p14="http://schemas.microsoft.com/office/powerpoint/2010/main" val="610904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 xmlns:a16="http://schemas.microsoft.com/office/drawing/2014/main" id="{0D57E7FA-E8FC-45AC-868F-CDC8144939D6}"/>
              </a:ext>
            </a:extLst>
          </p:cNvPr>
          <p:cNvSpPr/>
          <p:nvPr/>
        </p:nvSpPr>
        <p:spPr>
          <a:xfrm rot="10800000" flipV="1">
            <a:off x="1949891" y="527562"/>
            <a:ext cx="5244219"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 xmlns:a16="http://schemas.microsoft.com/office/drawing/2014/main" id="{807094A5-EB6F-441D-88F8-CD7A30C84707}"/>
              </a:ext>
            </a:extLst>
          </p:cNvPr>
          <p:cNvSpPr>
            <a:spLocks noGrp="1"/>
          </p:cNvSpPr>
          <p:nvPr>
            <p:ph type="ctrTitle"/>
          </p:nvPr>
        </p:nvSpPr>
        <p:spPr>
          <a:xfrm>
            <a:off x="1131570" y="1591056"/>
            <a:ext cx="4279392" cy="3264408"/>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1C7CE1E3-3929-42A6-81B7-056BD88EF353}"/>
              </a:ext>
            </a:extLst>
          </p:cNvPr>
          <p:cNvSpPr>
            <a:spLocks noGrp="1"/>
          </p:cNvSpPr>
          <p:nvPr>
            <p:ph type="subTitle" idx="1"/>
          </p:nvPr>
        </p:nvSpPr>
        <p:spPr>
          <a:xfrm>
            <a:off x="1143000" y="4928616"/>
            <a:ext cx="4279392" cy="996696"/>
          </a:xfrm>
        </p:spPr>
        <p:txBody>
          <a:bodyPr/>
          <a:lstStyle>
            <a:lvl1pPr marL="0" indent="0" algn="l">
              <a:buNone/>
              <a:defRPr sz="18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5CE951E3-0794-422C-AF76-0AD4A7FB19EB}"/>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a:extLst>
              <a:ext uri="{FF2B5EF4-FFF2-40B4-BE49-F238E27FC236}">
                <a16:creationId xmlns="" xmlns:a16="http://schemas.microsoft.com/office/drawing/2014/main" id="{114EBFA8-0291-4D77-A9D9-B17FC2382A8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357AC4D4-C4EE-4624-A329-C608A1D5AFE1}"/>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50659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 xmlns:a16="http://schemas.microsoft.com/office/drawing/2014/main" id="{0EE21C0F-70D8-4F3C-9392-07559C90EE6E}"/>
              </a:ext>
            </a:extLst>
          </p:cNvPr>
          <p:cNvSpPr/>
          <p:nvPr/>
        </p:nvSpPr>
        <p:spPr>
          <a:xfrm rot="10800000" flipH="1" flipV="1">
            <a:off x="513724" y="1332237"/>
            <a:ext cx="3947799"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 xmlns:a16="http://schemas.microsoft.com/office/drawing/2014/main" id="{48DB1DFE-8154-440D-93CF-FEF7860E897F}"/>
              </a:ext>
            </a:extLst>
          </p:cNvPr>
          <p:cNvSpPr>
            <a:spLocks noGrp="1"/>
          </p:cNvSpPr>
          <p:nvPr>
            <p:ph type="title"/>
          </p:nvPr>
        </p:nvSpPr>
        <p:spPr>
          <a:xfrm>
            <a:off x="1049274" y="2523744"/>
            <a:ext cx="2873502" cy="1453896"/>
          </a:xfrm>
        </p:spPr>
        <p:txBody>
          <a:bodyPr anchor="b"/>
          <a:lstStyle>
            <a:lvl1pPr algn="ctr">
              <a:defRPr sz="2400"/>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9CD9D1F5-05CC-48F3-A314-315EF1703043}"/>
              </a:ext>
            </a:extLst>
          </p:cNvPr>
          <p:cNvSpPr>
            <a:spLocks noGrp="1"/>
          </p:cNvSpPr>
          <p:nvPr>
            <p:ph type="pic" idx="1"/>
          </p:nvPr>
        </p:nvSpPr>
        <p:spPr>
          <a:xfrm>
            <a:off x="5033772" y="640079"/>
            <a:ext cx="3627882" cy="556869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a:extLst>
              <a:ext uri="{FF2B5EF4-FFF2-40B4-BE49-F238E27FC236}">
                <a16:creationId xmlns="" xmlns:a16="http://schemas.microsoft.com/office/drawing/2014/main" id="{211807DE-1178-4BBB-89D8-9046239C2DE9}"/>
              </a:ext>
            </a:extLst>
          </p:cNvPr>
          <p:cNvSpPr>
            <a:spLocks noGrp="1"/>
          </p:cNvSpPr>
          <p:nvPr>
            <p:ph type="body" sz="half" idx="2"/>
          </p:nvPr>
        </p:nvSpPr>
        <p:spPr>
          <a:xfrm>
            <a:off x="1241298" y="4087368"/>
            <a:ext cx="2489454" cy="649224"/>
          </a:xfrm>
        </p:spPr>
        <p:txBody>
          <a:bodyPr>
            <a:noAutofit/>
          </a:bodyPr>
          <a:lstStyle>
            <a:lvl1pPr marL="0" indent="0" algn="ctr">
              <a:buNone/>
              <a:defRPr sz="1500" cap="all"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3D48EA59-A1BC-48B7-9495-6D5C6035B14B}"/>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6" name="Footer Placeholder 5">
            <a:extLst>
              <a:ext uri="{FF2B5EF4-FFF2-40B4-BE49-F238E27FC236}">
                <a16:creationId xmlns="" xmlns:a16="http://schemas.microsoft.com/office/drawing/2014/main" id="{49F85A72-B50F-440E-AAD3-53C099F6D9B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 xmlns:a16="http://schemas.microsoft.com/office/drawing/2014/main" id="{72C2D00B-4207-4720-8C68-605CAFDD5CA2}"/>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49461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82BA5FF-4919-4FF8-9C04-06CE156B762F}"/>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a:extLst>
              <a:ext uri="{FF2B5EF4-FFF2-40B4-BE49-F238E27FC236}">
                <a16:creationId xmlns="" xmlns:a16="http://schemas.microsoft.com/office/drawing/2014/main" id="{CBEDA970-128E-4150-8E5A-A1B056E835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EAEC6CD1-EE5E-42EF-B76D-BB803BA6AB5E}"/>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681876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50C2A1B-34CA-4877-9435-D77DF325757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F255E5E-4A81-44CC-8D99-F56E625D46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19CEECF-A221-4ECC-AD9C-E197D516D24C}"/>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a:extLst>
              <a:ext uri="{FF2B5EF4-FFF2-40B4-BE49-F238E27FC236}">
                <a16:creationId xmlns="" xmlns:a16="http://schemas.microsoft.com/office/drawing/2014/main" id="{018F41AE-0DDE-49ED-9F0C-E0E16F599A0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B7B47FB7-77F0-4C43-B81E-D04B31C953D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88459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 xmlns:a16="http://schemas.microsoft.com/office/drawing/2014/main" id="{0D57E7FA-E8FC-45AC-868F-CDC8144939D6}"/>
              </a:ext>
            </a:extLst>
          </p:cNvPr>
          <p:cNvSpPr/>
          <p:nvPr/>
        </p:nvSpPr>
        <p:spPr>
          <a:xfrm rot="10800000" flipV="1">
            <a:off x="1949891" y="527562"/>
            <a:ext cx="5244219"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 xmlns:a16="http://schemas.microsoft.com/office/drawing/2014/main" id="{807094A5-EB6F-441D-88F8-CD7A30C84707}"/>
              </a:ext>
            </a:extLst>
          </p:cNvPr>
          <p:cNvSpPr>
            <a:spLocks noGrp="1"/>
          </p:cNvSpPr>
          <p:nvPr>
            <p:ph type="ctrTitle"/>
          </p:nvPr>
        </p:nvSpPr>
        <p:spPr>
          <a:xfrm>
            <a:off x="1131570" y="1591056"/>
            <a:ext cx="4279392" cy="3264408"/>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1C7CE1E3-3929-42A6-81B7-056BD88EF353}"/>
              </a:ext>
            </a:extLst>
          </p:cNvPr>
          <p:cNvSpPr>
            <a:spLocks noGrp="1"/>
          </p:cNvSpPr>
          <p:nvPr>
            <p:ph type="subTitle" idx="1"/>
          </p:nvPr>
        </p:nvSpPr>
        <p:spPr>
          <a:xfrm>
            <a:off x="1143000" y="4928616"/>
            <a:ext cx="4279392" cy="996696"/>
          </a:xfrm>
        </p:spPr>
        <p:txBody>
          <a:bodyPr/>
          <a:lstStyle>
            <a:lvl1pPr marL="0" indent="0" algn="l">
              <a:buNone/>
              <a:defRPr sz="18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5CE951E3-0794-422C-AF76-0AD4A7FB19EB}"/>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a:extLst>
              <a:ext uri="{FF2B5EF4-FFF2-40B4-BE49-F238E27FC236}">
                <a16:creationId xmlns="" xmlns:a16="http://schemas.microsoft.com/office/drawing/2014/main" id="{114EBFA8-0291-4D77-A9D9-B17FC2382A8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357AC4D4-C4EE-4624-A329-C608A1D5AFE1}"/>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20793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 xmlns:a16="http://schemas.microsoft.com/office/drawing/2014/main" id="{13B7BB51-92B8-4089-8DAB-1202A4D1C6A3}"/>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 xmlns:a16="http://schemas.microsoft.com/office/drawing/2014/main" id="{26030E26-A86A-417A-AA64-699AA8DD3DA5}"/>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D19CF97E-0E6E-41E9-B75B-0371E744D1E8}"/>
              </a:ext>
            </a:extLst>
          </p:cNvPr>
          <p:cNvSpPr>
            <a:spLocks noGrp="1"/>
          </p:cNvSpPr>
          <p:nvPr>
            <p:ph idx="1"/>
          </p:nvPr>
        </p:nvSpPr>
        <p:spPr>
          <a:xfrm>
            <a:off x="628650" y="2011680"/>
            <a:ext cx="78867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70BAE770-8363-44CD-8A22-AB26C5C5361B}"/>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a:extLst>
              <a:ext uri="{FF2B5EF4-FFF2-40B4-BE49-F238E27FC236}">
                <a16:creationId xmlns="" xmlns:a16="http://schemas.microsoft.com/office/drawing/2014/main" id="{36E618F2-3B8E-4449-91E7-F8AA4960938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063428F0-E5C2-42A1-AB2F-1A19FFAD19C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876636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 xmlns:a16="http://schemas.microsoft.com/office/drawing/2014/main" id="{DB2CE8D6-5B4E-4EBE-9ED5-A1DA7E2A5CDA}"/>
              </a:ext>
            </a:extLst>
          </p:cNvPr>
          <p:cNvSpPr/>
          <p:nvPr/>
        </p:nvSpPr>
        <p:spPr>
          <a:xfrm>
            <a:off x="5407362" y="0"/>
            <a:ext cx="3107988"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 xmlns:a16="http://schemas.microsoft.com/office/drawing/2014/main" id="{64AD5705-B027-4C44-B38A-60296E29EB12}"/>
              </a:ext>
            </a:extLst>
          </p:cNvPr>
          <p:cNvSpPr>
            <a:spLocks noGrp="1"/>
          </p:cNvSpPr>
          <p:nvPr>
            <p:ph type="title"/>
          </p:nvPr>
        </p:nvSpPr>
        <p:spPr>
          <a:xfrm>
            <a:off x="623888" y="1078991"/>
            <a:ext cx="3950208" cy="3136392"/>
          </a:xfrm>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BE8BBAC4-9088-44CF-BA2D-B8DD24FB5274}"/>
              </a:ext>
            </a:extLst>
          </p:cNvPr>
          <p:cNvSpPr>
            <a:spLocks noGrp="1"/>
          </p:cNvSpPr>
          <p:nvPr>
            <p:ph type="body" idx="1"/>
          </p:nvPr>
        </p:nvSpPr>
        <p:spPr>
          <a:xfrm>
            <a:off x="623888" y="4279393"/>
            <a:ext cx="3950208" cy="1500187"/>
          </a:xfrm>
        </p:spPr>
        <p:txBody>
          <a:bodyPr/>
          <a:lstStyle>
            <a:lvl1pPr marL="0" indent="0">
              <a:buNone/>
              <a:defRPr sz="1800" cap="all"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793FB3F-D2A6-4919-B57B-C08861D46303}"/>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a:extLst>
              <a:ext uri="{FF2B5EF4-FFF2-40B4-BE49-F238E27FC236}">
                <a16:creationId xmlns="" xmlns:a16="http://schemas.microsoft.com/office/drawing/2014/main" id="{989049E0-6BE5-43FA-A4D4-ACAFC871A7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ADF8C28D-1479-4F15-B906-0AEBBCCA8CF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647674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 xmlns:a16="http://schemas.microsoft.com/office/drawing/2014/main" id="{FD51F360-8860-4FB5-A0A5-773473DD8B39}"/>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 xmlns:a16="http://schemas.microsoft.com/office/drawing/2014/main" id="{D2A77EC9-372A-4ECA-9088-780532AF057F}"/>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57C882CE-1B27-414A-9B06-AA5D2DB683BA}"/>
              </a:ext>
            </a:extLst>
          </p:cNvPr>
          <p:cNvSpPr>
            <a:spLocks noGrp="1"/>
          </p:cNvSpPr>
          <p:nvPr>
            <p:ph sz="half" idx="1"/>
          </p:nvPr>
        </p:nvSpPr>
        <p:spPr>
          <a:xfrm>
            <a:off x="628650"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A0397E60-5D92-4530-96D1-FC09AF3C2742}"/>
              </a:ext>
            </a:extLst>
          </p:cNvPr>
          <p:cNvSpPr>
            <a:spLocks noGrp="1"/>
          </p:cNvSpPr>
          <p:nvPr>
            <p:ph sz="half" idx="2"/>
          </p:nvPr>
        </p:nvSpPr>
        <p:spPr>
          <a:xfrm>
            <a:off x="4814316"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034240FE-0C6A-47E9-9B0A-7B3C60877372}"/>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6" name="Footer Placeholder 5">
            <a:extLst>
              <a:ext uri="{FF2B5EF4-FFF2-40B4-BE49-F238E27FC236}">
                <a16:creationId xmlns="" xmlns:a16="http://schemas.microsoft.com/office/drawing/2014/main" id="{8671AE1B-BB18-4C7E-AA77-3A4D401A5F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 xmlns:a16="http://schemas.microsoft.com/office/drawing/2014/main" id="{76FA7B1D-FEDD-4E29-A352-29E5F498B32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798849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 xmlns:a16="http://schemas.microsoft.com/office/drawing/2014/main" id="{527D753D-3426-457C-9082-B92894509EC0}"/>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 xmlns:a16="http://schemas.microsoft.com/office/drawing/2014/main" id="{164D2B94-0682-4185-BCE3-89AF214A4FA8}"/>
              </a:ext>
            </a:extLst>
          </p:cNvPr>
          <p:cNvSpPr>
            <a:spLocks noGrp="1"/>
          </p:cNvSpPr>
          <p:nvPr>
            <p:ph type="title"/>
          </p:nvPr>
        </p:nvSpPr>
        <p:spPr>
          <a:xfrm>
            <a:off x="629841" y="365126"/>
            <a:ext cx="7886700" cy="1325563"/>
          </a:xfrm>
        </p:spPr>
        <p:txBody>
          <a:bodyPr>
            <a:normAutofit/>
          </a:bodyPr>
          <a:lstStyle>
            <a:lvl1pPr>
              <a:defRPr sz="30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8D65C47E-B85E-4B3E-A669-DEEC7F5DF2FB}"/>
              </a:ext>
            </a:extLst>
          </p:cNvPr>
          <p:cNvSpPr>
            <a:spLocks noGrp="1"/>
          </p:cNvSpPr>
          <p:nvPr>
            <p:ph type="body" idx="1"/>
          </p:nvPr>
        </p:nvSpPr>
        <p:spPr>
          <a:xfrm>
            <a:off x="629841"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324517F-FE8C-49AD-9A52-0F4301052699}"/>
              </a:ext>
            </a:extLst>
          </p:cNvPr>
          <p:cNvSpPr>
            <a:spLocks noGrp="1"/>
          </p:cNvSpPr>
          <p:nvPr>
            <p:ph sz="half" idx="2"/>
          </p:nvPr>
        </p:nvSpPr>
        <p:spPr>
          <a:xfrm>
            <a:off x="629841"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C80C73EC-7117-4DC2-9075-14102F2E282B}"/>
              </a:ext>
            </a:extLst>
          </p:cNvPr>
          <p:cNvSpPr>
            <a:spLocks noGrp="1"/>
          </p:cNvSpPr>
          <p:nvPr>
            <p:ph type="body" sz="quarter" idx="3"/>
          </p:nvPr>
        </p:nvSpPr>
        <p:spPr>
          <a:xfrm>
            <a:off x="4814316"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DD9A323-865B-4177-8F98-9BA304E022E0}"/>
              </a:ext>
            </a:extLst>
          </p:cNvPr>
          <p:cNvSpPr>
            <a:spLocks noGrp="1"/>
          </p:cNvSpPr>
          <p:nvPr>
            <p:ph sz="quarter" idx="4"/>
          </p:nvPr>
        </p:nvSpPr>
        <p:spPr>
          <a:xfrm>
            <a:off x="4814316"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2AA4E5D6-7075-4584-BD43-D966F0B58E6D}"/>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8" name="Footer Placeholder 7">
            <a:extLst>
              <a:ext uri="{FF2B5EF4-FFF2-40B4-BE49-F238E27FC236}">
                <a16:creationId xmlns="" xmlns:a16="http://schemas.microsoft.com/office/drawing/2014/main" id="{8C38B83D-8A05-4F3C-A409-1602C963075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 xmlns:a16="http://schemas.microsoft.com/office/drawing/2014/main" id="{BAD250E7-8A73-449C-A140-A2A2582D7F3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117947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 xmlns:a16="http://schemas.microsoft.com/office/drawing/2014/main" id="{AAFBE1F6-FC6D-4C3D-9AC3-97028E6F18C7}"/>
              </a:ext>
            </a:extLst>
          </p:cNvPr>
          <p:cNvSpPr/>
          <p:nvPr/>
        </p:nvSpPr>
        <p:spPr>
          <a:xfrm rot="10800000" flipV="1">
            <a:off x="1477229" y="181596"/>
            <a:ext cx="618954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 xmlns:a16="http://schemas.microsoft.com/office/drawing/2014/main" id="{192825A4-268B-4301-8432-F9E9B2661AEC}"/>
              </a:ext>
            </a:extLst>
          </p:cNvPr>
          <p:cNvSpPr>
            <a:spLocks noGrp="1"/>
          </p:cNvSpPr>
          <p:nvPr>
            <p:ph type="title"/>
          </p:nvPr>
        </p:nvSpPr>
        <p:spPr>
          <a:xfrm>
            <a:off x="2132838" y="1572768"/>
            <a:ext cx="4876038" cy="4096512"/>
          </a:xfrm>
        </p:spPr>
        <p:txBody>
          <a:bodyPr>
            <a:normAutofit/>
          </a:bodyPr>
          <a:lstStyle>
            <a:lvl1pPr algn="ctr">
              <a:defRPr sz="3000"/>
            </a:lvl1pPr>
          </a:lstStyle>
          <a:p>
            <a:r>
              <a:rPr lang="en-US"/>
              <a:t>Click to edit Master title style</a:t>
            </a:r>
            <a:endParaRPr lang="en-US" dirty="0"/>
          </a:p>
        </p:txBody>
      </p:sp>
      <p:sp>
        <p:nvSpPr>
          <p:cNvPr id="3" name="Date Placeholder 2">
            <a:extLst>
              <a:ext uri="{FF2B5EF4-FFF2-40B4-BE49-F238E27FC236}">
                <a16:creationId xmlns="" xmlns:a16="http://schemas.microsoft.com/office/drawing/2014/main" id="{DA33410F-8A90-47F6-BD39-4AC0E4358351}"/>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4" name="Footer Placeholder 3">
            <a:extLst>
              <a:ext uri="{FF2B5EF4-FFF2-40B4-BE49-F238E27FC236}">
                <a16:creationId xmlns="" xmlns:a16="http://schemas.microsoft.com/office/drawing/2014/main" id="{D1D819A9-F8DE-4E5C-AFC3-E0105ACD829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A4E25320-A12F-4F3E-8EC9-11292FF36BE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278688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1C9756B-145D-4BA8-AA43-904C1E7CB86D}"/>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3" name="Footer Placeholder 2">
            <a:extLst>
              <a:ext uri="{FF2B5EF4-FFF2-40B4-BE49-F238E27FC236}">
                <a16:creationId xmlns="" xmlns:a16="http://schemas.microsoft.com/office/drawing/2014/main"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 xmlns:a16="http://schemas.microsoft.com/office/drawing/2014/main"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26287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 xmlns:a16="http://schemas.microsoft.com/office/drawing/2014/main" id="{13B7BB51-92B8-4089-8DAB-1202A4D1C6A3}"/>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 xmlns:a16="http://schemas.microsoft.com/office/drawing/2014/main" id="{26030E26-A86A-417A-AA64-699AA8DD3DA5}"/>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D19CF97E-0E6E-41E9-B75B-0371E744D1E8}"/>
              </a:ext>
            </a:extLst>
          </p:cNvPr>
          <p:cNvSpPr>
            <a:spLocks noGrp="1"/>
          </p:cNvSpPr>
          <p:nvPr>
            <p:ph idx="1"/>
          </p:nvPr>
        </p:nvSpPr>
        <p:spPr>
          <a:xfrm>
            <a:off x="628650" y="2011680"/>
            <a:ext cx="78867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70BAE770-8363-44CD-8A22-AB26C5C5361B}"/>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a:extLst>
              <a:ext uri="{FF2B5EF4-FFF2-40B4-BE49-F238E27FC236}">
                <a16:creationId xmlns="" xmlns:a16="http://schemas.microsoft.com/office/drawing/2014/main" id="{36E618F2-3B8E-4449-91E7-F8AA4960938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063428F0-E5C2-42A1-AB2F-1A19FFAD19C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7094910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 xmlns:a16="http://schemas.microsoft.com/office/drawing/2014/main" id="{736BF44D-E8DD-45FA-931D-CBCC67D57944}"/>
              </a:ext>
            </a:extLst>
          </p:cNvPr>
          <p:cNvSpPr/>
          <p:nvPr/>
        </p:nvSpPr>
        <p:spPr>
          <a:xfrm>
            <a:off x="1326075" y="-1"/>
            <a:ext cx="7817925"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Date Placeholder 1">
            <a:extLst>
              <a:ext uri="{FF2B5EF4-FFF2-40B4-BE49-F238E27FC236}">
                <a16:creationId xmlns="" xmlns:a16="http://schemas.microsoft.com/office/drawing/2014/main" id="{71C9756B-145D-4BA8-AA43-904C1E7CB86D}"/>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3" name="Footer Placeholder 2">
            <a:extLst>
              <a:ext uri="{FF2B5EF4-FFF2-40B4-BE49-F238E27FC236}">
                <a16:creationId xmlns="" xmlns:a16="http://schemas.microsoft.com/office/drawing/2014/main"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 xmlns:a16="http://schemas.microsoft.com/office/drawing/2014/main"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41117042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 xmlns:a16="http://schemas.microsoft.com/office/drawing/2014/main" id="{76C5A8FA-6B61-4934-AF55-C595090CA5DC}"/>
              </a:ext>
            </a:extLst>
          </p:cNvPr>
          <p:cNvSpPr/>
          <p:nvPr/>
        </p:nvSpPr>
        <p:spPr>
          <a:xfrm>
            <a:off x="3545046" y="0"/>
            <a:ext cx="5604286"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sz="1350" dirty="0">
              <a:solidFill>
                <a:schemeClr val="tx1"/>
              </a:solidFill>
            </a:endParaRPr>
          </a:p>
        </p:txBody>
      </p:sp>
      <p:sp>
        <p:nvSpPr>
          <p:cNvPr id="2" name="Title 1">
            <a:extLst>
              <a:ext uri="{FF2B5EF4-FFF2-40B4-BE49-F238E27FC236}">
                <a16:creationId xmlns="" xmlns:a16="http://schemas.microsoft.com/office/drawing/2014/main" id="{146AD042-DE90-4088-8A07-B9A64C2CE03E}"/>
              </a:ext>
            </a:extLst>
          </p:cNvPr>
          <p:cNvSpPr>
            <a:spLocks noGrp="1"/>
          </p:cNvSpPr>
          <p:nvPr>
            <p:ph type="title"/>
          </p:nvPr>
        </p:nvSpPr>
        <p:spPr>
          <a:xfrm>
            <a:off x="629841" y="640080"/>
            <a:ext cx="2914650" cy="2953512"/>
          </a:xfrm>
        </p:spPr>
        <p:txBody>
          <a:bodyPr anchor="b"/>
          <a:lstStyle>
            <a:lvl1pPr>
              <a:defRPr sz="24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BF2FFC98-62A0-445A-BEDA-785BE925A1D8}"/>
              </a:ext>
            </a:extLst>
          </p:cNvPr>
          <p:cNvSpPr>
            <a:spLocks noGrp="1"/>
          </p:cNvSpPr>
          <p:nvPr>
            <p:ph idx="1"/>
          </p:nvPr>
        </p:nvSpPr>
        <p:spPr>
          <a:xfrm>
            <a:off x="5294376" y="640080"/>
            <a:ext cx="3367278" cy="5596128"/>
          </a:xfrm>
        </p:spPr>
        <p:txBody>
          <a:bodyPr anchor="ct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DB4D7827-8489-4EE4-88EE-16685FE6DE8A}"/>
              </a:ext>
            </a:extLst>
          </p:cNvPr>
          <p:cNvSpPr>
            <a:spLocks noGrp="1"/>
          </p:cNvSpPr>
          <p:nvPr>
            <p:ph type="body" sz="half" idx="2"/>
          </p:nvPr>
        </p:nvSpPr>
        <p:spPr>
          <a:xfrm>
            <a:off x="629841" y="3776472"/>
            <a:ext cx="2914650" cy="246888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8C33534F-EA91-4A50-B0F6-10D689E458EF}"/>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6" name="Footer Placeholder 5">
            <a:extLst>
              <a:ext uri="{FF2B5EF4-FFF2-40B4-BE49-F238E27FC236}">
                <a16:creationId xmlns=""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IN" dirty="0"/>
          </a:p>
        </p:txBody>
      </p:sp>
      <p:sp>
        <p:nvSpPr>
          <p:cNvPr id="7" name="Slide Number Placeholder 6">
            <a:extLst>
              <a:ext uri="{FF2B5EF4-FFF2-40B4-BE49-F238E27FC236}">
                <a16:creationId xmlns="" xmlns:a16="http://schemas.microsoft.com/office/drawing/2014/main" id="{910B6EE2-78A1-4D01-87BE-A1487FBD271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43017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 xmlns:a16="http://schemas.microsoft.com/office/drawing/2014/main" id="{0EE21C0F-70D8-4F3C-9392-07559C90EE6E}"/>
              </a:ext>
            </a:extLst>
          </p:cNvPr>
          <p:cNvSpPr/>
          <p:nvPr/>
        </p:nvSpPr>
        <p:spPr>
          <a:xfrm rot="10800000" flipH="1" flipV="1">
            <a:off x="513724" y="1332237"/>
            <a:ext cx="3947799"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 xmlns:a16="http://schemas.microsoft.com/office/drawing/2014/main" id="{48DB1DFE-8154-440D-93CF-FEF7860E897F}"/>
              </a:ext>
            </a:extLst>
          </p:cNvPr>
          <p:cNvSpPr>
            <a:spLocks noGrp="1"/>
          </p:cNvSpPr>
          <p:nvPr>
            <p:ph type="title"/>
          </p:nvPr>
        </p:nvSpPr>
        <p:spPr>
          <a:xfrm>
            <a:off x="1049274" y="2523744"/>
            <a:ext cx="2873502" cy="1453896"/>
          </a:xfrm>
        </p:spPr>
        <p:txBody>
          <a:bodyPr anchor="b"/>
          <a:lstStyle>
            <a:lvl1pPr algn="ctr">
              <a:defRPr sz="2400"/>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9CD9D1F5-05CC-48F3-A314-315EF1703043}"/>
              </a:ext>
            </a:extLst>
          </p:cNvPr>
          <p:cNvSpPr>
            <a:spLocks noGrp="1"/>
          </p:cNvSpPr>
          <p:nvPr>
            <p:ph type="pic" idx="1"/>
          </p:nvPr>
        </p:nvSpPr>
        <p:spPr>
          <a:xfrm>
            <a:off x="5033772" y="640079"/>
            <a:ext cx="3627882" cy="556869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a:extLst>
              <a:ext uri="{FF2B5EF4-FFF2-40B4-BE49-F238E27FC236}">
                <a16:creationId xmlns="" xmlns:a16="http://schemas.microsoft.com/office/drawing/2014/main" id="{211807DE-1178-4BBB-89D8-9046239C2DE9}"/>
              </a:ext>
            </a:extLst>
          </p:cNvPr>
          <p:cNvSpPr>
            <a:spLocks noGrp="1"/>
          </p:cNvSpPr>
          <p:nvPr>
            <p:ph type="body" sz="half" idx="2"/>
          </p:nvPr>
        </p:nvSpPr>
        <p:spPr>
          <a:xfrm>
            <a:off x="1241298" y="4087368"/>
            <a:ext cx="2489454" cy="649224"/>
          </a:xfrm>
        </p:spPr>
        <p:txBody>
          <a:bodyPr>
            <a:noAutofit/>
          </a:bodyPr>
          <a:lstStyle>
            <a:lvl1pPr marL="0" indent="0" algn="ctr">
              <a:buNone/>
              <a:defRPr sz="1500" cap="all"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3D48EA59-A1BC-48B7-9495-6D5C6035B14B}"/>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6" name="Footer Placeholder 5">
            <a:extLst>
              <a:ext uri="{FF2B5EF4-FFF2-40B4-BE49-F238E27FC236}">
                <a16:creationId xmlns="" xmlns:a16="http://schemas.microsoft.com/office/drawing/2014/main" id="{49F85A72-B50F-440E-AAD3-53C099F6D9B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 xmlns:a16="http://schemas.microsoft.com/office/drawing/2014/main" id="{72C2D00B-4207-4720-8C68-605CAFDD5CA2}"/>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5708152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82BA5FF-4919-4FF8-9C04-06CE156B762F}"/>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a:extLst>
              <a:ext uri="{FF2B5EF4-FFF2-40B4-BE49-F238E27FC236}">
                <a16:creationId xmlns="" xmlns:a16="http://schemas.microsoft.com/office/drawing/2014/main" id="{CBEDA970-128E-4150-8E5A-A1B056E835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EAEC6CD1-EE5E-42EF-B76D-BB803BA6AB5E}"/>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791544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50C2A1B-34CA-4877-9435-D77DF325757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F255E5E-4A81-44CC-8D99-F56E625D46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19CEECF-A221-4ECC-AD9C-E197D516D24C}"/>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a:extLst>
              <a:ext uri="{FF2B5EF4-FFF2-40B4-BE49-F238E27FC236}">
                <a16:creationId xmlns="" xmlns:a16="http://schemas.microsoft.com/office/drawing/2014/main" id="{018F41AE-0DDE-49ED-9F0C-E0E16F599A0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B7B47FB7-77F0-4C43-B81E-D04B31C953D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9427593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 xmlns:a16="http://schemas.microsoft.com/office/drawing/2014/main" id="{0D57E7FA-E8FC-45AC-868F-CDC8144939D6}"/>
              </a:ext>
            </a:extLst>
          </p:cNvPr>
          <p:cNvSpPr/>
          <p:nvPr/>
        </p:nvSpPr>
        <p:spPr>
          <a:xfrm rot="10800000" flipV="1">
            <a:off x="1949891" y="527562"/>
            <a:ext cx="5244219"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 xmlns:a16="http://schemas.microsoft.com/office/drawing/2014/main" id="{807094A5-EB6F-441D-88F8-CD7A30C84707}"/>
              </a:ext>
            </a:extLst>
          </p:cNvPr>
          <p:cNvSpPr>
            <a:spLocks noGrp="1"/>
          </p:cNvSpPr>
          <p:nvPr>
            <p:ph type="ctrTitle"/>
          </p:nvPr>
        </p:nvSpPr>
        <p:spPr>
          <a:xfrm>
            <a:off x="1131570" y="1591056"/>
            <a:ext cx="4279392" cy="3264408"/>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1C7CE1E3-3929-42A6-81B7-056BD88EF353}"/>
              </a:ext>
            </a:extLst>
          </p:cNvPr>
          <p:cNvSpPr>
            <a:spLocks noGrp="1"/>
          </p:cNvSpPr>
          <p:nvPr>
            <p:ph type="subTitle" idx="1"/>
          </p:nvPr>
        </p:nvSpPr>
        <p:spPr>
          <a:xfrm>
            <a:off x="1143000" y="4928616"/>
            <a:ext cx="4279392" cy="996696"/>
          </a:xfrm>
        </p:spPr>
        <p:txBody>
          <a:bodyPr/>
          <a:lstStyle>
            <a:lvl1pPr marL="0" indent="0" algn="l">
              <a:buNone/>
              <a:defRPr sz="18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5CE951E3-0794-422C-AF76-0AD4A7FB19EB}"/>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a:extLst>
              <a:ext uri="{FF2B5EF4-FFF2-40B4-BE49-F238E27FC236}">
                <a16:creationId xmlns="" xmlns:a16="http://schemas.microsoft.com/office/drawing/2014/main" id="{114EBFA8-0291-4D77-A9D9-B17FC2382A8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357AC4D4-C4EE-4624-A329-C608A1D5AFE1}"/>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4754142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 xmlns:a16="http://schemas.microsoft.com/office/drawing/2014/main" id="{13B7BB51-92B8-4089-8DAB-1202A4D1C6A3}"/>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 xmlns:a16="http://schemas.microsoft.com/office/drawing/2014/main" id="{26030E26-A86A-417A-AA64-699AA8DD3DA5}"/>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D19CF97E-0E6E-41E9-B75B-0371E744D1E8}"/>
              </a:ext>
            </a:extLst>
          </p:cNvPr>
          <p:cNvSpPr>
            <a:spLocks noGrp="1"/>
          </p:cNvSpPr>
          <p:nvPr>
            <p:ph idx="1"/>
          </p:nvPr>
        </p:nvSpPr>
        <p:spPr>
          <a:xfrm>
            <a:off x="628650" y="2011680"/>
            <a:ext cx="78867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70BAE770-8363-44CD-8A22-AB26C5C5361B}"/>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a:extLst>
              <a:ext uri="{FF2B5EF4-FFF2-40B4-BE49-F238E27FC236}">
                <a16:creationId xmlns="" xmlns:a16="http://schemas.microsoft.com/office/drawing/2014/main" id="{36E618F2-3B8E-4449-91E7-F8AA4960938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063428F0-E5C2-42A1-AB2F-1A19FFAD19C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3059779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 xmlns:a16="http://schemas.microsoft.com/office/drawing/2014/main" id="{DB2CE8D6-5B4E-4EBE-9ED5-A1DA7E2A5CDA}"/>
              </a:ext>
            </a:extLst>
          </p:cNvPr>
          <p:cNvSpPr/>
          <p:nvPr/>
        </p:nvSpPr>
        <p:spPr>
          <a:xfrm>
            <a:off x="5407362" y="0"/>
            <a:ext cx="3107988"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 xmlns:a16="http://schemas.microsoft.com/office/drawing/2014/main" id="{64AD5705-B027-4C44-B38A-60296E29EB12}"/>
              </a:ext>
            </a:extLst>
          </p:cNvPr>
          <p:cNvSpPr>
            <a:spLocks noGrp="1"/>
          </p:cNvSpPr>
          <p:nvPr>
            <p:ph type="title"/>
          </p:nvPr>
        </p:nvSpPr>
        <p:spPr>
          <a:xfrm>
            <a:off x="623888" y="1078991"/>
            <a:ext cx="3950208" cy="3136392"/>
          </a:xfrm>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BE8BBAC4-9088-44CF-BA2D-B8DD24FB5274}"/>
              </a:ext>
            </a:extLst>
          </p:cNvPr>
          <p:cNvSpPr>
            <a:spLocks noGrp="1"/>
          </p:cNvSpPr>
          <p:nvPr>
            <p:ph type="body" idx="1"/>
          </p:nvPr>
        </p:nvSpPr>
        <p:spPr>
          <a:xfrm>
            <a:off x="623888" y="4279393"/>
            <a:ext cx="3950208" cy="1500187"/>
          </a:xfrm>
        </p:spPr>
        <p:txBody>
          <a:bodyPr/>
          <a:lstStyle>
            <a:lvl1pPr marL="0" indent="0">
              <a:buNone/>
              <a:defRPr sz="1800" cap="all"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793FB3F-D2A6-4919-B57B-C08861D46303}"/>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a:extLst>
              <a:ext uri="{FF2B5EF4-FFF2-40B4-BE49-F238E27FC236}">
                <a16:creationId xmlns="" xmlns:a16="http://schemas.microsoft.com/office/drawing/2014/main" id="{989049E0-6BE5-43FA-A4D4-ACAFC871A7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ADF8C28D-1479-4F15-B906-0AEBBCCA8CF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601809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 xmlns:a16="http://schemas.microsoft.com/office/drawing/2014/main" id="{FD51F360-8860-4FB5-A0A5-773473DD8B39}"/>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 xmlns:a16="http://schemas.microsoft.com/office/drawing/2014/main" id="{D2A77EC9-372A-4ECA-9088-780532AF057F}"/>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57C882CE-1B27-414A-9B06-AA5D2DB683BA}"/>
              </a:ext>
            </a:extLst>
          </p:cNvPr>
          <p:cNvSpPr>
            <a:spLocks noGrp="1"/>
          </p:cNvSpPr>
          <p:nvPr>
            <p:ph sz="half" idx="1"/>
          </p:nvPr>
        </p:nvSpPr>
        <p:spPr>
          <a:xfrm>
            <a:off x="628650"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A0397E60-5D92-4530-96D1-FC09AF3C2742}"/>
              </a:ext>
            </a:extLst>
          </p:cNvPr>
          <p:cNvSpPr>
            <a:spLocks noGrp="1"/>
          </p:cNvSpPr>
          <p:nvPr>
            <p:ph sz="half" idx="2"/>
          </p:nvPr>
        </p:nvSpPr>
        <p:spPr>
          <a:xfrm>
            <a:off x="4814316"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034240FE-0C6A-47E9-9B0A-7B3C60877372}"/>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6" name="Footer Placeholder 5">
            <a:extLst>
              <a:ext uri="{FF2B5EF4-FFF2-40B4-BE49-F238E27FC236}">
                <a16:creationId xmlns="" xmlns:a16="http://schemas.microsoft.com/office/drawing/2014/main" id="{8671AE1B-BB18-4C7E-AA77-3A4D401A5F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 xmlns:a16="http://schemas.microsoft.com/office/drawing/2014/main" id="{76FA7B1D-FEDD-4E29-A352-29E5F498B32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4262508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 xmlns:a16="http://schemas.microsoft.com/office/drawing/2014/main" id="{527D753D-3426-457C-9082-B92894509EC0}"/>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 xmlns:a16="http://schemas.microsoft.com/office/drawing/2014/main" id="{164D2B94-0682-4185-BCE3-89AF214A4FA8}"/>
              </a:ext>
            </a:extLst>
          </p:cNvPr>
          <p:cNvSpPr>
            <a:spLocks noGrp="1"/>
          </p:cNvSpPr>
          <p:nvPr>
            <p:ph type="title"/>
          </p:nvPr>
        </p:nvSpPr>
        <p:spPr>
          <a:xfrm>
            <a:off x="629841" y="365126"/>
            <a:ext cx="7886700" cy="1325563"/>
          </a:xfrm>
        </p:spPr>
        <p:txBody>
          <a:bodyPr>
            <a:normAutofit/>
          </a:bodyPr>
          <a:lstStyle>
            <a:lvl1pPr>
              <a:defRPr sz="30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8D65C47E-B85E-4B3E-A669-DEEC7F5DF2FB}"/>
              </a:ext>
            </a:extLst>
          </p:cNvPr>
          <p:cNvSpPr>
            <a:spLocks noGrp="1"/>
          </p:cNvSpPr>
          <p:nvPr>
            <p:ph type="body" idx="1"/>
          </p:nvPr>
        </p:nvSpPr>
        <p:spPr>
          <a:xfrm>
            <a:off x="629841"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324517F-FE8C-49AD-9A52-0F4301052699}"/>
              </a:ext>
            </a:extLst>
          </p:cNvPr>
          <p:cNvSpPr>
            <a:spLocks noGrp="1"/>
          </p:cNvSpPr>
          <p:nvPr>
            <p:ph sz="half" idx="2"/>
          </p:nvPr>
        </p:nvSpPr>
        <p:spPr>
          <a:xfrm>
            <a:off x="629841"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C80C73EC-7117-4DC2-9075-14102F2E282B}"/>
              </a:ext>
            </a:extLst>
          </p:cNvPr>
          <p:cNvSpPr>
            <a:spLocks noGrp="1"/>
          </p:cNvSpPr>
          <p:nvPr>
            <p:ph type="body" sz="quarter" idx="3"/>
          </p:nvPr>
        </p:nvSpPr>
        <p:spPr>
          <a:xfrm>
            <a:off x="4814316"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DD9A323-865B-4177-8F98-9BA304E022E0}"/>
              </a:ext>
            </a:extLst>
          </p:cNvPr>
          <p:cNvSpPr>
            <a:spLocks noGrp="1"/>
          </p:cNvSpPr>
          <p:nvPr>
            <p:ph sz="quarter" idx="4"/>
          </p:nvPr>
        </p:nvSpPr>
        <p:spPr>
          <a:xfrm>
            <a:off x="4814316"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2AA4E5D6-7075-4584-BD43-D966F0B58E6D}"/>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8" name="Footer Placeholder 7">
            <a:extLst>
              <a:ext uri="{FF2B5EF4-FFF2-40B4-BE49-F238E27FC236}">
                <a16:creationId xmlns="" xmlns:a16="http://schemas.microsoft.com/office/drawing/2014/main" id="{8C38B83D-8A05-4F3C-A409-1602C963075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 xmlns:a16="http://schemas.microsoft.com/office/drawing/2014/main" id="{BAD250E7-8A73-449C-A140-A2A2582D7F3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15697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 xmlns:a16="http://schemas.microsoft.com/office/drawing/2014/main" id="{DB2CE8D6-5B4E-4EBE-9ED5-A1DA7E2A5CDA}"/>
              </a:ext>
            </a:extLst>
          </p:cNvPr>
          <p:cNvSpPr/>
          <p:nvPr/>
        </p:nvSpPr>
        <p:spPr>
          <a:xfrm>
            <a:off x="5407362" y="0"/>
            <a:ext cx="3107988"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 xmlns:a16="http://schemas.microsoft.com/office/drawing/2014/main" id="{64AD5705-B027-4C44-B38A-60296E29EB12}"/>
              </a:ext>
            </a:extLst>
          </p:cNvPr>
          <p:cNvSpPr>
            <a:spLocks noGrp="1"/>
          </p:cNvSpPr>
          <p:nvPr>
            <p:ph type="title"/>
          </p:nvPr>
        </p:nvSpPr>
        <p:spPr>
          <a:xfrm>
            <a:off x="623888" y="1078991"/>
            <a:ext cx="3950208" cy="3136392"/>
          </a:xfrm>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BE8BBAC4-9088-44CF-BA2D-B8DD24FB5274}"/>
              </a:ext>
            </a:extLst>
          </p:cNvPr>
          <p:cNvSpPr>
            <a:spLocks noGrp="1"/>
          </p:cNvSpPr>
          <p:nvPr>
            <p:ph type="body" idx="1"/>
          </p:nvPr>
        </p:nvSpPr>
        <p:spPr>
          <a:xfrm>
            <a:off x="623888" y="4279393"/>
            <a:ext cx="3950208" cy="1500187"/>
          </a:xfrm>
        </p:spPr>
        <p:txBody>
          <a:bodyPr/>
          <a:lstStyle>
            <a:lvl1pPr marL="0" indent="0">
              <a:buNone/>
              <a:defRPr sz="1800" cap="all"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793FB3F-D2A6-4919-B57B-C08861D46303}"/>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a:extLst>
              <a:ext uri="{FF2B5EF4-FFF2-40B4-BE49-F238E27FC236}">
                <a16:creationId xmlns="" xmlns:a16="http://schemas.microsoft.com/office/drawing/2014/main" id="{989049E0-6BE5-43FA-A4D4-ACAFC871A7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ADF8C28D-1479-4F15-B906-0AEBBCCA8CF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41833023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 xmlns:a16="http://schemas.microsoft.com/office/drawing/2014/main" id="{AAFBE1F6-FC6D-4C3D-9AC3-97028E6F18C7}"/>
              </a:ext>
            </a:extLst>
          </p:cNvPr>
          <p:cNvSpPr/>
          <p:nvPr/>
        </p:nvSpPr>
        <p:spPr>
          <a:xfrm rot="10800000" flipV="1">
            <a:off x="1477229" y="181596"/>
            <a:ext cx="618954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 xmlns:a16="http://schemas.microsoft.com/office/drawing/2014/main" id="{192825A4-268B-4301-8432-F9E9B2661AEC}"/>
              </a:ext>
            </a:extLst>
          </p:cNvPr>
          <p:cNvSpPr>
            <a:spLocks noGrp="1"/>
          </p:cNvSpPr>
          <p:nvPr>
            <p:ph type="title"/>
          </p:nvPr>
        </p:nvSpPr>
        <p:spPr>
          <a:xfrm>
            <a:off x="2132838" y="1572768"/>
            <a:ext cx="4876038" cy="4096512"/>
          </a:xfrm>
        </p:spPr>
        <p:txBody>
          <a:bodyPr>
            <a:normAutofit/>
          </a:bodyPr>
          <a:lstStyle>
            <a:lvl1pPr algn="ctr">
              <a:defRPr sz="3000"/>
            </a:lvl1pPr>
          </a:lstStyle>
          <a:p>
            <a:r>
              <a:rPr lang="en-US"/>
              <a:t>Click to edit Master title style</a:t>
            </a:r>
            <a:endParaRPr lang="en-US" dirty="0"/>
          </a:p>
        </p:txBody>
      </p:sp>
      <p:sp>
        <p:nvSpPr>
          <p:cNvPr id="3" name="Date Placeholder 2">
            <a:extLst>
              <a:ext uri="{FF2B5EF4-FFF2-40B4-BE49-F238E27FC236}">
                <a16:creationId xmlns="" xmlns:a16="http://schemas.microsoft.com/office/drawing/2014/main" id="{DA33410F-8A90-47F6-BD39-4AC0E4358351}"/>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4" name="Footer Placeholder 3">
            <a:extLst>
              <a:ext uri="{FF2B5EF4-FFF2-40B4-BE49-F238E27FC236}">
                <a16:creationId xmlns="" xmlns:a16="http://schemas.microsoft.com/office/drawing/2014/main" id="{D1D819A9-F8DE-4E5C-AFC3-E0105ACD829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A4E25320-A12F-4F3E-8EC9-11292FF36BE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0031215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1C9756B-145D-4BA8-AA43-904C1E7CB86D}"/>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3" name="Footer Placeholder 2">
            <a:extLst>
              <a:ext uri="{FF2B5EF4-FFF2-40B4-BE49-F238E27FC236}">
                <a16:creationId xmlns="" xmlns:a16="http://schemas.microsoft.com/office/drawing/2014/main"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 xmlns:a16="http://schemas.microsoft.com/office/drawing/2014/main"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8953392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 xmlns:a16="http://schemas.microsoft.com/office/drawing/2014/main" id="{736BF44D-E8DD-45FA-931D-CBCC67D57944}"/>
              </a:ext>
            </a:extLst>
          </p:cNvPr>
          <p:cNvSpPr/>
          <p:nvPr/>
        </p:nvSpPr>
        <p:spPr>
          <a:xfrm>
            <a:off x="1326075" y="-1"/>
            <a:ext cx="7817925"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Date Placeholder 1">
            <a:extLst>
              <a:ext uri="{FF2B5EF4-FFF2-40B4-BE49-F238E27FC236}">
                <a16:creationId xmlns="" xmlns:a16="http://schemas.microsoft.com/office/drawing/2014/main" id="{71C9756B-145D-4BA8-AA43-904C1E7CB86D}"/>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3" name="Footer Placeholder 2">
            <a:extLst>
              <a:ext uri="{FF2B5EF4-FFF2-40B4-BE49-F238E27FC236}">
                <a16:creationId xmlns="" xmlns:a16="http://schemas.microsoft.com/office/drawing/2014/main"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 xmlns:a16="http://schemas.microsoft.com/office/drawing/2014/main"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502065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 xmlns:a16="http://schemas.microsoft.com/office/drawing/2014/main" id="{76C5A8FA-6B61-4934-AF55-C595090CA5DC}"/>
              </a:ext>
            </a:extLst>
          </p:cNvPr>
          <p:cNvSpPr/>
          <p:nvPr/>
        </p:nvSpPr>
        <p:spPr>
          <a:xfrm>
            <a:off x="3545046" y="0"/>
            <a:ext cx="5604286"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sz="1350" dirty="0">
              <a:solidFill>
                <a:schemeClr val="tx1"/>
              </a:solidFill>
            </a:endParaRPr>
          </a:p>
        </p:txBody>
      </p:sp>
      <p:sp>
        <p:nvSpPr>
          <p:cNvPr id="2" name="Title 1">
            <a:extLst>
              <a:ext uri="{FF2B5EF4-FFF2-40B4-BE49-F238E27FC236}">
                <a16:creationId xmlns="" xmlns:a16="http://schemas.microsoft.com/office/drawing/2014/main" id="{146AD042-DE90-4088-8A07-B9A64C2CE03E}"/>
              </a:ext>
            </a:extLst>
          </p:cNvPr>
          <p:cNvSpPr>
            <a:spLocks noGrp="1"/>
          </p:cNvSpPr>
          <p:nvPr>
            <p:ph type="title"/>
          </p:nvPr>
        </p:nvSpPr>
        <p:spPr>
          <a:xfrm>
            <a:off x="629841" y="640080"/>
            <a:ext cx="2914650" cy="2953512"/>
          </a:xfrm>
        </p:spPr>
        <p:txBody>
          <a:bodyPr anchor="b"/>
          <a:lstStyle>
            <a:lvl1pPr>
              <a:defRPr sz="24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BF2FFC98-62A0-445A-BEDA-785BE925A1D8}"/>
              </a:ext>
            </a:extLst>
          </p:cNvPr>
          <p:cNvSpPr>
            <a:spLocks noGrp="1"/>
          </p:cNvSpPr>
          <p:nvPr>
            <p:ph idx="1"/>
          </p:nvPr>
        </p:nvSpPr>
        <p:spPr>
          <a:xfrm>
            <a:off x="5294376" y="640080"/>
            <a:ext cx="3367278" cy="5596128"/>
          </a:xfrm>
        </p:spPr>
        <p:txBody>
          <a:bodyPr anchor="ct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DB4D7827-8489-4EE4-88EE-16685FE6DE8A}"/>
              </a:ext>
            </a:extLst>
          </p:cNvPr>
          <p:cNvSpPr>
            <a:spLocks noGrp="1"/>
          </p:cNvSpPr>
          <p:nvPr>
            <p:ph type="body" sz="half" idx="2"/>
          </p:nvPr>
        </p:nvSpPr>
        <p:spPr>
          <a:xfrm>
            <a:off x="629841" y="3776472"/>
            <a:ext cx="2914650" cy="246888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8C33534F-EA91-4A50-B0F6-10D689E458EF}"/>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6" name="Footer Placeholder 5">
            <a:extLst>
              <a:ext uri="{FF2B5EF4-FFF2-40B4-BE49-F238E27FC236}">
                <a16:creationId xmlns=""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IN" dirty="0"/>
          </a:p>
        </p:txBody>
      </p:sp>
      <p:sp>
        <p:nvSpPr>
          <p:cNvPr id="7" name="Slide Number Placeholder 6">
            <a:extLst>
              <a:ext uri="{FF2B5EF4-FFF2-40B4-BE49-F238E27FC236}">
                <a16:creationId xmlns="" xmlns:a16="http://schemas.microsoft.com/office/drawing/2014/main" id="{910B6EE2-78A1-4D01-87BE-A1487FBD271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4247070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 xmlns:a16="http://schemas.microsoft.com/office/drawing/2014/main" id="{0EE21C0F-70D8-4F3C-9392-07559C90EE6E}"/>
              </a:ext>
            </a:extLst>
          </p:cNvPr>
          <p:cNvSpPr/>
          <p:nvPr/>
        </p:nvSpPr>
        <p:spPr>
          <a:xfrm rot="10800000" flipH="1" flipV="1">
            <a:off x="513724" y="1332237"/>
            <a:ext cx="3947799"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 xmlns:a16="http://schemas.microsoft.com/office/drawing/2014/main" id="{48DB1DFE-8154-440D-93CF-FEF7860E897F}"/>
              </a:ext>
            </a:extLst>
          </p:cNvPr>
          <p:cNvSpPr>
            <a:spLocks noGrp="1"/>
          </p:cNvSpPr>
          <p:nvPr>
            <p:ph type="title"/>
          </p:nvPr>
        </p:nvSpPr>
        <p:spPr>
          <a:xfrm>
            <a:off x="1049274" y="2523744"/>
            <a:ext cx="2873502" cy="1453896"/>
          </a:xfrm>
        </p:spPr>
        <p:txBody>
          <a:bodyPr anchor="b"/>
          <a:lstStyle>
            <a:lvl1pPr algn="ctr">
              <a:defRPr sz="2400"/>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9CD9D1F5-05CC-48F3-A314-315EF1703043}"/>
              </a:ext>
            </a:extLst>
          </p:cNvPr>
          <p:cNvSpPr>
            <a:spLocks noGrp="1"/>
          </p:cNvSpPr>
          <p:nvPr>
            <p:ph type="pic" idx="1"/>
          </p:nvPr>
        </p:nvSpPr>
        <p:spPr>
          <a:xfrm>
            <a:off x="5033772" y="640079"/>
            <a:ext cx="3627882" cy="556869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a:extLst>
              <a:ext uri="{FF2B5EF4-FFF2-40B4-BE49-F238E27FC236}">
                <a16:creationId xmlns="" xmlns:a16="http://schemas.microsoft.com/office/drawing/2014/main" id="{211807DE-1178-4BBB-89D8-9046239C2DE9}"/>
              </a:ext>
            </a:extLst>
          </p:cNvPr>
          <p:cNvSpPr>
            <a:spLocks noGrp="1"/>
          </p:cNvSpPr>
          <p:nvPr>
            <p:ph type="body" sz="half" idx="2"/>
          </p:nvPr>
        </p:nvSpPr>
        <p:spPr>
          <a:xfrm>
            <a:off x="1241298" y="4087368"/>
            <a:ext cx="2489454" cy="649224"/>
          </a:xfrm>
        </p:spPr>
        <p:txBody>
          <a:bodyPr>
            <a:noAutofit/>
          </a:bodyPr>
          <a:lstStyle>
            <a:lvl1pPr marL="0" indent="0" algn="ctr">
              <a:buNone/>
              <a:defRPr sz="1500" cap="all"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3D48EA59-A1BC-48B7-9495-6D5C6035B14B}"/>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6" name="Footer Placeholder 5">
            <a:extLst>
              <a:ext uri="{FF2B5EF4-FFF2-40B4-BE49-F238E27FC236}">
                <a16:creationId xmlns="" xmlns:a16="http://schemas.microsoft.com/office/drawing/2014/main" id="{49F85A72-B50F-440E-AAD3-53C099F6D9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2C2D00B-4207-4720-8C68-605CAFDD5CA2}"/>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9090942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82BA5FF-4919-4FF8-9C04-06CE156B762F}"/>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a:extLst>
              <a:ext uri="{FF2B5EF4-FFF2-40B4-BE49-F238E27FC236}">
                <a16:creationId xmlns="" xmlns:a16="http://schemas.microsoft.com/office/drawing/2014/main" id="{CBEDA970-128E-4150-8E5A-A1B056E835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EAEC6CD1-EE5E-42EF-B76D-BB803BA6AB5E}"/>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7754134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50C2A1B-34CA-4877-9435-D77DF325757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F255E5E-4A81-44CC-8D99-F56E625D46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19CEECF-A221-4ECC-AD9C-E197D516D24C}"/>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a:extLst>
              <a:ext uri="{FF2B5EF4-FFF2-40B4-BE49-F238E27FC236}">
                <a16:creationId xmlns="" xmlns:a16="http://schemas.microsoft.com/office/drawing/2014/main" id="{018F41AE-0DDE-49ED-9F0C-E0E16F599A0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B7B47FB7-77F0-4C43-B81E-D04B31C953D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2823060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EE41C9-79FB-4A52-98C3-1E828383B08B}" type="slidenum">
              <a:rPr lang="en-IN" smtClean="0"/>
              <a:pPr/>
              <a:t>‹#›</a:t>
            </a:fld>
            <a:endParaRPr lang="en-IN"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25429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E41C9-79FB-4A52-98C3-1E828383B08B}" type="slidenum">
              <a:rPr lang="en-IN" smtClean="0"/>
              <a:pPr/>
              <a:t>‹#›</a:t>
            </a:fld>
            <a:endParaRPr lang="en-I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0998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27155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 xmlns:a16="http://schemas.microsoft.com/office/drawing/2014/main" id="{FD51F360-8860-4FB5-A0A5-773473DD8B39}"/>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 xmlns:a16="http://schemas.microsoft.com/office/drawing/2014/main" id="{D2A77EC9-372A-4ECA-9088-780532AF057F}"/>
              </a:ext>
            </a:extLst>
          </p:cNvPr>
          <p:cNvSpPr>
            <a:spLocks noGrp="1"/>
          </p:cNvSpPr>
          <p:nvPr>
            <p:ph type="title"/>
          </p:nvPr>
        </p:nvSpPr>
        <p:spPr/>
        <p:txBody>
          <a:bodyPr>
            <a:normAutofit/>
          </a:bodyPr>
          <a:lstStyle>
            <a:lvl1pPr>
              <a:defRPr sz="30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57C882CE-1B27-414A-9B06-AA5D2DB683BA}"/>
              </a:ext>
            </a:extLst>
          </p:cNvPr>
          <p:cNvSpPr>
            <a:spLocks noGrp="1"/>
          </p:cNvSpPr>
          <p:nvPr>
            <p:ph sz="half" idx="1"/>
          </p:nvPr>
        </p:nvSpPr>
        <p:spPr>
          <a:xfrm>
            <a:off x="628650"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A0397E60-5D92-4530-96D1-FC09AF3C2742}"/>
              </a:ext>
            </a:extLst>
          </p:cNvPr>
          <p:cNvSpPr>
            <a:spLocks noGrp="1"/>
          </p:cNvSpPr>
          <p:nvPr>
            <p:ph sz="half" idx="2"/>
          </p:nvPr>
        </p:nvSpPr>
        <p:spPr>
          <a:xfrm>
            <a:off x="4814316" y="2011680"/>
            <a:ext cx="370332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034240FE-0C6A-47E9-9B0A-7B3C60877372}"/>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6" name="Footer Placeholder 5">
            <a:extLst>
              <a:ext uri="{FF2B5EF4-FFF2-40B4-BE49-F238E27FC236}">
                <a16:creationId xmlns="" xmlns:a16="http://schemas.microsoft.com/office/drawing/2014/main" id="{8671AE1B-BB18-4C7E-AA77-3A4D401A5F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 xmlns:a16="http://schemas.microsoft.com/office/drawing/2014/main" id="{76FA7B1D-FEDD-4E29-A352-29E5F498B32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3263177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E41C9-79FB-4A52-98C3-1E828383B08B}" type="slidenum">
              <a:rPr lang="en-IN" smtClean="0"/>
              <a:pPr/>
              <a:t>‹#›</a:t>
            </a:fld>
            <a:endParaRPr lang="en-I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6713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42174368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23301206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6065011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9066370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766EAB4-C89A-414B-BF06-1D094B5437F3}" type="datetimeFigureOut">
              <a:rPr lang="en-IN" smtClean="0"/>
              <a:pPr/>
              <a:t>27-12-2022</a:t>
            </a:fld>
            <a:endParaRPr lang="en-IN"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3966827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7908209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1429930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755079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 xmlns:a16="http://schemas.microsoft.com/office/drawing/2014/main" id="{527D753D-3426-457C-9082-B92894509EC0}"/>
              </a:ext>
            </a:extLst>
          </p:cNvPr>
          <p:cNvSpPr/>
          <p:nvPr/>
        </p:nvSpPr>
        <p:spPr>
          <a:xfrm flipH="1">
            <a:off x="1" y="315111"/>
            <a:ext cx="2266157"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Title 1">
            <a:extLst>
              <a:ext uri="{FF2B5EF4-FFF2-40B4-BE49-F238E27FC236}">
                <a16:creationId xmlns="" xmlns:a16="http://schemas.microsoft.com/office/drawing/2014/main" id="{164D2B94-0682-4185-BCE3-89AF214A4FA8}"/>
              </a:ext>
            </a:extLst>
          </p:cNvPr>
          <p:cNvSpPr>
            <a:spLocks noGrp="1"/>
          </p:cNvSpPr>
          <p:nvPr>
            <p:ph type="title"/>
          </p:nvPr>
        </p:nvSpPr>
        <p:spPr>
          <a:xfrm>
            <a:off x="629841" y="365126"/>
            <a:ext cx="7886700" cy="1325563"/>
          </a:xfrm>
        </p:spPr>
        <p:txBody>
          <a:bodyPr>
            <a:normAutofit/>
          </a:bodyPr>
          <a:lstStyle>
            <a:lvl1pPr>
              <a:defRPr sz="30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8D65C47E-B85E-4B3E-A669-DEEC7F5DF2FB}"/>
              </a:ext>
            </a:extLst>
          </p:cNvPr>
          <p:cNvSpPr>
            <a:spLocks noGrp="1"/>
          </p:cNvSpPr>
          <p:nvPr>
            <p:ph type="body" idx="1"/>
          </p:nvPr>
        </p:nvSpPr>
        <p:spPr>
          <a:xfrm>
            <a:off x="629841"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324517F-FE8C-49AD-9A52-0F4301052699}"/>
              </a:ext>
            </a:extLst>
          </p:cNvPr>
          <p:cNvSpPr>
            <a:spLocks noGrp="1"/>
          </p:cNvSpPr>
          <p:nvPr>
            <p:ph sz="half" idx="2"/>
          </p:nvPr>
        </p:nvSpPr>
        <p:spPr>
          <a:xfrm>
            <a:off x="629841"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C80C73EC-7117-4DC2-9075-14102F2E282B}"/>
              </a:ext>
            </a:extLst>
          </p:cNvPr>
          <p:cNvSpPr>
            <a:spLocks noGrp="1"/>
          </p:cNvSpPr>
          <p:nvPr>
            <p:ph type="body" sz="quarter" idx="3"/>
          </p:nvPr>
        </p:nvSpPr>
        <p:spPr>
          <a:xfrm>
            <a:off x="4814316" y="2011680"/>
            <a:ext cx="3703320" cy="950976"/>
          </a:xfrm>
        </p:spPr>
        <p:txBody>
          <a:bodyPr anchor="b">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DD9A323-865B-4177-8F98-9BA304E022E0}"/>
              </a:ext>
            </a:extLst>
          </p:cNvPr>
          <p:cNvSpPr>
            <a:spLocks noGrp="1"/>
          </p:cNvSpPr>
          <p:nvPr>
            <p:ph sz="quarter" idx="4"/>
          </p:nvPr>
        </p:nvSpPr>
        <p:spPr>
          <a:xfrm>
            <a:off x="4814316" y="3127248"/>
            <a:ext cx="370332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2AA4E5D6-7075-4584-BD43-D966F0B58E6D}"/>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8" name="Footer Placeholder 7">
            <a:extLst>
              <a:ext uri="{FF2B5EF4-FFF2-40B4-BE49-F238E27FC236}">
                <a16:creationId xmlns="" xmlns:a16="http://schemas.microsoft.com/office/drawing/2014/main" id="{8C38B83D-8A05-4F3C-A409-1602C963075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 xmlns:a16="http://schemas.microsoft.com/office/drawing/2014/main" id="{BAD250E7-8A73-449C-A140-A2A2582D7F33}"/>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09826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 xmlns:a16="http://schemas.microsoft.com/office/drawing/2014/main" id="{AAFBE1F6-FC6D-4C3D-9AC3-97028E6F18C7}"/>
              </a:ext>
            </a:extLst>
          </p:cNvPr>
          <p:cNvSpPr/>
          <p:nvPr/>
        </p:nvSpPr>
        <p:spPr>
          <a:xfrm rot="10800000" flipV="1">
            <a:off x="1477229" y="181596"/>
            <a:ext cx="618954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sz="1350" dirty="0"/>
          </a:p>
        </p:txBody>
      </p:sp>
      <p:sp>
        <p:nvSpPr>
          <p:cNvPr id="2" name="Title 1">
            <a:extLst>
              <a:ext uri="{FF2B5EF4-FFF2-40B4-BE49-F238E27FC236}">
                <a16:creationId xmlns="" xmlns:a16="http://schemas.microsoft.com/office/drawing/2014/main" id="{192825A4-268B-4301-8432-F9E9B2661AEC}"/>
              </a:ext>
            </a:extLst>
          </p:cNvPr>
          <p:cNvSpPr>
            <a:spLocks noGrp="1"/>
          </p:cNvSpPr>
          <p:nvPr>
            <p:ph type="title"/>
          </p:nvPr>
        </p:nvSpPr>
        <p:spPr>
          <a:xfrm>
            <a:off x="2132838" y="1572768"/>
            <a:ext cx="4876038" cy="4096512"/>
          </a:xfrm>
        </p:spPr>
        <p:txBody>
          <a:bodyPr>
            <a:normAutofit/>
          </a:bodyPr>
          <a:lstStyle>
            <a:lvl1pPr algn="ctr">
              <a:defRPr sz="3000"/>
            </a:lvl1pPr>
          </a:lstStyle>
          <a:p>
            <a:r>
              <a:rPr lang="en-US"/>
              <a:t>Click to edit Master title style</a:t>
            </a:r>
            <a:endParaRPr lang="en-US" dirty="0"/>
          </a:p>
        </p:txBody>
      </p:sp>
      <p:sp>
        <p:nvSpPr>
          <p:cNvPr id="3" name="Date Placeholder 2">
            <a:extLst>
              <a:ext uri="{FF2B5EF4-FFF2-40B4-BE49-F238E27FC236}">
                <a16:creationId xmlns="" xmlns:a16="http://schemas.microsoft.com/office/drawing/2014/main" id="{DA33410F-8A90-47F6-BD39-4AC0E4358351}"/>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4" name="Footer Placeholder 3">
            <a:extLst>
              <a:ext uri="{FF2B5EF4-FFF2-40B4-BE49-F238E27FC236}">
                <a16:creationId xmlns="" xmlns:a16="http://schemas.microsoft.com/office/drawing/2014/main" id="{D1D819A9-F8DE-4E5C-AFC3-E0105ACD829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 xmlns:a16="http://schemas.microsoft.com/office/drawing/2014/main" id="{A4E25320-A12F-4F3E-8EC9-11292FF36BEA}"/>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56593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1C9756B-145D-4BA8-AA43-904C1E7CB86D}"/>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3" name="Footer Placeholder 2">
            <a:extLst>
              <a:ext uri="{FF2B5EF4-FFF2-40B4-BE49-F238E27FC236}">
                <a16:creationId xmlns="" xmlns:a16="http://schemas.microsoft.com/office/drawing/2014/main"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 xmlns:a16="http://schemas.microsoft.com/office/drawing/2014/main"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57293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 xmlns:a16="http://schemas.microsoft.com/office/drawing/2014/main" id="{736BF44D-E8DD-45FA-931D-CBCC67D57944}"/>
              </a:ext>
            </a:extLst>
          </p:cNvPr>
          <p:cNvSpPr/>
          <p:nvPr/>
        </p:nvSpPr>
        <p:spPr>
          <a:xfrm>
            <a:off x="1326075" y="-1"/>
            <a:ext cx="7817925"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sz="1350" dirty="0"/>
          </a:p>
        </p:txBody>
      </p:sp>
      <p:sp>
        <p:nvSpPr>
          <p:cNvPr id="2" name="Date Placeholder 1">
            <a:extLst>
              <a:ext uri="{FF2B5EF4-FFF2-40B4-BE49-F238E27FC236}">
                <a16:creationId xmlns="" xmlns:a16="http://schemas.microsoft.com/office/drawing/2014/main" id="{71C9756B-145D-4BA8-AA43-904C1E7CB86D}"/>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3" name="Footer Placeholder 2">
            <a:extLst>
              <a:ext uri="{FF2B5EF4-FFF2-40B4-BE49-F238E27FC236}">
                <a16:creationId xmlns="" xmlns:a16="http://schemas.microsoft.com/office/drawing/2014/main" id="{B21DB60F-139E-4C44-89AF-3F8F5EC241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 xmlns:a16="http://schemas.microsoft.com/office/drawing/2014/main" id="{388226C9-C193-4B47-9717-4BC86C9092C7}"/>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05758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 xmlns:a16="http://schemas.microsoft.com/office/drawing/2014/main" id="{76C5A8FA-6B61-4934-AF55-C595090CA5DC}"/>
              </a:ext>
            </a:extLst>
          </p:cNvPr>
          <p:cNvSpPr/>
          <p:nvPr/>
        </p:nvSpPr>
        <p:spPr>
          <a:xfrm>
            <a:off x="3545046" y="0"/>
            <a:ext cx="5604286"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sz="1350" dirty="0">
              <a:solidFill>
                <a:schemeClr val="tx1"/>
              </a:solidFill>
            </a:endParaRPr>
          </a:p>
        </p:txBody>
      </p:sp>
      <p:sp>
        <p:nvSpPr>
          <p:cNvPr id="2" name="Title 1">
            <a:extLst>
              <a:ext uri="{FF2B5EF4-FFF2-40B4-BE49-F238E27FC236}">
                <a16:creationId xmlns="" xmlns:a16="http://schemas.microsoft.com/office/drawing/2014/main" id="{146AD042-DE90-4088-8A07-B9A64C2CE03E}"/>
              </a:ext>
            </a:extLst>
          </p:cNvPr>
          <p:cNvSpPr>
            <a:spLocks noGrp="1"/>
          </p:cNvSpPr>
          <p:nvPr>
            <p:ph type="title"/>
          </p:nvPr>
        </p:nvSpPr>
        <p:spPr>
          <a:xfrm>
            <a:off x="629841" y="640080"/>
            <a:ext cx="2914650" cy="2953512"/>
          </a:xfrm>
        </p:spPr>
        <p:txBody>
          <a:bodyPr anchor="b"/>
          <a:lstStyle>
            <a:lvl1pPr>
              <a:defRPr sz="24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BF2FFC98-62A0-445A-BEDA-785BE925A1D8}"/>
              </a:ext>
            </a:extLst>
          </p:cNvPr>
          <p:cNvSpPr>
            <a:spLocks noGrp="1"/>
          </p:cNvSpPr>
          <p:nvPr>
            <p:ph idx="1"/>
          </p:nvPr>
        </p:nvSpPr>
        <p:spPr>
          <a:xfrm>
            <a:off x="5294376" y="640080"/>
            <a:ext cx="3367278" cy="5596128"/>
          </a:xfrm>
        </p:spPr>
        <p:txBody>
          <a:bodyPr anchor="ct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DB4D7827-8489-4EE4-88EE-16685FE6DE8A}"/>
              </a:ext>
            </a:extLst>
          </p:cNvPr>
          <p:cNvSpPr>
            <a:spLocks noGrp="1"/>
          </p:cNvSpPr>
          <p:nvPr>
            <p:ph type="body" sz="half" idx="2"/>
          </p:nvPr>
        </p:nvSpPr>
        <p:spPr>
          <a:xfrm>
            <a:off x="629841" y="3776472"/>
            <a:ext cx="2914650" cy="246888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8C33534F-EA91-4A50-B0F6-10D689E458EF}"/>
              </a:ext>
            </a:extLst>
          </p:cNvPr>
          <p:cNvSpPr>
            <a:spLocks noGrp="1"/>
          </p:cNvSpPr>
          <p:nvPr>
            <p:ph type="dt" sz="half" idx="10"/>
          </p:nvPr>
        </p:nvSpPr>
        <p:spPr/>
        <p:txBody>
          <a:bodyPr/>
          <a:lstStyle/>
          <a:p>
            <a:fld id="{3766EAB4-C89A-414B-BF06-1D094B5437F3}" type="datetimeFigureOut">
              <a:rPr lang="en-IN" smtClean="0"/>
              <a:pPr/>
              <a:t>27-12-2022</a:t>
            </a:fld>
            <a:endParaRPr lang="en-IN" dirty="0"/>
          </a:p>
        </p:txBody>
      </p:sp>
      <p:sp>
        <p:nvSpPr>
          <p:cNvPr id="6" name="Footer Placeholder 5">
            <a:extLst>
              <a:ext uri="{FF2B5EF4-FFF2-40B4-BE49-F238E27FC236}">
                <a16:creationId xmlns=""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IN" dirty="0"/>
          </a:p>
        </p:txBody>
      </p:sp>
      <p:sp>
        <p:nvSpPr>
          <p:cNvPr id="7" name="Slide Number Placeholder 6">
            <a:extLst>
              <a:ext uri="{FF2B5EF4-FFF2-40B4-BE49-F238E27FC236}">
                <a16:creationId xmlns="" xmlns:a16="http://schemas.microsoft.com/office/drawing/2014/main" id="{910B6EE2-78A1-4D01-87BE-A1487FBD271F}"/>
              </a:ext>
            </a:extLst>
          </p:cNvPr>
          <p:cNvSpPr>
            <a:spLocks noGrp="1"/>
          </p:cNvSpPr>
          <p:nvPr>
            <p:ph type="sldNum" sz="quarter" idx="12"/>
          </p:nvPr>
        </p:nvSpPr>
        <p:spPr/>
        <p:txBody>
          <a:body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737941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8615C6B-1C98-4B1C-AB4B-1E1898E593B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E8DFF97-B7FD-47F9-BC7F-DD4B4C5EA2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A1831D22-079E-43E3-86A4-BA12DB888C7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766EAB4-C89A-414B-BF06-1D094B5437F3}" type="datetimeFigureOut">
              <a:rPr lang="en-IN" smtClean="0"/>
              <a:pPr/>
              <a:t>27-12-2022</a:t>
            </a:fld>
            <a:endParaRPr lang="en-IN" dirty="0"/>
          </a:p>
        </p:txBody>
      </p:sp>
      <p:sp>
        <p:nvSpPr>
          <p:cNvPr id="5" name="Footer Placeholder 4">
            <a:extLst>
              <a:ext uri="{FF2B5EF4-FFF2-40B4-BE49-F238E27FC236}">
                <a16:creationId xmlns="" xmlns:a16="http://schemas.microsoft.com/office/drawing/2014/main" id="{A14C30A2-140B-4A5D-BEEC-C1314AF1F3F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 xmlns:a16="http://schemas.microsoft.com/office/drawing/2014/main" id="{1B71BA8F-7826-496D-91F8-B3ECDF34DA7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1127483164"/>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Lst>
  <p:txStyles>
    <p:titleStyle>
      <a:lvl1pPr algn="l" defTabSz="685800" rtl="0" eaLnBrk="1" latinLnBrk="0" hangingPunct="1">
        <a:lnSpc>
          <a:spcPct val="90000"/>
        </a:lnSpc>
        <a:spcBef>
          <a:spcPct val="0"/>
        </a:spcBef>
        <a:buNone/>
        <a:defRPr sz="3300" i="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8615C6B-1C98-4B1C-AB4B-1E1898E593B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E8DFF97-B7FD-47F9-BC7F-DD4B4C5EA2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A1831D22-079E-43E3-86A4-BA12DB888C7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766EAB4-C89A-414B-BF06-1D094B5437F3}" type="datetimeFigureOut">
              <a:rPr lang="en-IN" smtClean="0"/>
              <a:pPr/>
              <a:t>27-12-2022</a:t>
            </a:fld>
            <a:endParaRPr lang="en-IN" dirty="0"/>
          </a:p>
        </p:txBody>
      </p:sp>
      <p:sp>
        <p:nvSpPr>
          <p:cNvPr id="5" name="Footer Placeholder 4">
            <a:extLst>
              <a:ext uri="{FF2B5EF4-FFF2-40B4-BE49-F238E27FC236}">
                <a16:creationId xmlns="" xmlns:a16="http://schemas.microsoft.com/office/drawing/2014/main" id="{A14C30A2-140B-4A5D-BEEC-C1314AF1F3F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 xmlns:a16="http://schemas.microsoft.com/office/drawing/2014/main" id="{1B71BA8F-7826-496D-91F8-B3ECDF34DA7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3511494957"/>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Lst>
  <p:txStyles>
    <p:titleStyle>
      <a:lvl1pPr algn="l" defTabSz="685800" rtl="0" eaLnBrk="1" latinLnBrk="0" hangingPunct="1">
        <a:lnSpc>
          <a:spcPct val="90000"/>
        </a:lnSpc>
        <a:spcBef>
          <a:spcPct val="0"/>
        </a:spcBef>
        <a:buNone/>
        <a:defRPr sz="3300" i="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8615C6B-1C98-4B1C-AB4B-1E1898E593B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E8DFF97-B7FD-47F9-BC7F-DD4B4C5EA2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A1831D22-079E-43E3-86A4-BA12DB888C7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766EAB4-C89A-414B-BF06-1D094B5437F3}" type="datetimeFigureOut">
              <a:rPr lang="en-IN" smtClean="0"/>
              <a:pPr/>
              <a:t>27-12-2022</a:t>
            </a:fld>
            <a:endParaRPr lang="en-IN" dirty="0"/>
          </a:p>
        </p:txBody>
      </p:sp>
      <p:sp>
        <p:nvSpPr>
          <p:cNvPr id="5" name="Footer Placeholder 4">
            <a:extLst>
              <a:ext uri="{FF2B5EF4-FFF2-40B4-BE49-F238E27FC236}">
                <a16:creationId xmlns="" xmlns:a16="http://schemas.microsoft.com/office/drawing/2014/main" id="{A14C30A2-140B-4A5D-BEEC-C1314AF1F3F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 xmlns:a16="http://schemas.microsoft.com/office/drawing/2014/main" id="{1B71BA8F-7826-496D-91F8-B3ECDF34DA7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EE41C9-79FB-4A52-98C3-1E828383B08B}" type="slidenum">
              <a:rPr lang="en-IN" smtClean="0"/>
              <a:pPr/>
              <a:t>‹#›</a:t>
            </a:fld>
            <a:endParaRPr lang="en-IN" dirty="0"/>
          </a:p>
        </p:txBody>
      </p:sp>
    </p:spTree>
    <p:extLst>
      <p:ext uri="{BB962C8B-B14F-4D97-AF65-F5344CB8AC3E}">
        <p14:creationId xmlns:p14="http://schemas.microsoft.com/office/powerpoint/2010/main" val="876947145"/>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Lst>
  <p:txStyles>
    <p:titleStyle>
      <a:lvl1pPr algn="l" defTabSz="685800" rtl="0" eaLnBrk="1" latinLnBrk="0" hangingPunct="1">
        <a:lnSpc>
          <a:spcPct val="90000"/>
        </a:lnSpc>
        <a:spcBef>
          <a:spcPct val="0"/>
        </a:spcBef>
        <a:buNone/>
        <a:defRPr sz="3300" i="1"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766EAB4-C89A-414B-BF06-1D094B5437F3}" type="datetimeFigureOut">
              <a:rPr lang="en-IN" smtClean="0"/>
              <a:pPr/>
              <a:t>27-12-2022</a:t>
            </a:fld>
            <a:endParaRPr lang="en-IN"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CEE41C9-79FB-4A52-98C3-1E828383B08B}" type="slidenum">
              <a:rPr lang="en-IN" smtClean="0"/>
              <a:pPr/>
              <a:t>‹#›</a:t>
            </a:fld>
            <a:endParaRPr lang="en-IN"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060796"/>
      </p:ext>
    </p:extLst>
  </p:cSld>
  <p:clrMap bg1="lt1" tx1="dk1" bg2="lt2" tx2="dk2" accent1="accent1" accent2="accent2" accent3="accent3" accent4="accent4" accent5="accent5" accent6="accent6" hlink="hlink" folHlink="folHlink"/>
  <p:sldLayoutIdLst>
    <p:sldLayoutId id="2147484283" r:id="rId1"/>
    <p:sldLayoutId id="2147484284" r:id="rId2"/>
    <p:sldLayoutId id="2147484285" r:id="rId3"/>
    <p:sldLayoutId id="2147484286" r:id="rId4"/>
    <p:sldLayoutId id="2147484287" r:id="rId5"/>
    <p:sldLayoutId id="2147484288" r:id="rId6"/>
    <p:sldLayoutId id="2147484289" r:id="rId7"/>
    <p:sldLayoutId id="2147484290" r:id="rId8"/>
    <p:sldLayoutId id="2147484291" r:id="rId9"/>
    <p:sldLayoutId id="2147484292" r:id="rId10"/>
    <p:sldLayoutId id="214748429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9.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9.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9.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9.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9.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9.xml"/><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xml"/><Relationship Id="rId1" Type="http://schemas.openxmlformats.org/officeDocument/2006/relationships/slideLayout" Target="../slideLayouts/slideLayout39.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F9D7C3BA-7344-47F9-8C35-F9505B922E25}"/>
              </a:ext>
            </a:extLst>
          </p:cNvPr>
          <p:cNvSpPr/>
          <p:nvPr/>
        </p:nvSpPr>
        <p:spPr>
          <a:xfrm>
            <a:off x="2407047" y="343743"/>
            <a:ext cx="4461985" cy="1815882"/>
          </a:xfrm>
          <a:prstGeom prst="rect">
            <a:avLst/>
          </a:prstGeom>
        </p:spPr>
        <p:txBody>
          <a:bodyPr wrap="square">
            <a:spAutoFit/>
          </a:bodyPr>
          <a:lstStyle/>
          <a:p>
            <a:pPr algn="ctr"/>
            <a:endParaRPr lang="en-US" sz="2000" b="1" dirty="0"/>
          </a:p>
          <a:p>
            <a:pPr algn="ctr"/>
            <a:endParaRPr lang="en-US" sz="2000" b="1" dirty="0"/>
          </a:p>
          <a:p>
            <a:pPr algn="ctr"/>
            <a:endParaRPr lang="en-US" sz="2000" b="1" dirty="0">
              <a:latin typeface="Calibri" panose="020F0502020204030204" pitchFamily="34" charset="0"/>
              <a:cs typeface="Calibri" panose="020F0502020204030204" pitchFamily="34" charset="0"/>
            </a:endParaRPr>
          </a:p>
          <a:p>
            <a:pPr algn="ctr"/>
            <a:r>
              <a:rPr lang="en-US" sz="2400" b="1" dirty="0">
                <a:latin typeface="Calibri" panose="020F0502020204030204" pitchFamily="34" charset="0"/>
                <a:cs typeface="Calibri" panose="020F0502020204030204" pitchFamily="34" charset="0"/>
              </a:rPr>
              <a:t>A Project Presentation on</a:t>
            </a:r>
            <a:endParaRPr lang="en-IN" sz="2000" dirty="0">
              <a:latin typeface="Calibri" panose="020F0502020204030204" pitchFamily="34" charset="0"/>
              <a:cs typeface="Calibri" panose="020F0502020204030204" pitchFamily="34" charset="0"/>
            </a:endParaRPr>
          </a:p>
          <a:p>
            <a:pPr algn="ctr"/>
            <a:endParaRPr lang="en-IN" sz="2800" dirty="0"/>
          </a:p>
        </p:txBody>
      </p:sp>
      <p:sp>
        <p:nvSpPr>
          <p:cNvPr id="7" name="Rectangle 6">
            <a:extLst>
              <a:ext uri="{FF2B5EF4-FFF2-40B4-BE49-F238E27FC236}">
                <a16:creationId xmlns="" xmlns:a16="http://schemas.microsoft.com/office/drawing/2014/main" id="{79448CE6-8EC4-4E1D-AE4D-5AF4A7C4DF47}"/>
              </a:ext>
            </a:extLst>
          </p:cNvPr>
          <p:cNvSpPr/>
          <p:nvPr/>
        </p:nvSpPr>
        <p:spPr>
          <a:xfrm>
            <a:off x="914527" y="1177464"/>
            <a:ext cx="7632848" cy="1200329"/>
          </a:xfrm>
          <a:prstGeom prst="rect">
            <a:avLst/>
          </a:prstGeom>
        </p:spPr>
        <p:txBody>
          <a:bodyPr wrap="square">
            <a:spAutoFit/>
          </a:bodyPr>
          <a:lstStyle/>
          <a:p>
            <a:pPr algn="ctr"/>
            <a:endParaRPr lang="en-US" sz="2400" b="1" dirty="0">
              <a:solidFill>
                <a:schemeClr val="tx1">
                  <a:lumMod val="65000"/>
                  <a:lumOff val="35000"/>
                </a:schemeClr>
              </a:solidFill>
              <a:latin typeface="Calibri" panose="020F0502020204030204" pitchFamily="34" charset="0"/>
              <a:cs typeface="Calibri" panose="020F0502020204030204" pitchFamily="34" charset="0"/>
            </a:endParaRPr>
          </a:p>
          <a:p>
            <a:pPr algn="ctr"/>
            <a:endParaRPr lang="en-US" sz="2400" b="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algn="ctr"/>
            <a:r>
              <a:rPr lang="en-US" sz="2400" b="1" dirty="0">
                <a:latin typeface="Calibri" panose="020F0502020204030204" pitchFamily="34" charset="0"/>
                <a:cs typeface="Calibri" panose="020F0502020204030204" pitchFamily="34" charset="0"/>
              </a:rPr>
              <a:t>TELECOMMUNICATION CHURN PREDICTION</a:t>
            </a:r>
            <a:endParaRPr lang="en-IN" sz="2400" b="1" dirty="0">
              <a:latin typeface="Calibri" panose="020F0502020204030204" pitchFamily="34" charset="0"/>
              <a:cs typeface="Calibri" panose="020F0502020204030204" pitchFamily="34" charset="0"/>
            </a:endParaRPr>
          </a:p>
        </p:txBody>
      </p:sp>
      <p:sp>
        <p:nvSpPr>
          <p:cNvPr id="8" name="Rectangle 7">
            <a:extLst>
              <a:ext uri="{FF2B5EF4-FFF2-40B4-BE49-F238E27FC236}">
                <a16:creationId xmlns="" xmlns:a16="http://schemas.microsoft.com/office/drawing/2014/main" id="{66E6186B-D6A1-45B5-88F0-15DEE44258B7}"/>
              </a:ext>
            </a:extLst>
          </p:cNvPr>
          <p:cNvSpPr/>
          <p:nvPr/>
        </p:nvSpPr>
        <p:spPr>
          <a:xfrm>
            <a:off x="467544" y="2755574"/>
            <a:ext cx="5760640" cy="3785652"/>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Presented  by</a:t>
            </a:r>
          </a:p>
          <a:p>
            <a:endParaRPr lang="en-IN" sz="2400" i="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Arunima K</a:t>
            </a: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Aswathi Suraj Nair</a:t>
            </a: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Dinesh B Sawale</a:t>
            </a: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Kushal Hiralal Niveriya </a:t>
            </a: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Milind Dattatray Mali </a:t>
            </a: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Spoorthy V</a:t>
            </a:r>
          </a:p>
          <a:p>
            <a:pPr marL="285750" indent="-285750">
              <a:buFont typeface="Arial" panose="020B0604020202020204" pitchFamily="34" charset="0"/>
              <a:buChar char="•"/>
            </a:pPr>
            <a:r>
              <a:rPr lang="en-IN" sz="2400" dirty="0">
                <a:latin typeface="Calibri" panose="020F0502020204030204" pitchFamily="34" charset="0"/>
                <a:cs typeface="Calibri" panose="020F0502020204030204" pitchFamily="34" charset="0"/>
              </a:rPr>
              <a:t>Vishal Ramakant Sawant</a:t>
            </a:r>
          </a:p>
          <a:p>
            <a:pPr marL="285750" indent="-285750">
              <a:buFont typeface="Arial" panose="020B0604020202020204" pitchFamily="34" charset="0"/>
              <a:buChar char="•"/>
            </a:pPr>
            <a:endParaRPr lang="en-IN" sz="24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 xmlns:a16="http://schemas.microsoft.com/office/drawing/2014/main" id="{FC1A7F82-4ED2-4B50-8C23-F995B4407EA8}"/>
              </a:ext>
            </a:extLst>
          </p:cNvPr>
          <p:cNvSpPr/>
          <p:nvPr/>
        </p:nvSpPr>
        <p:spPr>
          <a:xfrm>
            <a:off x="5572132" y="142852"/>
            <a:ext cx="3000396" cy="830997"/>
          </a:xfrm>
          <a:prstGeom prst="rect">
            <a:avLst/>
          </a:prstGeom>
        </p:spPr>
        <p:txBody>
          <a:bodyPr wrap="square">
            <a:spAutoFit/>
          </a:bodyPr>
          <a:lstStyle/>
          <a:p>
            <a:pPr>
              <a:buFont typeface="Arial" pitchFamily="34" charset="0"/>
              <a:buChar char="•"/>
            </a:pPr>
            <a:endParaRPr lang="en-US" sz="1600" dirty="0"/>
          </a:p>
          <a:p>
            <a:r>
              <a:rPr lang="en-US" sz="1600" b="1" dirty="0">
                <a:solidFill>
                  <a:srgbClr val="0070C0"/>
                </a:solidFill>
              </a:rPr>
              <a:t>                     </a:t>
            </a:r>
            <a:r>
              <a:rPr lang="en-US" sz="1600" b="1" dirty="0">
                <a:solidFill>
                  <a:schemeClr val="bg2">
                    <a:lumMod val="50000"/>
                  </a:schemeClr>
                </a:solidFill>
              </a:rPr>
              <a:t>ExcelR Solutions </a:t>
            </a:r>
            <a:endParaRPr lang="en-IN" sz="1600" b="1" kern="0" dirty="0">
              <a:solidFill>
                <a:schemeClr val="bg2">
                  <a:lumMod val="50000"/>
                </a:schemeClr>
              </a:solidFill>
            </a:endParaRPr>
          </a:p>
          <a:p>
            <a:pPr>
              <a:buFont typeface="Arial" pitchFamily="34" charset="0"/>
              <a:buChar char="•"/>
            </a:pPr>
            <a:endParaRPr lang="en-IN" sz="1600" dirty="0"/>
          </a:p>
        </p:txBody>
      </p:sp>
      <p:sp>
        <p:nvSpPr>
          <p:cNvPr id="3" name="TextBox 2">
            <a:extLst>
              <a:ext uri="{FF2B5EF4-FFF2-40B4-BE49-F238E27FC236}">
                <a16:creationId xmlns="" xmlns:a16="http://schemas.microsoft.com/office/drawing/2014/main" id="{5B1282A2-7F60-49B9-921C-9A8D9C1A864B}"/>
              </a:ext>
            </a:extLst>
          </p:cNvPr>
          <p:cNvSpPr txBox="1"/>
          <p:nvPr/>
        </p:nvSpPr>
        <p:spPr>
          <a:xfrm>
            <a:off x="611560" y="-217022"/>
            <a:ext cx="8712968" cy="67710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836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575" y="1844824"/>
            <a:ext cx="7886700" cy="2995836"/>
          </a:xfrm>
        </p:spPr>
        <p:txBody>
          <a:bodyPr>
            <a:noAutofit/>
          </a:bodyPr>
          <a:lstStyle/>
          <a:p>
            <a:pPr>
              <a:lnSpc>
                <a:spcPct val="100000"/>
              </a:lnSpc>
            </a:pPr>
            <a:endParaRPr lang="en-US" sz="1800" dirty="0"/>
          </a:p>
          <a:p>
            <a:pPr>
              <a:lnSpc>
                <a:spcPct val="100000"/>
              </a:lnSpc>
              <a:buFont typeface="Wingdings" pitchFamily="2" charset="2"/>
              <a:buChar char="Ø"/>
            </a:pPr>
            <a:r>
              <a:rPr lang="en-US" sz="1800" dirty="0"/>
              <a:t> </a:t>
            </a:r>
            <a:r>
              <a:rPr lang="en-US" sz="1800" dirty="0">
                <a:cs typeface="Times New Roman" pitchFamily="18" charset="0"/>
              </a:rPr>
              <a:t> By analysing the above plots and data its very difficult to predict churn customer from area code or state</a:t>
            </a:r>
            <a:r>
              <a:rPr lang="en-US" sz="1800" dirty="0" smtClean="0">
                <a:cs typeface="Times New Roman" pitchFamily="18" charset="0"/>
              </a:rPr>
              <a:t>.</a:t>
            </a:r>
            <a:endParaRPr lang="en-US" sz="1800" dirty="0">
              <a:cs typeface="Times New Roman" pitchFamily="18" charset="0"/>
            </a:endParaRPr>
          </a:p>
          <a:p>
            <a:pPr>
              <a:lnSpc>
                <a:spcPct val="100000"/>
              </a:lnSpc>
              <a:buFont typeface="Wingdings" pitchFamily="2" charset="2"/>
              <a:buChar char="Ø"/>
            </a:pPr>
            <a:r>
              <a:rPr lang="en-US" sz="1800" dirty="0">
                <a:cs typeface="Times New Roman" pitchFamily="18" charset="0"/>
              </a:rPr>
              <a:t>  Both features are independent in nature. </a:t>
            </a:r>
          </a:p>
          <a:p>
            <a:pPr>
              <a:lnSpc>
                <a:spcPct val="100000"/>
              </a:lnSpc>
              <a:buFont typeface="Wingdings" pitchFamily="2" charset="2"/>
              <a:buChar char="Ø"/>
            </a:pPr>
            <a:r>
              <a:rPr lang="en-US" sz="1800" dirty="0">
                <a:cs typeface="Times New Roman" pitchFamily="18" charset="0"/>
              </a:rPr>
              <a:t>  There are no use of this feature for predicting churn customer</a:t>
            </a:r>
            <a:r>
              <a:rPr lang="en-US" sz="1800" dirty="0" smtClean="0">
                <a:cs typeface="Times New Roman" pitchFamily="18" charset="0"/>
              </a:rPr>
              <a:t>. </a:t>
            </a:r>
            <a:endParaRPr lang="en-US" sz="1800" dirty="0">
              <a:cs typeface="Times New Roman" pitchFamily="18" charset="0"/>
            </a:endParaRPr>
          </a:p>
          <a:p>
            <a:pPr>
              <a:lnSpc>
                <a:spcPct val="100000"/>
              </a:lnSpc>
              <a:buFont typeface="Wingdings" pitchFamily="2" charset="2"/>
              <a:buChar char="Ø"/>
            </a:pPr>
            <a:r>
              <a:rPr lang="en-US" sz="1800" dirty="0">
                <a:cs typeface="Times New Roman" pitchFamily="18" charset="0"/>
              </a:rPr>
              <a:t>  Having no relationship between churn and this features.</a:t>
            </a:r>
          </a:p>
        </p:txBody>
      </p:sp>
      <p:sp>
        <p:nvSpPr>
          <p:cNvPr id="4" name="TextBox 3"/>
          <p:cNvSpPr txBox="1"/>
          <p:nvPr/>
        </p:nvSpPr>
        <p:spPr>
          <a:xfrm>
            <a:off x="323528" y="4870621"/>
            <a:ext cx="7858180" cy="738664"/>
          </a:xfrm>
          <a:prstGeom prst="rect">
            <a:avLst/>
          </a:prstGeom>
          <a:noFill/>
        </p:spPr>
        <p:txBody>
          <a:bodyPr wrap="square" rtlCol="0">
            <a:spAutoFit/>
          </a:bodyPr>
          <a:lstStyle/>
          <a:p>
            <a:r>
              <a:rPr lang="en-US" sz="2000" dirty="0">
                <a:cs typeface="Times New Roman" pitchFamily="18" charset="0"/>
              </a:rPr>
              <a:t>So we drop this unused features</a:t>
            </a:r>
            <a:r>
              <a:rPr lang="en-US" sz="2400" dirty="0">
                <a:cs typeface="Times New Roman" pitchFamily="18" charset="0"/>
              </a:rPr>
              <a:t>.</a:t>
            </a:r>
          </a:p>
          <a:p>
            <a:endParaRPr lang="en-US" dirty="0"/>
          </a:p>
        </p:txBody>
      </p:sp>
      <p:sp>
        <p:nvSpPr>
          <p:cNvPr id="5" name="Title 1"/>
          <p:cNvSpPr>
            <a:spLocks noGrp="1"/>
          </p:cNvSpPr>
          <p:nvPr>
            <p:ph type="title"/>
          </p:nvPr>
        </p:nvSpPr>
        <p:spPr>
          <a:xfrm>
            <a:off x="323528" y="1092724"/>
            <a:ext cx="3528392" cy="571503"/>
          </a:xfrm>
        </p:spPr>
        <p:txBody>
          <a:bodyPr>
            <a:normAutofit/>
          </a:bodyPr>
          <a:lstStyle/>
          <a:p>
            <a:pPr algn="ctr"/>
            <a:r>
              <a:rPr lang="en-US" sz="2800" b="1" i="0" dirty="0" smtClean="0">
                <a:latin typeface="Calibri" panose="020F0502020204030204" pitchFamily="34" charset="0"/>
                <a:cs typeface="Calibri" panose="020F0502020204030204" pitchFamily="34" charset="0"/>
              </a:rPr>
              <a:t>STATE and AREA CODE</a:t>
            </a:r>
            <a:endParaRPr lang="en-US" sz="2800"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04030"/>
            <a:ext cx="4429156" cy="449148"/>
          </a:xfrm>
        </p:spPr>
        <p:txBody>
          <a:bodyPr>
            <a:normAutofit fontScale="90000"/>
          </a:bodyPr>
          <a:lstStyle/>
          <a:p>
            <a:r>
              <a:rPr lang="en-IN" sz="2800" b="1" dirty="0" smtClean="0">
                <a:solidFill>
                  <a:schemeClr val="dk1"/>
                </a:solidFill>
                <a:latin typeface="+mn-lt"/>
                <a:cs typeface="Times New Roman" pitchFamily="18" charset="0"/>
                <a:sym typeface="Arial"/>
              </a:rPr>
              <a:t>ACCOUNT LENGTH Vs CHURN</a:t>
            </a:r>
            <a:endParaRPr lang="en-US" sz="2800" dirty="0">
              <a:latin typeface="+mn-lt"/>
            </a:endParaRPr>
          </a:p>
        </p:txBody>
      </p:sp>
      <p:pic>
        <p:nvPicPr>
          <p:cNvPr id="5" name="Content Placeholder 3" descr="download (5).png"/>
          <p:cNvPicPr>
            <a:picLocks noGrp="1" noChangeAspect="1"/>
          </p:cNvPicPr>
          <p:nvPr>
            <p:ph sz="half" idx="1"/>
          </p:nvPr>
        </p:nvPicPr>
        <p:blipFill>
          <a:blip r:embed="rId2"/>
          <a:stretch>
            <a:fillRect/>
          </a:stretch>
        </p:blipFill>
        <p:spPr>
          <a:xfrm>
            <a:off x="214282" y="677748"/>
            <a:ext cx="3975130" cy="3643339"/>
          </a:xfrm>
        </p:spPr>
      </p:pic>
      <p:pic>
        <p:nvPicPr>
          <p:cNvPr id="6" name="Content Placeholder 3" descr="download (7).png"/>
          <p:cNvPicPr>
            <a:picLocks noGrp="1" noChangeAspect="1"/>
          </p:cNvPicPr>
          <p:nvPr>
            <p:ph sz="half" idx="2"/>
          </p:nvPr>
        </p:nvPicPr>
        <p:blipFill>
          <a:blip r:embed="rId3"/>
          <a:stretch>
            <a:fillRect/>
          </a:stretch>
        </p:blipFill>
        <p:spPr>
          <a:xfrm>
            <a:off x="4643438" y="700740"/>
            <a:ext cx="4114830" cy="3571901"/>
          </a:xfrm>
        </p:spPr>
      </p:pic>
      <p:sp>
        <p:nvSpPr>
          <p:cNvPr id="8" name="TextBox 7"/>
          <p:cNvSpPr txBox="1"/>
          <p:nvPr/>
        </p:nvSpPr>
        <p:spPr>
          <a:xfrm>
            <a:off x="246366" y="4357434"/>
            <a:ext cx="4000528" cy="1754326"/>
          </a:xfrm>
          <a:prstGeom prst="rect">
            <a:avLst/>
          </a:prstGeom>
          <a:noFill/>
        </p:spPr>
        <p:txBody>
          <a:bodyPr wrap="square" rtlCol="0">
            <a:spAutoFit/>
          </a:bodyPr>
          <a:lstStyle/>
          <a:p>
            <a:pPr algn="just"/>
            <a:r>
              <a:rPr lang="en-US" dirty="0">
                <a:cs typeface="Times New Roman" pitchFamily="18" charset="0"/>
              </a:rPr>
              <a:t>After analyzing various aspects of the "account length" column we didn't found any useful relation to churn. so we aren't able to build any connection to the churn as of now. let's see what other features say about the churn</a:t>
            </a:r>
          </a:p>
        </p:txBody>
      </p:sp>
      <p:sp>
        <p:nvSpPr>
          <p:cNvPr id="9" name="TextBox 8"/>
          <p:cNvSpPr txBox="1"/>
          <p:nvPr/>
        </p:nvSpPr>
        <p:spPr>
          <a:xfrm>
            <a:off x="4659018" y="4344773"/>
            <a:ext cx="4214842" cy="2031325"/>
          </a:xfrm>
          <a:prstGeom prst="rect">
            <a:avLst/>
          </a:prstGeom>
          <a:noFill/>
        </p:spPr>
        <p:txBody>
          <a:bodyPr wrap="square" rtlCol="0">
            <a:spAutoFit/>
          </a:bodyPr>
          <a:lstStyle/>
          <a:p>
            <a:pPr algn="just"/>
            <a:r>
              <a:rPr lang="en-US" dirty="0">
                <a:cs typeface="Times New Roman" pitchFamily="18" charset="0"/>
              </a:rPr>
              <a:t>From the above data we get, There are 4527 customers who don’t have a international plan. There are 473 customers who have a international plan. So basically the people who bought International plans are churning in big numbers.</a:t>
            </a:r>
          </a:p>
        </p:txBody>
      </p:sp>
      <p:sp>
        <p:nvSpPr>
          <p:cNvPr id="10" name="Title 1"/>
          <p:cNvSpPr txBox="1">
            <a:spLocks/>
          </p:cNvSpPr>
          <p:nvPr/>
        </p:nvSpPr>
        <p:spPr>
          <a:xfrm>
            <a:off x="4551861" y="179460"/>
            <a:ext cx="4429156" cy="449148"/>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2800" b="1" dirty="0" smtClean="0">
                <a:solidFill>
                  <a:schemeClr val="dk1"/>
                </a:solidFill>
                <a:latin typeface="+mn-lt"/>
                <a:cs typeface="Times New Roman" pitchFamily="18" charset="0"/>
                <a:sym typeface="Arial"/>
              </a:rPr>
              <a:t>INTERNATIONAL PLAN Vs CHURN</a:t>
            </a:r>
            <a:endParaRPr lang="en-US" sz="2800" dirty="0">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0595" y="356713"/>
            <a:ext cx="3929090" cy="448579"/>
          </a:xfrm>
        </p:spPr>
        <p:txBody>
          <a:bodyPr>
            <a:normAutofit/>
          </a:bodyPr>
          <a:lstStyle/>
          <a:p>
            <a:r>
              <a:rPr lang="en-US" sz="2400" b="1" dirty="0" smtClean="0">
                <a:latin typeface="Calibri" panose="020F0502020204030204" pitchFamily="34" charset="0"/>
                <a:cs typeface="Calibri" panose="020F0502020204030204" pitchFamily="34" charset="0"/>
              </a:rPr>
              <a:t>CUSTOMER CALLS Vs CHURN</a:t>
            </a:r>
            <a:endParaRPr lang="en-US" sz="2400" b="1" dirty="0">
              <a:latin typeface="Calibri" panose="020F0502020204030204" pitchFamily="34" charset="0"/>
              <a:cs typeface="Calibri" panose="020F0502020204030204" pitchFamily="34" charset="0"/>
            </a:endParaRPr>
          </a:p>
        </p:txBody>
      </p:sp>
      <p:pic>
        <p:nvPicPr>
          <p:cNvPr id="5" name="Content Placeholder 3" descr="download (9).png"/>
          <p:cNvPicPr>
            <a:picLocks noGrp="1" noChangeAspect="1"/>
          </p:cNvPicPr>
          <p:nvPr>
            <p:ph sz="half" idx="1"/>
          </p:nvPr>
        </p:nvPicPr>
        <p:blipFill>
          <a:blip r:embed="rId2"/>
          <a:stretch>
            <a:fillRect/>
          </a:stretch>
        </p:blipFill>
        <p:spPr>
          <a:xfrm>
            <a:off x="117996" y="811352"/>
            <a:ext cx="4165971" cy="3181287"/>
          </a:xfrm>
        </p:spPr>
      </p:pic>
      <p:pic>
        <p:nvPicPr>
          <p:cNvPr id="6" name="Content Placeholder 3" descr="download (10).png"/>
          <p:cNvPicPr>
            <a:picLocks noGrp="1" noChangeAspect="1"/>
          </p:cNvPicPr>
          <p:nvPr>
            <p:ph sz="half" idx="2"/>
          </p:nvPr>
        </p:nvPicPr>
        <p:blipFill>
          <a:blip r:embed="rId3"/>
          <a:stretch>
            <a:fillRect/>
          </a:stretch>
        </p:blipFill>
        <p:spPr>
          <a:xfrm>
            <a:off x="4443089" y="811353"/>
            <a:ext cx="4236596" cy="3121702"/>
          </a:xfrm>
        </p:spPr>
      </p:pic>
      <p:sp>
        <p:nvSpPr>
          <p:cNvPr id="8" name="TextBox 7"/>
          <p:cNvSpPr txBox="1"/>
          <p:nvPr/>
        </p:nvSpPr>
        <p:spPr>
          <a:xfrm>
            <a:off x="251520" y="4149080"/>
            <a:ext cx="3857652" cy="1754326"/>
          </a:xfrm>
          <a:prstGeom prst="rect">
            <a:avLst/>
          </a:prstGeom>
          <a:noFill/>
        </p:spPr>
        <p:txBody>
          <a:bodyPr wrap="square" rtlCol="0">
            <a:spAutoFit/>
          </a:bodyPr>
          <a:lstStyle/>
          <a:p>
            <a:r>
              <a:rPr lang="en-US" dirty="0">
                <a:cs typeface="Times New Roman" pitchFamily="18" charset="0"/>
              </a:rPr>
              <a:t>After analyzing the above voice message feature data we get an insight that when there are more than 20 voice messages then  there is a churn</a:t>
            </a:r>
          </a:p>
          <a:p>
            <a:r>
              <a:rPr lang="en-US" dirty="0">
                <a:cs typeface="Times New Roman" pitchFamily="18" charset="0"/>
              </a:rPr>
              <a:t>For that, we need to improve the voice message quality.</a:t>
            </a:r>
          </a:p>
        </p:txBody>
      </p:sp>
      <p:sp>
        <p:nvSpPr>
          <p:cNvPr id="9" name="TextBox 8"/>
          <p:cNvSpPr txBox="1"/>
          <p:nvPr/>
        </p:nvSpPr>
        <p:spPr>
          <a:xfrm>
            <a:off x="4561123" y="4139988"/>
            <a:ext cx="4000528" cy="230832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above data indicating that those customers who called the service center 5 times or above those customer churn percentage is higher than 60%, and customers who have called once also have a high churn rate indicating their issue was not solved in the first attempt.</a:t>
            </a:r>
          </a:p>
          <a:p>
            <a:endParaRPr lang="en-US" dirty="0">
              <a:latin typeface="Calibri" panose="020F0502020204030204" pitchFamily="34" charset="0"/>
              <a:cs typeface="Calibri" panose="020F0502020204030204" pitchFamily="34" charset="0"/>
            </a:endParaRPr>
          </a:p>
        </p:txBody>
      </p:sp>
      <p:sp>
        <p:nvSpPr>
          <p:cNvPr id="10" name="Title 1"/>
          <p:cNvSpPr txBox="1">
            <a:spLocks/>
          </p:cNvSpPr>
          <p:nvPr/>
        </p:nvSpPr>
        <p:spPr>
          <a:xfrm>
            <a:off x="469751" y="356714"/>
            <a:ext cx="3929090" cy="44857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b="1" dirty="0" smtClean="0">
                <a:latin typeface="Calibri" panose="020F0502020204030204" pitchFamily="34" charset="0"/>
                <a:cs typeface="Calibri" panose="020F0502020204030204" pitchFamily="34" charset="0"/>
              </a:rPr>
              <a:t>VOICE MESSAGES Vs CHURN</a:t>
            </a:r>
            <a:endParaRPr lang="en-US" sz="2400"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73" y="55798"/>
            <a:ext cx="4390017" cy="477652"/>
          </a:xfrm>
        </p:spPr>
        <p:txBody>
          <a:bodyPr>
            <a:normAutofit/>
          </a:bodyPr>
          <a:lstStyle/>
          <a:p>
            <a:r>
              <a:rPr lang="en-US" sz="2000" b="1" i="0" dirty="0">
                <a:latin typeface="Calibri" panose="020F0502020204030204" pitchFamily="34" charset="0"/>
                <a:cs typeface="Calibri" panose="020F0502020204030204" pitchFamily="34" charset="0"/>
              </a:rPr>
              <a:t>DAY.MIN, DAY.CHARGE vs. CHURN</a:t>
            </a:r>
            <a:endParaRPr lang="en-US" sz="2000" b="1" dirty="0">
              <a:latin typeface="Calibri" panose="020F0502020204030204" pitchFamily="34" charset="0"/>
              <a:cs typeface="Calibri" panose="020F0502020204030204" pitchFamily="34" charset="0"/>
            </a:endParaRPr>
          </a:p>
        </p:txBody>
      </p:sp>
      <p:pic>
        <p:nvPicPr>
          <p:cNvPr id="5" name="Content Placeholder 3" descr="download (11).png"/>
          <p:cNvPicPr>
            <a:picLocks noGrp="1" noChangeAspect="1"/>
          </p:cNvPicPr>
          <p:nvPr>
            <p:ph sz="half" idx="1"/>
          </p:nvPr>
        </p:nvPicPr>
        <p:blipFill>
          <a:blip r:embed="rId2"/>
          <a:stretch>
            <a:fillRect/>
          </a:stretch>
        </p:blipFill>
        <p:spPr>
          <a:xfrm>
            <a:off x="7767" y="471061"/>
            <a:ext cx="4285140" cy="3129479"/>
          </a:xfrm>
        </p:spPr>
      </p:pic>
      <p:pic>
        <p:nvPicPr>
          <p:cNvPr id="6" name="Content Placeholder 3" descr="download (12).png"/>
          <p:cNvPicPr>
            <a:picLocks noGrp="1" noChangeAspect="1"/>
          </p:cNvPicPr>
          <p:nvPr>
            <p:ph sz="half" idx="2"/>
          </p:nvPr>
        </p:nvPicPr>
        <p:blipFill>
          <a:blip r:embed="rId3"/>
          <a:stretch>
            <a:fillRect/>
          </a:stretch>
        </p:blipFill>
        <p:spPr>
          <a:xfrm>
            <a:off x="4563713" y="457269"/>
            <a:ext cx="4249042" cy="3143271"/>
          </a:xfrm>
          <a:prstGeom prst="rect">
            <a:avLst/>
          </a:prstGeom>
        </p:spPr>
      </p:pic>
      <p:sp>
        <p:nvSpPr>
          <p:cNvPr id="8" name="TextBox 7"/>
          <p:cNvSpPr txBox="1"/>
          <p:nvPr/>
        </p:nvSpPr>
        <p:spPr>
          <a:xfrm>
            <a:off x="4786282" y="124574"/>
            <a:ext cx="4357718" cy="400110"/>
          </a:xfrm>
          <a:prstGeom prst="rect">
            <a:avLst/>
          </a:prstGeom>
          <a:noFill/>
        </p:spPr>
        <p:txBody>
          <a:bodyPr wrap="square" rtlCol="0">
            <a:spAutoFit/>
          </a:bodyPr>
          <a:lstStyle/>
          <a:p>
            <a:r>
              <a:rPr lang="en-US" sz="2000" b="1" spc="-50" dirty="0">
                <a:solidFill>
                  <a:schemeClr val="tx1">
                    <a:lumMod val="75000"/>
                    <a:lumOff val="25000"/>
                  </a:schemeClr>
                </a:solidFill>
                <a:latin typeface="Calibri" panose="020F0502020204030204" pitchFamily="34" charset="0"/>
                <a:ea typeface="+mj-ea"/>
                <a:cs typeface="Calibri" panose="020F0502020204030204" pitchFamily="34" charset="0"/>
              </a:rPr>
              <a:t>EVE.MIN</a:t>
            </a:r>
            <a:r>
              <a:rPr lang="en-US" sz="2000" b="1" dirty="0">
                <a:latin typeface="Calibri" panose="020F0502020204030204" pitchFamily="34" charset="0"/>
                <a:cs typeface="Calibri" panose="020F0502020204030204" pitchFamily="34" charset="0"/>
              </a:rPr>
              <a:t>, </a:t>
            </a:r>
            <a:r>
              <a:rPr lang="en-US" sz="2000" b="1" spc="-50" dirty="0">
                <a:solidFill>
                  <a:schemeClr val="tx1">
                    <a:lumMod val="75000"/>
                    <a:lumOff val="25000"/>
                  </a:schemeClr>
                </a:solidFill>
                <a:latin typeface="Calibri" panose="020F0502020204030204" pitchFamily="34" charset="0"/>
                <a:ea typeface="+mj-ea"/>
                <a:cs typeface="Calibri" panose="020F0502020204030204" pitchFamily="34" charset="0"/>
              </a:rPr>
              <a:t>EVE.CHARGE</a:t>
            </a:r>
            <a:r>
              <a:rPr lang="en-US" sz="2000" b="1" dirty="0">
                <a:latin typeface="Calibri" panose="020F0502020204030204" pitchFamily="34" charset="0"/>
                <a:cs typeface="Calibri" panose="020F0502020204030204" pitchFamily="34" charset="0"/>
              </a:rPr>
              <a:t> vs. CHURN</a:t>
            </a:r>
            <a:endParaRPr lang="en-US" sz="2000" dirty="0">
              <a:latin typeface="Calibri" panose="020F0502020204030204" pitchFamily="34" charset="0"/>
              <a:cs typeface="Calibri" panose="020F0502020204030204" pitchFamily="34" charset="0"/>
            </a:endParaRPr>
          </a:p>
        </p:txBody>
      </p:sp>
      <p:sp>
        <p:nvSpPr>
          <p:cNvPr id="9" name="TextBox 8"/>
          <p:cNvSpPr txBox="1"/>
          <p:nvPr/>
        </p:nvSpPr>
        <p:spPr>
          <a:xfrm>
            <a:off x="2138215" y="3578707"/>
            <a:ext cx="5632554" cy="400110"/>
          </a:xfrm>
          <a:prstGeom prst="rect">
            <a:avLst/>
          </a:prstGeom>
          <a:noFill/>
        </p:spPr>
        <p:txBody>
          <a:bodyPr wrap="square" rtlCol="0">
            <a:spAutoFit/>
          </a:bodyPr>
          <a:lstStyle/>
          <a:p>
            <a:r>
              <a:rPr lang="en-US" sz="2000" b="1" dirty="0">
                <a:cs typeface="Times New Roman" pitchFamily="18" charset="0"/>
              </a:rPr>
              <a:t>NIGHT.MIN, NIGHT.CHARGE vs. CHURN</a:t>
            </a:r>
            <a:endParaRPr lang="en-US" sz="2000" dirty="0"/>
          </a:p>
        </p:txBody>
      </p:sp>
      <p:pic>
        <p:nvPicPr>
          <p:cNvPr id="10" name="Content Placeholder 3" descr="download (13).png"/>
          <p:cNvPicPr>
            <a:picLocks noChangeAspect="1"/>
          </p:cNvPicPr>
          <p:nvPr/>
        </p:nvPicPr>
        <p:blipFill>
          <a:blip r:embed="rId4"/>
          <a:stretch>
            <a:fillRect/>
          </a:stretch>
        </p:blipFill>
        <p:spPr>
          <a:xfrm>
            <a:off x="2006891" y="3933235"/>
            <a:ext cx="4572032" cy="243261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8228" y="78461"/>
            <a:ext cx="8416105" cy="522866"/>
          </a:xfrm>
        </p:spPr>
        <p:txBody>
          <a:bodyPr>
            <a:noAutofit/>
          </a:bodyPr>
          <a:lstStyle/>
          <a:p>
            <a:r>
              <a:rPr lang="en-US" sz="2400" b="1" i="0" dirty="0">
                <a:latin typeface="Calibri" panose="020F0502020204030204" pitchFamily="34" charset="0"/>
                <a:cs typeface="Calibri" panose="020F0502020204030204" pitchFamily="34" charset="0"/>
              </a:rPr>
              <a:t>Relation between overall call charge and overall call minutes </a:t>
            </a:r>
          </a:p>
        </p:txBody>
      </p:sp>
      <p:pic>
        <p:nvPicPr>
          <p:cNvPr id="5" name="Content Placeholder 4" descr="download (14).png"/>
          <p:cNvPicPr>
            <a:picLocks noGrp="1" noChangeAspect="1"/>
          </p:cNvPicPr>
          <p:nvPr>
            <p:ph idx="1"/>
          </p:nvPr>
        </p:nvPicPr>
        <p:blipFill>
          <a:blip r:embed="rId2"/>
          <a:stretch>
            <a:fillRect/>
          </a:stretch>
        </p:blipFill>
        <p:spPr>
          <a:xfrm>
            <a:off x="428595" y="601327"/>
            <a:ext cx="8072495" cy="4429156"/>
          </a:xfrm>
        </p:spPr>
      </p:pic>
      <p:sp>
        <p:nvSpPr>
          <p:cNvPr id="7" name="TextBox 6"/>
          <p:cNvSpPr txBox="1"/>
          <p:nvPr/>
        </p:nvSpPr>
        <p:spPr>
          <a:xfrm>
            <a:off x="328227" y="5091684"/>
            <a:ext cx="8416105" cy="923330"/>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we have noticed that total day/night/eve minutes/call/charges are not put any kind of cause for churn rate. But international call charges are high as compare to others it's an obvious thing but that may be a cause for international plan customers to churn out.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275"/>
            <a:ext cx="7521526" cy="508829"/>
          </a:xfrm>
        </p:spPr>
        <p:txBody>
          <a:bodyPr>
            <a:normAutofit/>
          </a:bodyPr>
          <a:lstStyle/>
          <a:p>
            <a:pPr algn="ctr"/>
            <a:r>
              <a:rPr lang="en-IN" sz="2800" b="1" i="0" dirty="0">
                <a:solidFill>
                  <a:schemeClr val="dk1"/>
                </a:solidFill>
                <a:latin typeface="Calibri" panose="020F0502020204030204" pitchFamily="34" charset="0"/>
                <a:ea typeface="Arial"/>
                <a:cs typeface="Calibri" panose="020F0502020204030204" pitchFamily="34" charset="0"/>
                <a:sym typeface="Arial"/>
              </a:rPr>
              <a:t>CORRELATION MATRIX</a:t>
            </a:r>
            <a:endParaRPr lang="en-US" sz="2800" dirty="0">
              <a:latin typeface="Calibri" panose="020F0502020204030204" pitchFamily="34" charset="0"/>
              <a:cs typeface="Calibri" panose="020F0502020204030204" pitchFamily="34" charset="0"/>
            </a:endParaRPr>
          </a:p>
        </p:txBody>
      </p:sp>
      <p:pic>
        <p:nvPicPr>
          <p:cNvPr id="4" name="Content Placeholder 3" descr="download (15).png"/>
          <p:cNvPicPr>
            <a:picLocks noGrp="1" noChangeAspect="1"/>
          </p:cNvPicPr>
          <p:nvPr>
            <p:ph idx="1"/>
          </p:nvPr>
        </p:nvPicPr>
        <p:blipFill>
          <a:blip r:embed="rId2"/>
          <a:stretch>
            <a:fillRect/>
          </a:stretch>
        </p:blipFill>
        <p:spPr>
          <a:xfrm>
            <a:off x="323528" y="536104"/>
            <a:ext cx="8640960" cy="6112316"/>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641"/>
            <a:ext cx="7886700" cy="576064"/>
          </a:xfrm>
        </p:spPr>
        <p:txBody>
          <a:bodyPr>
            <a:normAutofit/>
          </a:bodyPr>
          <a:lstStyle/>
          <a:p>
            <a:r>
              <a:rPr lang="en-US" sz="3200" b="1" i="0" dirty="0" smtClean="0">
                <a:latin typeface="+mn-lt"/>
                <a:cs typeface="Times New Roman" pitchFamily="18" charset="0"/>
              </a:rPr>
              <a:t>Outliers in Data</a:t>
            </a:r>
            <a:endParaRPr lang="en-US" sz="3200" b="1" i="0" dirty="0">
              <a:latin typeface="+mn-lt"/>
              <a:cs typeface="Times New Roman" pitchFamily="18" charset="0"/>
            </a:endParaRPr>
          </a:p>
        </p:txBody>
      </p:sp>
      <p:pic>
        <p:nvPicPr>
          <p:cNvPr id="4098" name="Picture 2" descr="C:\Users\spoorthy\Downloads\download (18).png"/>
          <p:cNvPicPr>
            <a:picLocks noChangeAspect="1" noChangeArrowheads="1"/>
          </p:cNvPicPr>
          <p:nvPr/>
        </p:nvPicPr>
        <p:blipFill>
          <a:blip r:embed="rId2"/>
          <a:srcRect/>
          <a:stretch>
            <a:fillRect/>
          </a:stretch>
        </p:blipFill>
        <p:spPr bwMode="auto">
          <a:xfrm>
            <a:off x="4771014" y="0"/>
            <a:ext cx="4372986" cy="3905672"/>
          </a:xfrm>
          <a:prstGeom prst="rect">
            <a:avLst/>
          </a:prstGeom>
          <a:noFill/>
        </p:spPr>
      </p:pic>
      <p:sp>
        <p:nvSpPr>
          <p:cNvPr id="6" name="Content Placeholder 2"/>
          <p:cNvSpPr txBox="1">
            <a:spLocks/>
          </p:cNvSpPr>
          <p:nvPr/>
        </p:nvSpPr>
        <p:spPr>
          <a:xfrm>
            <a:off x="251520" y="2708920"/>
            <a:ext cx="7886700" cy="335758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itchFamily="2" charset="2"/>
              <a:buChar char="Ø"/>
            </a:pPr>
            <a:r>
              <a:rPr lang="en-US" dirty="0" smtClean="0">
                <a:latin typeface="Calibri" panose="020F0502020204030204" pitchFamily="34" charset="0"/>
                <a:cs typeface="Calibri" panose="020F0502020204030204" pitchFamily="34" charset="0"/>
              </a:rPr>
              <a:t> Finding outliers in the data.</a:t>
            </a:r>
          </a:p>
          <a:p>
            <a:pPr>
              <a:buFont typeface="Wingdings" pitchFamily="2" charset="2"/>
              <a:buChar char="Ø"/>
            </a:pPr>
            <a:r>
              <a:rPr lang="en-US" dirty="0" smtClean="0">
                <a:latin typeface="Calibri" panose="020F0502020204030204" pitchFamily="34" charset="0"/>
                <a:cs typeface="Calibri" panose="020F0502020204030204" pitchFamily="34" charset="0"/>
              </a:rPr>
              <a:t> Dropping categorical data from the outliers data frame.</a:t>
            </a:r>
          </a:p>
          <a:p>
            <a:pPr>
              <a:buFont typeface="Wingdings" pitchFamily="2" charset="2"/>
              <a:buChar char="Ø"/>
            </a:pPr>
            <a:r>
              <a:rPr lang="en-US" dirty="0" smtClean="0">
                <a:latin typeface="Calibri" panose="020F0502020204030204" pitchFamily="34" charset="0"/>
                <a:cs typeface="Calibri" panose="020F0502020204030204" pitchFamily="34" charset="0"/>
              </a:rPr>
              <a:t> Getting the outliers which are greater than or equal to 0.</a:t>
            </a:r>
          </a:p>
          <a:p>
            <a:pPr>
              <a:buFont typeface="Wingdings" pitchFamily="2" charset="2"/>
              <a:buChar char="Ø"/>
            </a:pPr>
            <a:r>
              <a:rPr lang="en-US" dirty="0" smtClean="0">
                <a:latin typeface="Calibri" panose="020F0502020204030204" pitchFamily="34" charset="0"/>
                <a:cs typeface="Calibri" panose="020F0502020204030204" pitchFamily="34" charset="0"/>
              </a:rPr>
              <a:t> Later we add churn feature and remove duplicate values. </a:t>
            </a:r>
          </a:p>
          <a:p>
            <a:pPr>
              <a:buFont typeface="Wingdings" pitchFamily="2" charset="2"/>
              <a:buChar char="Ø"/>
            </a:pPr>
            <a:r>
              <a:rPr lang="en-US" dirty="0" smtClean="0">
                <a:latin typeface="Calibri" panose="020F0502020204030204" pitchFamily="34" charset="0"/>
                <a:cs typeface="Calibri" panose="020F0502020204030204" pitchFamily="34" charset="0"/>
              </a:rPr>
              <a:t> So,</a:t>
            </a:r>
          </a:p>
          <a:p>
            <a:pPr>
              <a:buFont typeface="Calibri" panose="020F0502020204030204" pitchFamily="34" charset="0"/>
              <a:buNone/>
            </a:pPr>
            <a:r>
              <a:rPr lang="en-US" dirty="0" smtClean="0">
                <a:latin typeface="Calibri" panose="020F0502020204030204" pitchFamily="34" charset="0"/>
                <a:cs typeface="Calibri" panose="020F0502020204030204" pitchFamily="34" charset="0"/>
              </a:rPr>
              <a:t> Non Churn Outliers=391</a:t>
            </a:r>
            <a:endParaRPr lang="en-US" sz="2400" dirty="0" smtClean="0">
              <a:latin typeface="Calibri" panose="020F0502020204030204" pitchFamily="34" charset="0"/>
              <a:ea typeface="Arial"/>
              <a:cs typeface="Calibri" panose="020F0502020204030204" pitchFamily="34" charset="0"/>
              <a:sym typeface="Arial"/>
            </a:endParaRPr>
          </a:p>
          <a:p>
            <a:pPr>
              <a:buFont typeface="Calibri" panose="020F0502020204030204" pitchFamily="34" charset="0"/>
              <a:buNone/>
            </a:pPr>
            <a:r>
              <a:rPr lang="en-US" dirty="0" smtClean="0">
                <a:latin typeface="Calibri" panose="020F0502020204030204" pitchFamily="34" charset="0"/>
                <a:cs typeface="Calibri" panose="020F0502020204030204" pitchFamily="34" charset="0"/>
              </a:rPr>
              <a:t> Churn Outliers=87</a:t>
            </a:r>
          </a:p>
          <a:p>
            <a:pPr>
              <a:buFont typeface="Wingdings" pitchFamily="2" charset="2"/>
              <a:buChar char="Ø"/>
            </a:pPr>
            <a:endParaRPr lang="en-US" dirty="0" smtClean="0">
              <a:latin typeface="Calibri" panose="020F0502020204030204" pitchFamily="34" charset="0"/>
              <a:cs typeface="Calibri" panose="020F0502020204030204" pitchFamily="34" charset="0"/>
            </a:endParaRPr>
          </a:p>
          <a:p>
            <a:pPr>
              <a:buFont typeface="Wingdings" pitchFamily="2" charset="2"/>
              <a:buChar char="Ø"/>
            </a:pPr>
            <a:endParaRPr 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19).png"/>
          <p:cNvPicPr>
            <a:picLocks noGrp="1" noChangeAspect="1"/>
          </p:cNvPicPr>
          <p:nvPr>
            <p:ph idx="1"/>
          </p:nvPr>
        </p:nvPicPr>
        <p:blipFill>
          <a:blip r:embed="rId2"/>
          <a:stretch>
            <a:fillRect/>
          </a:stretch>
        </p:blipFill>
        <p:spPr>
          <a:xfrm>
            <a:off x="235079" y="0"/>
            <a:ext cx="8496567" cy="4464496"/>
          </a:xfrm>
        </p:spPr>
      </p:pic>
      <p:sp>
        <p:nvSpPr>
          <p:cNvPr id="5" name="TextBox 4"/>
          <p:cNvSpPr txBox="1"/>
          <p:nvPr/>
        </p:nvSpPr>
        <p:spPr>
          <a:xfrm>
            <a:off x="395536" y="4725144"/>
            <a:ext cx="8517364" cy="1569660"/>
          </a:xfrm>
          <a:prstGeom prst="rect">
            <a:avLst/>
          </a:prstGeom>
          <a:noFill/>
        </p:spPr>
        <p:txBody>
          <a:bodyPr wrap="square" rtlCol="0">
            <a:spAutoFit/>
          </a:bodyPr>
          <a:lstStyle/>
          <a:p>
            <a:pPr>
              <a:buFont typeface="Wingdings" pitchFamily="2" charset="2"/>
              <a:buChar char="Ø"/>
            </a:pPr>
            <a:r>
              <a:rPr lang="en-US" sz="2000" dirty="0">
                <a:cs typeface="Times New Roman" pitchFamily="18" charset="0"/>
              </a:rPr>
              <a:t>There are 391 customers who are outliers but they are not </a:t>
            </a:r>
            <a:r>
              <a:rPr lang="en-US" sz="2000" dirty="0" smtClean="0">
                <a:cs typeface="Times New Roman" pitchFamily="18" charset="0"/>
              </a:rPr>
              <a:t>churn</a:t>
            </a:r>
            <a:r>
              <a:rPr lang="en-US" sz="2000" dirty="0">
                <a:cs typeface="Times New Roman" pitchFamily="18" charset="0"/>
              </a:rPr>
              <a:t/>
            </a:r>
            <a:br>
              <a:rPr lang="en-US" sz="2000" dirty="0">
                <a:cs typeface="Times New Roman" pitchFamily="18" charset="0"/>
              </a:rPr>
            </a:br>
            <a:r>
              <a:rPr lang="en-US" sz="2000" dirty="0">
                <a:cs typeface="Times New Roman" pitchFamily="18" charset="0"/>
              </a:rPr>
              <a:t>customers and 87 customers are outliers but they are churn customers.</a:t>
            </a:r>
          </a:p>
          <a:p>
            <a:endParaRPr lang="en-US" sz="2000" dirty="0">
              <a:cs typeface="Times New Roman" pitchFamily="18" charset="0"/>
            </a:endParaRPr>
          </a:p>
          <a:p>
            <a:pPr>
              <a:buFont typeface="Wingdings" pitchFamily="2" charset="2"/>
              <a:buChar char="Ø"/>
            </a:pPr>
            <a:r>
              <a:rPr lang="en-US" sz="2000" dirty="0">
                <a:cs typeface="Times New Roman" pitchFamily="18" charset="0"/>
              </a:rPr>
              <a:t> Later we remove not churn customer </a:t>
            </a:r>
            <a:r>
              <a:rPr lang="en-US" sz="2000" dirty="0" smtClean="0">
                <a:cs typeface="Times New Roman" pitchFamily="18" charset="0"/>
              </a:rPr>
              <a:t>outliers.</a:t>
            </a:r>
            <a:endParaRPr lang="en-US" sz="2000" dirty="0">
              <a:cs typeface="Times New Roman" pitchFamily="18" charset="0"/>
            </a:endParaRPr>
          </a:p>
          <a:p>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224" y="476672"/>
            <a:ext cx="7543800" cy="972657"/>
          </a:xfrm>
        </p:spPr>
        <p:txBody>
          <a:bodyPr>
            <a:normAutofit/>
          </a:bodyPr>
          <a:lstStyle/>
          <a:p>
            <a:r>
              <a:rPr lang="en-US" sz="3200" b="1" i="0" dirty="0">
                <a:latin typeface="Calibri" panose="020F0502020204030204" pitchFamily="34" charset="0"/>
                <a:cs typeface="Calibri" panose="020F0502020204030204" pitchFamily="34" charset="0"/>
              </a:rPr>
              <a:t>Feature Engineering</a:t>
            </a:r>
          </a:p>
        </p:txBody>
      </p:sp>
      <p:sp>
        <p:nvSpPr>
          <p:cNvPr id="3" name="Content Placeholder 2"/>
          <p:cNvSpPr>
            <a:spLocks noGrp="1"/>
          </p:cNvSpPr>
          <p:nvPr>
            <p:ph idx="1"/>
          </p:nvPr>
        </p:nvSpPr>
        <p:spPr>
          <a:xfrm>
            <a:off x="429247" y="2132856"/>
            <a:ext cx="8280919" cy="4023360"/>
          </a:xfrm>
        </p:spPr>
        <p:txBody>
          <a:bodyPr>
            <a:normAutofit/>
          </a:bodyPr>
          <a:lstStyle/>
          <a:p>
            <a:r>
              <a:rPr lang="en-US" dirty="0">
                <a:latin typeface="Calibri" panose="020F0502020204030204" pitchFamily="34" charset="0"/>
                <a:cs typeface="Calibri" panose="020F0502020204030204" pitchFamily="34" charset="0"/>
              </a:rPr>
              <a:t>Process of feature engineering</a:t>
            </a:r>
          </a:p>
          <a:p>
            <a:r>
              <a:rPr lang="en-US" dirty="0">
                <a:latin typeface="Calibri" panose="020F0502020204030204" pitchFamily="34" charset="0"/>
                <a:cs typeface="Calibri" panose="020F0502020204030204" pitchFamily="34" charset="0"/>
              </a:rPr>
              <a:t>1.Data selection- collecting required data and breaking down</a:t>
            </a:r>
          </a:p>
          <a:p>
            <a:r>
              <a:rPr lang="en-US" dirty="0">
                <a:latin typeface="Calibri" panose="020F0502020204030204" pitchFamily="34" charset="0"/>
                <a:cs typeface="Calibri" panose="020F0502020204030204" pitchFamily="34" charset="0"/>
              </a:rPr>
              <a:t>2.Data preprocessing- cleaning the data and sampling to understand data better</a:t>
            </a:r>
          </a:p>
          <a:p>
            <a:r>
              <a:rPr lang="en-US" dirty="0">
                <a:latin typeface="Calibri" panose="020F0502020204030204" pitchFamily="34" charset="0"/>
                <a:cs typeface="Calibri" panose="020F0502020204030204" pitchFamily="34" charset="0"/>
              </a:rPr>
              <a:t>3.Data Transformation-Feature engineering used here</a:t>
            </a:r>
          </a:p>
          <a:p>
            <a:r>
              <a:rPr lang="en-US" dirty="0">
                <a:latin typeface="Calibri" panose="020F0502020204030204" pitchFamily="34" charset="0"/>
                <a:cs typeface="Calibri" panose="020F0502020204030204" pitchFamily="34" charset="0"/>
              </a:rPr>
              <a:t>4.Data modelling- creation, evaluation and tuning of models.</a:t>
            </a:r>
          </a:p>
        </p:txBody>
      </p:sp>
    </p:spTree>
    <p:extLst>
      <p:ext uri="{BB962C8B-B14F-4D97-AF65-F5344CB8AC3E}">
        <p14:creationId xmlns:p14="http://schemas.microsoft.com/office/powerpoint/2010/main" val="10551147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548680"/>
            <a:ext cx="7543800" cy="900649"/>
          </a:xfrm>
        </p:spPr>
        <p:txBody>
          <a:bodyPr>
            <a:normAutofit/>
          </a:bodyPr>
          <a:lstStyle/>
          <a:p>
            <a:r>
              <a:rPr lang="en-US" sz="3200" b="1" i="0" dirty="0">
                <a:latin typeface="Calibri" panose="020F0502020204030204" pitchFamily="34" charset="0"/>
                <a:cs typeface="Calibri" panose="020F0502020204030204" pitchFamily="34" charset="0"/>
              </a:rPr>
              <a:t>Feature engineering techniques:-</a:t>
            </a:r>
          </a:p>
        </p:txBody>
      </p:sp>
      <p:sp>
        <p:nvSpPr>
          <p:cNvPr id="3" name="Content Placeholder 2"/>
          <p:cNvSpPr>
            <a:spLocks noGrp="1"/>
          </p:cNvSpPr>
          <p:nvPr>
            <p:ph idx="1"/>
          </p:nvPr>
        </p:nvSpPr>
        <p:spPr>
          <a:xfrm>
            <a:off x="822959" y="1988840"/>
            <a:ext cx="7543801" cy="4023360"/>
          </a:xfrm>
        </p:spPr>
        <p:txBody>
          <a:bodyPr/>
          <a:lstStyle/>
          <a:p>
            <a:r>
              <a:rPr lang="en-US" dirty="0"/>
              <a:t>Here are the most important feature engineering techniques adopted.</a:t>
            </a:r>
          </a:p>
          <a:p>
            <a:r>
              <a:rPr lang="en-US" dirty="0"/>
              <a:t>1.Data Imputation</a:t>
            </a:r>
          </a:p>
          <a:p>
            <a:r>
              <a:rPr lang="en-US" dirty="0"/>
              <a:t>2.Outlier Handling</a:t>
            </a:r>
          </a:p>
          <a:p>
            <a:r>
              <a:rPr lang="en-US" dirty="0"/>
              <a:t>3.One-hot encoding</a:t>
            </a:r>
          </a:p>
          <a:p>
            <a:r>
              <a:rPr lang="en-US" dirty="0"/>
              <a:t>4.Data grouping</a:t>
            </a:r>
          </a:p>
          <a:p>
            <a:r>
              <a:rPr lang="en-US" dirty="0"/>
              <a:t>5.Data scaling</a:t>
            </a:r>
          </a:p>
        </p:txBody>
      </p:sp>
    </p:spTree>
    <p:extLst>
      <p:ext uri="{BB962C8B-B14F-4D97-AF65-F5344CB8AC3E}">
        <p14:creationId xmlns:p14="http://schemas.microsoft.com/office/powerpoint/2010/main" val="4106703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913" y="188640"/>
            <a:ext cx="3393247" cy="1143000"/>
          </a:xfrm>
        </p:spPr>
        <p:txBody>
          <a:bodyPr>
            <a:normAutofit/>
          </a:bodyPr>
          <a:lstStyle/>
          <a:p>
            <a:pPr algn="ctr"/>
            <a:r>
              <a:rPr lang="en-IN" sz="3200" dirty="0">
                <a:solidFill>
                  <a:schemeClr val="tx1"/>
                </a:solidFill>
                <a:latin typeface="+mn-lt"/>
              </a:rPr>
              <a:t>                       </a:t>
            </a:r>
            <a:r>
              <a:rPr lang="en-IN" sz="3200" b="1" i="0" dirty="0">
                <a:latin typeface="+mn-lt"/>
                <a:cs typeface="Times New Roman" panose="02020603050405020304" pitchFamily="18" charset="0"/>
              </a:rPr>
              <a:t>CONTENTS</a:t>
            </a:r>
          </a:p>
        </p:txBody>
      </p:sp>
      <p:sp>
        <p:nvSpPr>
          <p:cNvPr id="3" name="Content Placeholder 2"/>
          <p:cNvSpPr>
            <a:spLocks noGrp="1"/>
          </p:cNvSpPr>
          <p:nvPr>
            <p:ph idx="1"/>
          </p:nvPr>
        </p:nvSpPr>
        <p:spPr>
          <a:xfrm>
            <a:off x="539552" y="1331641"/>
            <a:ext cx="6912768" cy="4401616"/>
          </a:xfrm>
        </p:spPr>
        <p:txBody>
          <a:bodyPr>
            <a:normAutofit/>
          </a:bodyPr>
          <a:lstStyle/>
          <a:p>
            <a:pPr marL="114300" indent="0">
              <a:buClrTx/>
              <a:buNone/>
            </a:pPr>
            <a:r>
              <a:rPr lang="en-IN" dirty="0">
                <a:cs typeface="Times New Roman" pitchFamily="18" charset="0"/>
              </a:rPr>
              <a:t> </a:t>
            </a:r>
            <a:endParaRPr lang="en-IN" sz="2000" dirty="0">
              <a:cs typeface="Times New Roman" panose="02020603050405020304" pitchFamily="18" charset="0"/>
            </a:endParaRPr>
          </a:p>
          <a:p>
            <a:pPr marL="514350" indent="-514350">
              <a:buClrTx/>
              <a:buFont typeface="+mj-lt"/>
              <a:buAutoNum type="romanLcPeriod"/>
            </a:pPr>
            <a:r>
              <a:rPr lang="en-US" sz="2000" dirty="0">
                <a:cs typeface="Times New Roman" pitchFamily="18" charset="0"/>
              </a:rPr>
              <a:t>BUSINESS OBJECTIVE</a:t>
            </a:r>
          </a:p>
          <a:p>
            <a:pPr marL="514350" indent="-514350">
              <a:buClrTx/>
              <a:buFont typeface="+mj-lt"/>
              <a:buAutoNum type="romanLcPeriod"/>
            </a:pPr>
            <a:r>
              <a:rPr lang="en-US" sz="2000" dirty="0">
                <a:cs typeface="Times New Roman" pitchFamily="18" charset="0"/>
              </a:rPr>
              <a:t>DATA SET DETAILS</a:t>
            </a:r>
          </a:p>
          <a:p>
            <a:pPr marL="514350" indent="-514350">
              <a:buClrTx/>
              <a:buFont typeface="+mj-lt"/>
              <a:buAutoNum type="romanLcPeriod"/>
            </a:pPr>
            <a:r>
              <a:rPr lang="en-US" sz="2000" dirty="0">
                <a:cs typeface="Times New Roman" pitchFamily="18" charset="0"/>
              </a:rPr>
              <a:t>EXPLORATORY DATA ANALYSIS</a:t>
            </a:r>
          </a:p>
          <a:p>
            <a:pPr marL="514350" indent="-514350">
              <a:buClrTx/>
              <a:buFont typeface="+mj-lt"/>
              <a:buAutoNum type="romanLcPeriod"/>
            </a:pPr>
            <a:r>
              <a:rPr lang="en-US" sz="2000" dirty="0">
                <a:cs typeface="Times New Roman" pitchFamily="18" charset="0"/>
              </a:rPr>
              <a:t>OUTLIERS IN DATA</a:t>
            </a:r>
          </a:p>
          <a:p>
            <a:pPr marL="514350" indent="-514350">
              <a:buClrTx/>
              <a:buFont typeface="+mj-lt"/>
              <a:buAutoNum type="romanLcPeriod"/>
            </a:pPr>
            <a:r>
              <a:rPr lang="en-US" sz="2000" dirty="0">
                <a:cs typeface="Times New Roman" pitchFamily="18" charset="0"/>
              </a:rPr>
              <a:t>FEATURE ENGINEERING.</a:t>
            </a:r>
          </a:p>
          <a:p>
            <a:pPr marL="514350" indent="-514350">
              <a:buClrTx/>
              <a:buFont typeface="+mj-lt"/>
              <a:buAutoNum type="romanLcPeriod"/>
            </a:pPr>
            <a:r>
              <a:rPr lang="en-US" sz="2000" dirty="0">
                <a:cs typeface="Times New Roman" pitchFamily="18" charset="0"/>
              </a:rPr>
              <a:t>MODEL BUIELDING</a:t>
            </a:r>
          </a:p>
          <a:p>
            <a:pPr>
              <a:buClrTx/>
            </a:pPr>
            <a:endParaRPr lang="en-US" sz="2000" dirty="0">
              <a:latin typeface="Times New Roman" pitchFamily="18" charset="0"/>
              <a:cs typeface="Times New Roman" pitchFamily="18" charset="0"/>
            </a:endParaRPr>
          </a:p>
          <a:p>
            <a:pPr marL="0" indent="0">
              <a:buClrTx/>
              <a:buNone/>
            </a:pPr>
            <a:endParaRPr lang="en-US" sz="2000" dirty="0">
              <a:latin typeface="Times New Roman" pitchFamily="18" charset="0"/>
              <a:cs typeface="Times New Roman" pitchFamily="18" charset="0"/>
            </a:endParaRPr>
          </a:p>
          <a:p>
            <a:pPr marL="0" indent="0">
              <a:buClrTx/>
              <a:buNone/>
            </a:pPr>
            <a:endParaRPr lang="en-US" sz="2000" dirty="0">
              <a:latin typeface="Times New Roman" pitchFamily="18" charset="0"/>
              <a:cs typeface="Times New Roman" pitchFamily="18" charset="0"/>
            </a:endParaRPr>
          </a:p>
          <a:p>
            <a:pPr marL="114300" indent="0">
              <a:buClrTx/>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303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49295"/>
          </a:xfrm>
        </p:spPr>
        <p:txBody>
          <a:bodyPr>
            <a:normAutofit/>
          </a:bodyPr>
          <a:lstStyle/>
          <a:p>
            <a:pPr algn="ctr"/>
            <a:r>
              <a:rPr lang="en-US" sz="3200" b="1" i="0" dirty="0">
                <a:latin typeface="Calibri" panose="020F0502020204030204" pitchFamily="34" charset="0"/>
                <a:cs typeface="Calibri" panose="020F0502020204030204" pitchFamily="34" charset="0"/>
              </a:rPr>
              <a:t>MODEL</a:t>
            </a:r>
            <a:r>
              <a:rPr lang="en-US" sz="3200" i="0" dirty="0">
                <a:latin typeface="Calibri" panose="020F0502020204030204" pitchFamily="34" charset="0"/>
                <a:cs typeface="Calibri" panose="020F0502020204030204" pitchFamily="34" charset="0"/>
              </a:rPr>
              <a:t> </a:t>
            </a:r>
            <a:r>
              <a:rPr lang="en-US" sz="3200" b="1" i="0" dirty="0">
                <a:latin typeface="Calibri" panose="020F0502020204030204" pitchFamily="34" charset="0"/>
                <a:cs typeface="Calibri" panose="020F0502020204030204" pitchFamily="34" charset="0"/>
              </a:rPr>
              <a:t>BUILDING</a:t>
            </a:r>
            <a:endParaRPr lang="en-US" sz="3200" i="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7544" y="1988840"/>
            <a:ext cx="7914883" cy="3816424"/>
          </a:xfrm>
        </p:spPr>
        <p:txBody>
          <a:bodyPr/>
          <a:lstStyle/>
          <a:p>
            <a:pPr>
              <a:buFont typeface="Wingdings" pitchFamily="2" charset="2"/>
              <a:buChar char="Ø"/>
            </a:pPr>
            <a:r>
              <a:rPr lang="en-US" dirty="0">
                <a:latin typeface="Calibri" panose="020F0502020204030204" pitchFamily="34" charset="0"/>
                <a:cs typeface="Calibri" panose="020F0502020204030204" pitchFamily="34" charset="0"/>
              </a:rPr>
              <a:t> Applying MinMax Scaler.</a:t>
            </a:r>
          </a:p>
          <a:p>
            <a:pPr>
              <a:buFont typeface="Wingdings" pitchFamily="2" charset="2"/>
              <a:buChar char="Ø"/>
            </a:pPr>
            <a:r>
              <a:rPr lang="en-US" dirty="0">
                <a:latin typeface="Calibri" panose="020F0502020204030204" pitchFamily="34" charset="0"/>
                <a:cs typeface="Calibri" panose="020F0502020204030204" pitchFamily="34" charset="0"/>
              </a:rPr>
              <a:t> Getting x and y variable.</a:t>
            </a:r>
          </a:p>
          <a:p>
            <a:pPr>
              <a:buFont typeface="Wingdings" pitchFamily="2" charset="2"/>
              <a:buChar char="Ø"/>
            </a:pPr>
            <a:r>
              <a:rPr lang="en-US" dirty="0">
                <a:latin typeface="Calibri" panose="020F0502020204030204" pitchFamily="34" charset="0"/>
                <a:cs typeface="Calibri" panose="020F0502020204030204" pitchFamily="34" charset="0"/>
              </a:rPr>
              <a:t> Splitting data into train and test sets.</a:t>
            </a:r>
          </a:p>
          <a:p>
            <a:pPr>
              <a:buFont typeface="Wingdings" pitchFamily="2" charset="2"/>
              <a:buChar char="Ø"/>
            </a:pPr>
            <a:r>
              <a:rPr lang="en-US" dirty="0" smtClean="0">
                <a:latin typeface="Calibri" panose="020F0502020204030204" pitchFamily="34" charset="0"/>
                <a:cs typeface="Calibri" panose="020F0502020204030204" pitchFamily="34" charset="0"/>
              </a:rPr>
              <a:t> Building </a:t>
            </a:r>
            <a:r>
              <a:rPr lang="en-US" dirty="0">
                <a:latin typeface="Calibri" panose="020F0502020204030204" pitchFamily="34" charset="0"/>
                <a:cs typeface="Calibri" panose="020F0502020204030204" pitchFamily="34" charset="0"/>
              </a:rPr>
              <a:t>the Logistic </a:t>
            </a:r>
            <a:r>
              <a:rPr lang="en-US" dirty="0" smtClean="0">
                <a:latin typeface="Calibri" panose="020F0502020204030204" pitchFamily="34" charset="0"/>
                <a:cs typeface="Calibri" panose="020F0502020204030204" pitchFamily="34" charset="0"/>
              </a:rPr>
              <a:t>Regression, Decision Tree, Naïve Byes, SVM, Random Forest and Gradient Boosting.</a:t>
            </a:r>
            <a:endParaRPr lang="en-US" dirty="0">
              <a:latin typeface="Calibri" panose="020F0502020204030204" pitchFamily="34" charset="0"/>
              <a:cs typeface="Calibri" panose="020F0502020204030204" pitchFamily="34" charset="0"/>
            </a:endParaRPr>
          </a:p>
          <a:p>
            <a:pPr>
              <a:buFont typeface="Wingdings" pitchFamily="2" charset="2"/>
              <a:buChar char="Ø"/>
            </a:pPr>
            <a:r>
              <a:rPr lang="en-US" dirty="0">
                <a:latin typeface="Calibri" panose="020F0502020204030204" pitchFamily="34" charset="0"/>
                <a:cs typeface="Calibri" panose="020F0502020204030204" pitchFamily="34" charset="0"/>
              </a:rPr>
              <a:t> Comparison of  Accuracy score of all the applied models.</a:t>
            </a:r>
          </a:p>
          <a:p>
            <a:pPr>
              <a:buFont typeface="Wingdings" pitchFamily="2" charset="2"/>
              <a:buChar char="Ø"/>
            </a:pPr>
            <a:endParaRPr lang="en-US"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16632"/>
            <a:ext cx="3853092" cy="526286"/>
          </a:xfrm>
        </p:spPr>
        <p:txBody>
          <a:bodyPr>
            <a:normAutofit/>
          </a:bodyPr>
          <a:lstStyle/>
          <a:p>
            <a:r>
              <a:rPr lang="en-US" sz="3200" b="1" i="0" dirty="0">
                <a:latin typeface="Calibri" panose="020F0502020204030204" pitchFamily="34" charset="0"/>
                <a:cs typeface="Calibri" panose="020F0502020204030204" pitchFamily="34" charset="0"/>
              </a:rPr>
              <a:t>Logistic Regression</a:t>
            </a:r>
          </a:p>
        </p:txBody>
      </p:sp>
      <p:sp>
        <p:nvSpPr>
          <p:cNvPr id="12" name="TextBox 11"/>
          <p:cNvSpPr txBox="1"/>
          <p:nvPr/>
        </p:nvSpPr>
        <p:spPr>
          <a:xfrm>
            <a:off x="193140" y="621888"/>
            <a:ext cx="1311578" cy="369332"/>
          </a:xfrm>
          <a:prstGeom prst="rect">
            <a:avLst/>
          </a:prstGeom>
          <a:noFill/>
        </p:spPr>
        <p:txBody>
          <a:bodyPr wrap="none" rtlCol="0">
            <a:spAutoFit/>
          </a:bodyPr>
          <a:lstStyle/>
          <a:p>
            <a:r>
              <a:rPr lang="en-US" dirty="0"/>
              <a:t>Train data</a:t>
            </a:r>
          </a:p>
        </p:txBody>
      </p:sp>
      <p:sp>
        <p:nvSpPr>
          <p:cNvPr id="13" name="TextBox 12"/>
          <p:cNvSpPr txBox="1"/>
          <p:nvPr/>
        </p:nvSpPr>
        <p:spPr>
          <a:xfrm>
            <a:off x="4637400" y="613483"/>
            <a:ext cx="1217000" cy="369332"/>
          </a:xfrm>
          <a:prstGeom prst="rect">
            <a:avLst/>
          </a:prstGeom>
          <a:noFill/>
        </p:spPr>
        <p:txBody>
          <a:bodyPr wrap="none" rtlCol="0">
            <a:spAutoFit/>
          </a:bodyPr>
          <a:lstStyle/>
          <a:p>
            <a:r>
              <a:rPr lang="en-US" dirty="0"/>
              <a:t>Test data</a:t>
            </a:r>
          </a:p>
        </p:txBody>
      </p:sp>
      <p:sp>
        <p:nvSpPr>
          <p:cNvPr id="15" name="TextBox 14"/>
          <p:cNvSpPr txBox="1"/>
          <p:nvPr/>
        </p:nvSpPr>
        <p:spPr>
          <a:xfrm>
            <a:off x="59981" y="3024845"/>
            <a:ext cx="1384610" cy="369332"/>
          </a:xfrm>
          <a:prstGeom prst="rect">
            <a:avLst/>
          </a:prstGeom>
          <a:noFill/>
        </p:spPr>
        <p:txBody>
          <a:bodyPr wrap="none" rtlCol="0">
            <a:spAutoFit/>
          </a:bodyPr>
          <a:lstStyle/>
          <a:p>
            <a:r>
              <a:rPr lang="en-US" dirty="0" smtClean="0"/>
              <a:t>After SMOTE</a:t>
            </a:r>
            <a:endParaRPr lang="en-US" dirty="0"/>
          </a:p>
        </p:txBody>
      </p:sp>
      <p:pic>
        <p:nvPicPr>
          <p:cNvPr id="6" name="Picture 5"/>
          <p:cNvPicPr>
            <a:picLocks noChangeAspect="1"/>
          </p:cNvPicPr>
          <p:nvPr/>
        </p:nvPicPr>
        <p:blipFill>
          <a:blip r:embed="rId2"/>
          <a:stretch>
            <a:fillRect/>
          </a:stretch>
        </p:blipFill>
        <p:spPr>
          <a:xfrm>
            <a:off x="115717" y="1165069"/>
            <a:ext cx="4448796" cy="1657581"/>
          </a:xfrm>
          <a:prstGeom prst="rect">
            <a:avLst/>
          </a:prstGeom>
        </p:spPr>
      </p:pic>
      <p:pic>
        <p:nvPicPr>
          <p:cNvPr id="7" name="Picture 6"/>
          <p:cNvPicPr>
            <a:picLocks noChangeAspect="1"/>
          </p:cNvPicPr>
          <p:nvPr/>
        </p:nvPicPr>
        <p:blipFill>
          <a:blip r:embed="rId3"/>
          <a:stretch>
            <a:fillRect/>
          </a:stretch>
        </p:blipFill>
        <p:spPr>
          <a:xfrm>
            <a:off x="4704730" y="1169389"/>
            <a:ext cx="4439270" cy="1581371"/>
          </a:xfrm>
          <a:prstGeom prst="rect">
            <a:avLst/>
          </a:prstGeom>
        </p:spPr>
      </p:pic>
      <p:pic>
        <p:nvPicPr>
          <p:cNvPr id="8" name="Picture 7"/>
          <p:cNvPicPr>
            <a:picLocks noChangeAspect="1"/>
          </p:cNvPicPr>
          <p:nvPr/>
        </p:nvPicPr>
        <p:blipFill>
          <a:blip r:embed="rId4"/>
          <a:stretch>
            <a:fillRect/>
          </a:stretch>
        </p:blipFill>
        <p:spPr>
          <a:xfrm>
            <a:off x="49111" y="3933056"/>
            <a:ext cx="4439270" cy="1552792"/>
          </a:xfrm>
          <a:prstGeom prst="rect">
            <a:avLst/>
          </a:prstGeom>
        </p:spPr>
      </p:pic>
      <p:pic>
        <p:nvPicPr>
          <p:cNvPr id="9" name="Picture 8"/>
          <p:cNvPicPr>
            <a:picLocks noChangeAspect="1"/>
          </p:cNvPicPr>
          <p:nvPr/>
        </p:nvPicPr>
        <p:blipFill>
          <a:blip r:embed="rId5"/>
          <a:stretch>
            <a:fillRect/>
          </a:stretch>
        </p:blipFill>
        <p:spPr>
          <a:xfrm>
            <a:off x="4570610" y="3933056"/>
            <a:ext cx="4420217" cy="1590897"/>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25" y="76663"/>
            <a:ext cx="5040444" cy="553886"/>
          </a:xfrm>
        </p:spPr>
        <p:txBody>
          <a:bodyPr>
            <a:normAutofit/>
          </a:bodyPr>
          <a:lstStyle/>
          <a:p>
            <a:r>
              <a:rPr lang="en-US" sz="3200" b="1" i="0" dirty="0">
                <a:latin typeface="Calibri" panose="020F0502020204030204" pitchFamily="34" charset="0"/>
                <a:cs typeface="Calibri" panose="020F0502020204030204" pitchFamily="34" charset="0"/>
              </a:rPr>
              <a:t>Decision Tree </a:t>
            </a:r>
            <a:r>
              <a:rPr lang="en-US" sz="3200" b="1" i="0" dirty="0" smtClean="0">
                <a:latin typeface="Calibri" panose="020F0502020204030204" pitchFamily="34" charset="0"/>
                <a:cs typeface="Calibri" panose="020F0502020204030204" pitchFamily="34" charset="0"/>
              </a:rPr>
              <a:t>classifier</a:t>
            </a:r>
            <a:endParaRPr lang="en-US" sz="3200" dirty="0">
              <a:latin typeface="Calibri" panose="020F0502020204030204" pitchFamily="34" charset="0"/>
              <a:cs typeface="Calibri" panose="020F0502020204030204" pitchFamily="34" charset="0"/>
            </a:endParaRPr>
          </a:p>
        </p:txBody>
      </p:sp>
      <p:sp>
        <p:nvSpPr>
          <p:cNvPr id="7" name="TextBox 6"/>
          <p:cNvSpPr txBox="1"/>
          <p:nvPr/>
        </p:nvSpPr>
        <p:spPr>
          <a:xfrm>
            <a:off x="121025" y="630776"/>
            <a:ext cx="1113376"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Train data</a:t>
            </a:r>
          </a:p>
        </p:txBody>
      </p:sp>
      <p:sp>
        <p:nvSpPr>
          <p:cNvPr id="8" name="TextBox 7"/>
          <p:cNvSpPr txBox="1"/>
          <p:nvPr/>
        </p:nvSpPr>
        <p:spPr>
          <a:xfrm>
            <a:off x="4657196" y="629868"/>
            <a:ext cx="1023870"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Test data</a:t>
            </a:r>
          </a:p>
        </p:txBody>
      </p:sp>
      <p:pic>
        <p:nvPicPr>
          <p:cNvPr id="9" name="Picture 8"/>
          <p:cNvPicPr>
            <a:picLocks noChangeAspect="1"/>
          </p:cNvPicPr>
          <p:nvPr/>
        </p:nvPicPr>
        <p:blipFill>
          <a:blip r:embed="rId2"/>
          <a:stretch>
            <a:fillRect/>
          </a:stretch>
        </p:blipFill>
        <p:spPr>
          <a:xfrm>
            <a:off x="109320" y="1196752"/>
            <a:ext cx="4401164" cy="1600423"/>
          </a:xfrm>
          <a:prstGeom prst="rect">
            <a:avLst/>
          </a:prstGeom>
        </p:spPr>
      </p:pic>
      <p:pic>
        <p:nvPicPr>
          <p:cNvPr id="10" name="Picture 9"/>
          <p:cNvPicPr>
            <a:picLocks noChangeAspect="1"/>
          </p:cNvPicPr>
          <p:nvPr/>
        </p:nvPicPr>
        <p:blipFill>
          <a:blip r:embed="rId3"/>
          <a:stretch>
            <a:fillRect/>
          </a:stretch>
        </p:blipFill>
        <p:spPr>
          <a:xfrm>
            <a:off x="4657196" y="1170724"/>
            <a:ext cx="4420217" cy="1562318"/>
          </a:xfrm>
          <a:prstGeom prst="rect">
            <a:avLst/>
          </a:prstGeom>
        </p:spPr>
      </p:pic>
      <p:sp>
        <p:nvSpPr>
          <p:cNvPr id="11" name="TextBox 10"/>
          <p:cNvSpPr txBox="1"/>
          <p:nvPr/>
        </p:nvSpPr>
        <p:spPr>
          <a:xfrm>
            <a:off x="121024" y="2993819"/>
            <a:ext cx="1498647"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After SMOTE</a:t>
            </a:r>
            <a:endParaRPr lang="en-US" dirty="0">
              <a:latin typeface="Calibri" panose="020F0502020204030204" pitchFamily="34" charset="0"/>
              <a:cs typeface="Calibri" panose="020F0502020204030204" pitchFamily="34" charset="0"/>
            </a:endParaRPr>
          </a:p>
        </p:txBody>
      </p:sp>
      <p:pic>
        <p:nvPicPr>
          <p:cNvPr id="12" name="Picture 11"/>
          <p:cNvPicPr>
            <a:picLocks noChangeAspect="1"/>
          </p:cNvPicPr>
          <p:nvPr/>
        </p:nvPicPr>
        <p:blipFill>
          <a:blip r:embed="rId4"/>
          <a:stretch>
            <a:fillRect/>
          </a:stretch>
        </p:blipFill>
        <p:spPr>
          <a:xfrm>
            <a:off x="121024" y="3559795"/>
            <a:ext cx="4420217" cy="1552792"/>
          </a:xfrm>
          <a:prstGeom prst="rect">
            <a:avLst/>
          </a:prstGeom>
        </p:spPr>
      </p:pic>
      <p:pic>
        <p:nvPicPr>
          <p:cNvPr id="13" name="Picture 12"/>
          <p:cNvPicPr>
            <a:picLocks noChangeAspect="1"/>
          </p:cNvPicPr>
          <p:nvPr/>
        </p:nvPicPr>
        <p:blipFill>
          <a:blip r:embed="rId5"/>
          <a:stretch>
            <a:fillRect/>
          </a:stretch>
        </p:blipFill>
        <p:spPr>
          <a:xfrm>
            <a:off x="4657195" y="3559795"/>
            <a:ext cx="4420217" cy="1552792"/>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25" y="76663"/>
            <a:ext cx="5040444" cy="553886"/>
          </a:xfrm>
        </p:spPr>
        <p:txBody>
          <a:bodyPr>
            <a:normAutofit/>
          </a:bodyPr>
          <a:lstStyle/>
          <a:p>
            <a:r>
              <a:rPr lang="en-US" sz="3200" b="1" dirty="0" smtClean="0">
                <a:latin typeface="Calibri" panose="020F0502020204030204" pitchFamily="34" charset="0"/>
                <a:cs typeface="Calibri" panose="020F0502020204030204" pitchFamily="34" charset="0"/>
              </a:rPr>
              <a:t>Naïve byes</a:t>
            </a:r>
            <a:endParaRPr lang="en-US" sz="3200" dirty="0">
              <a:latin typeface="Calibri" panose="020F0502020204030204" pitchFamily="34" charset="0"/>
              <a:cs typeface="Calibri" panose="020F0502020204030204" pitchFamily="34" charset="0"/>
            </a:endParaRPr>
          </a:p>
        </p:txBody>
      </p:sp>
      <p:sp>
        <p:nvSpPr>
          <p:cNvPr id="7" name="TextBox 6"/>
          <p:cNvSpPr txBox="1"/>
          <p:nvPr/>
        </p:nvSpPr>
        <p:spPr>
          <a:xfrm>
            <a:off x="121025" y="630776"/>
            <a:ext cx="1113376"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Train data</a:t>
            </a:r>
          </a:p>
        </p:txBody>
      </p:sp>
      <p:sp>
        <p:nvSpPr>
          <p:cNvPr id="8" name="TextBox 7"/>
          <p:cNvSpPr txBox="1"/>
          <p:nvPr/>
        </p:nvSpPr>
        <p:spPr>
          <a:xfrm>
            <a:off x="4657196" y="629868"/>
            <a:ext cx="1023870"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Test data</a:t>
            </a:r>
          </a:p>
        </p:txBody>
      </p:sp>
      <p:sp>
        <p:nvSpPr>
          <p:cNvPr id="11" name="TextBox 10"/>
          <p:cNvSpPr txBox="1"/>
          <p:nvPr/>
        </p:nvSpPr>
        <p:spPr>
          <a:xfrm>
            <a:off x="121024" y="2993819"/>
            <a:ext cx="1498647"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After SMOTE</a:t>
            </a:r>
            <a:endParaRPr lang="en-US"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21024" y="1042889"/>
            <a:ext cx="4420217" cy="1581371"/>
          </a:xfrm>
          <a:prstGeom prst="rect">
            <a:avLst/>
          </a:prstGeom>
        </p:spPr>
      </p:pic>
      <p:pic>
        <p:nvPicPr>
          <p:cNvPr id="4" name="Picture 3"/>
          <p:cNvPicPr>
            <a:picLocks noChangeAspect="1"/>
          </p:cNvPicPr>
          <p:nvPr/>
        </p:nvPicPr>
        <p:blipFill>
          <a:blip r:embed="rId3"/>
          <a:stretch>
            <a:fillRect/>
          </a:stretch>
        </p:blipFill>
        <p:spPr>
          <a:xfrm>
            <a:off x="4657196" y="1067605"/>
            <a:ext cx="4420217" cy="1571844"/>
          </a:xfrm>
          <a:prstGeom prst="rect">
            <a:avLst/>
          </a:prstGeom>
        </p:spPr>
      </p:pic>
      <p:pic>
        <p:nvPicPr>
          <p:cNvPr id="5" name="Picture 4"/>
          <p:cNvPicPr>
            <a:picLocks noChangeAspect="1"/>
          </p:cNvPicPr>
          <p:nvPr/>
        </p:nvPicPr>
        <p:blipFill>
          <a:blip r:embed="rId4"/>
          <a:stretch>
            <a:fillRect/>
          </a:stretch>
        </p:blipFill>
        <p:spPr>
          <a:xfrm>
            <a:off x="140966" y="3732710"/>
            <a:ext cx="4410691" cy="1571844"/>
          </a:xfrm>
          <a:prstGeom prst="rect">
            <a:avLst/>
          </a:prstGeom>
        </p:spPr>
      </p:pic>
      <p:pic>
        <p:nvPicPr>
          <p:cNvPr id="6" name="Picture 5"/>
          <p:cNvPicPr>
            <a:picLocks noChangeAspect="1"/>
          </p:cNvPicPr>
          <p:nvPr/>
        </p:nvPicPr>
        <p:blipFill>
          <a:blip r:embed="rId5"/>
          <a:stretch>
            <a:fillRect/>
          </a:stretch>
        </p:blipFill>
        <p:spPr>
          <a:xfrm>
            <a:off x="4666722" y="3732710"/>
            <a:ext cx="4410691" cy="1600423"/>
          </a:xfrm>
          <a:prstGeom prst="rect">
            <a:avLst/>
          </a:prstGeom>
        </p:spPr>
      </p:pic>
    </p:spTree>
    <p:extLst>
      <p:ext uri="{BB962C8B-B14F-4D97-AF65-F5344CB8AC3E}">
        <p14:creationId xmlns:p14="http://schemas.microsoft.com/office/powerpoint/2010/main" val="3088865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25" y="76663"/>
            <a:ext cx="5040444" cy="553886"/>
          </a:xfrm>
        </p:spPr>
        <p:txBody>
          <a:bodyPr>
            <a:normAutofit/>
          </a:bodyPr>
          <a:lstStyle/>
          <a:p>
            <a:r>
              <a:rPr lang="en-US" sz="3200" b="1" dirty="0" smtClean="0">
                <a:latin typeface="Calibri" panose="020F0502020204030204" pitchFamily="34" charset="0"/>
                <a:cs typeface="Calibri" panose="020F0502020204030204" pitchFamily="34" charset="0"/>
              </a:rPr>
              <a:t>SVM</a:t>
            </a:r>
            <a:endParaRPr lang="en-US" sz="3200" dirty="0">
              <a:latin typeface="Calibri" panose="020F0502020204030204" pitchFamily="34" charset="0"/>
              <a:cs typeface="Calibri" panose="020F0502020204030204" pitchFamily="34" charset="0"/>
            </a:endParaRPr>
          </a:p>
        </p:txBody>
      </p:sp>
      <p:sp>
        <p:nvSpPr>
          <p:cNvPr id="7" name="TextBox 6"/>
          <p:cNvSpPr txBox="1"/>
          <p:nvPr/>
        </p:nvSpPr>
        <p:spPr>
          <a:xfrm>
            <a:off x="121025" y="630776"/>
            <a:ext cx="1113376"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Train data</a:t>
            </a:r>
          </a:p>
        </p:txBody>
      </p:sp>
      <p:sp>
        <p:nvSpPr>
          <p:cNvPr id="8" name="TextBox 7"/>
          <p:cNvSpPr txBox="1"/>
          <p:nvPr/>
        </p:nvSpPr>
        <p:spPr>
          <a:xfrm>
            <a:off x="4657196" y="629868"/>
            <a:ext cx="1023870"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Test data</a:t>
            </a:r>
          </a:p>
        </p:txBody>
      </p:sp>
      <p:sp>
        <p:nvSpPr>
          <p:cNvPr id="11" name="TextBox 10"/>
          <p:cNvSpPr txBox="1"/>
          <p:nvPr/>
        </p:nvSpPr>
        <p:spPr>
          <a:xfrm>
            <a:off x="121024" y="2993819"/>
            <a:ext cx="1498647"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After SMOTE</a:t>
            </a:r>
            <a:endParaRPr lang="en-US" dirty="0">
              <a:latin typeface="Calibri" panose="020F0502020204030204" pitchFamily="34" charset="0"/>
              <a:cs typeface="Calibri" panose="020F0502020204030204" pitchFamily="34" charset="0"/>
            </a:endParaRPr>
          </a:p>
        </p:txBody>
      </p:sp>
      <p:pic>
        <p:nvPicPr>
          <p:cNvPr id="9" name="Picture 8"/>
          <p:cNvPicPr>
            <a:picLocks noChangeAspect="1"/>
          </p:cNvPicPr>
          <p:nvPr/>
        </p:nvPicPr>
        <p:blipFill>
          <a:blip r:embed="rId2"/>
          <a:stretch>
            <a:fillRect/>
          </a:stretch>
        </p:blipFill>
        <p:spPr>
          <a:xfrm>
            <a:off x="121024" y="1206278"/>
            <a:ext cx="4458322" cy="1581371"/>
          </a:xfrm>
          <a:prstGeom prst="rect">
            <a:avLst/>
          </a:prstGeom>
        </p:spPr>
      </p:pic>
      <p:pic>
        <p:nvPicPr>
          <p:cNvPr id="10" name="Picture 9"/>
          <p:cNvPicPr>
            <a:picLocks noChangeAspect="1"/>
          </p:cNvPicPr>
          <p:nvPr/>
        </p:nvPicPr>
        <p:blipFill>
          <a:blip r:embed="rId3"/>
          <a:stretch>
            <a:fillRect/>
          </a:stretch>
        </p:blipFill>
        <p:spPr>
          <a:xfrm>
            <a:off x="4657196" y="1206278"/>
            <a:ext cx="4401164" cy="1590897"/>
          </a:xfrm>
          <a:prstGeom prst="rect">
            <a:avLst/>
          </a:prstGeom>
        </p:spPr>
      </p:pic>
      <p:pic>
        <p:nvPicPr>
          <p:cNvPr id="12" name="Picture 11"/>
          <p:cNvPicPr>
            <a:picLocks noChangeAspect="1"/>
          </p:cNvPicPr>
          <p:nvPr/>
        </p:nvPicPr>
        <p:blipFill>
          <a:blip r:embed="rId4"/>
          <a:stretch>
            <a:fillRect/>
          </a:stretch>
        </p:blipFill>
        <p:spPr>
          <a:xfrm>
            <a:off x="121024" y="3569321"/>
            <a:ext cx="4420217" cy="1533739"/>
          </a:xfrm>
          <a:prstGeom prst="rect">
            <a:avLst/>
          </a:prstGeom>
        </p:spPr>
      </p:pic>
      <p:pic>
        <p:nvPicPr>
          <p:cNvPr id="13" name="Picture 12"/>
          <p:cNvPicPr>
            <a:picLocks noChangeAspect="1"/>
          </p:cNvPicPr>
          <p:nvPr/>
        </p:nvPicPr>
        <p:blipFill>
          <a:blip r:embed="rId5"/>
          <a:stretch>
            <a:fillRect/>
          </a:stretch>
        </p:blipFill>
        <p:spPr>
          <a:xfrm>
            <a:off x="4695204" y="3535175"/>
            <a:ext cx="4448796" cy="1600423"/>
          </a:xfrm>
          <a:prstGeom prst="rect">
            <a:avLst/>
          </a:prstGeom>
        </p:spPr>
      </p:pic>
    </p:spTree>
    <p:extLst>
      <p:ext uri="{BB962C8B-B14F-4D97-AF65-F5344CB8AC3E}">
        <p14:creationId xmlns:p14="http://schemas.microsoft.com/office/powerpoint/2010/main" val="1378164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09" y="89783"/>
            <a:ext cx="7658126" cy="596001"/>
          </a:xfrm>
        </p:spPr>
        <p:txBody>
          <a:bodyPr>
            <a:normAutofit/>
          </a:bodyPr>
          <a:lstStyle/>
          <a:p>
            <a:r>
              <a:rPr lang="en-US" sz="3200" b="1" i="0" dirty="0">
                <a:latin typeface="Calibri" panose="020F0502020204030204" pitchFamily="34" charset="0"/>
                <a:cs typeface="Calibri" panose="020F0502020204030204" pitchFamily="34" charset="0"/>
              </a:rPr>
              <a:t>Random Forest Classifier</a:t>
            </a:r>
            <a:endParaRPr lang="en-US" sz="3200" dirty="0">
              <a:latin typeface="Calibri" panose="020F0502020204030204" pitchFamily="34" charset="0"/>
              <a:cs typeface="Calibri" panose="020F0502020204030204" pitchFamily="34" charset="0"/>
            </a:endParaRPr>
          </a:p>
        </p:txBody>
      </p:sp>
      <p:sp>
        <p:nvSpPr>
          <p:cNvPr id="6" name="TextBox 5"/>
          <p:cNvSpPr txBox="1"/>
          <p:nvPr/>
        </p:nvSpPr>
        <p:spPr>
          <a:xfrm>
            <a:off x="84457" y="623711"/>
            <a:ext cx="1119089"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Train data</a:t>
            </a:r>
          </a:p>
        </p:txBody>
      </p:sp>
      <p:sp>
        <p:nvSpPr>
          <p:cNvPr id="7" name="TextBox 6"/>
          <p:cNvSpPr txBox="1"/>
          <p:nvPr/>
        </p:nvSpPr>
        <p:spPr>
          <a:xfrm>
            <a:off x="4640260" y="623711"/>
            <a:ext cx="1023870" cy="369332"/>
          </a:xfrm>
          <a:prstGeom prst="rect">
            <a:avLst/>
          </a:prstGeom>
          <a:noFill/>
        </p:spPr>
        <p:txBody>
          <a:bodyPr wrap="none" rtlCol="0">
            <a:spAutoFit/>
          </a:bodyPr>
          <a:lstStyle/>
          <a:p>
            <a:r>
              <a:rPr lang="en-US" dirty="0">
                <a:cs typeface="Times New Roman" pitchFamily="18" charset="0"/>
              </a:rPr>
              <a:t>Test data</a:t>
            </a:r>
          </a:p>
        </p:txBody>
      </p:sp>
      <p:sp>
        <p:nvSpPr>
          <p:cNvPr id="13" name="TextBox 12"/>
          <p:cNvSpPr txBox="1"/>
          <p:nvPr/>
        </p:nvSpPr>
        <p:spPr>
          <a:xfrm>
            <a:off x="0" y="3340030"/>
            <a:ext cx="1384610" cy="369332"/>
          </a:xfrm>
          <a:prstGeom prst="rect">
            <a:avLst/>
          </a:prstGeom>
          <a:noFill/>
        </p:spPr>
        <p:txBody>
          <a:bodyPr wrap="none" rtlCol="0">
            <a:spAutoFit/>
          </a:bodyPr>
          <a:lstStyle/>
          <a:p>
            <a:r>
              <a:rPr lang="en-US" dirty="0" smtClean="0">
                <a:latin typeface="Calibri" panose="020F0502020204030204" pitchFamily="34" charset="0"/>
                <a:cs typeface="Calibri" panose="020F0502020204030204" pitchFamily="34" charset="0"/>
              </a:rPr>
              <a:t>After SMOTE</a:t>
            </a:r>
            <a:endParaRPr lang="en-US"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2"/>
          <a:stretch>
            <a:fillRect/>
          </a:stretch>
        </p:blipFill>
        <p:spPr>
          <a:xfrm>
            <a:off x="200990" y="1219712"/>
            <a:ext cx="4439270" cy="1581371"/>
          </a:xfrm>
          <a:prstGeom prst="rect">
            <a:avLst/>
          </a:prstGeom>
        </p:spPr>
      </p:pic>
      <p:pic>
        <p:nvPicPr>
          <p:cNvPr id="9" name="Picture 8"/>
          <p:cNvPicPr>
            <a:picLocks noChangeAspect="1"/>
          </p:cNvPicPr>
          <p:nvPr/>
        </p:nvPicPr>
        <p:blipFill>
          <a:blip r:embed="rId3"/>
          <a:stretch>
            <a:fillRect/>
          </a:stretch>
        </p:blipFill>
        <p:spPr>
          <a:xfrm>
            <a:off x="4622040" y="1210186"/>
            <a:ext cx="4448796" cy="1590897"/>
          </a:xfrm>
          <a:prstGeom prst="rect">
            <a:avLst/>
          </a:prstGeom>
        </p:spPr>
      </p:pic>
      <p:pic>
        <p:nvPicPr>
          <p:cNvPr id="10" name="Picture 9"/>
          <p:cNvPicPr>
            <a:picLocks noChangeAspect="1"/>
          </p:cNvPicPr>
          <p:nvPr/>
        </p:nvPicPr>
        <p:blipFill>
          <a:blip r:embed="rId4"/>
          <a:stretch>
            <a:fillRect/>
          </a:stretch>
        </p:blipFill>
        <p:spPr>
          <a:xfrm>
            <a:off x="200990" y="3933056"/>
            <a:ext cx="4439270" cy="1552792"/>
          </a:xfrm>
          <a:prstGeom prst="rect">
            <a:avLst/>
          </a:prstGeom>
        </p:spPr>
      </p:pic>
      <p:pic>
        <p:nvPicPr>
          <p:cNvPr id="11" name="Picture 10"/>
          <p:cNvPicPr>
            <a:picLocks noChangeAspect="1"/>
          </p:cNvPicPr>
          <p:nvPr/>
        </p:nvPicPr>
        <p:blipFill>
          <a:blip r:embed="rId5"/>
          <a:stretch>
            <a:fillRect/>
          </a:stretch>
        </p:blipFill>
        <p:spPr>
          <a:xfrm>
            <a:off x="4641093" y="3933056"/>
            <a:ext cx="4429743" cy="155279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50333"/>
            <a:ext cx="6463630" cy="562519"/>
          </a:xfrm>
        </p:spPr>
        <p:txBody>
          <a:bodyPr>
            <a:noAutofit/>
          </a:bodyPr>
          <a:lstStyle/>
          <a:p>
            <a:r>
              <a:rPr lang="en-US" sz="3200" b="1" dirty="0" smtClean="0">
                <a:latin typeface="Calibri" panose="020F0502020204030204" pitchFamily="34" charset="0"/>
                <a:cs typeface="Calibri" panose="020F0502020204030204" pitchFamily="34" charset="0"/>
              </a:rPr>
              <a:t>Gradient Boosting</a:t>
            </a:r>
            <a:endParaRPr lang="en-US" sz="3200" b="1" i="0" dirty="0">
              <a:latin typeface="Calibri" panose="020F0502020204030204" pitchFamily="34" charset="0"/>
              <a:cs typeface="Calibri" panose="020F0502020204030204" pitchFamily="34" charset="0"/>
            </a:endParaRPr>
          </a:p>
        </p:txBody>
      </p:sp>
      <p:sp>
        <p:nvSpPr>
          <p:cNvPr id="6" name="TextBox 5"/>
          <p:cNvSpPr txBox="1"/>
          <p:nvPr/>
        </p:nvSpPr>
        <p:spPr>
          <a:xfrm>
            <a:off x="214282" y="686086"/>
            <a:ext cx="1311578" cy="369332"/>
          </a:xfrm>
          <a:prstGeom prst="rect">
            <a:avLst/>
          </a:prstGeom>
          <a:noFill/>
        </p:spPr>
        <p:txBody>
          <a:bodyPr wrap="none" rtlCol="0">
            <a:spAutoFit/>
          </a:bodyPr>
          <a:lstStyle/>
          <a:p>
            <a:r>
              <a:rPr lang="en-US" dirty="0"/>
              <a:t>Train data</a:t>
            </a:r>
          </a:p>
        </p:txBody>
      </p:sp>
      <p:sp>
        <p:nvSpPr>
          <p:cNvPr id="7" name="TextBox 6"/>
          <p:cNvSpPr txBox="1"/>
          <p:nvPr/>
        </p:nvSpPr>
        <p:spPr>
          <a:xfrm>
            <a:off x="4572000" y="665465"/>
            <a:ext cx="1217000" cy="369332"/>
          </a:xfrm>
          <a:prstGeom prst="rect">
            <a:avLst/>
          </a:prstGeom>
          <a:noFill/>
        </p:spPr>
        <p:txBody>
          <a:bodyPr wrap="none" rtlCol="0">
            <a:spAutoFit/>
          </a:bodyPr>
          <a:lstStyle/>
          <a:p>
            <a:r>
              <a:rPr lang="en-US" dirty="0"/>
              <a:t>Test data</a:t>
            </a:r>
          </a:p>
        </p:txBody>
      </p:sp>
      <p:sp>
        <p:nvSpPr>
          <p:cNvPr id="9" name="TextBox 8"/>
          <p:cNvSpPr txBox="1"/>
          <p:nvPr/>
        </p:nvSpPr>
        <p:spPr>
          <a:xfrm>
            <a:off x="-12576" y="3284984"/>
            <a:ext cx="1437509" cy="369332"/>
          </a:xfrm>
          <a:prstGeom prst="rect">
            <a:avLst/>
          </a:prstGeom>
          <a:noFill/>
        </p:spPr>
        <p:txBody>
          <a:bodyPr wrap="none" rtlCol="0">
            <a:spAutoFit/>
          </a:bodyPr>
          <a:lstStyle/>
          <a:p>
            <a:r>
              <a:rPr lang="en-US" dirty="0"/>
              <a:t> </a:t>
            </a:r>
            <a:r>
              <a:rPr lang="en-US" dirty="0" smtClean="0"/>
              <a:t>After SMOTE</a:t>
            </a:r>
            <a:endParaRPr lang="en-US" dirty="0"/>
          </a:p>
        </p:txBody>
      </p:sp>
      <p:pic>
        <p:nvPicPr>
          <p:cNvPr id="3" name="Picture 2"/>
          <p:cNvPicPr>
            <a:picLocks noChangeAspect="1"/>
          </p:cNvPicPr>
          <p:nvPr/>
        </p:nvPicPr>
        <p:blipFill>
          <a:blip r:embed="rId2"/>
          <a:stretch>
            <a:fillRect/>
          </a:stretch>
        </p:blipFill>
        <p:spPr>
          <a:xfrm>
            <a:off x="0" y="1212996"/>
            <a:ext cx="4429743" cy="1571844"/>
          </a:xfrm>
          <a:prstGeom prst="rect">
            <a:avLst/>
          </a:prstGeom>
        </p:spPr>
      </p:pic>
      <p:pic>
        <p:nvPicPr>
          <p:cNvPr id="10" name="Picture 9"/>
          <p:cNvPicPr>
            <a:picLocks noChangeAspect="1"/>
          </p:cNvPicPr>
          <p:nvPr/>
        </p:nvPicPr>
        <p:blipFill>
          <a:blip r:embed="rId3"/>
          <a:stretch>
            <a:fillRect/>
          </a:stretch>
        </p:blipFill>
        <p:spPr>
          <a:xfrm>
            <a:off x="4604538" y="1238400"/>
            <a:ext cx="4410691" cy="1590897"/>
          </a:xfrm>
          <a:prstGeom prst="rect">
            <a:avLst/>
          </a:prstGeom>
        </p:spPr>
      </p:pic>
      <p:pic>
        <p:nvPicPr>
          <p:cNvPr id="11" name="Picture 10"/>
          <p:cNvPicPr>
            <a:picLocks noChangeAspect="1"/>
          </p:cNvPicPr>
          <p:nvPr/>
        </p:nvPicPr>
        <p:blipFill>
          <a:blip r:embed="rId4"/>
          <a:stretch>
            <a:fillRect/>
          </a:stretch>
        </p:blipFill>
        <p:spPr>
          <a:xfrm>
            <a:off x="174795" y="4154460"/>
            <a:ext cx="4429743" cy="1562318"/>
          </a:xfrm>
          <a:prstGeom prst="rect">
            <a:avLst/>
          </a:prstGeom>
        </p:spPr>
      </p:pic>
      <p:pic>
        <p:nvPicPr>
          <p:cNvPr id="12" name="Picture 11"/>
          <p:cNvPicPr>
            <a:picLocks noChangeAspect="1"/>
          </p:cNvPicPr>
          <p:nvPr/>
        </p:nvPicPr>
        <p:blipFill>
          <a:blip r:embed="rId5"/>
          <a:stretch>
            <a:fillRect/>
          </a:stretch>
        </p:blipFill>
        <p:spPr>
          <a:xfrm>
            <a:off x="4667771" y="4151176"/>
            <a:ext cx="4439270" cy="156231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692696"/>
            <a:ext cx="6160198" cy="428528"/>
          </a:xfrm>
        </p:spPr>
        <p:txBody>
          <a:bodyPr>
            <a:noAutofit/>
          </a:bodyPr>
          <a:lstStyle/>
          <a:p>
            <a:r>
              <a:rPr lang="en-US" sz="3200" b="1" i="0" dirty="0">
                <a:latin typeface="Calibri" panose="020F0502020204030204" pitchFamily="34" charset="0"/>
                <a:cs typeface="Calibri" panose="020F0502020204030204" pitchFamily="34" charset="0"/>
              </a:rPr>
              <a:t>Accuracy score </a:t>
            </a:r>
            <a:r>
              <a:rPr lang="en-US" sz="3200" b="1" i="0" dirty="0" smtClean="0">
                <a:latin typeface="Calibri" panose="020F0502020204030204" pitchFamily="34" charset="0"/>
                <a:cs typeface="Calibri" panose="020F0502020204030204" pitchFamily="34" charset="0"/>
              </a:rPr>
              <a:t>comparison</a:t>
            </a:r>
            <a:endParaRPr lang="en-US" sz="32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stretch>
            <a:fillRect/>
          </a:stretch>
        </p:blipFill>
        <p:spPr>
          <a:xfrm>
            <a:off x="4716016" y="2564904"/>
            <a:ext cx="4282218" cy="2604051"/>
          </a:xfrm>
          <a:prstGeom prst="rect">
            <a:avLst/>
          </a:prstGeom>
        </p:spPr>
      </p:pic>
      <p:pic>
        <p:nvPicPr>
          <p:cNvPr id="8" name="Picture 7"/>
          <p:cNvPicPr>
            <a:picLocks noChangeAspect="1"/>
          </p:cNvPicPr>
          <p:nvPr/>
        </p:nvPicPr>
        <p:blipFill>
          <a:blip r:embed="rId4"/>
          <a:stretch>
            <a:fillRect/>
          </a:stretch>
        </p:blipFill>
        <p:spPr>
          <a:xfrm>
            <a:off x="121476" y="2564904"/>
            <a:ext cx="4377057" cy="2664296"/>
          </a:xfrm>
          <a:prstGeom prst="rect">
            <a:avLst/>
          </a:prstGeom>
        </p:spPr>
      </p:pic>
      <p:sp>
        <p:nvSpPr>
          <p:cNvPr id="9" name="TextBox 8"/>
          <p:cNvSpPr txBox="1"/>
          <p:nvPr/>
        </p:nvSpPr>
        <p:spPr>
          <a:xfrm>
            <a:off x="143108" y="2060848"/>
            <a:ext cx="1991443" cy="400110"/>
          </a:xfrm>
          <a:prstGeom prst="rect">
            <a:avLst/>
          </a:prstGeom>
          <a:noFill/>
        </p:spPr>
        <p:txBody>
          <a:bodyPr wrap="none" rtlCol="0">
            <a:spAutoFit/>
          </a:bodyPr>
          <a:lstStyle/>
          <a:p>
            <a:r>
              <a:rPr lang="en-US" sz="2000" dirty="0"/>
              <a:t> </a:t>
            </a:r>
            <a:r>
              <a:rPr lang="en-US" sz="2000" dirty="0" smtClean="0"/>
              <a:t>Before Balancing</a:t>
            </a:r>
            <a:endParaRPr lang="en-US" sz="2000" dirty="0"/>
          </a:p>
        </p:txBody>
      </p:sp>
      <p:sp>
        <p:nvSpPr>
          <p:cNvPr id="10" name="TextBox 9"/>
          <p:cNvSpPr txBox="1"/>
          <p:nvPr/>
        </p:nvSpPr>
        <p:spPr>
          <a:xfrm>
            <a:off x="4865682" y="2060848"/>
            <a:ext cx="1833002" cy="400110"/>
          </a:xfrm>
          <a:prstGeom prst="rect">
            <a:avLst/>
          </a:prstGeom>
          <a:noFill/>
        </p:spPr>
        <p:txBody>
          <a:bodyPr wrap="none" rtlCol="0">
            <a:spAutoFit/>
          </a:bodyPr>
          <a:lstStyle/>
          <a:p>
            <a:r>
              <a:rPr lang="en-US" sz="2000" dirty="0"/>
              <a:t> </a:t>
            </a:r>
            <a:r>
              <a:rPr lang="en-US" sz="2000" dirty="0" smtClean="0"/>
              <a:t>After Balancing</a:t>
            </a:r>
            <a:endParaRPr 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E7CEC4-ECEF-428E-87FF-C1AD9C9059BB}"/>
              </a:ext>
            </a:extLst>
          </p:cNvPr>
          <p:cNvSpPr>
            <a:spLocks noGrp="1"/>
          </p:cNvSpPr>
          <p:nvPr>
            <p:ph type="title"/>
          </p:nvPr>
        </p:nvSpPr>
        <p:spPr>
          <a:xfrm>
            <a:off x="822959" y="692696"/>
            <a:ext cx="5261208" cy="900649"/>
          </a:xfrm>
        </p:spPr>
        <p:txBody>
          <a:bodyPr>
            <a:normAutofit/>
          </a:bodyPr>
          <a:lstStyle/>
          <a:p>
            <a:r>
              <a:rPr lang="en-US" sz="3200" b="1" i="0" dirty="0">
                <a:latin typeface="Calibri" panose="020F0502020204030204" pitchFamily="34" charset="0"/>
                <a:cs typeface="Calibri" panose="020F0502020204030204" pitchFamily="34" charset="0"/>
              </a:rPr>
              <a:t>Conclusion</a:t>
            </a:r>
            <a:endParaRPr lang="en-IN" sz="3200" b="1" i="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C4BDCFB3-CDAB-621E-2D70-BB6FC1A5F332}"/>
              </a:ext>
            </a:extLst>
          </p:cNvPr>
          <p:cNvSpPr>
            <a:spLocks noGrp="1"/>
          </p:cNvSpPr>
          <p:nvPr>
            <p:ph idx="1"/>
          </p:nvPr>
        </p:nvSpPr>
        <p:spPr>
          <a:xfrm>
            <a:off x="819547" y="2204864"/>
            <a:ext cx="7543801" cy="4023360"/>
          </a:xfrm>
        </p:spPr>
        <p:txBody>
          <a:bodyPr>
            <a:normAutofit/>
          </a:bodyPr>
          <a:lstStyle/>
          <a:p>
            <a:r>
              <a:rPr lang="en-US" sz="2400" dirty="0">
                <a:latin typeface="Calibri" panose="020F0502020204030204" pitchFamily="34" charset="0"/>
                <a:cs typeface="Calibri" panose="020F0502020204030204" pitchFamily="34" charset="0"/>
              </a:rPr>
              <a:t>The model gives its best accuracy when the data is balanced.</a:t>
            </a:r>
          </a:p>
          <a:p>
            <a:r>
              <a:rPr lang="en-US" sz="2400" dirty="0">
                <a:latin typeface="Calibri" panose="020F0502020204030204" pitchFamily="34" charset="0"/>
                <a:cs typeface="Calibri" panose="020F0502020204030204" pitchFamily="34" charset="0"/>
              </a:rPr>
              <a:t>But by comparing both the accuracies we have come to conclusion that </a:t>
            </a:r>
            <a:r>
              <a:rPr lang="en-US" sz="2400" b="1" dirty="0" smtClean="0">
                <a:latin typeface="Calibri" panose="020F0502020204030204" pitchFamily="34" charset="0"/>
                <a:cs typeface="Calibri" panose="020F0502020204030204" pitchFamily="34" charset="0"/>
              </a:rPr>
              <a:t>Gradient Boosting </a:t>
            </a:r>
            <a:r>
              <a:rPr lang="en-US" sz="2400" b="1" dirty="0">
                <a:latin typeface="Calibri" panose="020F0502020204030204" pitchFamily="34" charset="0"/>
                <a:cs typeface="Calibri" panose="020F0502020204030204" pitchFamily="34" charset="0"/>
              </a:rPr>
              <a:t>Classifier</a:t>
            </a:r>
            <a:r>
              <a:rPr lang="en-US" sz="2400" dirty="0">
                <a:latin typeface="Calibri" panose="020F0502020204030204" pitchFamily="34" charset="0"/>
                <a:cs typeface="Calibri" panose="020F0502020204030204" pitchFamily="34" charset="0"/>
              </a:rPr>
              <a:t> is the best model from other models.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68702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144CA8-05F2-5EE6-ED7A-1BB6B6FE01F2}"/>
              </a:ext>
            </a:extLst>
          </p:cNvPr>
          <p:cNvSpPr>
            <a:spLocks noGrp="1"/>
          </p:cNvSpPr>
          <p:nvPr>
            <p:ph type="title"/>
          </p:nvPr>
        </p:nvSpPr>
        <p:spPr/>
        <p:txBody>
          <a:bodyPr/>
          <a:lstStyle/>
          <a:p>
            <a:r>
              <a:rPr lang="en-US" sz="3200" b="1" i="0" dirty="0">
                <a:latin typeface="Calibri" panose="020F0502020204030204" pitchFamily="34" charset="0"/>
                <a:cs typeface="Calibri" panose="020F0502020204030204" pitchFamily="34" charset="0"/>
              </a:rPr>
              <a:t>Deployment</a:t>
            </a:r>
            <a:endParaRPr lang="en-IN" b="1" i="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F84C8936-DB7D-C111-E4AE-CA9145B0D4DA}"/>
              </a:ext>
            </a:extLst>
          </p:cNvPr>
          <p:cNvSpPr>
            <a:spLocks noGrp="1"/>
          </p:cNvSpPr>
          <p:nvPr>
            <p:ph idx="1"/>
          </p:nvPr>
        </p:nvSpPr>
        <p:spPr>
          <a:xfrm>
            <a:off x="813414" y="2132856"/>
            <a:ext cx="7543801" cy="4023360"/>
          </a:xfrm>
        </p:spPr>
        <p:txBody>
          <a:bodyPr>
            <a:normAutofit/>
          </a:bodyPr>
          <a:lstStyle/>
          <a:p>
            <a:r>
              <a:rPr lang="en-US" sz="2400" b="1" dirty="0" err="1">
                <a:latin typeface="Calibri" panose="020F0502020204030204" pitchFamily="34" charset="0"/>
                <a:cs typeface="Calibri" panose="020F0502020204030204" pitchFamily="34" charset="0"/>
              </a:rPr>
              <a:t>Streamlit</a:t>
            </a:r>
            <a:r>
              <a:rPr lang="en-US" sz="2400" dirty="0">
                <a:latin typeface="Calibri" panose="020F0502020204030204" pitchFamily="34" charset="0"/>
                <a:cs typeface="Calibri" panose="020F0502020204030204" pitchFamily="34" charset="0"/>
              </a:rPr>
              <a:t> is used for deployment of the project.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9899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0C1D19-82AE-4605-9A52-84B6B0ED8ABF}"/>
              </a:ext>
            </a:extLst>
          </p:cNvPr>
          <p:cNvSpPr>
            <a:spLocks noGrp="1"/>
          </p:cNvSpPr>
          <p:nvPr>
            <p:ph type="title"/>
          </p:nvPr>
        </p:nvSpPr>
        <p:spPr/>
        <p:txBody>
          <a:bodyPr>
            <a:normAutofit/>
          </a:bodyPr>
          <a:lstStyle/>
          <a:p>
            <a:r>
              <a:rPr lang="en-US" sz="3200" i="0" dirty="0">
                <a:latin typeface="Calibri" panose="020F0502020204030204" pitchFamily="34" charset="0"/>
                <a:cs typeface="Calibri" panose="020F0502020204030204" pitchFamily="34" charset="0"/>
              </a:rPr>
              <a:t>Business Objective</a:t>
            </a:r>
            <a:endParaRPr lang="en-IN" sz="3200" i="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42A7EBD0-6244-41F5-A2AA-50B80E3BF03B}"/>
              </a:ext>
            </a:extLst>
          </p:cNvPr>
          <p:cNvSpPr>
            <a:spLocks noGrp="1"/>
          </p:cNvSpPr>
          <p:nvPr>
            <p:ph idx="1"/>
          </p:nvPr>
        </p:nvSpPr>
        <p:spPr>
          <a:xfrm>
            <a:off x="628650" y="1714488"/>
            <a:ext cx="7886700" cy="4457712"/>
          </a:xfrm>
        </p:spPr>
        <p:txBody>
          <a:bodyPr/>
          <a:lstStyle/>
          <a:p>
            <a:endParaRPr lang="en-US" dirty="0"/>
          </a:p>
          <a:p>
            <a:pPr algn="just">
              <a:buNone/>
            </a:pPr>
            <a:r>
              <a:rPr lang="en-US" dirty="0"/>
              <a:t>  </a:t>
            </a:r>
            <a:r>
              <a:rPr lang="en-US" dirty="0" smtClean="0"/>
              <a:t>	Customer </a:t>
            </a:r>
            <a:r>
              <a:rPr lang="en-US" dirty="0"/>
              <a:t>churn is a big problem for telecommunications companies. Indeed, their annual churn rates are usually higher than 10%. For that reason, they develop strategies to keep as many clients as possible. This is a classification project since the variable to be predicted is binary (churn or loyal customer). The goal here is to model churn probability, conditioned on the customer features.</a:t>
            </a:r>
          </a:p>
        </p:txBody>
      </p:sp>
    </p:spTree>
    <p:extLst>
      <p:ext uri="{BB962C8B-B14F-4D97-AF65-F5344CB8AC3E}">
        <p14:creationId xmlns:p14="http://schemas.microsoft.com/office/powerpoint/2010/main" val="15303141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88640"/>
            <a:ext cx="7560840" cy="6480720"/>
          </a:xfrm>
          <a:prstGeom prst="rect">
            <a:avLst/>
          </a:prstGeom>
        </p:spPr>
      </p:pic>
    </p:spTree>
    <p:extLst>
      <p:ext uri="{BB962C8B-B14F-4D97-AF65-F5344CB8AC3E}">
        <p14:creationId xmlns:p14="http://schemas.microsoft.com/office/powerpoint/2010/main" val="10831767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60648"/>
            <a:ext cx="7560840" cy="6336704"/>
          </a:xfrm>
          <a:prstGeom prst="rect">
            <a:avLst/>
          </a:prstGeom>
        </p:spPr>
      </p:pic>
    </p:spTree>
    <p:extLst>
      <p:ext uri="{BB962C8B-B14F-4D97-AF65-F5344CB8AC3E}">
        <p14:creationId xmlns:p14="http://schemas.microsoft.com/office/powerpoint/2010/main" val="1283665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04664"/>
            <a:ext cx="7856762" cy="5143905"/>
          </a:xfrm>
          <a:prstGeom prst="rect">
            <a:avLst/>
          </a:prstGeom>
        </p:spPr>
      </p:pic>
    </p:spTree>
    <p:extLst>
      <p:ext uri="{BB962C8B-B14F-4D97-AF65-F5344CB8AC3E}">
        <p14:creationId xmlns:p14="http://schemas.microsoft.com/office/powerpoint/2010/main" val="31122921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890666"/>
          </a:xfrm>
        </p:spPr>
        <p:txBody>
          <a:bodyPr/>
          <a:lstStyle/>
          <a:p>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774812" y="248579"/>
            <a:ext cx="6984776" cy="5536704"/>
          </a:xfrm>
        </p:spPr>
        <p:txBody>
          <a:bodyPr>
            <a:normAutofit/>
          </a:bodyPr>
          <a:lstStyle/>
          <a:p>
            <a:pPr marL="114300" indent="0">
              <a:buNone/>
            </a:pPr>
            <a:r>
              <a:rPr lang="en-IN" i="1" dirty="0">
                <a:latin typeface="Calibri" panose="020F0502020204030204" pitchFamily="34" charset="0"/>
                <a:cs typeface="Calibri" panose="020F0502020204030204" pitchFamily="34" charset="0"/>
              </a:rPr>
              <a:t>                                   </a:t>
            </a:r>
          </a:p>
          <a:p>
            <a:pPr marL="114300" indent="0">
              <a:buNone/>
            </a:pPr>
            <a:endParaRPr lang="en-IN" i="1" dirty="0">
              <a:latin typeface="Calibri" panose="020F0502020204030204" pitchFamily="34" charset="0"/>
              <a:cs typeface="Calibri" panose="020F0502020204030204" pitchFamily="34" charset="0"/>
            </a:endParaRPr>
          </a:p>
          <a:p>
            <a:pPr marL="114300" indent="0">
              <a:buNone/>
            </a:pPr>
            <a:r>
              <a:rPr lang="en-IN" sz="8000" i="1" dirty="0">
                <a:latin typeface="Calibri" panose="020F0502020204030204" pitchFamily="34" charset="0"/>
                <a:cs typeface="Calibri" panose="020F0502020204030204" pitchFamily="34" charset="0"/>
              </a:rPr>
              <a:t>		</a:t>
            </a:r>
          </a:p>
          <a:p>
            <a:pPr marL="114300" indent="0">
              <a:buNone/>
            </a:pPr>
            <a:r>
              <a:rPr lang="en-IN" sz="8000" i="1" dirty="0">
                <a:latin typeface="Calibri" panose="020F0502020204030204" pitchFamily="34" charset="0"/>
                <a:cs typeface="Calibri" panose="020F0502020204030204" pitchFamily="34" charset="0"/>
              </a:rPr>
              <a:t>	  </a:t>
            </a:r>
            <a:r>
              <a:rPr lang="en-IN" sz="8000" b="1"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114783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26939"/>
            <a:ext cx="6131024" cy="432048"/>
          </a:xfrm>
        </p:spPr>
        <p:txBody>
          <a:bodyPr>
            <a:normAutofit fontScale="90000"/>
          </a:bodyPr>
          <a:lstStyle/>
          <a:p>
            <a:r>
              <a:rPr lang="en-US" sz="3200" b="1" i="0" dirty="0" smtClean="0">
                <a:latin typeface="Calibri" panose="020F0502020204030204" pitchFamily="34" charset="0"/>
                <a:cs typeface="Calibri" panose="020F0502020204030204" pitchFamily="34" charset="0"/>
              </a:rPr>
              <a:t>Data Set Details: </a:t>
            </a:r>
            <a:endParaRPr lang="en-IN" sz="3200" b="1" i="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27584" y="758987"/>
            <a:ext cx="8208912" cy="1128301"/>
          </a:xfrm>
        </p:spPr>
        <p:txBody>
          <a:bodyPr>
            <a:noAutofit/>
          </a:bodyPr>
          <a:lstStyle/>
          <a:p>
            <a:pPr>
              <a:buClrTx/>
              <a:buNone/>
            </a:pPr>
            <a:r>
              <a:rPr lang="en-US" sz="1800" dirty="0" smtClean="0">
                <a:cs typeface="Times New Roman" pitchFamily="18" charset="0"/>
              </a:rPr>
              <a:t>		Each </a:t>
            </a:r>
            <a:r>
              <a:rPr lang="en-US" sz="1800" dirty="0">
                <a:cs typeface="Times New Roman" pitchFamily="18" charset="0"/>
              </a:rPr>
              <a:t>row corresponds to a client of a telecommunications </a:t>
            </a:r>
            <a:r>
              <a:rPr lang="en-US" sz="1800" dirty="0" smtClean="0">
                <a:cs typeface="Times New Roman" pitchFamily="18" charset="0"/>
              </a:rPr>
              <a:t>company for </a:t>
            </a:r>
            <a:r>
              <a:rPr lang="en-US" sz="1800" dirty="0">
                <a:cs typeface="Times New Roman" pitchFamily="18" charset="0"/>
              </a:rPr>
              <a:t>whom it has </a:t>
            </a:r>
            <a:r>
              <a:rPr lang="en-US" sz="1800" dirty="0" smtClean="0">
                <a:cs typeface="Times New Roman" pitchFamily="18" charset="0"/>
              </a:rPr>
              <a:t>collected information </a:t>
            </a:r>
            <a:r>
              <a:rPr lang="en-US" sz="1800" dirty="0">
                <a:cs typeface="Times New Roman" pitchFamily="18" charset="0"/>
              </a:rPr>
              <a:t>about the type of </a:t>
            </a:r>
            <a:r>
              <a:rPr lang="en-US" dirty="0">
                <a:cs typeface="Times New Roman" pitchFamily="18" charset="0"/>
              </a:rPr>
              <a:t>plan</a:t>
            </a:r>
            <a:r>
              <a:rPr lang="en-US" sz="1800" dirty="0">
                <a:cs typeface="Times New Roman" pitchFamily="18" charset="0"/>
              </a:rPr>
              <a:t> they </a:t>
            </a:r>
            <a:r>
              <a:rPr lang="en-US" sz="1800" dirty="0" smtClean="0">
                <a:cs typeface="Times New Roman" pitchFamily="18" charset="0"/>
              </a:rPr>
              <a:t>have contracted</a:t>
            </a:r>
            <a:r>
              <a:rPr lang="en-US" sz="1800" dirty="0">
                <a:cs typeface="Times New Roman" pitchFamily="18" charset="0"/>
              </a:rPr>
              <a:t>, the minutes they have talked, or the charge they pay </a:t>
            </a:r>
            <a:r>
              <a:rPr lang="en-US" sz="1800" dirty="0" smtClean="0">
                <a:cs typeface="Times New Roman" pitchFamily="18" charset="0"/>
              </a:rPr>
              <a:t>every month</a:t>
            </a:r>
            <a:r>
              <a:rPr lang="en-US" sz="1800" dirty="0">
                <a:cs typeface="Times New Roman" pitchFamily="18" charset="0"/>
              </a:rPr>
              <a:t>.</a:t>
            </a:r>
            <a:endParaRPr lang="en-IN" sz="1800" dirty="0">
              <a:cs typeface="Times New Roman" pitchFamily="18" charset="0"/>
            </a:endParaRPr>
          </a:p>
        </p:txBody>
      </p:sp>
      <p:sp>
        <p:nvSpPr>
          <p:cNvPr id="4" name="TextBox 3"/>
          <p:cNvSpPr txBox="1"/>
          <p:nvPr/>
        </p:nvSpPr>
        <p:spPr>
          <a:xfrm>
            <a:off x="835841" y="1700808"/>
            <a:ext cx="7632848" cy="4678204"/>
          </a:xfrm>
          <a:prstGeom prst="rect">
            <a:avLst/>
          </a:prstGeom>
          <a:noFill/>
        </p:spPr>
        <p:txBody>
          <a:bodyPr wrap="square" rtlCol="0">
            <a:spAutoFit/>
          </a:bodyPr>
          <a:lstStyle/>
          <a:p>
            <a:pPr lvl="0"/>
            <a:r>
              <a:rPr lang="en-US" sz="1400" b="1" dirty="0">
                <a:cs typeface="Times New Roman" pitchFamily="18" charset="0"/>
              </a:rPr>
              <a:t>state: </a:t>
            </a:r>
            <a:r>
              <a:rPr lang="en-US" sz="1400" dirty="0">
                <a:cs typeface="Times New Roman" pitchFamily="18" charset="0"/>
              </a:rPr>
              <a:t>Categorical, for the 51 states and the District of Columbia.</a:t>
            </a:r>
          </a:p>
          <a:p>
            <a:pPr lvl="0"/>
            <a:r>
              <a:rPr lang="en-US" sz="1400" b="1" dirty="0">
                <a:cs typeface="Times New Roman" pitchFamily="18" charset="0"/>
              </a:rPr>
              <a:t>Area.code</a:t>
            </a:r>
          </a:p>
          <a:p>
            <a:pPr lvl="0"/>
            <a:r>
              <a:rPr lang="en-US" sz="1400" b="1" dirty="0">
                <a:cs typeface="Times New Roman" pitchFamily="18" charset="0"/>
              </a:rPr>
              <a:t>account.length: </a:t>
            </a:r>
            <a:r>
              <a:rPr lang="en-US" sz="1400" dirty="0">
                <a:cs typeface="Times New Roman" pitchFamily="18" charset="0"/>
              </a:rPr>
              <a:t>how long the account has been active.</a:t>
            </a:r>
          </a:p>
          <a:p>
            <a:pPr lvl="0"/>
            <a:r>
              <a:rPr lang="en-US" sz="1400" b="1" dirty="0">
                <a:cs typeface="Times New Roman" pitchFamily="18" charset="0"/>
              </a:rPr>
              <a:t>voice.plan: </a:t>
            </a:r>
            <a:r>
              <a:rPr lang="en-US" sz="1400" dirty="0">
                <a:cs typeface="Times New Roman" pitchFamily="18" charset="0"/>
              </a:rPr>
              <a:t>yes or no, voicemail plan.</a:t>
            </a:r>
          </a:p>
          <a:p>
            <a:pPr lvl="0"/>
            <a:r>
              <a:rPr lang="en-US" sz="1400" b="1" dirty="0">
                <a:cs typeface="Times New Roman" pitchFamily="18" charset="0"/>
              </a:rPr>
              <a:t>voice.messages: </a:t>
            </a:r>
            <a:r>
              <a:rPr lang="en-US" sz="1400" dirty="0">
                <a:cs typeface="Times New Roman" pitchFamily="18" charset="0"/>
              </a:rPr>
              <a:t>number of voicemail messages.</a:t>
            </a:r>
          </a:p>
          <a:p>
            <a:pPr lvl="0"/>
            <a:r>
              <a:rPr lang="en-US" sz="1400" b="1" dirty="0">
                <a:cs typeface="Times New Roman" pitchFamily="18" charset="0"/>
              </a:rPr>
              <a:t>intl.plan: </a:t>
            </a:r>
            <a:r>
              <a:rPr lang="en-US" sz="1400" dirty="0">
                <a:cs typeface="Times New Roman" pitchFamily="18" charset="0"/>
              </a:rPr>
              <a:t>yes or no, international plan.</a:t>
            </a:r>
          </a:p>
          <a:p>
            <a:pPr lvl="0"/>
            <a:r>
              <a:rPr lang="en-US" sz="1400" b="1" dirty="0">
                <a:cs typeface="Times New Roman" pitchFamily="18" charset="0"/>
              </a:rPr>
              <a:t>intl.mins: </a:t>
            </a:r>
            <a:r>
              <a:rPr lang="en-US" sz="1400" dirty="0">
                <a:cs typeface="Times New Roman" pitchFamily="18" charset="0"/>
              </a:rPr>
              <a:t>minutes customer used service to make international calls.</a:t>
            </a:r>
          </a:p>
          <a:p>
            <a:pPr lvl="0"/>
            <a:r>
              <a:rPr lang="en-US" sz="1400" b="1" dirty="0">
                <a:cs typeface="Times New Roman" pitchFamily="18" charset="0"/>
              </a:rPr>
              <a:t>intl.calls: </a:t>
            </a:r>
            <a:r>
              <a:rPr lang="en-US" sz="1400" dirty="0">
                <a:cs typeface="Times New Roman" pitchFamily="18" charset="0"/>
              </a:rPr>
              <a:t>total number of international calls.</a:t>
            </a:r>
          </a:p>
          <a:p>
            <a:pPr lvl="0"/>
            <a:r>
              <a:rPr lang="en-US" sz="1400" b="1" dirty="0">
                <a:cs typeface="Times New Roman" pitchFamily="18" charset="0"/>
              </a:rPr>
              <a:t>intl.charge: </a:t>
            </a:r>
            <a:r>
              <a:rPr lang="en-US" sz="1400" dirty="0">
                <a:cs typeface="Times New Roman" pitchFamily="18" charset="0"/>
              </a:rPr>
              <a:t>total international charge.</a:t>
            </a:r>
          </a:p>
          <a:p>
            <a:pPr lvl="0"/>
            <a:r>
              <a:rPr lang="en-US" sz="1400" b="1" dirty="0">
                <a:cs typeface="Times New Roman" pitchFamily="18" charset="0"/>
              </a:rPr>
              <a:t>day.mins: </a:t>
            </a:r>
            <a:r>
              <a:rPr lang="en-US" sz="1400" dirty="0">
                <a:cs typeface="Times New Roman" pitchFamily="18" charset="0"/>
              </a:rPr>
              <a:t>minutes customer used service during the day.</a:t>
            </a:r>
          </a:p>
          <a:p>
            <a:pPr lvl="0"/>
            <a:r>
              <a:rPr lang="en-US" sz="1400" b="1" dirty="0">
                <a:cs typeface="Times New Roman" pitchFamily="18" charset="0"/>
              </a:rPr>
              <a:t>day.calls: </a:t>
            </a:r>
            <a:r>
              <a:rPr lang="en-US" sz="1400" dirty="0">
                <a:cs typeface="Times New Roman" pitchFamily="18" charset="0"/>
              </a:rPr>
              <a:t>total number of calls during the day.</a:t>
            </a:r>
          </a:p>
          <a:p>
            <a:pPr lvl="0"/>
            <a:r>
              <a:rPr lang="en-US" sz="1400" b="1" dirty="0">
                <a:cs typeface="Times New Roman" pitchFamily="18" charset="0"/>
              </a:rPr>
              <a:t>day.charge: </a:t>
            </a:r>
            <a:r>
              <a:rPr lang="en-US" sz="1400" dirty="0">
                <a:cs typeface="Times New Roman" pitchFamily="18" charset="0"/>
              </a:rPr>
              <a:t>total charge during the day.</a:t>
            </a:r>
          </a:p>
          <a:p>
            <a:pPr lvl="0"/>
            <a:r>
              <a:rPr lang="en-US" sz="1400" b="1" dirty="0">
                <a:cs typeface="Times New Roman" pitchFamily="18" charset="0"/>
              </a:rPr>
              <a:t>eve.mins: </a:t>
            </a:r>
            <a:r>
              <a:rPr lang="en-US" sz="1400" dirty="0">
                <a:cs typeface="Times New Roman" pitchFamily="18" charset="0"/>
              </a:rPr>
              <a:t>minutes customer used service during the evening.</a:t>
            </a:r>
          </a:p>
          <a:p>
            <a:pPr lvl="0"/>
            <a:r>
              <a:rPr lang="en-US" sz="1400" b="1" dirty="0">
                <a:cs typeface="Times New Roman" pitchFamily="18" charset="0"/>
              </a:rPr>
              <a:t>eve.calls: </a:t>
            </a:r>
            <a:r>
              <a:rPr lang="en-US" sz="1400" dirty="0">
                <a:cs typeface="Times New Roman" pitchFamily="18" charset="0"/>
              </a:rPr>
              <a:t>total number of calls during the evening.</a:t>
            </a:r>
          </a:p>
          <a:p>
            <a:pPr lvl="0"/>
            <a:r>
              <a:rPr lang="en-US" sz="1400" b="1" dirty="0">
                <a:cs typeface="Times New Roman" pitchFamily="18" charset="0"/>
              </a:rPr>
              <a:t>eve.charge: </a:t>
            </a:r>
            <a:r>
              <a:rPr lang="en-US" sz="1400" dirty="0">
                <a:cs typeface="Times New Roman" pitchFamily="18" charset="0"/>
              </a:rPr>
              <a:t>total charge during the evening.</a:t>
            </a:r>
          </a:p>
          <a:p>
            <a:pPr lvl="0"/>
            <a:r>
              <a:rPr lang="en-US" sz="1400" b="1" dirty="0">
                <a:cs typeface="Times New Roman" pitchFamily="18" charset="0"/>
              </a:rPr>
              <a:t>night.mins: </a:t>
            </a:r>
            <a:r>
              <a:rPr lang="en-US" sz="1400" dirty="0">
                <a:cs typeface="Times New Roman" pitchFamily="18" charset="0"/>
              </a:rPr>
              <a:t>minutes customer used service during the night.</a:t>
            </a:r>
          </a:p>
          <a:p>
            <a:pPr lvl="0"/>
            <a:r>
              <a:rPr lang="en-US" sz="1400" b="1" dirty="0">
                <a:cs typeface="Times New Roman" pitchFamily="18" charset="0"/>
              </a:rPr>
              <a:t>night.calls: </a:t>
            </a:r>
            <a:r>
              <a:rPr lang="en-US" sz="1400" dirty="0">
                <a:cs typeface="Times New Roman" pitchFamily="18" charset="0"/>
              </a:rPr>
              <a:t>total number of calls during the night.</a:t>
            </a:r>
          </a:p>
          <a:p>
            <a:pPr lvl="0"/>
            <a:r>
              <a:rPr lang="en-US" sz="1400" b="1" dirty="0">
                <a:cs typeface="Times New Roman" pitchFamily="18" charset="0"/>
              </a:rPr>
              <a:t>night.charge: </a:t>
            </a:r>
            <a:r>
              <a:rPr lang="en-US" sz="1400" dirty="0">
                <a:cs typeface="Times New Roman" pitchFamily="18" charset="0"/>
              </a:rPr>
              <a:t>total charge during the night.</a:t>
            </a:r>
          </a:p>
          <a:p>
            <a:pPr lvl="0"/>
            <a:r>
              <a:rPr lang="en-US" sz="1400" b="1" dirty="0">
                <a:cs typeface="Times New Roman" pitchFamily="18" charset="0"/>
              </a:rPr>
              <a:t>customer.calls: </a:t>
            </a:r>
            <a:r>
              <a:rPr lang="en-US" sz="1400" dirty="0">
                <a:cs typeface="Times New Roman" pitchFamily="18" charset="0"/>
              </a:rPr>
              <a:t>number of calls to customer service.</a:t>
            </a:r>
          </a:p>
          <a:p>
            <a:pPr lvl="0"/>
            <a:r>
              <a:rPr lang="en-US" sz="1400" b="1" dirty="0">
                <a:cs typeface="Times New Roman" pitchFamily="18" charset="0"/>
              </a:rPr>
              <a:t>churn: </a:t>
            </a:r>
            <a:r>
              <a:rPr lang="en-US" sz="1400" dirty="0">
                <a:cs typeface="Times New Roman" pitchFamily="18" charset="0"/>
              </a:rPr>
              <a:t>Categorical, yes or no. Indicator of whether the customer has left the company (yes or no).</a:t>
            </a:r>
          </a:p>
          <a:p>
            <a:endParaRPr lang="en-US" sz="2000" dirty="0"/>
          </a:p>
        </p:txBody>
      </p:sp>
    </p:spTree>
    <p:extLst>
      <p:ext uri="{BB962C8B-B14F-4D97-AF65-F5344CB8AC3E}">
        <p14:creationId xmlns:p14="http://schemas.microsoft.com/office/powerpoint/2010/main" val="2485815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p14="http://schemas.microsoft.com/office/powerpoint/2010/main" val="3586753658"/>
              </p:ext>
            </p:extLst>
          </p:nvPr>
        </p:nvGraphicFramePr>
        <p:xfrm>
          <a:off x="827584" y="692696"/>
          <a:ext cx="7560839" cy="5486400"/>
        </p:xfrm>
        <a:graphic>
          <a:graphicData uri="http://schemas.openxmlformats.org/drawingml/2006/table">
            <a:tbl>
              <a:tblPr firstRow="1" bandRow="1">
                <a:tableStyleId>{073A0DAA-6AF3-43AB-8588-CEC1D06C72B9}</a:tableStyleId>
              </a:tblPr>
              <a:tblGrid>
                <a:gridCol w="2064065">
                  <a:extLst>
                    <a:ext uri="{9D8B030D-6E8A-4147-A177-3AD203B41FA5}">
                      <a16:colId xmlns="" xmlns:a16="http://schemas.microsoft.com/office/drawing/2014/main" val="20000"/>
                    </a:ext>
                  </a:extLst>
                </a:gridCol>
                <a:gridCol w="1905290">
                  <a:extLst>
                    <a:ext uri="{9D8B030D-6E8A-4147-A177-3AD203B41FA5}">
                      <a16:colId xmlns="" xmlns:a16="http://schemas.microsoft.com/office/drawing/2014/main" val="20001"/>
                    </a:ext>
                  </a:extLst>
                </a:gridCol>
                <a:gridCol w="1701274">
                  <a:extLst>
                    <a:ext uri="{9D8B030D-6E8A-4147-A177-3AD203B41FA5}">
                      <a16:colId xmlns="" xmlns:a16="http://schemas.microsoft.com/office/drawing/2014/main" val="20002"/>
                    </a:ext>
                  </a:extLst>
                </a:gridCol>
                <a:gridCol w="1890210">
                  <a:extLst>
                    <a:ext uri="{9D8B030D-6E8A-4147-A177-3AD203B41FA5}">
                      <a16:colId xmlns="" xmlns:a16="http://schemas.microsoft.com/office/drawing/2014/main" val="20003"/>
                    </a:ext>
                  </a:extLst>
                </a:gridCol>
              </a:tblGrid>
              <a:tr h="36195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400" b="0" i="0" u="none" strike="noStrike" cap="none" dirty="0">
                          <a:solidFill>
                            <a:schemeClr val="bg1"/>
                          </a:solidFill>
                          <a:latin typeface="Arial"/>
                          <a:ea typeface="Arial"/>
                          <a:cs typeface="Arial"/>
                          <a:sym typeface="Arial"/>
                        </a:rPr>
                        <a:t>Numerical</a:t>
                      </a:r>
                      <a:r>
                        <a:rPr lang="en-IN" sz="1400" b="0" i="0" u="none" strike="noStrike" cap="none" baseline="0" dirty="0">
                          <a:solidFill>
                            <a:schemeClr val="bg1"/>
                          </a:solidFill>
                          <a:latin typeface="Arial"/>
                          <a:ea typeface="Arial"/>
                          <a:cs typeface="Arial"/>
                          <a:sym typeface="Arial"/>
                        </a:rPr>
                        <a:t> Data</a:t>
                      </a:r>
                      <a:endParaRPr lang="en-IN" sz="1400" b="0" i="0" u="none" strike="noStrike" cap="none" dirty="0">
                        <a:solidFill>
                          <a:schemeClr val="bg1"/>
                        </a:solidFill>
                        <a:latin typeface="Arial"/>
                        <a:ea typeface="Arial"/>
                        <a:cs typeface="Arial"/>
                        <a:sym typeface="Arial"/>
                      </a:endParaRPr>
                    </a:p>
                  </a:txBody>
                  <a:tcPr/>
                </a:tc>
                <a:tc>
                  <a:txBody>
                    <a:bodyPr/>
                    <a:lstStyle/>
                    <a:p>
                      <a:r>
                        <a:rPr lang="en-US" b="0" dirty="0"/>
                        <a:t>Categorical</a:t>
                      </a:r>
                      <a:r>
                        <a:rPr lang="en-US" b="0" baseline="0" dirty="0"/>
                        <a:t> Data</a:t>
                      </a:r>
                      <a:endParaRPr lang="en-US" b="0" dirty="0"/>
                    </a:p>
                  </a:txBody>
                  <a:tcPr/>
                </a:tc>
                <a:tc>
                  <a:txBody>
                    <a:bodyPr/>
                    <a:lstStyle/>
                    <a:p>
                      <a:r>
                        <a:rPr lang="en-US" b="0" dirty="0"/>
                        <a:t>Nominal Data</a:t>
                      </a:r>
                    </a:p>
                  </a:txBody>
                  <a:tcPr/>
                </a:tc>
                <a:tc>
                  <a:txBody>
                    <a:bodyPr/>
                    <a:lstStyle/>
                    <a:p>
                      <a:r>
                        <a:rPr lang="en-US" b="0" dirty="0"/>
                        <a:t>Decision Variable</a:t>
                      </a:r>
                    </a:p>
                  </a:txBody>
                  <a:tcPr/>
                </a:tc>
                <a:extLst>
                  <a:ext uri="{0D108BD9-81ED-4DB2-BD59-A6C34878D82A}">
                    <a16:rowId xmlns="" xmlns:a16="http://schemas.microsoft.com/office/drawing/2014/main" val="10000"/>
                  </a:ext>
                </a:extLst>
              </a:tr>
              <a:tr h="361953">
                <a:tc>
                  <a:txBody>
                    <a:bodyPr/>
                    <a:lstStyle/>
                    <a:p>
                      <a:r>
                        <a:rPr lang="en-US" dirty="0"/>
                        <a:t>Voice message</a:t>
                      </a:r>
                    </a:p>
                  </a:txBody>
                  <a:tcPr/>
                </a:tc>
                <a:tc>
                  <a:txBody>
                    <a:bodyPr/>
                    <a:lstStyle/>
                    <a:p>
                      <a:r>
                        <a:rPr lang="en-US" dirty="0"/>
                        <a:t>State</a:t>
                      </a:r>
                      <a:r>
                        <a:rPr lang="en-US" baseline="0" dirty="0"/>
                        <a:t> </a:t>
                      </a:r>
                      <a:endParaRPr lang="en-US" dirty="0"/>
                    </a:p>
                  </a:txBody>
                  <a:tcPr/>
                </a:tc>
                <a:tc>
                  <a:txBody>
                    <a:bodyPr/>
                    <a:lstStyle/>
                    <a:p>
                      <a:r>
                        <a:rPr lang="en-US" dirty="0"/>
                        <a:t>Area</a:t>
                      </a:r>
                      <a:r>
                        <a:rPr lang="en-US" baseline="0" dirty="0"/>
                        <a:t> code</a:t>
                      </a:r>
                      <a:endParaRPr lang="en-US" dirty="0"/>
                    </a:p>
                  </a:txBody>
                  <a:tcPr/>
                </a:tc>
                <a:tc>
                  <a:txBody>
                    <a:bodyPr/>
                    <a:lstStyle/>
                    <a:p>
                      <a:r>
                        <a:rPr lang="en-US" dirty="0"/>
                        <a:t>Churn</a:t>
                      </a:r>
                    </a:p>
                  </a:txBody>
                  <a:tcPr/>
                </a:tc>
                <a:extLst>
                  <a:ext uri="{0D108BD9-81ED-4DB2-BD59-A6C34878D82A}">
                    <a16:rowId xmlns="" xmlns:a16="http://schemas.microsoft.com/office/drawing/2014/main" val="10001"/>
                  </a:ext>
                </a:extLst>
              </a:tr>
              <a:tr h="361953">
                <a:tc>
                  <a:txBody>
                    <a:bodyPr/>
                    <a:lstStyle/>
                    <a:p>
                      <a:r>
                        <a:rPr lang="en-US" dirty="0"/>
                        <a:t>Intl </a:t>
                      </a:r>
                      <a:r>
                        <a:rPr lang="en-US" baseline="0" dirty="0"/>
                        <a:t> </a:t>
                      </a:r>
                      <a:r>
                        <a:rPr lang="en-US" dirty="0"/>
                        <a:t>min</a:t>
                      </a:r>
                    </a:p>
                  </a:txBody>
                  <a:tcPr/>
                </a:tc>
                <a:tc>
                  <a:txBody>
                    <a:bodyPr/>
                    <a:lstStyle/>
                    <a:p>
                      <a:r>
                        <a:rPr lang="en-US" dirty="0"/>
                        <a:t>Intl plan</a:t>
                      </a:r>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0002"/>
                  </a:ext>
                </a:extLst>
              </a:tr>
              <a:tr h="361953">
                <a:tc>
                  <a:txBody>
                    <a:bodyPr/>
                    <a:lstStyle/>
                    <a:p>
                      <a:r>
                        <a:rPr lang="en-US" dirty="0"/>
                        <a:t>Intl</a:t>
                      </a:r>
                      <a:r>
                        <a:rPr lang="en-US" baseline="0" dirty="0"/>
                        <a:t> calls</a:t>
                      </a:r>
                      <a:endParaRPr lang="en-US" dirty="0"/>
                    </a:p>
                  </a:txBody>
                  <a:tcPr/>
                </a:tc>
                <a:tc>
                  <a:txBody>
                    <a:bodyPr/>
                    <a:lstStyle/>
                    <a:p>
                      <a:r>
                        <a:rPr lang="en-US" dirty="0"/>
                        <a:t>Voice plan</a:t>
                      </a:r>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0003"/>
                  </a:ext>
                </a:extLst>
              </a:tr>
              <a:tr h="361953">
                <a:tc>
                  <a:txBody>
                    <a:bodyPr/>
                    <a:lstStyle/>
                    <a:p>
                      <a:r>
                        <a:rPr lang="en-US" dirty="0"/>
                        <a:t>Intl charge</a:t>
                      </a:r>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0004"/>
                  </a:ext>
                </a:extLst>
              </a:tr>
              <a:tr h="361953">
                <a:tc>
                  <a:txBody>
                    <a:bodyPr/>
                    <a:lstStyle/>
                    <a:p>
                      <a:r>
                        <a:rPr lang="en-US" dirty="0"/>
                        <a:t>Day</a:t>
                      </a:r>
                      <a:r>
                        <a:rPr lang="en-US" baseline="0" dirty="0"/>
                        <a:t> min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0005"/>
                  </a:ext>
                </a:extLst>
              </a:tr>
              <a:tr h="361953">
                <a:tc>
                  <a:txBody>
                    <a:bodyPr/>
                    <a:lstStyle/>
                    <a:p>
                      <a:r>
                        <a:rPr lang="en-US" dirty="0"/>
                        <a:t>Day calls</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0006"/>
                  </a:ext>
                </a:extLst>
              </a:tr>
              <a:tr h="361953">
                <a:tc>
                  <a:txBody>
                    <a:bodyPr/>
                    <a:lstStyle/>
                    <a:p>
                      <a:r>
                        <a:rPr lang="en-US" dirty="0"/>
                        <a:t>Day charge</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0007"/>
                  </a:ext>
                </a:extLst>
              </a:tr>
              <a:tr h="361953">
                <a:tc>
                  <a:txBody>
                    <a:bodyPr/>
                    <a:lstStyle/>
                    <a:p>
                      <a:r>
                        <a:rPr lang="en-US" dirty="0"/>
                        <a:t>Eve min</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0008"/>
                  </a:ext>
                </a:extLst>
              </a:tr>
              <a:tr h="361953">
                <a:tc>
                  <a:txBody>
                    <a:bodyPr/>
                    <a:lstStyle/>
                    <a:p>
                      <a:r>
                        <a:rPr lang="en-US" dirty="0"/>
                        <a:t>Eve calls</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0009"/>
                  </a:ext>
                </a:extLst>
              </a:tr>
              <a:tr h="361953">
                <a:tc>
                  <a:txBody>
                    <a:bodyPr/>
                    <a:lstStyle/>
                    <a:p>
                      <a:r>
                        <a:rPr lang="en-US" dirty="0"/>
                        <a:t>Eve charge</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0010"/>
                  </a:ext>
                </a:extLst>
              </a:tr>
              <a:tr h="361953">
                <a:tc>
                  <a:txBody>
                    <a:bodyPr/>
                    <a:lstStyle/>
                    <a:p>
                      <a:r>
                        <a:rPr lang="en-US" dirty="0"/>
                        <a:t>Night min</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0011"/>
                  </a:ext>
                </a:extLst>
              </a:tr>
              <a:tr h="361953">
                <a:tc>
                  <a:txBody>
                    <a:bodyPr/>
                    <a:lstStyle/>
                    <a:p>
                      <a:r>
                        <a:rPr lang="en-US" dirty="0"/>
                        <a:t>Night calls</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0012"/>
                  </a:ext>
                </a:extLst>
              </a:tr>
              <a:tr h="361953">
                <a:tc>
                  <a:txBody>
                    <a:bodyPr/>
                    <a:lstStyle/>
                    <a:p>
                      <a:r>
                        <a:rPr lang="en-US" dirty="0"/>
                        <a:t>Night charge</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0013"/>
                  </a:ext>
                </a:extLst>
              </a:tr>
              <a:tr h="361953">
                <a:tc>
                  <a:txBody>
                    <a:bodyPr/>
                    <a:lstStyle/>
                    <a:p>
                      <a:r>
                        <a:rPr lang="en-US" dirty="0"/>
                        <a:t>Customer calls</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0014"/>
                  </a:ext>
                </a:extLst>
              </a:tr>
            </a:tbl>
          </a:graphicData>
        </a:graphic>
      </p:graphicFrame>
      <p:sp>
        <p:nvSpPr>
          <p:cNvPr id="4" name="Title 1"/>
          <p:cNvSpPr>
            <a:spLocks noGrp="1"/>
          </p:cNvSpPr>
          <p:nvPr>
            <p:ph type="title"/>
          </p:nvPr>
        </p:nvSpPr>
        <p:spPr>
          <a:xfrm>
            <a:off x="827584" y="326939"/>
            <a:ext cx="6131024" cy="432048"/>
          </a:xfrm>
        </p:spPr>
        <p:txBody>
          <a:bodyPr>
            <a:normAutofit fontScale="90000"/>
          </a:bodyPr>
          <a:lstStyle/>
          <a:p>
            <a:r>
              <a:rPr lang="en-US" sz="3200" b="1" i="0" dirty="0" smtClean="0">
                <a:latin typeface="Calibri" panose="020F0502020204030204" pitchFamily="34" charset="0"/>
                <a:cs typeface="Calibri" panose="020F0502020204030204" pitchFamily="34" charset="0"/>
              </a:rPr>
              <a:t>Data Types: </a:t>
            </a:r>
            <a:endParaRPr lang="en-IN" sz="3200" b="1" i="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5116"/>
            <a:ext cx="7886700" cy="634981"/>
          </a:xfrm>
        </p:spPr>
        <p:txBody>
          <a:bodyPr>
            <a:normAutofit/>
          </a:bodyPr>
          <a:lstStyle/>
          <a:p>
            <a:r>
              <a:rPr lang="en-US" sz="3200" b="1" i="0" dirty="0">
                <a:latin typeface="+mn-lt"/>
                <a:cs typeface="Times New Roman" pitchFamily="18" charset="0"/>
              </a:rPr>
              <a:t>Exploratory Data </a:t>
            </a:r>
            <a:r>
              <a:rPr lang="en-US" sz="3200" b="1" i="0" dirty="0" smtClean="0">
                <a:latin typeface="+mn-lt"/>
                <a:cs typeface="Times New Roman" pitchFamily="18" charset="0"/>
              </a:rPr>
              <a:t>Analysis:-</a:t>
            </a:r>
            <a:endParaRPr lang="en-US" sz="4000" dirty="0">
              <a:latin typeface="+mn-lt"/>
            </a:endParaRPr>
          </a:p>
        </p:txBody>
      </p:sp>
      <p:sp>
        <p:nvSpPr>
          <p:cNvPr id="3" name="Content Placeholder 2"/>
          <p:cNvSpPr>
            <a:spLocks noGrp="1"/>
          </p:cNvSpPr>
          <p:nvPr>
            <p:ph idx="1"/>
          </p:nvPr>
        </p:nvSpPr>
        <p:spPr>
          <a:xfrm>
            <a:off x="683568" y="688182"/>
            <a:ext cx="7886700" cy="4672026"/>
          </a:xfrm>
        </p:spPr>
        <p:txBody>
          <a:bodyPr>
            <a:normAutofit/>
          </a:bodyPr>
          <a:lstStyle/>
          <a:p>
            <a:pPr>
              <a:buFont typeface="Wingdings" pitchFamily="2" charset="2"/>
              <a:buChar char="Ø"/>
            </a:pPr>
            <a:r>
              <a:rPr lang="en-US" b="1" dirty="0"/>
              <a:t>Checking for Missing And Duplicate value :</a:t>
            </a:r>
          </a:p>
          <a:p>
            <a:pPr>
              <a:buNone/>
            </a:pPr>
            <a:r>
              <a:rPr lang="en-US" dirty="0" smtClean="0"/>
              <a:t>	There </a:t>
            </a:r>
            <a:r>
              <a:rPr lang="en-US" dirty="0"/>
              <a:t>are 7 and 24 missing values are there in </a:t>
            </a:r>
            <a:r>
              <a:rPr lang="en-US" dirty="0" smtClean="0"/>
              <a:t>day. Charge  And </a:t>
            </a:r>
            <a:r>
              <a:rPr lang="en-US" dirty="0"/>
              <a:t>evening </a:t>
            </a:r>
            <a:r>
              <a:rPr lang="en-US" dirty="0" smtClean="0"/>
              <a:t>min so </a:t>
            </a:r>
            <a:r>
              <a:rPr lang="en-US" dirty="0"/>
              <a:t>we did the missing value imputation.</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Font typeface="Wingdings" pitchFamily="2" charset="2"/>
              <a:buChar char="Ø"/>
            </a:pPr>
            <a:endParaRPr lang="en-US" b="1" dirty="0"/>
          </a:p>
          <a:p>
            <a:pPr>
              <a:buFont typeface="Wingdings" pitchFamily="2" charset="2"/>
              <a:buChar char="Ø"/>
            </a:pPr>
            <a:endParaRPr lang="en-US" b="1" dirty="0"/>
          </a:p>
          <a:p>
            <a:pPr>
              <a:buFont typeface="Wingdings" pitchFamily="2" charset="2"/>
              <a:buChar char="Ø"/>
            </a:pPr>
            <a:endParaRPr lang="en-US" b="1" dirty="0"/>
          </a:p>
          <a:p>
            <a:pPr>
              <a:buFont typeface="Wingdings" pitchFamily="2" charset="2"/>
              <a:buChar char="Ø"/>
            </a:pPr>
            <a:endParaRPr lang="en-US" b="1" dirty="0"/>
          </a:p>
          <a:p>
            <a:pPr>
              <a:buFont typeface="Wingdings" pitchFamily="2" charset="2"/>
              <a:buChar char="Ø"/>
            </a:pPr>
            <a:endParaRPr lang="en-US" b="1" dirty="0"/>
          </a:p>
          <a:p>
            <a:pPr>
              <a:buFont typeface="Wingdings" pitchFamily="2" charset="2"/>
              <a:buChar char="Ø"/>
            </a:pPr>
            <a:endParaRPr lang="en-US" b="1" dirty="0"/>
          </a:p>
          <a:p>
            <a:pPr>
              <a:buNone/>
            </a:pPr>
            <a:endParaRPr lang="en-US" b="1" dirty="0"/>
          </a:p>
          <a:p>
            <a:pPr>
              <a:buFont typeface="Wingdings" pitchFamily="2" charset="2"/>
              <a:buChar char="Ø"/>
            </a:pPr>
            <a:endParaRPr lang="en-US" b="1" dirty="0"/>
          </a:p>
          <a:p>
            <a:pPr>
              <a:buNone/>
            </a:pPr>
            <a:endParaRPr lang="en-US" dirty="0"/>
          </a:p>
        </p:txBody>
      </p:sp>
      <p:pic>
        <p:nvPicPr>
          <p:cNvPr id="1027" name="Picture 3" descr="C:\Users\spoorthy\Downloads\download (1).png"/>
          <p:cNvPicPr>
            <a:picLocks noChangeAspect="1" noChangeArrowheads="1"/>
          </p:cNvPicPr>
          <p:nvPr/>
        </p:nvPicPr>
        <p:blipFill>
          <a:blip r:embed="rId2"/>
          <a:srcRect/>
          <a:stretch>
            <a:fillRect/>
          </a:stretch>
        </p:blipFill>
        <p:spPr bwMode="auto">
          <a:xfrm>
            <a:off x="0" y="1988840"/>
            <a:ext cx="8856983" cy="3744417"/>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00041"/>
            <a:ext cx="8386514" cy="928695"/>
          </a:xfrm>
        </p:spPr>
        <p:txBody>
          <a:bodyPr>
            <a:noAutofit/>
          </a:bodyPr>
          <a:lstStyle/>
          <a:p>
            <a:pPr>
              <a:buFont typeface="Wingdings" pitchFamily="2" charset="2"/>
              <a:buChar char="Ø"/>
            </a:pPr>
            <a:r>
              <a:rPr lang="en-US" sz="2800" b="1" dirty="0"/>
              <a:t>Converting categorical variables into dummy variables</a:t>
            </a:r>
          </a:p>
        </p:txBody>
      </p:sp>
      <p:pic>
        <p:nvPicPr>
          <p:cNvPr id="2051" name="Picture 3" descr="C:\Users\spoorthy\Downloads\WhatsApp Image 2022-12-16 at 1.24.30 PM.jpeg"/>
          <p:cNvPicPr>
            <a:picLocks noChangeAspect="1" noChangeArrowheads="1"/>
          </p:cNvPicPr>
          <p:nvPr/>
        </p:nvPicPr>
        <p:blipFill>
          <a:blip r:embed="rId2"/>
          <a:srcRect/>
          <a:stretch>
            <a:fillRect/>
          </a:stretch>
        </p:blipFill>
        <p:spPr bwMode="auto">
          <a:xfrm>
            <a:off x="304317" y="1268760"/>
            <a:ext cx="8568952" cy="453650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688" y="48186"/>
            <a:ext cx="7920880" cy="607254"/>
          </a:xfrm>
        </p:spPr>
        <p:txBody>
          <a:bodyPr>
            <a:normAutofit/>
          </a:bodyPr>
          <a:lstStyle/>
          <a:p>
            <a:r>
              <a:rPr lang="en-IN" sz="2400" b="1" i="0" dirty="0">
                <a:solidFill>
                  <a:schemeClr val="dk1"/>
                </a:solidFill>
                <a:latin typeface="+mn-lt"/>
                <a:ea typeface="Arial"/>
                <a:cs typeface="Arial"/>
                <a:sym typeface="Arial"/>
              </a:rPr>
              <a:t>       </a:t>
            </a:r>
            <a:r>
              <a:rPr lang="en-IN" sz="2400" b="1" i="0" dirty="0">
                <a:solidFill>
                  <a:schemeClr val="dk1"/>
                </a:solidFill>
                <a:latin typeface="+mn-lt"/>
                <a:ea typeface="Arial"/>
                <a:cs typeface="Times New Roman" pitchFamily="18" charset="0"/>
                <a:sym typeface="Arial"/>
              </a:rPr>
              <a:t>ANALYZING DEPENDENT VARIABLE “CHURN”</a:t>
            </a:r>
            <a:endParaRPr lang="en-US" sz="2400" dirty="0">
              <a:latin typeface="+mn-lt"/>
              <a:cs typeface="Times New Roman" pitchFamily="18" charset="0"/>
            </a:endParaRPr>
          </a:p>
        </p:txBody>
      </p:sp>
      <p:sp>
        <p:nvSpPr>
          <p:cNvPr id="3" name="Content Placeholder 2"/>
          <p:cNvSpPr>
            <a:spLocks noGrp="1"/>
          </p:cNvSpPr>
          <p:nvPr>
            <p:ph idx="1"/>
          </p:nvPr>
        </p:nvSpPr>
        <p:spPr>
          <a:xfrm>
            <a:off x="485774" y="636674"/>
            <a:ext cx="7886700" cy="1166831"/>
          </a:xfrm>
        </p:spPr>
        <p:txBody>
          <a:bodyPr>
            <a:normAutofit/>
          </a:bodyPr>
          <a:lstStyle/>
          <a:p>
            <a:pPr marL="457200" lvl="0" indent="-381000">
              <a:spcBef>
                <a:spcPts val="0"/>
              </a:spcBef>
              <a:buClr>
                <a:srgbClr val="002060"/>
              </a:buClr>
              <a:buSzPts val="2400"/>
              <a:buFont typeface="Arial"/>
              <a:buChar char="➢"/>
            </a:pPr>
            <a:r>
              <a:rPr lang="en-US" sz="2000" dirty="0">
                <a:ea typeface="Arial"/>
                <a:cs typeface="Times New Roman" pitchFamily="18" charset="0"/>
                <a:sym typeface="Arial"/>
              </a:rPr>
              <a:t>Total Customers number - 5000. </a:t>
            </a:r>
          </a:p>
          <a:p>
            <a:pPr marL="457200" lvl="0" indent="-381000">
              <a:spcBef>
                <a:spcPts val="0"/>
              </a:spcBef>
              <a:buClr>
                <a:srgbClr val="002060"/>
              </a:buClr>
              <a:buSzPts val="2400"/>
              <a:buFont typeface="Arial"/>
              <a:buChar char="➢"/>
            </a:pPr>
            <a:r>
              <a:rPr lang="en-US" sz="2000" dirty="0">
                <a:ea typeface="Arial"/>
                <a:cs typeface="Times New Roman" pitchFamily="18" charset="0"/>
                <a:sym typeface="Arial"/>
              </a:rPr>
              <a:t>Non churn  - 4293 </a:t>
            </a:r>
          </a:p>
          <a:p>
            <a:pPr marL="457200" lvl="0" indent="-381000">
              <a:spcBef>
                <a:spcPts val="0"/>
              </a:spcBef>
              <a:buClr>
                <a:srgbClr val="002060"/>
              </a:buClr>
              <a:buSzPts val="2400"/>
              <a:buFont typeface="Arial"/>
              <a:buChar char="➢"/>
            </a:pPr>
            <a:r>
              <a:rPr lang="en-US" sz="2000" dirty="0">
                <a:ea typeface="Arial"/>
                <a:cs typeface="Times New Roman" pitchFamily="18" charset="0"/>
                <a:sym typeface="Arial"/>
              </a:rPr>
              <a:t> Churn  - 707 </a:t>
            </a:r>
          </a:p>
          <a:p>
            <a:pPr>
              <a:buNone/>
            </a:pPr>
            <a:endParaRPr lang="en-US" dirty="0"/>
          </a:p>
        </p:txBody>
      </p:sp>
      <p:pic>
        <p:nvPicPr>
          <p:cNvPr id="3074" name="Picture 2" descr="C:\Users\spoorthy\Downloads\download.png"/>
          <p:cNvPicPr>
            <a:picLocks noChangeAspect="1" noChangeArrowheads="1"/>
          </p:cNvPicPr>
          <p:nvPr/>
        </p:nvPicPr>
        <p:blipFill>
          <a:blip r:embed="rId2"/>
          <a:srcRect/>
          <a:stretch>
            <a:fillRect/>
          </a:stretch>
        </p:blipFill>
        <p:spPr bwMode="auto">
          <a:xfrm>
            <a:off x="4929189" y="1897627"/>
            <a:ext cx="3838935" cy="3483991"/>
          </a:xfrm>
          <a:prstGeom prst="rect">
            <a:avLst/>
          </a:prstGeom>
          <a:noFill/>
        </p:spPr>
      </p:pic>
      <p:pic>
        <p:nvPicPr>
          <p:cNvPr id="3075" name="Picture 3" descr="C:\Users\spoorthy\Downloads\download (2).png"/>
          <p:cNvPicPr>
            <a:picLocks noChangeAspect="1" noChangeArrowheads="1"/>
          </p:cNvPicPr>
          <p:nvPr/>
        </p:nvPicPr>
        <p:blipFill>
          <a:blip r:embed="rId3"/>
          <a:srcRect/>
          <a:stretch>
            <a:fillRect/>
          </a:stretch>
        </p:blipFill>
        <p:spPr bwMode="auto">
          <a:xfrm>
            <a:off x="265340" y="1897627"/>
            <a:ext cx="4422493" cy="3322775"/>
          </a:xfrm>
          <a:prstGeom prst="rect">
            <a:avLst/>
          </a:prstGeom>
          <a:noFill/>
        </p:spPr>
      </p:pic>
      <p:sp>
        <p:nvSpPr>
          <p:cNvPr id="6" name="TextBox 5"/>
          <p:cNvSpPr txBox="1"/>
          <p:nvPr/>
        </p:nvSpPr>
        <p:spPr>
          <a:xfrm>
            <a:off x="714348" y="5572140"/>
            <a:ext cx="7929618" cy="1015663"/>
          </a:xfrm>
          <a:prstGeom prst="rect">
            <a:avLst/>
          </a:prstGeom>
          <a:noFill/>
        </p:spPr>
        <p:txBody>
          <a:bodyPr wrap="square" rtlCol="0">
            <a:spAutoFit/>
          </a:bodyPr>
          <a:lstStyle/>
          <a:p>
            <a:pPr lvl="0"/>
            <a:r>
              <a:rPr lang="en-US" sz="2000" dirty="0">
                <a:ea typeface="Arial"/>
                <a:cs typeface="Times New Roman" pitchFamily="18" charset="0"/>
                <a:sym typeface="Arial"/>
              </a:rPr>
              <a:t>From the above donut plot and count plot, It was found from this analysis that almost 14.1% of customers had churned and 85.9% are not churned .</a:t>
            </a:r>
          </a:p>
          <a:p>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3214710" cy="571503"/>
          </a:xfrm>
        </p:spPr>
        <p:txBody>
          <a:bodyPr>
            <a:normAutofit/>
          </a:bodyPr>
          <a:lstStyle/>
          <a:p>
            <a:pPr algn="ctr"/>
            <a:r>
              <a:rPr lang="en-US" sz="2800" b="1" i="0" dirty="0" smtClean="0">
                <a:latin typeface="Calibri" panose="020F0502020204030204" pitchFamily="34" charset="0"/>
                <a:cs typeface="Calibri" panose="020F0502020204030204" pitchFamily="34" charset="0"/>
              </a:rPr>
              <a:t>STATE Vs CHURN </a:t>
            </a:r>
            <a:endParaRPr lang="en-US" sz="2800" b="1" dirty="0">
              <a:latin typeface="Calibri" panose="020F0502020204030204" pitchFamily="34" charset="0"/>
              <a:cs typeface="Calibri" panose="020F0502020204030204" pitchFamily="34" charset="0"/>
            </a:endParaRPr>
          </a:p>
        </p:txBody>
      </p:sp>
      <p:pic>
        <p:nvPicPr>
          <p:cNvPr id="5" name="Content Placeholder 3" descr="download (3).png"/>
          <p:cNvPicPr>
            <a:picLocks noGrp="1" noChangeAspect="1"/>
          </p:cNvPicPr>
          <p:nvPr>
            <p:ph sz="half" idx="1"/>
          </p:nvPr>
        </p:nvPicPr>
        <p:blipFill>
          <a:blip r:embed="rId2"/>
          <a:stretch>
            <a:fillRect/>
          </a:stretch>
        </p:blipFill>
        <p:spPr>
          <a:xfrm>
            <a:off x="142844" y="1000108"/>
            <a:ext cx="3929090" cy="4000528"/>
          </a:xfrm>
        </p:spPr>
      </p:pic>
      <p:pic>
        <p:nvPicPr>
          <p:cNvPr id="6" name="Content Placeholder 3" descr="download (4).png"/>
          <p:cNvPicPr>
            <a:picLocks noGrp="1" noChangeAspect="1"/>
          </p:cNvPicPr>
          <p:nvPr>
            <p:ph sz="half" idx="2"/>
          </p:nvPr>
        </p:nvPicPr>
        <p:blipFill>
          <a:blip r:embed="rId3"/>
          <a:stretch>
            <a:fillRect/>
          </a:stretch>
        </p:blipFill>
        <p:spPr>
          <a:xfrm>
            <a:off x="4827163" y="981651"/>
            <a:ext cx="4000528" cy="4000528"/>
          </a:xfrm>
        </p:spPr>
      </p:pic>
      <p:sp>
        <p:nvSpPr>
          <p:cNvPr id="8" name="TextBox 7"/>
          <p:cNvSpPr txBox="1"/>
          <p:nvPr/>
        </p:nvSpPr>
        <p:spPr>
          <a:xfrm>
            <a:off x="142844" y="4985519"/>
            <a:ext cx="4429124" cy="1477328"/>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There is 51 unique state present who have different churn rate. From the above analysis CA, NJ, WA, TX, MT, MD, NV, ME, KS, OK are the ones who have a higher churn rate of more than 21.</a:t>
            </a:r>
          </a:p>
        </p:txBody>
      </p:sp>
      <p:sp>
        <p:nvSpPr>
          <p:cNvPr id="9" name="TextBox 8"/>
          <p:cNvSpPr txBox="1"/>
          <p:nvPr/>
        </p:nvSpPr>
        <p:spPr>
          <a:xfrm>
            <a:off x="4849774" y="5073561"/>
            <a:ext cx="4071966"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In the above data, we notice that there is only 3 unique value are there </a:t>
            </a:r>
            <a:r>
              <a:rPr lang="en-US" dirty="0" err="1">
                <a:latin typeface="Calibri" panose="020F0502020204030204" pitchFamily="34" charset="0"/>
                <a:cs typeface="Calibri" panose="020F0502020204030204" pitchFamily="34" charset="0"/>
              </a:rPr>
              <a:t>i.e</a:t>
            </a:r>
            <a:r>
              <a:rPr lang="en-US" dirty="0">
                <a:latin typeface="Calibri" panose="020F0502020204030204" pitchFamily="34" charset="0"/>
                <a:cs typeface="Calibri" panose="020F0502020204030204" pitchFamily="34" charset="0"/>
              </a:rPr>
              <a:t> 408,415,510</a:t>
            </a:r>
          </a:p>
        </p:txBody>
      </p:sp>
      <p:sp>
        <p:nvSpPr>
          <p:cNvPr id="10" name="Title 1"/>
          <p:cNvSpPr txBox="1">
            <a:spLocks/>
          </p:cNvSpPr>
          <p:nvPr/>
        </p:nvSpPr>
        <p:spPr>
          <a:xfrm>
            <a:off x="5220072" y="428604"/>
            <a:ext cx="3214710" cy="571503"/>
          </a:xfrm>
          <a:prstGeom prst="rect">
            <a:avLst/>
          </a:prstGeom>
        </p:spPr>
        <p:txBody>
          <a:bodyPr vert="horz" lIns="91440" tIns="45720" rIns="91440" bIns="45720" rtlCol="0" anchor="ctr">
            <a:normAutofit fontScale="85000" lnSpcReduction="10000"/>
          </a:bodyPr>
          <a:lstStyle>
            <a:lvl1pPr algn="l" defTabSz="685800" rtl="0" eaLnBrk="1" latinLnBrk="0" hangingPunct="1">
              <a:lnSpc>
                <a:spcPct val="90000"/>
              </a:lnSpc>
              <a:spcBef>
                <a:spcPct val="0"/>
              </a:spcBef>
              <a:buNone/>
              <a:defRPr sz="3000" i="1" kern="1200">
                <a:solidFill>
                  <a:schemeClr val="tx1"/>
                </a:solidFill>
                <a:latin typeface="+mj-lt"/>
                <a:ea typeface="+mj-ea"/>
                <a:cs typeface="+mj-cs"/>
              </a:defRPr>
            </a:lvl1pPr>
          </a:lstStyle>
          <a:p>
            <a:pPr algn="ctr"/>
            <a:r>
              <a:rPr lang="en-US" sz="2800" b="1" i="0" dirty="0" smtClean="0">
                <a:latin typeface="Calibri" panose="020F0502020204030204" pitchFamily="34" charset="0"/>
                <a:cs typeface="Calibri" panose="020F0502020204030204" pitchFamily="34" charset="0"/>
              </a:rPr>
              <a:t>AREA CODE Vs CHURN </a:t>
            </a:r>
            <a:endParaRPr lang="en-US" sz="2800"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C27AC51F-73A2-4363-8674-89B8670118AB}" vid="{34861F5E-14EF-4925-9053-1BE6E6D8E5A7}"/>
    </a:ext>
  </a:extLst>
</a:theme>
</file>

<file path=ppt/theme/theme2.xml><?xml version="1.0" encoding="utf-8"?>
<a:theme xmlns:a="http://schemas.openxmlformats.org/drawingml/2006/main" name="1_Theme1">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C27AC51F-73A2-4363-8674-89B8670118AB}" vid="{34861F5E-14EF-4925-9053-1BE6E6D8E5A7}"/>
    </a:ext>
  </a:extLst>
</a:theme>
</file>

<file path=ppt/theme/theme3.xml><?xml version="1.0" encoding="utf-8"?>
<a:theme xmlns:a="http://schemas.openxmlformats.org/drawingml/2006/main" name="2_Theme1">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C27AC51F-73A2-4363-8674-89B8670118AB}" vid="{34861F5E-14EF-4925-9053-1BE6E6D8E5A7}"/>
    </a:ext>
  </a:extLst>
</a:theme>
</file>

<file path=ppt/theme/theme4.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9494</TotalTime>
  <Words>1053</Words>
  <Application>Microsoft Office PowerPoint</Application>
  <PresentationFormat>On-screen Show (4:3)</PresentationFormat>
  <Paragraphs>193</Paragraphs>
  <Slides>33</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33</vt:i4>
      </vt:variant>
    </vt:vector>
  </HeadingPairs>
  <TitlesOfParts>
    <vt:vector size="44" baseType="lpstr">
      <vt:lpstr>Arial</vt:lpstr>
      <vt:lpstr>Calibri</vt:lpstr>
      <vt:lpstr>Calibri Light</vt:lpstr>
      <vt:lpstr>Century Gothic</vt:lpstr>
      <vt:lpstr>Elephant</vt:lpstr>
      <vt:lpstr>Times New Roman</vt:lpstr>
      <vt:lpstr>Wingdings</vt:lpstr>
      <vt:lpstr>Theme1</vt:lpstr>
      <vt:lpstr>1_Theme1</vt:lpstr>
      <vt:lpstr>2_Theme1</vt:lpstr>
      <vt:lpstr>Retrospect</vt:lpstr>
      <vt:lpstr>PowerPoint Presentation</vt:lpstr>
      <vt:lpstr>                       CONTENTS</vt:lpstr>
      <vt:lpstr>Business Objective</vt:lpstr>
      <vt:lpstr>Data Set Details: </vt:lpstr>
      <vt:lpstr>Data Types: </vt:lpstr>
      <vt:lpstr>Exploratory Data Analysis:-</vt:lpstr>
      <vt:lpstr>PowerPoint Presentation</vt:lpstr>
      <vt:lpstr>       ANALYZING DEPENDENT VARIABLE “CHURN”</vt:lpstr>
      <vt:lpstr>STATE Vs CHURN </vt:lpstr>
      <vt:lpstr>STATE and AREA CODE</vt:lpstr>
      <vt:lpstr>ACCOUNT LENGTH Vs CHURN</vt:lpstr>
      <vt:lpstr>CUSTOMER CALLS Vs CHURN</vt:lpstr>
      <vt:lpstr>DAY.MIN, DAY.CHARGE vs. CHURN</vt:lpstr>
      <vt:lpstr>Relation between overall call charge and overall call minutes </vt:lpstr>
      <vt:lpstr>CORRELATION MATRIX</vt:lpstr>
      <vt:lpstr>Outliers in Data</vt:lpstr>
      <vt:lpstr>PowerPoint Presentation</vt:lpstr>
      <vt:lpstr>Feature Engineering</vt:lpstr>
      <vt:lpstr>Feature engineering techniques:-</vt:lpstr>
      <vt:lpstr>MODEL BUILDING</vt:lpstr>
      <vt:lpstr>Logistic Regression</vt:lpstr>
      <vt:lpstr>Decision Tree classifier</vt:lpstr>
      <vt:lpstr>Naïve byes</vt:lpstr>
      <vt:lpstr>SVM</vt:lpstr>
      <vt:lpstr>Random Forest Classifier</vt:lpstr>
      <vt:lpstr>Gradient Boosting</vt:lpstr>
      <vt:lpstr>Accuracy score comparison</vt:lpstr>
      <vt:lpstr>Conclusion</vt:lpstr>
      <vt:lpstr>Deployment</vt:lpstr>
      <vt:lpstr>PowerPoint Presentation</vt:lpstr>
      <vt:lpstr>PowerPoint Presentation</vt:lpstr>
      <vt:lpstr>PowerPoint Presentation</vt:lpstr>
      <vt:lpstr>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Cotton Leaf Disease Detection Using Deep Learning</dc:title>
  <dc:creator>Nidhishree S</dc:creator>
  <cp:lastModifiedBy>Microsoft account</cp:lastModifiedBy>
  <cp:revision>310</cp:revision>
  <dcterms:created xsi:type="dcterms:W3CDTF">2020-12-20T07:00:53Z</dcterms:created>
  <dcterms:modified xsi:type="dcterms:W3CDTF">2022-12-27T14:22:44Z</dcterms:modified>
</cp:coreProperties>
</file>