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9" d="100"/>
          <a:sy n="79" d="100"/>
        </p:scale>
        <p:origin x="-384" y="-90"/>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IN"/>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IN"/>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IN"/>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IN"/>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IN"/>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551DBAD0-CA38-4135-8B2C-3AD27E61A7DB}" type="presOf" srcId="{789CD6DB-3A68-4A41-90BD-4F0CBB3617D1}" destId="{570B11A3-7948-480D-A6DF-6D30FE93FE61}" srcOrd="0" destOrd="2" presId="urn:microsoft.com/office/officeart/2009/layout/ReverseList"/>
    <dgm:cxn modelId="{80841240-3F0B-4AA1-9545-3051F0D4721C}" type="presOf" srcId="{3929B1E1-4BC4-4C73-ABE8-27CEF96A3652}" destId="{37B708FA-9956-49C1-91FE-A257B80823C4}" srcOrd="0" destOrd="0"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527D590C-3B6A-424C-8480-19D81D93715C}" type="presOf" srcId="{EFF2750D-B4B3-474C-8B62-8B638DC31F7E}" destId="{75E1D8CE-FF40-4C4A-9817-2362B1118B6D}" srcOrd="1" destOrd="1"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B3B26E9A-58E5-497B-BD59-F5567958C609}" srcId="{3929B1E1-4BC4-4C73-ABE8-27CEF96A3652}" destId="{0791135C-9DAB-47F6-BE9C-A3E56A2DDA50}" srcOrd="1" destOrd="0" parTransId="{D6057E63-9793-4991-97C1-30FC405E95A5}" sibTransId="{B670C2A7-83CB-4F4C-BC19-A3A7C066A822}"/>
    <dgm:cxn modelId="{DC28CA91-B3B3-473E-9CDB-75DB610A6149}" type="presOf" srcId="{3929B1E1-4BC4-4C73-ABE8-27CEF96A3652}" destId="{3A76F6E3-BE2C-4E68-B27C-D774B28C018E}"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62C10234-45D3-426A-8820-4C0D1D8CBA21}" srcId="{4DF9FE7B-F642-4898-A360-D4E3814E1A3D}" destId="{789CD6DB-3A68-4A41-90BD-4F0CBB3617D1}" srcOrd="1" destOrd="0" parTransId="{C0BEB5FF-8DFB-40B9-A228-C0C6097DDDC4}" sibTransId="{1A702531-A59F-4EE2-8246-E2EB0955D8B1}"/>
    <dgm:cxn modelId="{65EDB9B7-FD79-4EA0-9268-14B4EFEBE5AD}" type="presOf" srcId="{99E0600D-9954-43F4-8926-13B8777FAAA1}" destId="{3A76F6E3-BE2C-4E68-B27C-D774B28C018E}" srcOrd="1" destOrd="1" presId="urn:microsoft.com/office/officeart/2009/layout/ReverseList"/>
    <dgm:cxn modelId="{A058DDA2-48CA-4E5B-B389-F71A59C262B0}" srcId="{4DF9FE7B-F642-4898-A360-D4E3814E1A3D}" destId="{EFF2750D-B4B3-474C-8B62-8B638DC31F7E}" srcOrd="0" destOrd="0" parTransId="{AEBC78E6-CDDC-4C8F-A157-3C51E907FACD}" sibTransId="{75C067D7-FCD2-4969-8F27-4BBDA88E75ED}"/>
    <dgm:cxn modelId="{09FCCB9D-A30A-4326-970E-26252D39327F}" srcId="{3929B1E1-4BC4-4C73-ABE8-27CEF96A3652}" destId="{99E0600D-9954-43F4-8926-13B8777FAAA1}" srcOrd="0" destOrd="0" parTransId="{BE23F476-2C5C-42ED-BF2B-CD5FC7ADDDF6}" sibTransId="{C44937DC-4907-4769-AA8B-1B3E7391D7B0}"/>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8932" y="1364969"/>
          <a:ext cx="2890349" cy="1766310"/>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lvl="0" algn="l" defTabSz="800100">
            <a:lnSpc>
              <a:spcPct val="90000"/>
            </a:lnSpc>
            <a:spcBef>
              <a:spcPct val="0"/>
            </a:spcBef>
            <a:spcAft>
              <a:spcPct val="35000"/>
            </a:spcAft>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629327" y="889190"/>
        <a:ext cx="1680070" cy="2717869"/>
      </dsp:txXfrm>
    </dsp:sp>
    <dsp:sp modelId="{3A76F6E3-BE2C-4E68-B27C-D774B28C018E}">
      <dsp:nvSpPr>
        <dsp:cNvPr id="0" name=""/>
        <dsp:cNvSpPr/>
      </dsp:nvSpPr>
      <dsp:spPr>
        <a:xfrm rot="5400000">
          <a:off x="1827582" y="1364969"/>
          <a:ext cx="2890349" cy="1766310"/>
        </a:xfrm>
        <a:prstGeom prst="round2SameRect">
          <a:avLst>
            <a:gd name="adj1" fmla="val 16670"/>
            <a:gd name="adj2" fmla="val 0"/>
          </a:avLst>
        </a:prstGeom>
        <a:solidFill>
          <a:schemeClr val="accent2">
            <a:tint val="50000"/>
            <a:hueOff val="1952364"/>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lvl="0" algn="l" defTabSz="800100">
            <a:lnSpc>
              <a:spcPct val="90000"/>
            </a:lnSpc>
            <a:spcBef>
              <a:spcPct val="0"/>
            </a:spcBef>
            <a:spcAft>
              <a:spcPct val="35000"/>
            </a:spcAft>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389601" y="889190"/>
        <a:ext cx="1680070" cy="2717869"/>
      </dsp:txXfrm>
    </dsp:sp>
    <dsp:sp modelId="{3C49965F-40A9-44AE-AD4B-5DD41A84CED1}">
      <dsp:nvSpPr>
        <dsp:cNvPr id="0" name=""/>
        <dsp:cNvSpPr/>
      </dsp:nvSpPr>
      <dsp:spPr>
        <a:xfrm>
          <a:off x="1426061"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426061"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90"/>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2/27/2022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2/27/2022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2/27/2022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2/27/2022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2/27/2022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2/27/2022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2/27/2022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2/27/2022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2/27/2022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2/27/2022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2/27/2022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2/27/2022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pattFill prst="divot">
          <a:fgClr>
            <a:srgbClr val="FFFF00"/>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2/27/2022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lnSpcReduction="10000"/>
          </a:bodyPr>
          <a:lstStyle/>
          <a:p>
            <a:r>
              <a:rPr lang="en-US" b="1" dirty="0"/>
              <a:t>Submitted by:</a:t>
            </a:r>
          </a:p>
          <a:p>
            <a:endParaRPr lang="en-US" b="1" dirty="0"/>
          </a:p>
          <a:p>
            <a:r>
              <a:rPr lang="en-US" b="1" dirty="0" smtClean="0"/>
              <a:t>Milind Mishra</a:t>
            </a:r>
            <a:r>
              <a:rPr lang="en-US" b="1" dirty="0"/>
              <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xmlns="" id="{8BEEA151-8B23-44D0-87DF-DC97F7E509AF}"/>
              </a:ext>
            </a:extLst>
          </p:cNvPr>
          <p:cNvSpPr>
            <a:spLocks noGrp="1"/>
          </p:cNvSpPr>
          <p:nvPr>
            <p:ph idx="1"/>
          </p:nvPr>
        </p:nvSpPr>
        <p:spPr/>
        <p:txBody>
          <a:bodyPr>
            <a:normAutofit/>
          </a:bodyPr>
          <a:lstStyle/>
          <a:p>
            <a:r>
              <a:rPr lang="en-IN" dirty="0"/>
              <a:t> </a:t>
            </a:r>
            <a:r>
              <a:rPr lang="pt-BR" dirty="0"/>
              <a:t>- Processor Intel(R) Core(TM) i3-6100T CPU @ 3.20GHz 3.19 GHz </a:t>
            </a:r>
          </a:p>
          <a:p>
            <a:r>
              <a:rPr lang="en-IN" dirty="0"/>
              <a:t>- Installed RAM 8.00 GB </a:t>
            </a:r>
          </a:p>
          <a:p>
            <a:r>
              <a:rPr lang="en-IN" dirty="0"/>
              <a:t>- System type 64-bit operating system, x64-based processor </a:t>
            </a:r>
          </a:p>
          <a:p>
            <a:r>
              <a:rPr lang="en-IN" dirty="0"/>
              <a:t>- Programming language : Python </a:t>
            </a:r>
          </a:p>
          <a:p>
            <a:r>
              <a:rPr lang="en-IN" dirty="0"/>
              <a:t>- Distribution : Anaconda Navigator </a:t>
            </a:r>
          </a:p>
          <a:p>
            <a:r>
              <a:rPr lang="en-US" dirty="0"/>
              <a:t>- Browser based language shell : </a:t>
            </a:r>
            <a:r>
              <a:rPr lang="en-US" dirty="0" err="1"/>
              <a:t>Jupyter</a:t>
            </a:r>
            <a:r>
              <a:rPr lang="en-US" dirty="0"/>
              <a:t> Notebook </a:t>
            </a:r>
          </a:p>
          <a:p>
            <a:r>
              <a:rPr lang="en-IN" dirty="0"/>
              <a:t>- Libraries/Packages specifically being used. </a:t>
            </a:r>
          </a:p>
          <a:p>
            <a:r>
              <a:rPr lang="en-IN" dirty="0"/>
              <a:t>- Pandas, </a:t>
            </a:r>
            <a:r>
              <a:rPr lang="en-IN" dirty="0" err="1"/>
              <a:t>NumPy</a:t>
            </a:r>
            <a:r>
              <a:rPr lang="en-IN" dirty="0"/>
              <a:t>, </a:t>
            </a:r>
            <a:r>
              <a:rPr lang="en-IN" dirty="0" err="1"/>
              <a:t>matplotlib</a:t>
            </a:r>
            <a:r>
              <a:rPr lang="en-IN" dirty="0"/>
              <a:t>, </a:t>
            </a:r>
            <a:r>
              <a:rPr lang="en-IN" dirty="0" err="1"/>
              <a:t>seaborn</a:t>
            </a:r>
            <a:r>
              <a:rPr lang="en-IN" dirty="0"/>
              <a:t>, </a:t>
            </a:r>
            <a:r>
              <a:rPr lang="en-IN" dirty="0" err="1"/>
              <a:t>scikit</a:t>
            </a:r>
            <a:r>
              <a:rPr lang="en-IN" dirty="0"/>
              <a:t>-learn, pandas-profiling, </a:t>
            </a:r>
            <a:r>
              <a:rPr lang="en-IN" dirty="0" err="1"/>
              <a:t>missingno</a:t>
            </a:r>
            <a:r>
              <a:rPr lang="en-IN" dirty="0"/>
              <a:t> </a:t>
            </a:r>
            <a:endParaRPr lang="en-IN" dirty="0"/>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0000"/>
                </a:solidFill>
              </a:rPr>
              <a:t>05. Conclusion</a:t>
            </a:r>
          </a:p>
        </p:txBody>
      </p:sp>
      <p:sp>
        <p:nvSpPr>
          <p:cNvPr id="8" name="TextBox 7">
            <a:extLst>
              <a:ext uri="{FF2B5EF4-FFF2-40B4-BE49-F238E27FC236}">
                <a16:creationId xmlns:a16="http://schemas.microsoft.com/office/drawing/2014/main" xmlns=""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0000"/>
                </a:solidFill>
                <a:latin typeface="+mj-lt"/>
              </a:rPr>
              <a:t>Summary</a:t>
            </a:r>
            <a:r>
              <a:rPr lang="en-US" sz="1800" dirty="0">
                <a:solidFill>
                  <a:srgbClr val="FF00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xmlns=""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xmlns=""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xmlns=""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xmlns="" id="{4301A829-10DD-4EE3-B077-3F43506DA003}"/>
              </a:ext>
            </a:extLst>
          </p:cNvPr>
          <p:cNvSpPr>
            <a:spLocks noGrp="1"/>
          </p:cNvSpPr>
          <p:nvPr>
            <p:ph type="body" sz="half" idx="2"/>
          </p:nvPr>
        </p:nvSpPr>
        <p:spPr/>
        <p:txBody>
          <a:bodyPr/>
          <a:lstStyle/>
          <a:p>
            <a:r>
              <a:rPr lang="en-US" dirty="0">
                <a:solidFill>
                  <a:srgbClr val="FF0000"/>
                </a:solidFill>
              </a:rPr>
              <a:t>Here I have made use of pandas profiling to get a gist of my pre processed data and get a insight on the basic overview of my dataset values.</a:t>
            </a:r>
            <a:endParaRPr lang="en-IN" dirty="0">
              <a:solidFill>
                <a:srgbClr val="FF0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xmlns=""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18597"/>
            <a:ext cx="4699000" cy="281140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xmlns=""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3468"/>
            <a:ext cx="4699000" cy="2721664"/>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xmlns=""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xmlns=""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5834"/>
            <a:ext cx="4699000" cy="27169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xmlns=""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xmlns=""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262816"/>
            <a:ext cx="4699000" cy="3322968"/>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xmlns=""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xmlns=""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xmlns=""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1676400"/>
            <a:ext cx="4699000" cy="44958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xmlns=""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xmlns=""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342586"/>
            <a:ext cx="4699000" cy="316342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xmlns=""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xmlns=""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24137"/>
            <a:ext cx="4699000" cy="280032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xmlns=""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xmlns=""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xmlns=""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xmlns=""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A4377-AD79-4E39-A8BD-C7AC9098A568}"/>
              </a:ext>
            </a:extLst>
          </p:cNvPr>
          <p:cNvSpPr>
            <a:spLocks noGrp="1"/>
          </p:cNvSpPr>
          <p:nvPr>
            <p:ph type="title"/>
          </p:nvPr>
        </p:nvSpPr>
        <p:spPr>
          <a:xfrm>
            <a:off x="1446212" y="1066800"/>
            <a:ext cx="8458201" cy="914399"/>
          </a:xfrm>
        </p:spPr>
        <p:txBody>
          <a:bodyPr/>
          <a:lstStyle/>
          <a:p>
            <a:pPr algn="ctr"/>
            <a:r>
              <a:rPr lang="en-US" dirty="0"/>
              <a:t>I</a:t>
            </a:r>
            <a:r>
              <a:rPr lang="en-US" dirty="0" smtClean="0"/>
              <a:t>nference</a:t>
            </a:r>
            <a:endParaRPr lang="en-IN" dirty="0"/>
          </a:p>
        </p:txBody>
      </p:sp>
      <p:sp>
        <p:nvSpPr>
          <p:cNvPr id="3" name="Text Placeholder 2">
            <a:extLst>
              <a:ext uri="{FF2B5EF4-FFF2-40B4-BE49-F238E27FC236}">
                <a16:creationId xmlns:a16="http://schemas.microsoft.com/office/drawing/2014/main" xmlns="" id="{88A6C64C-6CA2-437F-9A7F-D9FB4ABF4E79}"/>
              </a:ext>
            </a:extLst>
          </p:cNvPr>
          <p:cNvSpPr>
            <a:spLocks noGrp="1"/>
          </p:cNvSpPr>
          <p:nvPr>
            <p:ph type="body" idx="1"/>
          </p:nvPr>
        </p:nvSpPr>
        <p:spPr>
          <a:xfrm>
            <a:off x="1674812" y="1981200"/>
            <a:ext cx="8458201" cy="1143000"/>
          </a:xfrm>
        </p:spPr>
        <p:txBody>
          <a:bodyPr/>
          <a:lstStyle/>
          <a:p>
            <a:pPr algn="ctr"/>
            <a:r>
              <a:rPr lang="en-US" dirty="0"/>
              <a:t>Concluding the project outcome</a:t>
            </a:r>
            <a:endParaRPr lang="en-IN" dirty="0"/>
          </a:p>
        </p:txBody>
      </p:sp>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xmlns=""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xmlns=""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xmlns=""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xmlns="" id="{9BE758BE-9829-4DDE-B096-95F62CF70224}"/>
              </a:ext>
            </a:extLst>
          </p:cNvPr>
          <p:cNvSpPr>
            <a:spLocks noGrp="1"/>
          </p:cNvSpPr>
          <p:nvPr>
            <p:ph idx="1"/>
          </p:nvPr>
        </p:nvSpPr>
        <p:spPr/>
        <p:txBody>
          <a:bodyPr>
            <a:normAutofit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1143000"/>
          </a:xfrm>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02363" y="167640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xmlns=""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xmlns=""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xmlns=""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xmlns=""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96</TotalTime>
  <Words>1448</Words>
  <Application>Microsoft Office PowerPoint</Application>
  <PresentationFormat>Custom</PresentationFormat>
  <Paragraphs>152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Hexagonal design template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Home HP</cp:lastModifiedBy>
  <cp:revision>21</cp:revision>
  <dcterms:created xsi:type="dcterms:W3CDTF">2021-11-29T18:55:00Z</dcterms:created>
  <dcterms:modified xsi:type="dcterms:W3CDTF">2022-02-27T05:28:07Z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