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80" r:id="rId7"/>
    <p:sldId id="258" r:id="rId8"/>
    <p:sldId id="259" r:id="rId9"/>
    <p:sldId id="260" r:id="rId10"/>
    <p:sldId id="261" r:id="rId11"/>
    <p:sldId id="262" r:id="rId12"/>
    <p:sldId id="263" r:id="rId13"/>
    <p:sldId id="264" r:id="rId14"/>
    <p:sldId id="265" r:id="rId15"/>
    <p:sldId id="281" r:id="rId16"/>
    <p:sldId id="266" r:id="rId17"/>
    <p:sldId id="267" r:id="rId18"/>
    <p:sldId id="268" r:id="rId19"/>
    <p:sldId id="269" r:id="rId20"/>
    <p:sldId id="270" r:id="rId21"/>
    <p:sldId id="271" r:id="rId22"/>
    <p:sldId id="272" r:id="rId23"/>
    <p:sldId id="273" r:id="rId24"/>
    <p:sldId id="274" r:id="rId25"/>
    <p:sldId id="278" r:id="rId26"/>
    <p:sldId id="275" r:id="rId27"/>
    <p:sldId id="276" r:id="rId28"/>
    <p:sldId id="277" r:id="rId29"/>
    <p:sldId id="279"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857E4-1F78-44C7-88E9-BE4ABEEB41C3}">
          <p14:sldIdLst>
            <p14:sldId id="256"/>
            <p14:sldId id="257"/>
            <p14:sldId id="280"/>
            <p14:sldId id="258"/>
            <p14:sldId id="259"/>
            <p14:sldId id="260"/>
            <p14:sldId id="261"/>
            <p14:sldId id="262"/>
            <p14:sldId id="263"/>
            <p14:sldId id="264"/>
            <p14:sldId id="265"/>
            <p14:sldId id="281"/>
            <p14:sldId id="266"/>
            <p14:sldId id="267"/>
            <p14:sldId id="268"/>
            <p14:sldId id="269"/>
            <p14:sldId id="270"/>
            <p14:sldId id="271"/>
            <p14:sldId id="272"/>
            <p14:sldId id="273"/>
            <p14:sldId id="274"/>
            <p14:sldId id="278"/>
            <p14:sldId id="275"/>
            <p14:sldId id="276"/>
            <p14:sldId id="277"/>
            <p14:sldId id="279"/>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384" y="-90"/>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DA95B-9CB0-45E6-BF15-DCECD1586E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3D1AAC3-5FD2-4BCA-A032-9D0AD477D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C065A-7560-4A34-B13F-66C935FE214F}" type="datetimeFigureOut">
              <a:rPr lang="en-US" smtClean="0"/>
              <a:t>2/8/2022</a:t>
            </a:fld>
            <a:endParaRPr lang="en-US" dirty="0"/>
          </a:p>
        </p:txBody>
      </p:sp>
      <p:sp>
        <p:nvSpPr>
          <p:cNvPr id="4" name="Footer Placeholder 3">
            <a:extLst>
              <a:ext uri="{FF2B5EF4-FFF2-40B4-BE49-F238E27FC236}">
                <a16:creationId xmlns:a16="http://schemas.microsoft.com/office/drawing/2014/main" xmlns="" id="{F179C6B9-C23F-4C20-8273-380046819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0F03235-B715-4620-A90E-8478CC3D9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5FF060-D408-4A0C-A60B-108AF4CDFCE8}" type="slidenum">
              <a:rPr lang="en-US" smtClean="0"/>
              <a:t>‹#›</a:t>
            </a:fld>
            <a:endParaRPr lang="en-US" dirty="0"/>
          </a:p>
        </p:txBody>
      </p:sp>
    </p:spTree>
    <p:extLst>
      <p:ext uri="{BB962C8B-B14F-4D97-AF65-F5344CB8AC3E}">
        <p14:creationId xmlns:p14="http://schemas.microsoft.com/office/powerpoint/2010/main" val="21935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7432-2AB1-43E6-A203-71430DE2112E}" type="datetimeFigureOut">
              <a:rPr lang="en-US" smtClean="0"/>
              <a:t>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A5F3-E7C8-41AA-BEFD-88F8FA17335C}" type="slidenum">
              <a:rPr lang="en-US" smtClean="0"/>
              <a:t>‹#›</a:t>
            </a:fld>
            <a:endParaRPr lang="en-US" dirty="0"/>
          </a:p>
        </p:txBody>
      </p:sp>
    </p:spTree>
    <p:extLst>
      <p:ext uri="{BB962C8B-B14F-4D97-AF65-F5344CB8AC3E}">
        <p14:creationId xmlns:p14="http://schemas.microsoft.com/office/powerpoint/2010/main" val="91557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37C5E6F3-B619-46C8-AE1B-594461A19AD8}"/>
              </a:ext>
            </a:extLst>
          </p:cNvPr>
          <p:cNvGrpSpPr/>
          <p:nvPr userDrawn="1"/>
        </p:nvGrpSpPr>
        <p:grpSpPr>
          <a:xfrm rot="16200000" flipH="1">
            <a:off x="-2712790" y="2451892"/>
            <a:ext cx="6216650" cy="1935163"/>
            <a:chOff x="2982913" y="-574675"/>
            <a:chExt cx="6216650" cy="1935163"/>
          </a:xfrm>
        </p:grpSpPr>
        <p:sp>
          <p:nvSpPr>
            <p:cNvPr id="14" name="Полилиния: фигура 12">
              <a:extLst>
                <a:ext uri="{FF2B5EF4-FFF2-40B4-BE49-F238E27FC236}">
                  <a16:creationId xmlns:a16="http://schemas.microsoft.com/office/drawing/2014/main" xmlns="" id="{B5C77FF8-475F-4E4A-A011-7231E68F1E9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7">
              <a:extLst>
                <a:ext uri="{FF2B5EF4-FFF2-40B4-BE49-F238E27FC236}">
                  <a16:creationId xmlns:a16="http://schemas.microsoft.com/office/drawing/2014/main" xmlns="" id="{9FC3FC62-8BD9-4EAA-8A2F-2A17A960114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5">
              <a:extLst>
                <a:ext uri="{FF2B5EF4-FFF2-40B4-BE49-F238E27FC236}">
                  <a16:creationId xmlns:a16="http://schemas.microsoft.com/office/drawing/2014/main" xmlns="" id="{9E3EBD67-563D-4494-BE38-1DEB36803863}"/>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0">
              <a:extLst>
                <a:ext uri="{FF2B5EF4-FFF2-40B4-BE49-F238E27FC236}">
                  <a16:creationId xmlns:a16="http://schemas.microsoft.com/office/drawing/2014/main" xmlns="" id="{9BECCB38-14EC-4A7A-B7E4-DD3E7000A17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Полилиния: фигура 13">
              <a:extLst>
                <a:ext uri="{FF2B5EF4-FFF2-40B4-BE49-F238E27FC236}">
                  <a16:creationId xmlns:a16="http://schemas.microsoft.com/office/drawing/2014/main" xmlns="" id="{FA86295C-C0CB-4273-95C7-3369C09C7E7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Прямоугольник 50">
            <a:extLst>
              <a:ext uri="{FF2B5EF4-FFF2-40B4-BE49-F238E27FC236}">
                <a16:creationId xmlns:a16="http://schemas.microsoft.com/office/drawing/2014/main" xmlns="" id="{37341355-6548-4CD4-A48D-BB12405E01AB}"/>
              </a:ext>
            </a:extLst>
          </p:cNvPr>
          <p:cNvSpPr/>
          <p:nvPr userDrawn="1"/>
        </p:nvSpPr>
        <p:spPr>
          <a:xfrm>
            <a:off x="6163056" y="-9542"/>
            <a:ext cx="6028944" cy="686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 name="Title 1">
            <a:extLst>
              <a:ext uri="{FF2B5EF4-FFF2-40B4-BE49-F238E27FC236}">
                <a16:creationId xmlns:a16="http://schemas.microsoft.com/office/drawing/2014/main" xmlns="" id="{F958A5C9-3404-4900-9DD0-2F90F4758405}"/>
              </a:ext>
            </a:extLst>
          </p:cNvPr>
          <p:cNvSpPr>
            <a:spLocks noGrp="1"/>
          </p:cNvSpPr>
          <p:nvPr>
            <p:ph type="ctrTitle" hasCustomPrompt="1"/>
          </p:nvPr>
        </p:nvSpPr>
        <p:spPr>
          <a:xfrm>
            <a:off x="6615073" y="418009"/>
            <a:ext cx="5124910" cy="2387600"/>
          </a:xfrm>
        </p:spPr>
        <p:txBody>
          <a:bodyPr anchor="t">
            <a:normAutofit/>
          </a:bodyPr>
          <a:lstStyle>
            <a:lvl1pPr algn="ctr">
              <a:defRPr lang="en-US" sz="2400" kern="1200" dirty="0">
                <a:solidFill>
                  <a:srgbClr val="D24726"/>
                </a:solidFill>
                <a:latin typeface="Century Gothic" panose="020B0502020202020204" pitchFamily="34" charset="0"/>
                <a:ea typeface="+mn-ea"/>
                <a:cs typeface="Arial" panose="020B0604020202020204" pitchFamily="34" charset="0"/>
              </a:defRPr>
            </a:lvl1pPr>
          </a:lstStyle>
          <a:p>
            <a:r>
              <a:rPr lang="en-US" noProof="0" dirty="0"/>
              <a:t>CLICK TO EDIT MASTER TITLE STYLE</a:t>
            </a:r>
          </a:p>
        </p:txBody>
      </p:sp>
      <p:sp>
        <p:nvSpPr>
          <p:cNvPr id="3" name="Subtitle 2">
            <a:extLst>
              <a:ext uri="{FF2B5EF4-FFF2-40B4-BE49-F238E27FC236}">
                <a16:creationId xmlns:a16="http://schemas.microsoft.com/office/drawing/2014/main" xmlns="" id="{0FE3A026-2492-415D-B018-73251D30C560}"/>
              </a:ext>
            </a:extLst>
          </p:cNvPr>
          <p:cNvSpPr>
            <a:spLocks noGrp="1"/>
          </p:cNvSpPr>
          <p:nvPr>
            <p:ph type="subTitle" idx="1"/>
          </p:nvPr>
        </p:nvSpPr>
        <p:spPr>
          <a:xfrm>
            <a:off x="1005320" y="2964285"/>
            <a:ext cx="4474746" cy="963002"/>
          </a:xfrm>
        </p:spPr>
        <p:txBody>
          <a:bodyPr>
            <a:normAutofit/>
          </a:bodyPr>
          <a:lstStyle>
            <a:lvl1pPr marL="0" indent="0" algn="ctr">
              <a:buNone/>
              <a:defRPr lang="en-US" sz="1700" kern="1200" dirty="0">
                <a:solidFill>
                  <a:schemeClr val="bg1"/>
                </a:solidFill>
                <a:latin typeface="Century Gothic" panose="020B0502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0" name="Rectangle 9">
            <a:extLst>
              <a:ext uri="{FF2B5EF4-FFF2-40B4-BE49-F238E27FC236}">
                <a16:creationId xmlns:a16="http://schemas.microsoft.com/office/drawing/2014/main" xmlns="" id="{33709820-6146-43BF-9EDE-4DC19D710A9C}"/>
              </a:ext>
            </a:extLst>
          </p:cNvPr>
          <p:cNvSpPr/>
          <p:nvPr userDrawn="1"/>
        </p:nvSpPr>
        <p:spPr>
          <a:xfrm>
            <a:off x="1005319" y="2921185"/>
            <a:ext cx="4474746" cy="1006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xmlns="" id="{6A1F2B5C-7CC8-4166-8811-E3FC8C02B498}"/>
              </a:ext>
            </a:extLst>
          </p:cNvPr>
          <p:cNvSpPr>
            <a:spLocks noGrp="1"/>
          </p:cNvSpPr>
          <p:nvPr>
            <p:ph type="body" sz="quarter" idx="10"/>
          </p:nvPr>
        </p:nvSpPr>
        <p:spPr>
          <a:xfrm>
            <a:off x="1005319" y="1089395"/>
            <a:ext cx="4474746" cy="1716214"/>
          </a:xfrm>
        </p:spPr>
        <p:txBody>
          <a:bodyPr anchor="b">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
        <p:nvSpPr>
          <p:cNvPr id="19" name="Text Placeholder 11">
            <a:extLst>
              <a:ext uri="{FF2B5EF4-FFF2-40B4-BE49-F238E27FC236}">
                <a16:creationId xmlns:a16="http://schemas.microsoft.com/office/drawing/2014/main" xmlns="" id="{DEB84C57-015B-4F32-A9F8-92B8BD70EA39}"/>
              </a:ext>
            </a:extLst>
          </p:cNvPr>
          <p:cNvSpPr>
            <a:spLocks noGrp="1"/>
          </p:cNvSpPr>
          <p:nvPr>
            <p:ph type="body" sz="quarter" idx="11"/>
          </p:nvPr>
        </p:nvSpPr>
        <p:spPr>
          <a:xfrm>
            <a:off x="1005319" y="4042863"/>
            <a:ext cx="4474746" cy="1716214"/>
          </a:xfrm>
        </p:spPr>
        <p:txBody>
          <a:bodyPr>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7981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1000"/>
                                        <p:tgtEl>
                                          <p:spTgt spid="3">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wipe(left)">
                                      <p:cBhvr>
                                        <p:cTn id="23"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Lst>
      </p:bldP>
      <p:bldP spid="10"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1000"/>
                        <p:tgtEl>
                          <p:spTgt spid="12"/>
                        </p:tgtEl>
                      </p:cBhvr>
                    </p:animEffect>
                  </p:childTnLst>
                </p:cTn>
              </p:par>
            </p:tnLst>
          </p:tmpl>
        </p:tmplLst>
      </p:bldP>
      <p:bldP spid="19" grpId="0" build="p">
        <p:tmplLst>
          <p:tmpl lvl="1">
            <p:tnLst>
              <p:par>
                <p:cTn presetID="22" presetClass="entr" presetSubtype="8"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1000"/>
                        <p:tgtEl>
                          <p:spTgt spid="1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2F5AE9F-A12C-4E0B-A34B-7E06BD86B6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142D97C-B4C3-4AFC-845D-61BBB892F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C61414-BF95-4662-A709-F2B6F7F2DB02}"/>
              </a:ext>
            </a:extLst>
          </p:cNvPr>
          <p:cNvSpPr>
            <a:spLocks noGrp="1"/>
          </p:cNvSpPr>
          <p:nvPr>
            <p:ph type="dt" sz="half" idx="10"/>
          </p:nvPr>
        </p:nvSpPr>
        <p:spPr/>
        <p:txBody>
          <a:bodyPr/>
          <a:lstStyle/>
          <a:p>
            <a:fld id="{739D54EE-0D73-4FDC-8312-4E21BB23DB24}" type="datetimeFigureOut">
              <a:rPr lang="en-US" smtClean="0"/>
              <a:t>2/8/2022</a:t>
            </a:fld>
            <a:endParaRPr lang="en-US" dirty="0"/>
          </a:p>
        </p:txBody>
      </p:sp>
      <p:sp>
        <p:nvSpPr>
          <p:cNvPr id="5" name="Footer Placeholder 4">
            <a:extLst>
              <a:ext uri="{FF2B5EF4-FFF2-40B4-BE49-F238E27FC236}">
                <a16:creationId xmlns:a16="http://schemas.microsoft.com/office/drawing/2014/main" xmlns="" id="{CE351846-A730-430D-B43A-FDC6D5740F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B77D134-1616-411F-940C-B252EE427493}"/>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68999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xmlns="" id="{394ED4EF-058A-4499-A8C7-69909D11F7DB}"/>
              </a:ext>
            </a:extLst>
          </p:cNvPr>
          <p:cNvGrpSpPr/>
          <p:nvPr userDrawn="1"/>
        </p:nvGrpSpPr>
        <p:grpSpPr>
          <a:xfrm flipH="1">
            <a:off x="2987675" y="-580735"/>
            <a:ext cx="6216650" cy="1935163"/>
            <a:chOff x="2982913" y="-574675"/>
            <a:chExt cx="6216650" cy="1935163"/>
          </a:xfrm>
        </p:grpSpPr>
        <p:sp>
          <p:nvSpPr>
            <p:cNvPr id="16" name="Полилиния: фигура 12">
              <a:extLst>
                <a:ext uri="{FF2B5EF4-FFF2-40B4-BE49-F238E27FC236}">
                  <a16:creationId xmlns:a16="http://schemas.microsoft.com/office/drawing/2014/main" xmlns=""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7">
              <a:extLst>
                <a:ext uri="{FF2B5EF4-FFF2-40B4-BE49-F238E27FC236}">
                  <a16:creationId xmlns:a16="http://schemas.microsoft.com/office/drawing/2014/main" xmlns=""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5">
              <a:extLst>
                <a:ext uri="{FF2B5EF4-FFF2-40B4-BE49-F238E27FC236}">
                  <a16:creationId xmlns:a16="http://schemas.microsoft.com/office/drawing/2014/main" xmlns=""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9" name="Полилиния: фигура 10">
              <a:extLst>
                <a:ext uri="{FF2B5EF4-FFF2-40B4-BE49-F238E27FC236}">
                  <a16:creationId xmlns:a16="http://schemas.microsoft.com/office/drawing/2014/main" xmlns=""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3">
              <a:extLst>
                <a:ext uri="{FF2B5EF4-FFF2-40B4-BE49-F238E27FC236}">
                  <a16:creationId xmlns:a16="http://schemas.microsoft.com/office/drawing/2014/main" xmlns=""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1" name="Title 1">
            <a:extLst>
              <a:ext uri="{FF2B5EF4-FFF2-40B4-BE49-F238E27FC236}">
                <a16:creationId xmlns:a16="http://schemas.microsoft.com/office/drawing/2014/main" xmlns="" id="{DF10AABB-E8F4-4E2E-9A5B-A11E6695C515}"/>
              </a:ext>
            </a:extLst>
          </p:cNvPr>
          <p:cNvSpPr>
            <a:spLocks noGrp="1"/>
          </p:cNvSpPr>
          <p:nvPr>
            <p:ph type="title" hasCustomPrompt="1"/>
          </p:nvPr>
        </p:nvSpPr>
        <p:spPr>
          <a:xfrm>
            <a:off x="508275" y="226300"/>
            <a:ext cx="11188589" cy="1404714"/>
          </a:xfrm>
        </p:spPr>
        <p:txBody>
          <a:bodyPr anchor="b">
            <a:normAutofit/>
          </a:bodyPr>
          <a:lstStyle>
            <a:lvl1pPr>
              <a:defRPr lang="en-US" sz="4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286CE512-9FAF-49A2-B445-9C789B0C4C33}"/>
              </a:ext>
            </a:extLst>
          </p:cNvPr>
          <p:cNvSpPr>
            <a:spLocks noGrp="1"/>
          </p:cNvSpPr>
          <p:nvPr>
            <p:ph idx="1"/>
          </p:nvPr>
        </p:nvSpPr>
        <p:spPr>
          <a:xfrm>
            <a:off x="508275" y="2041347"/>
            <a:ext cx="11188589" cy="4135616"/>
          </a:xfrm>
        </p:spPr>
        <p:txBody>
          <a:bodyPr/>
          <a:lstStyle>
            <a:lvl1pPr marL="228600" indent="-228600">
              <a:buClr>
                <a:schemeClr val="accent1"/>
              </a:buClr>
              <a:buFont typeface="Wingdings" panose="05000000000000000000" pitchFamily="2" charset="2"/>
              <a:buChar char="§"/>
              <a:defRPr/>
            </a:lvl1pPr>
            <a:lvl2pPr marL="685800" indent="-228600">
              <a:buClr>
                <a:schemeClr val="accent1"/>
              </a:buClr>
              <a:buFont typeface="Wingdings" panose="05000000000000000000" pitchFamily="2" charset="2"/>
              <a:buChar char="§"/>
              <a:defRPr/>
            </a:lvl2pPr>
            <a:lvl3pPr marL="1143000" indent="-228600">
              <a:buClr>
                <a:schemeClr val="accent1"/>
              </a:buClr>
              <a:buFont typeface="Wingdings" panose="05000000000000000000" pitchFamily="2" charset="2"/>
              <a:buChar char="§"/>
              <a:defRPr/>
            </a:lvl3pPr>
            <a:lvl4pPr marL="1600200" indent="-228600">
              <a:buClr>
                <a:schemeClr val="accent1"/>
              </a:buClr>
              <a:buFont typeface="Wingdings" panose="05000000000000000000" pitchFamily="2" charset="2"/>
              <a:buChar char="§"/>
              <a:defRPr/>
            </a:lvl4pPr>
            <a:lvl5pPr marL="2057400" indent="-228600">
              <a:buClr>
                <a:schemeClr val="accent1"/>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Date Placeholder 21">
            <a:extLst>
              <a:ext uri="{FF2B5EF4-FFF2-40B4-BE49-F238E27FC236}">
                <a16:creationId xmlns:a16="http://schemas.microsoft.com/office/drawing/2014/main" xmlns="" id="{D3FC0685-4D60-4734-B09F-372FD83F32E9}"/>
              </a:ext>
            </a:extLst>
          </p:cNvPr>
          <p:cNvSpPr>
            <a:spLocks noGrp="1"/>
          </p:cNvSpPr>
          <p:nvPr>
            <p:ph type="dt" sz="half" idx="10"/>
          </p:nvPr>
        </p:nvSpPr>
        <p:spPr>
          <a:xfrm>
            <a:off x="508275" y="6356350"/>
            <a:ext cx="3073125" cy="365125"/>
          </a:xfrm>
        </p:spPr>
        <p:txBody>
          <a:bodyPr/>
          <a:lstStyle/>
          <a:p>
            <a:fld id="{739D54EE-0D73-4FDC-8312-4E21BB23DB24}" type="datetimeFigureOut">
              <a:rPr lang="en-US" noProof="0" smtClean="0"/>
              <a:t>2/8/2022</a:t>
            </a:fld>
            <a:endParaRPr lang="en-US" noProof="0" dirty="0"/>
          </a:p>
        </p:txBody>
      </p:sp>
      <p:sp>
        <p:nvSpPr>
          <p:cNvPr id="23" name="Footer Placeholder 22">
            <a:extLst>
              <a:ext uri="{FF2B5EF4-FFF2-40B4-BE49-F238E27FC236}">
                <a16:creationId xmlns:a16="http://schemas.microsoft.com/office/drawing/2014/main" xmlns="" id="{6625F6F7-8499-4E34-896D-9E1681AAC360}"/>
              </a:ext>
            </a:extLst>
          </p:cNvPr>
          <p:cNvSpPr>
            <a:spLocks noGrp="1"/>
          </p:cNvSpPr>
          <p:nvPr>
            <p:ph type="ftr" sz="quarter" idx="11"/>
          </p:nvPr>
        </p:nvSpPr>
        <p:spPr/>
        <p:txBody>
          <a:bodyPr/>
          <a:lstStyle/>
          <a:p>
            <a:endParaRPr lang="en-US" noProof="0" dirty="0"/>
          </a:p>
        </p:txBody>
      </p:sp>
      <p:sp>
        <p:nvSpPr>
          <p:cNvPr id="24" name="Slide Number Placeholder 23">
            <a:extLst>
              <a:ext uri="{FF2B5EF4-FFF2-40B4-BE49-F238E27FC236}">
                <a16:creationId xmlns:a16="http://schemas.microsoft.com/office/drawing/2014/main" xmlns="" id="{5E994F3B-479F-42F3-AE36-C259EE6F86BA}"/>
              </a:ext>
            </a:extLst>
          </p:cNvPr>
          <p:cNvSpPr>
            <a:spLocks noGrp="1"/>
          </p:cNvSpPr>
          <p:nvPr>
            <p:ph type="sldNum" sz="quarter" idx="12"/>
          </p:nvPr>
        </p:nvSpPr>
        <p:spPr>
          <a:xfrm>
            <a:off x="8610600" y="6356350"/>
            <a:ext cx="3086264" cy="365125"/>
          </a:xfrm>
        </p:spPr>
        <p:txBody>
          <a:bodyPr/>
          <a:lstStyle/>
          <a:p>
            <a:fld id="{360EBF0A-94C9-4A9B-BA1E-C21ADEFDACD6}" type="slidenum">
              <a:rPr lang="en-US" noProof="0" smtClean="0"/>
              <a:t>‹#›</a:t>
            </a:fld>
            <a:endParaRPr lang="en-US" noProof="0" dirty="0"/>
          </a:p>
        </p:txBody>
      </p:sp>
    </p:spTree>
    <p:extLst>
      <p:ext uri="{BB962C8B-B14F-4D97-AF65-F5344CB8AC3E}">
        <p14:creationId xmlns:p14="http://schemas.microsoft.com/office/powerpoint/2010/main" val="303354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F894423-F1D8-4448-BE4E-C66A70FF440C}"/>
              </a:ext>
            </a:extLst>
          </p:cNvPr>
          <p:cNvSpPr/>
          <p:nvPr userDrawn="1"/>
        </p:nvSpPr>
        <p:spPr>
          <a:xfrm>
            <a:off x="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C6FD5A2C-B40C-41B6-8486-0060E7D0B499}"/>
              </a:ext>
            </a:extLst>
          </p:cNvPr>
          <p:cNvGrpSpPr/>
          <p:nvPr userDrawn="1"/>
        </p:nvGrpSpPr>
        <p:grpSpPr>
          <a:xfrm>
            <a:off x="288531" y="0"/>
            <a:ext cx="11375568" cy="6857999"/>
            <a:chOff x="408216" y="-849"/>
            <a:chExt cx="11375568" cy="6857999"/>
          </a:xfrm>
        </p:grpSpPr>
        <p:pic>
          <p:nvPicPr>
            <p:cNvPr id="14" name="Picture 13">
              <a:extLst>
                <a:ext uri="{FF2B5EF4-FFF2-40B4-BE49-F238E27FC236}">
                  <a16:creationId xmlns:a16="http://schemas.microsoft.com/office/drawing/2014/main" xmlns="" id="{F35F5515-DBFB-431E-956A-73730B15AEC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408216" y="-849"/>
              <a:ext cx="11375568" cy="6857999"/>
            </a:xfrm>
            <a:prstGeom prst="rect">
              <a:avLst/>
            </a:prstGeom>
          </p:spPr>
        </p:pic>
        <p:sp>
          <p:nvSpPr>
            <p:cNvPr id="15" name="Oval 14">
              <a:extLst>
                <a:ext uri="{FF2B5EF4-FFF2-40B4-BE49-F238E27FC236}">
                  <a16:creationId xmlns:a16="http://schemas.microsoft.com/office/drawing/2014/main" xmlns="" id="{E256075D-BF8D-4C2D-A9DA-CFB59002F49B}"/>
                </a:ext>
              </a:extLst>
            </p:cNvPr>
            <p:cNvSpPr/>
            <p:nvPr/>
          </p:nvSpPr>
          <p:spPr>
            <a:xfrm>
              <a:off x="4915716" y="2562225"/>
              <a:ext cx="1631189" cy="1704975"/>
            </a:xfrm>
            <a:prstGeom prst="ellipse">
              <a:avLst/>
            </a:prstGeom>
            <a:solidFill>
              <a:srgbClr val="1B1B1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Rectangle 16">
            <a:extLst>
              <a:ext uri="{FF2B5EF4-FFF2-40B4-BE49-F238E27FC236}">
                <a16:creationId xmlns:a16="http://schemas.microsoft.com/office/drawing/2014/main" xmlns="" id="{925EE08E-CA10-4C5F-97BC-B48B0451A492}"/>
              </a:ext>
            </a:extLst>
          </p:cNvPr>
          <p:cNvSpPr/>
          <p:nvPr userDrawn="1"/>
        </p:nvSpPr>
        <p:spPr>
          <a:xfrm>
            <a:off x="1128140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Прямоугольник 28">
            <a:extLst>
              <a:ext uri="{FF2B5EF4-FFF2-40B4-BE49-F238E27FC236}">
                <a16:creationId xmlns:a16="http://schemas.microsoft.com/office/drawing/2014/main" xmlns="" id="{8A0A4B2E-2560-4117-A770-DF23BDEC29BC}"/>
              </a:ext>
            </a:extLst>
          </p:cNvPr>
          <p:cNvSpPr/>
          <p:nvPr userDrawn="1"/>
        </p:nvSpPr>
        <p:spPr>
          <a:xfrm rot="5400000">
            <a:off x="2664108" y="-2675485"/>
            <a:ext cx="6841448" cy="12192418"/>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050" noProof="0" dirty="0"/>
          </a:p>
        </p:txBody>
      </p:sp>
      <p:grpSp>
        <p:nvGrpSpPr>
          <p:cNvPr id="18" name="Group 17">
            <a:extLst>
              <a:ext uri="{FF2B5EF4-FFF2-40B4-BE49-F238E27FC236}">
                <a16:creationId xmlns:a16="http://schemas.microsoft.com/office/drawing/2014/main" xmlns=""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xmlns=""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xmlns=""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xmlns=""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xmlns=""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xmlns=""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xmlns=""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59944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1_Title Only">
    <p:spTree>
      <p:nvGrpSpPr>
        <p:cNvPr id="1" name=""/>
        <p:cNvGrpSpPr/>
        <p:nvPr/>
      </p:nvGrpSpPr>
      <p:grpSpPr>
        <a:xfrm>
          <a:off x="0" y="0"/>
          <a:ext cx="0" cy="0"/>
          <a:chOff x="0" y="0"/>
          <a:chExt cx="0" cy="0"/>
        </a:xfrm>
      </p:grpSpPr>
      <p:pic>
        <p:nvPicPr>
          <p:cNvPr id="24" name="Picture 23" descr="A close up of a logo&#10;&#10;Description generated with high confidence">
            <a:extLst>
              <a:ext uri="{FF2B5EF4-FFF2-40B4-BE49-F238E27FC236}">
                <a16:creationId xmlns:a16="http://schemas.microsoft.com/office/drawing/2014/main" xmlns="" id="{F9AA9814-A4CA-4D4D-95C0-1671163FF0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 y="0"/>
            <a:ext cx="12192525" cy="6858000"/>
          </a:xfrm>
          <a:prstGeom prst="rect">
            <a:avLst/>
          </a:prstGeom>
        </p:spPr>
      </p:pic>
      <p:sp>
        <p:nvSpPr>
          <p:cNvPr id="25" name="Прямоугольник 28">
            <a:extLst>
              <a:ext uri="{FF2B5EF4-FFF2-40B4-BE49-F238E27FC236}">
                <a16:creationId xmlns:a16="http://schemas.microsoft.com/office/drawing/2014/main" xmlns="" id="{80288483-DBC2-48F1-A175-D448652B374C}"/>
              </a:ext>
            </a:extLst>
          </p:cNvPr>
          <p:cNvSpPr/>
          <p:nvPr userDrawn="1"/>
        </p:nvSpPr>
        <p:spPr>
          <a:xfrm rot="5400000">
            <a:off x="2666790" y="-2668056"/>
            <a:ext cx="6857999" cy="12192418"/>
          </a:xfrm>
          <a:prstGeom prst="rect">
            <a:avLst/>
          </a:prstGeom>
          <a:solidFill>
            <a:schemeClr val="tx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a16="http://schemas.microsoft.com/office/drawing/2014/main" xmlns=""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xmlns=""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xmlns=""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xmlns=""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xmlns=""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xmlns=""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xmlns=""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35413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2_Title Only">
    <p:spTree>
      <p:nvGrpSpPr>
        <p:cNvPr id="1" name=""/>
        <p:cNvGrpSpPr/>
        <p:nvPr/>
      </p:nvGrpSpPr>
      <p:grpSpPr>
        <a:xfrm>
          <a:off x="0" y="0"/>
          <a:ext cx="0" cy="0"/>
          <a:chOff x="0" y="0"/>
          <a:chExt cx="0" cy="0"/>
        </a:xfrm>
      </p:grpSpPr>
      <p:pic>
        <p:nvPicPr>
          <p:cNvPr id="24" name="Picture 23" descr="A picture containing green, building&#10;&#10;Description generated with very high confidence">
            <a:extLst>
              <a:ext uri="{FF2B5EF4-FFF2-40B4-BE49-F238E27FC236}">
                <a16:creationId xmlns:a16="http://schemas.microsoft.com/office/drawing/2014/main" xmlns="" id="{D9823306-4A07-407B-9BD7-7087707BEFCD}"/>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Прямоугольник 28">
            <a:extLst>
              <a:ext uri="{FF2B5EF4-FFF2-40B4-BE49-F238E27FC236}">
                <a16:creationId xmlns:a16="http://schemas.microsoft.com/office/drawing/2014/main" xmlns="" id="{BF85E922-92A5-4955-9D80-B34534253A7E}"/>
              </a:ext>
            </a:extLst>
          </p:cNvPr>
          <p:cNvSpPr/>
          <p:nvPr userDrawn="1"/>
        </p:nvSpPr>
        <p:spPr>
          <a:xfrm rot="5400000">
            <a:off x="2666999" y="-2667846"/>
            <a:ext cx="6858000" cy="12192000"/>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a16="http://schemas.microsoft.com/office/drawing/2014/main" xmlns=""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xmlns=""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xmlns=""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xmlns=""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xmlns=""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xmlns=""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xmlns=""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55473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18313A-ED3E-4C6E-898C-81CAB861BC6E}"/>
              </a:ext>
            </a:extLst>
          </p:cNvPr>
          <p:cNvSpPr>
            <a:spLocks noGrp="1"/>
          </p:cNvSpPr>
          <p:nvPr>
            <p:ph type="dt" sz="half" idx="10"/>
          </p:nvPr>
        </p:nvSpPr>
        <p:spPr/>
        <p:txBody>
          <a:bodyPr/>
          <a:lstStyle/>
          <a:p>
            <a:fld id="{739D54EE-0D73-4FDC-8312-4E21BB23DB24}" type="datetimeFigureOut">
              <a:rPr lang="en-US" smtClean="0"/>
              <a:t>2/8/2022</a:t>
            </a:fld>
            <a:endParaRPr lang="en-US" dirty="0"/>
          </a:p>
        </p:txBody>
      </p:sp>
      <p:sp>
        <p:nvSpPr>
          <p:cNvPr id="3" name="Footer Placeholder 2">
            <a:extLst>
              <a:ext uri="{FF2B5EF4-FFF2-40B4-BE49-F238E27FC236}">
                <a16:creationId xmlns:a16="http://schemas.microsoft.com/office/drawing/2014/main" xmlns="" id="{C8EFC2F1-8F26-4F41-A048-7AE0FD22F53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4C8043CD-B5A2-46E8-B5B7-0A46DC4D4AD1}"/>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317077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E5F00FF-9C6D-4C1D-BA10-0F325A2E9586}"/>
              </a:ext>
            </a:extLst>
          </p:cNvPr>
          <p:cNvSpPr/>
          <p:nvPr userDrawn="1"/>
        </p:nvSpPr>
        <p:spPr>
          <a:xfrm>
            <a:off x="0" y="0"/>
            <a:ext cx="12192000" cy="360011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Rounded Corners 8">
            <a:extLst>
              <a:ext uri="{FF2B5EF4-FFF2-40B4-BE49-F238E27FC236}">
                <a16:creationId xmlns:a16="http://schemas.microsoft.com/office/drawing/2014/main" xmlns="" id="{EAC1FFAE-66DB-4219-93A4-3552C130E347}"/>
              </a:ext>
            </a:extLst>
          </p:cNvPr>
          <p:cNvSpPr/>
          <p:nvPr userDrawn="1"/>
        </p:nvSpPr>
        <p:spPr>
          <a:xfrm>
            <a:off x="0" y="3600110"/>
            <a:ext cx="12192000" cy="325788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Rounded Corners 9">
            <a:extLst>
              <a:ext uri="{FF2B5EF4-FFF2-40B4-BE49-F238E27FC236}">
                <a16:creationId xmlns:a16="http://schemas.microsoft.com/office/drawing/2014/main" xmlns="" id="{6F13464F-2992-45B5-A184-8A6007F4850B}"/>
              </a:ext>
            </a:extLst>
          </p:cNvPr>
          <p:cNvSpPr/>
          <p:nvPr userDrawn="1"/>
        </p:nvSpPr>
        <p:spPr>
          <a:xfrm>
            <a:off x="8475446" y="1161357"/>
            <a:ext cx="3474237" cy="5472000"/>
          </a:xfrm>
          <a:prstGeom prst="roundRect">
            <a:avLst>
              <a:gd name="adj" fmla="val 0"/>
            </a:avLst>
          </a:prstGeom>
          <a:solidFill>
            <a:srgbClr val="9F361D"/>
          </a:solidFill>
          <a:ln w="1905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xmlns="" id="{B614105E-03E8-445A-90F2-609CF778877E}"/>
              </a:ext>
            </a:extLst>
          </p:cNvPr>
          <p:cNvGrpSpPr/>
          <p:nvPr userDrawn="1"/>
        </p:nvGrpSpPr>
        <p:grpSpPr>
          <a:xfrm flipH="1">
            <a:off x="2987675" y="-580735"/>
            <a:ext cx="6216650" cy="1935163"/>
            <a:chOff x="2982913" y="-574675"/>
            <a:chExt cx="6216650" cy="1935163"/>
          </a:xfrm>
        </p:grpSpPr>
        <p:sp>
          <p:nvSpPr>
            <p:cNvPr id="12" name="Полилиния: фигура 12">
              <a:extLst>
                <a:ext uri="{FF2B5EF4-FFF2-40B4-BE49-F238E27FC236}">
                  <a16:creationId xmlns:a16="http://schemas.microsoft.com/office/drawing/2014/main" xmlns="" id="{B483E038-368A-4C9F-9820-AE41EC03799B}"/>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7">
              <a:extLst>
                <a:ext uri="{FF2B5EF4-FFF2-40B4-BE49-F238E27FC236}">
                  <a16:creationId xmlns:a16="http://schemas.microsoft.com/office/drawing/2014/main" xmlns="" id="{7341419B-9083-4737-9BB0-E8D0390907E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5">
              <a:extLst>
                <a:ext uri="{FF2B5EF4-FFF2-40B4-BE49-F238E27FC236}">
                  <a16:creationId xmlns:a16="http://schemas.microsoft.com/office/drawing/2014/main" xmlns="" id="{C15068D9-07BB-4882-9BC2-11C67EE4D1B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0">
              <a:extLst>
                <a:ext uri="{FF2B5EF4-FFF2-40B4-BE49-F238E27FC236}">
                  <a16:creationId xmlns:a16="http://schemas.microsoft.com/office/drawing/2014/main" xmlns="" id="{64812056-FC33-4A74-95D9-6A8B85417C4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3">
              <a:extLst>
                <a:ext uri="{FF2B5EF4-FFF2-40B4-BE49-F238E27FC236}">
                  <a16:creationId xmlns:a16="http://schemas.microsoft.com/office/drawing/2014/main" xmlns="" id="{1FF84DA7-3B36-4AC6-9A01-446CB8DCA7BC}"/>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xmlns="" id="{CD32445A-6E54-4AAB-9280-95DE10044836}"/>
              </a:ext>
            </a:extLst>
          </p:cNvPr>
          <p:cNvSpPr>
            <a:spLocks noGrp="1"/>
          </p:cNvSpPr>
          <p:nvPr>
            <p:ph type="title" hasCustomPrompt="1"/>
          </p:nvPr>
        </p:nvSpPr>
        <p:spPr>
          <a:xfrm>
            <a:off x="508275" y="226300"/>
            <a:ext cx="11188589" cy="704157"/>
          </a:xfrm>
        </p:spPr>
        <p:txBody>
          <a:bodyPr anchor="b">
            <a:normAutofit/>
          </a:bodyPr>
          <a:lstStyle>
            <a:lvl1pPr>
              <a:defRPr lang="en-US" sz="32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D541A478-0885-4F05-8D53-B833B4CA576C}"/>
              </a:ext>
            </a:extLst>
          </p:cNvPr>
          <p:cNvSpPr>
            <a:spLocks noGrp="1"/>
          </p:cNvSpPr>
          <p:nvPr>
            <p:ph idx="1"/>
          </p:nvPr>
        </p:nvSpPr>
        <p:spPr>
          <a:xfrm>
            <a:off x="495136" y="1187414"/>
            <a:ext cx="7737994" cy="5444286"/>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xmlns="" id="{FA4EC1AF-3B34-4B97-BADE-332955EE5671}"/>
              </a:ext>
            </a:extLst>
          </p:cNvPr>
          <p:cNvSpPr>
            <a:spLocks noGrp="1"/>
          </p:cNvSpPr>
          <p:nvPr>
            <p:ph type="body" sz="half" idx="2"/>
          </p:nvPr>
        </p:nvSpPr>
        <p:spPr>
          <a:xfrm>
            <a:off x="8750643" y="1610476"/>
            <a:ext cx="2946222" cy="4649647"/>
          </a:xfrm>
        </p:spPr>
        <p:txBody>
          <a:bodyPr>
            <a:normAutofit/>
          </a:bodyPr>
          <a:lstStyle>
            <a:lvl1pPr marL="0" indent="0">
              <a:lnSpc>
                <a:spcPct val="100000"/>
              </a:lnSpc>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4254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050D9F73-C536-4DBB-ABC7-3AF2DA8AE782}"/>
              </a:ext>
            </a:extLst>
          </p:cNvPr>
          <p:cNvGrpSpPr/>
          <p:nvPr userDrawn="1"/>
        </p:nvGrpSpPr>
        <p:grpSpPr>
          <a:xfrm rot="16200000" flipH="1">
            <a:off x="-2712790" y="2451892"/>
            <a:ext cx="6216650" cy="1935163"/>
            <a:chOff x="2982913" y="-574675"/>
            <a:chExt cx="6216650" cy="1935163"/>
          </a:xfrm>
        </p:grpSpPr>
        <p:sp>
          <p:nvSpPr>
            <p:cNvPr id="10" name="Полилиния: фигура 12">
              <a:extLst>
                <a:ext uri="{FF2B5EF4-FFF2-40B4-BE49-F238E27FC236}">
                  <a16:creationId xmlns:a16="http://schemas.microsoft.com/office/drawing/2014/main" xmlns="" id="{C83744E3-B76D-47B1-9922-6AE5D1BABC1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1" name="Полилиния: фигура 17">
              <a:extLst>
                <a:ext uri="{FF2B5EF4-FFF2-40B4-BE49-F238E27FC236}">
                  <a16:creationId xmlns:a16="http://schemas.microsoft.com/office/drawing/2014/main" xmlns="" id="{73D22470-9745-4871-B80A-F5051ED2F97E}"/>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2" name="Полилиния: фигура 15">
              <a:extLst>
                <a:ext uri="{FF2B5EF4-FFF2-40B4-BE49-F238E27FC236}">
                  <a16:creationId xmlns:a16="http://schemas.microsoft.com/office/drawing/2014/main" xmlns="" id="{8B3CC523-A8E9-4939-A4CB-A92EE895BF7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3" name="Полилиния: фигура 10">
              <a:extLst>
                <a:ext uri="{FF2B5EF4-FFF2-40B4-BE49-F238E27FC236}">
                  <a16:creationId xmlns:a16="http://schemas.microsoft.com/office/drawing/2014/main" xmlns="" id="{44FEB0E8-C4D3-4C25-82DE-070308039F7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4" name="Полилиния: фигура 13">
              <a:extLst>
                <a:ext uri="{FF2B5EF4-FFF2-40B4-BE49-F238E27FC236}">
                  <a16:creationId xmlns:a16="http://schemas.microsoft.com/office/drawing/2014/main" xmlns="" id="{388B51B0-32B1-4F5D-A34B-A10B6FF45793}"/>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Rectangle 7">
            <a:extLst>
              <a:ext uri="{FF2B5EF4-FFF2-40B4-BE49-F238E27FC236}">
                <a16:creationId xmlns:a16="http://schemas.microsoft.com/office/drawing/2014/main" xmlns="" id="{2DABE7EF-9BFF-43D8-B3E3-8B1A308EC4BD}"/>
              </a:ext>
            </a:extLst>
          </p:cNvPr>
          <p:cNvSpPr/>
          <p:nvPr userDrawn="1"/>
        </p:nvSpPr>
        <p:spPr>
          <a:xfrm>
            <a:off x="2307939" y="-4794"/>
            <a:ext cx="5434313" cy="686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FAF42C05-0AC9-4246-A2D1-A1512FD165A7}"/>
              </a:ext>
            </a:extLst>
          </p:cNvPr>
          <p:cNvSpPr>
            <a:spLocks noGrp="1"/>
          </p:cNvSpPr>
          <p:nvPr>
            <p:ph type="title" hasCustomPrompt="1"/>
          </p:nvPr>
        </p:nvSpPr>
        <p:spPr>
          <a:xfrm>
            <a:off x="399631" y="1476824"/>
            <a:ext cx="1782095" cy="678735"/>
          </a:xfrm>
        </p:spPr>
        <p:txBody>
          <a:bodyPr anchor="b"/>
          <a:lstStyle>
            <a:lvl1pPr>
              <a:defRPr sz="3200">
                <a:solidFill>
                  <a:schemeClr val="bg1"/>
                </a:solidFill>
              </a:defRPr>
            </a:lvl1pPr>
          </a:lstStyle>
          <a:p>
            <a:r>
              <a:rPr lang="en-US" noProof="0"/>
              <a:t>LABEL</a:t>
            </a:r>
          </a:p>
        </p:txBody>
      </p:sp>
      <p:sp>
        <p:nvSpPr>
          <p:cNvPr id="3" name="Picture Placeholder 2">
            <a:extLst>
              <a:ext uri="{FF2B5EF4-FFF2-40B4-BE49-F238E27FC236}">
                <a16:creationId xmlns:a16="http://schemas.microsoft.com/office/drawing/2014/main" xmlns="" id="{1B8A2584-11BE-41E0-AB0E-875B0F537046}"/>
              </a:ext>
            </a:extLst>
          </p:cNvPr>
          <p:cNvSpPr>
            <a:spLocks noGrp="1"/>
          </p:cNvSpPr>
          <p:nvPr>
            <p:ph type="pic" idx="1"/>
          </p:nvPr>
        </p:nvSpPr>
        <p:spPr>
          <a:xfrm>
            <a:off x="2438400" y="288758"/>
            <a:ext cx="5181600" cy="62885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xmlns="" id="{DB2F9340-7EF4-4F19-8547-F395019A0F9A}"/>
              </a:ext>
            </a:extLst>
          </p:cNvPr>
          <p:cNvSpPr>
            <a:spLocks noGrp="1"/>
          </p:cNvSpPr>
          <p:nvPr>
            <p:ph type="body" sz="half" idx="2"/>
          </p:nvPr>
        </p:nvSpPr>
        <p:spPr>
          <a:xfrm>
            <a:off x="7917942" y="288757"/>
            <a:ext cx="4114800" cy="6288505"/>
          </a:xfrm>
        </p:spPr>
        <p:txBody>
          <a:bodyPr/>
          <a:lstStyle>
            <a:lvl1pPr marL="0" indent="0" algn="ctr">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59965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8C71-ECAF-41E0-920D-D35C237D3A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0A6ABDC-6B48-4B48-8AB7-F6CEDFAD7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69E2D15-4EDC-4C1D-9885-608AE78FA91E}"/>
              </a:ext>
            </a:extLst>
          </p:cNvPr>
          <p:cNvSpPr>
            <a:spLocks noGrp="1"/>
          </p:cNvSpPr>
          <p:nvPr>
            <p:ph type="dt" sz="half" idx="10"/>
          </p:nvPr>
        </p:nvSpPr>
        <p:spPr/>
        <p:txBody>
          <a:bodyPr/>
          <a:lstStyle/>
          <a:p>
            <a:fld id="{739D54EE-0D73-4FDC-8312-4E21BB23DB24}" type="datetimeFigureOut">
              <a:rPr lang="en-US" smtClean="0"/>
              <a:t>2/8/2022</a:t>
            </a:fld>
            <a:endParaRPr lang="en-US" dirty="0"/>
          </a:p>
        </p:txBody>
      </p:sp>
      <p:sp>
        <p:nvSpPr>
          <p:cNvPr id="5" name="Footer Placeholder 4">
            <a:extLst>
              <a:ext uri="{FF2B5EF4-FFF2-40B4-BE49-F238E27FC236}">
                <a16:creationId xmlns:a16="http://schemas.microsoft.com/office/drawing/2014/main" xmlns="" id="{696AE146-E6F2-4080-B8B2-E0B6CF3340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11D65B9-F6CE-4758-8438-1A5FA3727BCE}"/>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188825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B0455C-46C2-4218-ABFC-4AC71D509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5951695-6D3F-45A5-97FE-2B38F5DE0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C454FD-AC2F-4A24-B05A-0A3675E92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D54EE-0D73-4FDC-8312-4E21BB23DB24}" type="datetimeFigureOut">
              <a:rPr lang="en-US" smtClean="0"/>
              <a:t>2/8/2022</a:t>
            </a:fld>
            <a:endParaRPr lang="en-US" dirty="0"/>
          </a:p>
        </p:txBody>
      </p:sp>
      <p:sp>
        <p:nvSpPr>
          <p:cNvPr id="5" name="Footer Placeholder 4">
            <a:extLst>
              <a:ext uri="{FF2B5EF4-FFF2-40B4-BE49-F238E27FC236}">
                <a16:creationId xmlns:a16="http://schemas.microsoft.com/office/drawing/2014/main" xmlns="" id="{40D18123-FF77-4649-B9E6-C043C827E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94FE6973-B384-4996-A6E4-1FDE0C7C3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EBF0A-94C9-4A9B-BA1E-C21ADEFDACD6}" type="slidenum">
              <a:rPr lang="en-US" smtClean="0"/>
              <a:t>‹#›</a:t>
            </a:fld>
            <a:endParaRPr lang="en-US" dirty="0"/>
          </a:p>
        </p:txBody>
      </p:sp>
    </p:spTree>
    <p:extLst>
      <p:ext uri="{BB962C8B-B14F-4D97-AF65-F5344CB8AC3E}">
        <p14:creationId xmlns:p14="http://schemas.microsoft.com/office/powerpoint/2010/main" val="260755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61"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technofaq.org/posts/2018/01/the-role-of-big-data-in-strengthening-machine-learning-project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000"/>
          </a:stretch>
        </a:blipFill>
        <a:effectLst/>
      </p:bgPr>
    </p:bg>
    <p:spTree>
      <p:nvGrpSpPr>
        <p:cNvPr id="1" name=""/>
        <p:cNvGrpSpPr/>
        <p:nvPr/>
      </p:nvGrpSpPr>
      <p:grpSpPr>
        <a:xfrm>
          <a:off x="0" y="0"/>
          <a:ext cx="0" cy="0"/>
          <a:chOff x="0" y="0"/>
          <a:chExt cx="0" cy="0"/>
        </a:xfrm>
      </p:grpSpPr>
      <p:sp>
        <p:nvSpPr>
          <p:cNvPr id="8"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xmlns="" id="{498DA70D-0CA3-4389-9DCD-F7B9FFB80AB4}"/>
              </a:ext>
            </a:extLst>
          </p:cNvPr>
          <p:cNvSpPr>
            <a:spLocks noGrp="1"/>
          </p:cNvSpPr>
          <p:nvPr>
            <p:ph type="body" sz="quarter" idx="11"/>
          </p:nvPr>
        </p:nvSpPr>
        <p:spPr>
          <a:xfrm>
            <a:off x="7717254" y="5141786"/>
            <a:ext cx="4474746" cy="1716214"/>
          </a:xfrm>
        </p:spPr>
        <p:txBody>
          <a:bodyPr>
            <a:normAutofit fontScale="70000" lnSpcReduction="20000"/>
          </a:bodyPr>
          <a:lstStyle/>
          <a:p>
            <a:endParaRPr lang="en-US" altLang="en-US" sz="2800" dirty="0">
              <a:solidFill>
                <a:srgbClr val="FF0000"/>
              </a:solidFill>
            </a:endParaRPr>
          </a:p>
          <a:p>
            <a:r>
              <a:rPr lang="en-US" altLang="en-US" sz="3900" dirty="0">
                <a:solidFill>
                  <a:srgbClr val="FF0000"/>
                </a:solidFill>
                <a:latin typeface="Brush Script MT" pitchFamily="66" charset="0"/>
              </a:rPr>
              <a:t>Submitted </a:t>
            </a:r>
            <a:r>
              <a:rPr lang="en-US" altLang="en-US" sz="3900" dirty="0" smtClean="0">
                <a:solidFill>
                  <a:srgbClr val="FF0000"/>
                </a:solidFill>
                <a:latin typeface="Brush Script MT" pitchFamily="66" charset="0"/>
              </a:rPr>
              <a:t>by;- Milind Mishra</a:t>
            </a:r>
            <a:endParaRPr lang="en-US" altLang="en-US" sz="3900" dirty="0">
              <a:solidFill>
                <a:srgbClr val="FF0000"/>
              </a:solidFill>
              <a:latin typeface="Brush Script MT" pitchFamily="66" charset="0"/>
            </a:endParaRPr>
          </a:p>
          <a:p>
            <a:r>
              <a:rPr lang="en-US" altLang="en-US" sz="3500" dirty="0" smtClean="0">
                <a:solidFill>
                  <a:srgbClr val="FF0000"/>
                </a:solidFill>
                <a:latin typeface="Brush Script MT" pitchFamily="66" charset="0"/>
              </a:rPr>
              <a:t>		Data </a:t>
            </a:r>
            <a:r>
              <a:rPr lang="en-US" altLang="en-US" sz="3500" dirty="0">
                <a:solidFill>
                  <a:srgbClr val="FF0000"/>
                </a:solidFill>
                <a:latin typeface="Brush Script MT" pitchFamily="66" charset="0"/>
              </a:rPr>
              <a:t>Science Intern</a:t>
            </a:r>
          </a:p>
          <a:p>
            <a:r>
              <a:rPr lang="en-US" altLang="en-US" sz="3500" dirty="0" smtClean="0">
                <a:solidFill>
                  <a:srgbClr val="FF0000"/>
                </a:solidFill>
                <a:latin typeface="Brush Script MT" pitchFamily="66" charset="0"/>
              </a:rPr>
              <a:t>		Flip </a:t>
            </a:r>
            <a:r>
              <a:rPr lang="en-US" altLang="en-US" sz="3500" dirty="0">
                <a:solidFill>
                  <a:srgbClr val="FF0000"/>
                </a:solidFill>
                <a:latin typeface="Brush Script MT" pitchFamily="66" charset="0"/>
              </a:rPr>
              <a:t>Robo Technologies</a:t>
            </a:r>
          </a:p>
        </p:txBody>
      </p:sp>
      <p:sp>
        <p:nvSpPr>
          <p:cNvPr id="2" name="Title 1">
            <a:extLst>
              <a:ext uri="{FF2B5EF4-FFF2-40B4-BE49-F238E27FC236}">
                <a16:creationId xmlns:a16="http://schemas.microsoft.com/office/drawing/2014/main" xmlns="" id="{9DF7933D-6815-4947-B621-8530ECD959E5}"/>
              </a:ext>
            </a:extLst>
          </p:cNvPr>
          <p:cNvSpPr>
            <a:spLocks noGrp="1"/>
          </p:cNvSpPr>
          <p:nvPr>
            <p:ph type="ctrTitle"/>
          </p:nvPr>
        </p:nvSpPr>
        <p:spPr>
          <a:xfrm>
            <a:off x="-577961" y="5133289"/>
            <a:ext cx="7841751" cy="3508009"/>
          </a:xfrm>
        </p:spPr>
        <p:txBody>
          <a:bodyPr>
            <a:normAutofit/>
          </a:bodyPr>
          <a:lstStyle/>
          <a:p>
            <a:r>
              <a:rPr lang="en-US" sz="6000" dirty="0" smtClean="0">
                <a:solidFill>
                  <a:schemeClr val="bg1"/>
                </a:solidFill>
                <a:latin typeface="Brush Script MT" pitchFamily="66" charset="0"/>
              </a:rPr>
              <a:t>Housing </a:t>
            </a:r>
            <a:br>
              <a:rPr lang="en-US" sz="6000" dirty="0" smtClean="0">
                <a:solidFill>
                  <a:schemeClr val="bg1"/>
                </a:solidFill>
                <a:latin typeface="Brush Script MT" pitchFamily="66" charset="0"/>
              </a:rPr>
            </a:br>
            <a:r>
              <a:rPr lang="en-US" sz="6000" dirty="0" smtClean="0">
                <a:solidFill>
                  <a:schemeClr val="bg1"/>
                </a:solidFill>
                <a:latin typeface="Brush Script MT" pitchFamily="66" charset="0"/>
              </a:rPr>
              <a:t>Price </a:t>
            </a:r>
            <a:r>
              <a:rPr lang="en-US" sz="6000" dirty="0">
                <a:solidFill>
                  <a:schemeClr val="bg1"/>
                </a:solidFill>
                <a:latin typeface="Brush Script MT" pitchFamily="66" charset="0"/>
              </a:rPr>
              <a:t>Prediction Project</a:t>
            </a:r>
          </a:p>
        </p:txBody>
      </p:sp>
    </p:spTree>
    <p:extLst>
      <p:ext uri="{BB962C8B-B14F-4D97-AF65-F5344CB8AC3E}">
        <p14:creationId xmlns:p14="http://schemas.microsoft.com/office/powerpoint/2010/main" val="28430077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p:cTn id="21"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p:cTn id="28"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611A9-C118-43FD-8B80-20F31AFF1044}"/>
              </a:ext>
            </a:extLst>
          </p:cNvPr>
          <p:cNvSpPr>
            <a:spLocks noGrp="1"/>
          </p:cNvSpPr>
          <p:nvPr>
            <p:ph type="title"/>
          </p:nvPr>
        </p:nvSpPr>
        <p:spPr>
          <a:xfrm>
            <a:off x="90256" y="420358"/>
            <a:ext cx="12455371" cy="945588"/>
          </a:xfrm>
        </p:spPr>
        <p:txBody>
          <a:bodyPr>
            <a:noAutofit/>
          </a:bodyPr>
          <a:lstStyle/>
          <a:p>
            <a:r>
              <a:rPr lang="en-US" sz="4400" dirty="0">
                <a:solidFill>
                  <a:schemeClr val="tx1"/>
                </a:solidFill>
                <a:latin typeface="Bookman Old Style" pitchFamily="18" charset="0"/>
              </a:rPr>
              <a:t>DATA ANALYSIS - MODEL BUILDING FLOWCHART</a:t>
            </a:r>
            <a:endParaRPr lang="en-IN" sz="4400" dirty="0">
              <a:solidFill>
                <a:schemeClr val="tx1"/>
              </a:solidFill>
              <a:latin typeface="Bookman Old Style" pitchFamily="18" charset="0"/>
            </a:endParaRPr>
          </a:p>
        </p:txBody>
      </p:sp>
      <p:sp>
        <p:nvSpPr>
          <p:cNvPr id="3" name="Rectangle 2">
            <a:extLst>
              <a:ext uri="{FF2B5EF4-FFF2-40B4-BE49-F238E27FC236}">
                <a16:creationId xmlns:a16="http://schemas.microsoft.com/office/drawing/2014/main" xmlns="" id="{74185B59-9B2A-4873-B613-BE9F99F90153}"/>
              </a:ext>
            </a:extLst>
          </p:cNvPr>
          <p:cNvSpPr/>
          <p:nvPr/>
        </p:nvSpPr>
        <p:spPr>
          <a:xfrm>
            <a:off x="776725" y="1743251"/>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Dependencies or Libraries</a:t>
            </a:r>
          </a:p>
        </p:txBody>
      </p:sp>
      <p:sp>
        <p:nvSpPr>
          <p:cNvPr id="4" name="Arrow: Right 15">
            <a:extLst>
              <a:ext uri="{FF2B5EF4-FFF2-40B4-BE49-F238E27FC236}">
                <a16:creationId xmlns:a16="http://schemas.microsoft.com/office/drawing/2014/main" xmlns="" id="{5B399CF3-0C6E-4AFE-99CD-3DD4B00C8142}"/>
              </a:ext>
            </a:extLst>
          </p:cNvPr>
          <p:cNvSpPr/>
          <p:nvPr/>
        </p:nvSpPr>
        <p:spPr>
          <a:xfrm>
            <a:off x="2886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xmlns="" id="{D849A367-C8C0-452F-8EFC-9D5EAFDC6FAE}"/>
              </a:ext>
            </a:extLst>
          </p:cNvPr>
          <p:cNvSpPr/>
          <p:nvPr/>
        </p:nvSpPr>
        <p:spPr>
          <a:xfrm>
            <a:off x="3858567" y="1743252"/>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 set</a:t>
            </a:r>
            <a:r>
              <a:rPr lang="en-US" dirty="0">
                <a:solidFill>
                  <a:schemeClr val="accent2">
                    <a:lumMod val="50000"/>
                  </a:schemeClr>
                </a:solidFill>
                <a:latin typeface="Verdana"/>
                <a:ea typeface="Verdana"/>
              </a:rPr>
              <a:t> Collection</a:t>
            </a:r>
          </a:p>
        </p:txBody>
      </p:sp>
      <p:sp>
        <p:nvSpPr>
          <p:cNvPr id="6" name="Flowchart: Process 5">
            <a:extLst>
              <a:ext uri="{FF2B5EF4-FFF2-40B4-BE49-F238E27FC236}">
                <a16:creationId xmlns:a16="http://schemas.microsoft.com/office/drawing/2014/main" xmlns="" id="{9C60E313-BF0F-4F81-8AE5-4D9ED7A908FD}"/>
              </a:ext>
            </a:extLst>
          </p:cNvPr>
          <p:cNvSpPr/>
          <p:nvPr/>
        </p:nvSpPr>
        <p:spPr>
          <a:xfrm>
            <a:off x="6979242" y="1743252"/>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7" name="Flowchart: Process 6">
            <a:extLst>
              <a:ext uri="{FF2B5EF4-FFF2-40B4-BE49-F238E27FC236}">
                <a16:creationId xmlns:a16="http://schemas.microsoft.com/office/drawing/2014/main" xmlns="" id="{5B394754-6E04-4563-B019-6BFB95FD3FBC}"/>
              </a:ext>
            </a:extLst>
          </p:cNvPr>
          <p:cNvSpPr/>
          <p:nvPr/>
        </p:nvSpPr>
        <p:spPr>
          <a:xfrm>
            <a:off x="6979242" y="3029083"/>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Checked for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8" name="Flowchart: Process 7">
            <a:extLst>
              <a:ext uri="{FF2B5EF4-FFF2-40B4-BE49-F238E27FC236}">
                <a16:creationId xmlns:a16="http://schemas.microsoft.com/office/drawing/2014/main" xmlns="" id="{2FC606A0-2680-45E4-9160-800A99EE319C}"/>
              </a:ext>
            </a:extLst>
          </p:cNvPr>
          <p:cNvSpPr/>
          <p:nvPr/>
        </p:nvSpPr>
        <p:spPr>
          <a:xfrm>
            <a:off x="3854074" y="3031189"/>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EDA and Visualization</a:t>
            </a:r>
            <a:endParaRPr lang="en-US" dirty="0">
              <a:solidFill>
                <a:schemeClr val="accent2">
                  <a:lumMod val="50000"/>
                </a:schemeClr>
              </a:solidFill>
            </a:endParaRPr>
          </a:p>
        </p:txBody>
      </p:sp>
      <p:sp>
        <p:nvSpPr>
          <p:cNvPr id="9" name="Flowchart: Process 8">
            <a:extLst>
              <a:ext uri="{FF2B5EF4-FFF2-40B4-BE49-F238E27FC236}">
                <a16:creationId xmlns:a16="http://schemas.microsoft.com/office/drawing/2014/main" xmlns="" id="{709CE74C-6B63-49B7-B89A-F9DB2628D540}"/>
              </a:ext>
            </a:extLst>
          </p:cNvPr>
          <p:cNvSpPr/>
          <p:nvPr/>
        </p:nvSpPr>
        <p:spPr>
          <a:xfrm>
            <a:off x="776725" y="3031189"/>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Encoding</a:t>
            </a:r>
            <a:endParaRPr lang="en-US" dirty="0">
              <a:solidFill>
                <a:schemeClr val="accent2">
                  <a:lumMod val="50000"/>
                </a:schemeClr>
              </a:solidFill>
            </a:endParaRPr>
          </a:p>
        </p:txBody>
      </p:sp>
      <p:sp>
        <p:nvSpPr>
          <p:cNvPr id="10" name="Arrow: Left 19">
            <a:extLst>
              <a:ext uri="{FF2B5EF4-FFF2-40B4-BE49-F238E27FC236}">
                <a16:creationId xmlns:a16="http://schemas.microsoft.com/office/drawing/2014/main" xmlns="" id="{32FF2261-0203-4344-B6F8-E85D1E2810F3}"/>
              </a:ext>
            </a:extLst>
          </p:cNvPr>
          <p:cNvSpPr/>
          <p:nvPr/>
        </p:nvSpPr>
        <p:spPr>
          <a:xfrm>
            <a:off x="2851271" y="3234758"/>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xmlns="" id="{9E690317-7BB6-4DD8-A8E2-C91521490E12}"/>
              </a:ext>
            </a:extLst>
          </p:cNvPr>
          <p:cNvSpPr/>
          <p:nvPr/>
        </p:nvSpPr>
        <p:spPr>
          <a:xfrm>
            <a:off x="776725" y="4358401"/>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correlation</a:t>
            </a:r>
            <a:endParaRPr lang="en-US" dirty="0">
              <a:solidFill>
                <a:schemeClr val="accent2">
                  <a:lumMod val="50000"/>
                </a:schemeClr>
              </a:solidFill>
            </a:endParaRPr>
          </a:p>
        </p:txBody>
      </p:sp>
      <p:sp>
        <p:nvSpPr>
          <p:cNvPr id="12" name="Flowchart: Process 11">
            <a:extLst>
              <a:ext uri="{FF2B5EF4-FFF2-40B4-BE49-F238E27FC236}">
                <a16:creationId xmlns:a16="http://schemas.microsoft.com/office/drawing/2014/main" xmlns="" id="{D7F674E7-4B33-4083-9AE2-6EDF3F22E22D}"/>
              </a:ext>
            </a:extLst>
          </p:cNvPr>
          <p:cNvSpPr/>
          <p:nvPr/>
        </p:nvSpPr>
        <p:spPr>
          <a:xfrm>
            <a:off x="3854074" y="437032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xmlns="" id="{B7E8BDA2-D943-41B7-893F-871E88CCB016}"/>
              </a:ext>
            </a:extLst>
          </p:cNvPr>
          <p:cNvSpPr/>
          <p:nvPr/>
        </p:nvSpPr>
        <p:spPr>
          <a:xfrm>
            <a:off x="6994595" y="437032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Proceed for Model building</a:t>
            </a:r>
            <a:endParaRPr lang="en-US" dirty="0">
              <a:solidFill>
                <a:schemeClr val="accent2">
                  <a:lumMod val="50000"/>
                </a:schemeClr>
              </a:solidFill>
            </a:endParaRPr>
          </a:p>
        </p:txBody>
      </p:sp>
      <p:sp>
        <p:nvSpPr>
          <p:cNvPr id="14" name="Flowchart: Process 13">
            <a:extLst>
              <a:ext uri="{FF2B5EF4-FFF2-40B4-BE49-F238E27FC236}">
                <a16:creationId xmlns:a16="http://schemas.microsoft.com/office/drawing/2014/main" xmlns="" id="{57857663-CC4B-4B5F-8699-D39A18E51E45}"/>
              </a:ext>
            </a:extLst>
          </p:cNvPr>
          <p:cNvSpPr/>
          <p:nvPr/>
        </p:nvSpPr>
        <p:spPr>
          <a:xfrm>
            <a:off x="776725"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Saving the </a:t>
            </a:r>
            <a:r>
              <a:rPr lang="en-IN" dirty="0" err="1">
                <a:solidFill>
                  <a:schemeClr val="accent2">
                    <a:lumMod val="50000"/>
                  </a:schemeClr>
                </a:solidFill>
              </a:rPr>
              <a:t>Final_Model</a:t>
            </a:r>
            <a:endParaRPr lang="en-US" dirty="0">
              <a:solidFill>
                <a:schemeClr val="accent2">
                  <a:lumMod val="50000"/>
                </a:schemeClr>
              </a:solidFill>
            </a:endParaRPr>
          </a:p>
        </p:txBody>
      </p:sp>
      <p:sp>
        <p:nvSpPr>
          <p:cNvPr id="15" name="Flowchart: Process 14">
            <a:extLst>
              <a:ext uri="{FF2B5EF4-FFF2-40B4-BE49-F238E27FC236}">
                <a16:creationId xmlns:a16="http://schemas.microsoft.com/office/drawing/2014/main" xmlns="" id="{B30717F6-385C-436E-A193-31A81D0D6356}"/>
              </a:ext>
            </a:extLst>
          </p:cNvPr>
          <p:cNvSpPr/>
          <p:nvPr/>
        </p:nvSpPr>
        <p:spPr>
          <a:xfrm>
            <a:off x="3864653"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Hyper Parameter Tuning</a:t>
            </a:r>
            <a:endParaRPr lang="en-US" dirty="0">
              <a:solidFill>
                <a:schemeClr val="accent2">
                  <a:lumMod val="50000"/>
                </a:schemeClr>
              </a:solidFill>
            </a:endParaRPr>
          </a:p>
        </p:txBody>
      </p:sp>
      <p:sp>
        <p:nvSpPr>
          <p:cNvPr id="16" name="Flowchart: Process 15">
            <a:extLst>
              <a:ext uri="{FF2B5EF4-FFF2-40B4-BE49-F238E27FC236}">
                <a16:creationId xmlns:a16="http://schemas.microsoft.com/office/drawing/2014/main" xmlns="" id="{D5B130DB-3467-4FDC-B960-CF1C0017F540}"/>
              </a:ext>
            </a:extLst>
          </p:cNvPr>
          <p:cNvSpPr/>
          <p:nvPr/>
        </p:nvSpPr>
        <p:spPr>
          <a:xfrm>
            <a:off x="6994596" y="5648094"/>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rPr>
              <a:t>R2 Score, Cross Validation Score, MSE, RMSE, MAE</a:t>
            </a:r>
            <a:endParaRPr lang="en-US" sz="1600" dirty="0">
              <a:solidFill>
                <a:schemeClr val="accent2">
                  <a:lumMod val="50000"/>
                </a:schemeClr>
              </a:solidFill>
            </a:endParaRPr>
          </a:p>
        </p:txBody>
      </p:sp>
      <p:sp>
        <p:nvSpPr>
          <p:cNvPr id="17" name="Arrow: Down 18">
            <a:extLst>
              <a:ext uri="{FF2B5EF4-FFF2-40B4-BE49-F238E27FC236}">
                <a16:creationId xmlns:a16="http://schemas.microsoft.com/office/drawing/2014/main" xmlns="" id="{428498DB-E5DE-416F-A5E2-42B2EF41385E}"/>
              </a:ext>
            </a:extLst>
          </p:cNvPr>
          <p:cNvSpPr/>
          <p:nvPr/>
        </p:nvSpPr>
        <p:spPr>
          <a:xfrm>
            <a:off x="7768909" y="5314905"/>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5">
            <a:extLst>
              <a:ext uri="{FF2B5EF4-FFF2-40B4-BE49-F238E27FC236}">
                <a16:creationId xmlns:a16="http://schemas.microsoft.com/office/drawing/2014/main" xmlns="" id="{BB1D68DF-455B-4C5E-B70C-688CFBBD8349}"/>
              </a:ext>
            </a:extLst>
          </p:cNvPr>
          <p:cNvSpPr/>
          <p:nvPr/>
        </p:nvSpPr>
        <p:spPr>
          <a:xfrm>
            <a:off x="6012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5">
            <a:extLst>
              <a:ext uri="{FF2B5EF4-FFF2-40B4-BE49-F238E27FC236}">
                <a16:creationId xmlns:a16="http://schemas.microsoft.com/office/drawing/2014/main" xmlns="" id="{F43038D9-49F7-4281-AC62-F41912910FF6}"/>
              </a:ext>
            </a:extLst>
          </p:cNvPr>
          <p:cNvSpPr/>
          <p:nvPr/>
        </p:nvSpPr>
        <p:spPr>
          <a:xfrm>
            <a:off x="6048085" y="4580425"/>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5">
            <a:extLst>
              <a:ext uri="{FF2B5EF4-FFF2-40B4-BE49-F238E27FC236}">
                <a16:creationId xmlns:a16="http://schemas.microsoft.com/office/drawing/2014/main" xmlns="" id="{30FFBA96-A8AD-4DB3-B288-114477321C4B}"/>
              </a:ext>
            </a:extLst>
          </p:cNvPr>
          <p:cNvSpPr/>
          <p:nvPr/>
        </p:nvSpPr>
        <p:spPr>
          <a:xfrm>
            <a:off x="2931846" y="4620784"/>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19">
            <a:extLst>
              <a:ext uri="{FF2B5EF4-FFF2-40B4-BE49-F238E27FC236}">
                <a16:creationId xmlns:a16="http://schemas.microsoft.com/office/drawing/2014/main" xmlns="" id="{105F2329-7223-42EF-8140-E88D2CD50A71}"/>
              </a:ext>
            </a:extLst>
          </p:cNvPr>
          <p:cNvSpPr/>
          <p:nvPr/>
        </p:nvSpPr>
        <p:spPr>
          <a:xfrm>
            <a:off x="5995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19">
            <a:extLst>
              <a:ext uri="{FF2B5EF4-FFF2-40B4-BE49-F238E27FC236}">
                <a16:creationId xmlns:a16="http://schemas.microsoft.com/office/drawing/2014/main" xmlns="" id="{3F372187-5E45-422C-9650-FBBA3B59B248}"/>
              </a:ext>
            </a:extLst>
          </p:cNvPr>
          <p:cNvSpPr/>
          <p:nvPr/>
        </p:nvSpPr>
        <p:spPr>
          <a:xfrm>
            <a:off x="2869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19">
            <a:extLst>
              <a:ext uri="{FF2B5EF4-FFF2-40B4-BE49-F238E27FC236}">
                <a16:creationId xmlns:a16="http://schemas.microsoft.com/office/drawing/2014/main" xmlns="" id="{E30FCC4C-9FCB-4C2D-B290-23422E5C2828}"/>
              </a:ext>
            </a:extLst>
          </p:cNvPr>
          <p:cNvSpPr/>
          <p:nvPr/>
        </p:nvSpPr>
        <p:spPr>
          <a:xfrm>
            <a:off x="5977472" y="3254039"/>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18">
            <a:extLst>
              <a:ext uri="{FF2B5EF4-FFF2-40B4-BE49-F238E27FC236}">
                <a16:creationId xmlns:a16="http://schemas.microsoft.com/office/drawing/2014/main" xmlns="" id="{CB1D4625-7353-40B9-8698-CFF10A9EF8E2}"/>
              </a:ext>
            </a:extLst>
          </p:cNvPr>
          <p:cNvSpPr/>
          <p:nvPr/>
        </p:nvSpPr>
        <p:spPr>
          <a:xfrm>
            <a:off x="1587444" y="398932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18">
            <a:extLst>
              <a:ext uri="{FF2B5EF4-FFF2-40B4-BE49-F238E27FC236}">
                <a16:creationId xmlns:a16="http://schemas.microsoft.com/office/drawing/2014/main" xmlns="" id="{D2F3C627-310C-4840-A5D6-C8EC05912B5C}"/>
              </a:ext>
            </a:extLst>
          </p:cNvPr>
          <p:cNvSpPr/>
          <p:nvPr/>
        </p:nvSpPr>
        <p:spPr>
          <a:xfrm>
            <a:off x="7768909" y="267964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97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1000"/>
                                        <p:tgtEl>
                                          <p:spTgt spid="17"/>
                                        </p:tgtEl>
                                      </p:cBhvr>
                                    </p:animEffect>
                                    <p:anim calcmode="lin" valueType="num">
                                      <p:cBhvr>
                                        <p:cTn id="83" dur="1000" fill="hold"/>
                                        <p:tgtEl>
                                          <p:spTgt spid="17"/>
                                        </p:tgtEl>
                                        <p:attrNameLst>
                                          <p:attrName>ppt_x</p:attrName>
                                        </p:attrNameLst>
                                      </p:cBhvr>
                                      <p:tavLst>
                                        <p:tav tm="0">
                                          <p:val>
                                            <p:strVal val="#ppt_x"/>
                                          </p:val>
                                        </p:tav>
                                        <p:tav tm="100000">
                                          <p:val>
                                            <p:strVal val="#ppt_x"/>
                                          </p:val>
                                        </p:tav>
                                      </p:tavLst>
                                    </p:anim>
                                    <p:anim calcmode="lin" valueType="num">
                                      <p:cBhvr>
                                        <p:cTn id="84" dur="1000" fill="hold"/>
                                        <p:tgtEl>
                                          <p:spTgt spid="1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1000"/>
                                        <p:tgtEl>
                                          <p:spTgt spid="19"/>
                                        </p:tgtEl>
                                      </p:cBhvr>
                                    </p:animEffect>
                                    <p:anim calcmode="lin" valueType="num">
                                      <p:cBhvr>
                                        <p:cTn id="93" dur="1000" fill="hold"/>
                                        <p:tgtEl>
                                          <p:spTgt spid="19"/>
                                        </p:tgtEl>
                                        <p:attrNameLst>
                                          <p:attrName>ppt_x</p:attrName>
                                        </p:attrNameLst>
                                      </p:cBhvr>
                                      <p:tavLst>
                                        <p:tav tm="0">
                                          <p:val>
                                            <p:strVal val="#ppt_x"/>
                                          </p:val>
                                        </p:tav>
                                        <p:tav tm="100000">
                                          <p:val>
                                            <p:strVal val="#ppt_x"/>
                                          </p:val>
                                        </p:tav>
                                      </p:tavLst>
                                    </p:anim>
                                    <p:anim calcmode="lin" valueType="num">
                                      <p:cBhvr>
                                        <p:cTn id="94" dur="1000" fill="hold"/>
                                        <p:tgtEl>
                                          <p:spTgt spid="1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1000"/>
                                        <p:tgtEl>
                                          <p:spTgt spid="22"/>
                                        </p:tgtEl>
                                      </p:cBhvr>
                                    </p:animEffect>
                                    <p:anim calcmode="lin" valueType="num">
                                      <p:cBhvr>
                                        <p:cTn id="108" dur="1000" fill="hold"/>
                                        <p:tgtEl>
                                          <p:spTgt spid="22"/>
                                        </p:tgtEl>
                                        <p:attrNameLst>
                                          <p:attrName>ppt_x</p:attrName>
                                        </p:attrNameLst>
                                      </p:cBhvr>
                                      <p:tavLst>
                                        <p:tav tm="0">
                                          <p:val>
                                            <p:strVal val="#ppt_x"/>
                                          </p:val>
                                        </p:tav>
                                        <p:tav tm="100000">
                                          <p:val>
                                            <p:strVal val="#ppt_x"/>
                                          </p:val>
                                        </p:tav>
                                      </p:tavLst>
                                    </p:anim>
                                    <p:anim calcmode="lin" valueType="num">
                                      <p:cBhvr>
                                        <p:cTn id="109" dur="1000" fill="hold"/>
                                        <p:tgtEl>
                                          <p:spTgt spid="2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1000"/>
                                        <p:tgtEl>
                                          <p:spTgt spid="23"/>
                                        </p:tgtEl>
                                      </p:cBhvr>
                                    </p:animEffect>
                                    <p:anim calcmode="lin" valueType="num">
                                      <p:cBhvr>
                                        <p:cTn id="113" dur="1000" fill="hold"/>
                                        <p:tgtEl>
                                          <p:spTgt spid="23"/>
                                        </p:tgtEl>
                                        <p:attrNameLst>
                                          <p:attrName>ppt_x</p:attrName>
                                        </p:attrNameLst>
                                      </p:cBhvr>
                                      <p:tavLst>
                                        <p:tav tm="0">
                                          <p:val>
                                            <p:strVal val="#ppt_x"/>
                                          </p:val>
                                        </p:tav>
                                        <p:tav tm="100000">
                                          <p:val>
                                            <p:strVal val="#ppt_x"/>
                                          </p:val>
                                        </p:tav>
                                      </p:tavLst>
                                    </p:anim>
                                    <p:anim calcmode="lin" valueType="num">
                                      <p:cBhvr>
                                        <p:cTn id="114" dur="1000" fill="hold"/>
                                        <p:tgtEl>
                                          <p:spTgt spid="2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1000"/>
                                        <p:tgtEl>
                                          <p:spTgt spid="24"/>
                                        </p:tgtEl>
                                      </p:cBhvr>
                                    </p:animEffect>
                                    <p:anim calcmode="lin" valueType="num">
                                      <p:cBhvr>
                                        <p:cTn id="118" dur="1000" fill="hold"/>
                                        <p:tgtEl>
                                          <p:spTgt spid="24"/>
                                        </p:tgtEl>
                                        <p:attrNameLst>
                                          <p:attrName>ppt_x</p:attrName>
                                        </p:attrNameLst>
                                      </p:cBhvr>
                                      <p:tavLst>
                                        <p:tav tm="0">
                                          <p:val>
                                            <p:strVal val="#ppt_x"/>
                                          </p:val>
                                        </p:tav>
                                        <p:tav tm="100000">
                                          <p:val>
                                            <p:strVal val="#ppt_x"/>
                                          </p:val>
                                        </p:tav>
                                      </p:tavLst>
                                    </p:anim>
                                    <p:anim calcmode="lin" valueType="num">
                                      <p:cBhvr>
                                        <p:cTn id="119" dur="1000" fill="hold"/>
                                        <p:tgtEl>
                                          <p:spTgt spid="2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fade">
                                      <p:cBhvr>
                                        <p:cTn id="122" dur="1000"/>
                                        <p:tgtEl>
                                          <p:spTgt spid="25"/>
                                        </p:tgtEl>
                                      </p:cBhvr>
                                    </p:animEffect>
                                    <p:anim calcmode="lin" valueType="num">
                                      <p:cBhvr>
                                        <p:cTn id="123" dur="1000" fill="hold"/>
                                        <p:tgtEl>
                                          <p:spTgt spid="25"/>
                                        </p:tgtEl>
                                        <p:attrNameLst>
                                          <p:attrName>ppt_x</p:attrName>
                                        </p:attrNameLst>
                                      </p:cBhvr>
                                      <p:tavLst>
                                        <p:tav tm="0">
                                          <p:val>
                                            <p:strVal val="#ppt_x"/>
                                          </p:val>
                                        </p:tav>
                                        <p:tav tm="100000">
                                          <p:val>
                                            <p:strVal val="#ppt_x"/>
                                          </p:val>
                                        </p:tav>
                                      </p:tavLst>
                                    </p:anim>
                                    <p:anim calcmode="lin" valueType="num">
                                      <p:cBhvr>
                                        <p:cTn id="1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D05B9A-705E-47D8-9FAD-086DA8AFBD85}"/>
              </a:ext>
            </a:extLst>
          </p:cNvPr>
          <p:cNvSpPr>
            <a:spLocks noGrp="1"/>
          </p:cNvSpPr>
          <p:nvPr>
            <p:ph type="title"/>
          </p:nvPr>
        </p:nvSpPr>
        <p:spPr>
          <a:xfrm>
            <a:off x="266197" y="376593"/>
            <a:ext cx="11637271" cy="945588"/>
          </a:xfrm>
        </p:spPr>
        <p:txBody>
          <a:bodyPr>
            <a:normAutofit/>
          </a:bodyPr>
          <a:lstStyle/>
          <a:p>
            <a:r>
              <a:rPr lang="en-US" sz="4400" dirty="0">
                <a:solidFill>
                  <a:schemeClr val="tx1"/>
                </a:solidFill>
                <a:latin typeface="Bookman Old Style" pitchFamily="18" charset="0"/>
              </a:rPr>
              <a:t>DATA PRE PROCESSING</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8E871442-F7F2-4408-AA57-2303212AD0B6}"/>
              </a:ext>
            </a:extLst>
          </p:cNvPr>
          <p:cNvSpPr txBox="1"/>
          <p:nvPr/>
        </p:nvSpPr>
        <p:spPr>
          <a:xfrm>
            <a:off x="584820" y="2421672"/>
            <a:ext cx="11022359" cy="3539430"/>
          </a:xfrm>
          <a:prstGeom prst="rect">
            <a:avLst/>
          </a:prstGeom>
          <a:noFill/>
        </p:spPr>
        <p:txBody>
          <a:bodyPr wrap="square">
            <a:spAutoFit/>
          </a:bodyPr>
          <a:lstStyle/>
          <a:p>
            <a:pPr marL="285750" lvl="0" indent="-285750">
              <a:buFont typeface="Wingdings" panose="05000000000000000000" pitchFamily="2" charset="2"/>
              <a:buChar char="ü"/>
            </a:pPr>
            <a:r>
              <a:rPr lang="en-IN" sz="2800" dirty="0"/>
              <a:t>Importing the necessary dependencies and libraries.</a:t>
            </a:r>
          </a:p>
          <a:p>
            <a:pPr marL="285750" lvl="0" indent="-285750">
              <a:buFont typeface="Wingdings" panose="05000000000000000000" pitchFamily="2" charset="2"/>
              <a:buChar char="ü"/>
            </a:pPr>
            <a:r>
              <a:rPr lang="en-IN" sz="2800" dirty="0"/>
              <a:t>Reading the CSV file and converted into data frame.</a:t>
            </a:r>
          </a:p>
          <a:p>
            <a:pPr marL="285750" lvl="0" indent="-285750">
              <a:buFont typeface="Wingdings" panose="05000000000000000000" pitchFamily="2" charset="2"/>
              <a:buChar char="ü"/>
            </a:pPr>
            <a:r>
              <a:rPr lang="en-IN" sz="2800" dirty="0"/>
              <a:t>Checking the data dimensions for the original dataset.</a:t>
            </a:r>
          </a:p>
          <a:p>
            <a:pPr marL="285750" lvl="0" indent="-285750">
              <a:buFont typeface="Wingdings" panose="05000000000000000000" pitchFamily="2" charset="2"/>
              <a:buChar char="ü"/>
            </a:pPr>
            <a:r>
              <a:rPr lang="en-IN" sz="2800" dirty="0"/>
              <a:t>Looking for null values and accordingly fill the missing data.</a:t>
            </a:r>
          </a:p>
          <a:p>
            <a:pPr marL="285750" lvl="0" indent="-285750">
              <a:buFont typeface="Wingdings" panose="05000000000000000000" pitchFamily="2" charset="2"/>
              <a:buChar char="ü"/>
            </a:pPr>
            <a:r>
              <a:rPr lang="en-IN" sz="2800" dirty="0"/>
              <a:t>Checking the summary of the dataset.</a:t>
            </a:r>
          </a:p>
          <a:p>
            <a:pPr marL="285750" lvl="0" indent="-285750">
              <a:buFont typeface="Wingdings" panose="05000000000000000000" pitchFamily="2" charset="2"/>
              <a:buChar char="ü"/>
            </a:pPr>
            <a:r>
              <a:rPr lang="en-IN" sz="2800" dirty="0"/>
              <a:t>Checking unique values.</a:t>
            </a:r>
          </a:p>
          <a:p>
            <a:pPr marL="285750" lvl="0" indent="-285750">
              <a:buFont typeface="Wingdings" panose="05000000000000000000" pitchFamily="2" charset="2"/>
              <a:buChar char="ü"/>
            </a:pPr>
            <a:r>
              <a:rPr lang="en-IN" sz="2800" dirty="0"/>
              <a:t>Checking all the categorical columns in the dataset.</a:t>
            </a:r>
          </a:p>
          <a:p>
            <a:pPr marL="285750" indent="-285750">
              <a:buFont typeface="Wingdings" panose="05000000000000000000" pitchFamily="2" charset="2"/>
              <a:buChar char="ü"/>
            </a:pPr>
            <a:r>
              <a:rPr lang="en-IN" sz="2800" dirty="0"/>
              <a:t>Visualizing each features using matplotlib and seaborn.</a:t>
            </a:r>
          </a:p>
        </p:txBody>
      </p:sp>
    </p:spTree>
    <p:extLst>
      <p:ext uri="{BB962C8B-B14F-4D97-AF65-F5344CB8AC3E}">
        <p14:creationId xmlns:p14="http://schemas.microsoft.com/office/powerpoint/2010/main" val="11126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D2DFA-D67B-42D4-B450-5BA743220465}"/>
              </a:ext>
            </a:extLst>
          </p:cNvPr>
          <p:cNvSpPr>
            <a:spLocks noGrp="1"/>
          </p:cNvSpPr>
          <p:nvPr>
            <p:ph type="title"/>
          </p:nvPr>
        </p:nvSpPr>
        <p:spPr/>
        <p:txBody>
          <a:bodyPr>
            <a:normAutofit/>
          </a:bodyPr>
          <a:lstStyle/>
          <a:p>
            <a:r>
              <a:rPr lang="en-US" sz="4400" dirty="0">
                <a:solidFill>
                  <a:schemeClr val="tx1"/>
                </a:solidFill>
                <a:latin typeface="Bookman Old Style" pitchFamily="18" charset="0"/>
              </a:rPr>
              <a:t>DATA PRE PROCESSING</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9EE9E60D-6D24-4F5E-BCE2-51C54C44B697}"/>
              </a:ext>
            </a:extLst>
          </p:cNvPr>
          <p:cNvSpPr txBox="1"/>
          <p:nvPr/>
        </p:nvSpPr>
        <p:spPr>
          <a:xfrm>
            <a:off x="711693" y="2053569"/>
            <a:ext cx="10768614" cy="4401205"/>
          </a:xfrm>
          <a:prstGeom prst="rect">
            <a:avLst/>
          </a:prstGeom>
          <a:noFill/>
        </p:spPr>
        <p:txBody>
          <a:bodyPr wrap="square">
            <a:spAutoFit/>
          </a:bodyPr>
          <a:lstStyle/>
          <a:p>
            <a:pPr marL="285750" lvl="0" indent="-285750">
              <a:buFont typeface="Wingdings" panose="05000000000000000000" pitchFamily="2" charset="2"/>
              <a:buChar char="ü"/>
            </a:pPr>
            <a:r>
              <a:rPr lang="en-IN" sz="2800" dirty="0"/>
              <a:t>Performing encoding using the ordinal encoder on categorical features.</a:t>
            </a:r>
          </a:p>
          <a:p>
            <a:pPr marL="285750" indent="-285750">
              <a:buFont typeface="Wingdings" panose="05000000000000000000" pitchFamily="2" charset="2"/>
              <a:buChar char="ü"/>
            </a:pPr>
            <a:r>
              <a:rPr lang="en-IN" sz="2800" dirty="0"/>
              <a:t>Checking for co-relation/multi-collinearity in a heatmap.</a:t>
            </a:r>
          </a:p>
          <a:p>
            <a:pPr marL="285750" indent="-285750">
              <a:buFont typeface="Wingdings" panose="05000000000000000000" pitchFamily="2" charset="2"/>
              <a:buChar char="ü"/>
            </a:pPr>
            <a:r>
              <a:rPr lang="en-IN" sz="2800" dirty="0"/>
              <a:t>Checking for Outliers/Skewness using boxen plot and distribution plot.</a:t>
            </a:r>
          </a:p>
          <a:p>
            <a:pPr marL="285750" indent="-285750">
              <a:buFont typeface="Wingdings" panose="05000000000000000000" pitchFamily="2" charset="2"/>
              <a:buChar char="ü"/>
            </a:pPr>
            <a:r>
              <a:rPr lang="en-IN" sz="2800" dirty="0"/>
              <a:t>Perform Scaling using Standard Scaler method.</a:t>
            </a:r>
          </a:p>
          <a:p>
            <a:pPr marL="285750" indent="-285750">
              <a:buFont typeface="Wingdings" panose="05000000000000000000" pitchFamily="2" charset="2"/>
              <a:buChar char="ü"/>
            </a:pPr>
            <a:r>
              <a:rPr lang="en-IN" sz="2800" dirty="0"/>
              <a:t>Checking for the final dimension of dataset to confirm the input details.</a:t>
            </a:r>
          </a:p>
          <a:p>
            <a:pPr marL="285750" indent="-285750">
              <a:buFont typeface="Wingdings" panose="05000000000000000000" pitchFamily="2" charset="2"/>
              <a:buChar char="ü"/>
            </a:pPr>
            <a:r>
              <a:rPr lang="en-IN" sz="2800" dirty="0"/>
              <a:t>Creating train test split and the best random state found in the range 1-1000.</a:t>
            </a:r>
          </a:p>
        </p:txBody>
      </p:sp>
    </p:spTree>
    <p:extLst>
      <p:ext uri="{BB962C8B-B14F-4D97-AF65-F5344CB8AC3E}">
        <p14:creationId xmlns:p14="http://schemas.microsoft.com/office/powerpoint/2010/main" val="6218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grpId="0" nodeType="clickEffect">
                                  <p:stCondLst>
                                    <p:cond delay="0"/>
                                  </p:stCondLst>
                                  <p:childTnLst>
                                    <p:animClr clrSpc="rgb" dir="cw">
                                      <p:cBhvr override="childStyle">
                                        <p:cTn id="14" dur="250" autoRev="1" fill="remove"/>
                                        <p:tgtEl>
                                          <p:spTgt spid="4"/>
                                        </p:tgtEl>
                                        <p:attrNameLst>
                                          <p:attrName>style.color</p:attrName>
                                        </p:attrNameLst>
                                      </p:cBhvr>
                                      <p:to>
                                        <a:schemeClr val="bg1"/>
                                      </p:to>
                                    </p:animClr>
                                    <p:animClr clrSpc="rgb" dir="cw">
                                      <p:cBhvr>
                                        <p:cTn id="15" dur="250" autoRev="1" fill="remove"/>
                                        <p:tgtEl>
                                          <p:spTgt spid="4"/>
                                        </p:tgtEl>
                                        <p:attrNameLst>
                                          <p:attrName>fillcolor</p:attrName>
                                        </p:attrNameLst>
                                      </p:cBhvr>
                                      <p:to>
                                        <a:schemeClr val="bg1"/>
                                      </p:to>
                                    </p:animClr>
                                    <p:set>
                                      <p:cBhvr>
                                        <p:cTn id="16" dur="250" autoRev="1" fill="remove"/>
                                        <p:tgtEl>
                                          <p:spTgt spid="4"/>
                                        </p:tgtEl>
                                        <p:attrNameLst>
                                          <p:attrName>fill.type</p:attrName>
                                        </p:attrNameLst>
                                      </p:cBhvr>
                                      <p:to>
                                        <p:strVal val="solid"/>
                                      </p:to>
                                    </p:set>
                                    <p:set>
                                      <p:cBhvr>
                                        <p:cTn id="17"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28D32-D981-48F9-BBDB-348A455E9C1D}"/>
              </a:ext>
            </a:extLst>
          </p:cNvPr>
          <p:cNvSpPr>
            <a:spLocks noGrp="1"/>
          </p:cNvSpPr>
          <p:nvPr>
            <p:ph type="title"/>
          </p:nvPr>
        </p:nvSpPr>
        <p:spPr/>
        <p:txBody>
          <a:bodyPr>
            <a:noAutofit/>
          </a:bodyPr>
          <a:lstStyle/>
          <a:p>
            <a:r>
              <a:rPr lang="en-US" sz="4400" dirty="0">
                <a:solidFill>
                  <a:schemeClr val="tx1"/>
                </a:solidFill>
                <a:latin typeface="Bookman Old Style" pitchFamily="18" charset="0"/>
              </a:rPr>
              <a:t>EXPLORATORY DATA ANALYSIS (EDA) AND VISUALIZATION</a:t>
            </a:r>
            <a:endParaRPr lang="en-IN" sz="4400" dirty="0">
              <a:solidFill>
                <a:schemeClr val="tx1"/>
              </a:solidFill>
              <a:latin typeface="Bookman Old Style" pitchFamily="18" charset="0"/>
            </a:endParaRPr>
          </a:p>
        </p:txBody>
      </p:sp>
      <p:sp>
        <p:nvSpPr>
          <p:cNvPr id="6" name="TextBox 5">
            <a:extLst>
              <a:ext uri="{FF2B5EF4-FFF2-40B4-BE49-F238E27FC236}">
                <a16:creationId xmlns:a16="http://schemas.microsoft.com/office/drawing/2014/main" xmlns="" id="{E51F6045-5307-4CC4-9B13-9DB0400D6E6E}"/>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10" name="TextBox 9">
            <a:extLst>
              <a:ext uri="{FF2B5EF4-FFF2-40B4-BE49-F238E27FC236}">
                <a16:creationId xmlns:a16="http://schemas.microsoft.com/office/drawing/2014/main" xmlns="" id="{FC809481-7EAF-4CFD-AEB0-E8F49DC14A52}"/>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12" name="TextBox 11">
            <a:extLst>
              <a:ext uri="{FF2B5EF4-FFF2-40B4-BE49-F238E27FC236}">
                <a16:creationId xmlns:a16="http://schemas.microsoft.com/office/drawing/2014/main" xmlns="" id="{6328A733-7884-4A7C-83C7-74C19E3A2A6B}"/>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xmlns="" id="{F3CC0D6F-D1B1-43AD-8707-7CB7BD4EC45D}"/>
              </a:ext>
            </a:extLst>
          </p:cNvPr>
          <p:cNvSpPr txBox="1"/>
          <p:nvPr/>
        </p:nvSpPr>
        <p:spPr>
          <a:xfrm>
            <a:off x="2023110" y="4999982"/>
            <a:ext cx="4300351" cy="369332"/>
          </a:xfrm>
          <a:prstGeom prst="rect">
            <a:avLst/>
          </a:prstGeom>
          <a:noFill/>
        </p:spPr>
        <p:txBody>
          <a:bodyPr wrap="square">
            <a:spAutoFit/>
          </a:bodyPr>
          <a:lstStyle/>
          <a:p>
            <a:r>
              <a:rPr lang="en-US" u="sng" dirty="0"/>
              <a:t>04. Correlation with Target variable</a:t>
            </a:r>
          </a:p>
        </p:txBody>
      </p:sp>
      <p:sp>
        <p:nvSpPr>
          <p:cNvPr id="16" name="TextBox 15">
            <a:extLst>
              <a:ext uri="{FF2B5EF4-FFF2-40B4-BE49-F238E27FC236}">
                <a16:creationId xmlns:a16="http://schemas.microsoft.com/office/drawing/2014/main" xmlns="" id="{AE1336A9-7E27-4B47-93F2-C1143B497ADB}"/>
              </a:ext>
            </a:extLst>
          </p:cNvPr>
          <p:cNvSpPr txBox="1"/>
          <p:nvPr/>
        </p:nvSpPr>
        <p:spPr>
          <a:xfrm>
            <a:off x="7677797" y="4999982"/>
            <a:ext cx="1981962" cy="369332"/>
          </a:xfrm>
          <a:prstGeom prst="rect">
            <a:avLst/>
          </a:prstGeom>
          <a:noFill/>
        </p:spPr>
        <p:txBody>
          <a:bodyPr wrap="square">
            <a:spAutoFit/>
          </a:bodyPr>
          <a:lstStyle/>
          <a:p>
            <a:r>
              <a:rPr lang="en-US" u="sng" dirty="0"/>
              <a:t>05. Conclusion</a:t>
            </a:r>
          </a:p>
        </p:txBody>
      </p:sp>
      <p:sp>
        <p:nvSpPr>
          <p:cNvPr id="18" name="TextBox 17">
            <a:extLst>
              <a:ext uri="{FF2B5EF4-FFF2-40B4-BE49-F238E27FC236}">
                <a16:creationId xmlns:a16="http://schemas.microsoft.com/office/drawing/2014/main" xmlns="" id="{C364961E-7E83-4E6B-9C79-A73D19B22209}"/>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20" name="TextBox 19">
            <a:extLst>
              <a:ext uri="{FF2B5EF4-FFF2-40B4-BE49-F238E27FC236}">
                <a16:creationId xmlns:a16="http://schemas.microsoft.com/office/drawing/2014/main" xmlns="" id="{79DA32CC-808A-4455-8A24-26E4114C6C5B}"/>
              </a:ext>
            </a:extLst>
          </p:cNvPr>
          <p:cNvSpPr txBox="1"/>
          <p:nvPr/>
        </p:nvSpPr>
        <p:spPr>
          <a:xfrm>
            <a:off x="4426658" y="2830175"/>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22" name="TextBox 21">
            <a:extLst>
              <a:ext uri="{FF2B5EF4-FFF2-40B4-BE49-F238E27FC236}">
                <a16:creationId xmlns:a16="http://schemas.microsoft.com/office/drawing/2014/main" xmlns="" id="{8C008E15-2CAC-4963-AE26-EC6C87FDBCC3}"/>
              </a:ext>
            </a:extLst>
          </p:cNvPr>
          <p:cNvSpPr txBox="1"/>
          <p:nvPr/>
        </p:nvSpPr>
        <p:spPr>
          <a:xfrm>
            <a:off x="8668778" y="2830175"/>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24" name="TextBox 23">
            <a:extLst>
              <a:ext uri="{FF2B5EF4-FFF2-40B4-BE49-F238E27FC236}">
                <a16:creationId xmlns:a16="http://schemas.microsoft.com/office/drawing/2014/main" xmlns="" id="{799032E7-834D-4772-96AD-20A5E9AE9AE2}"/>
              </a:ext>
            </a:extLst>
          </p:cNvPr>
          <p:cNvSpPr txBox="1"/>
          <p:nvPr/>
        </p:nvSpPr>
        <p:spPr>
          <a:xfrm>
            <a:off x="2023110" y="5531444"/>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6" name="TextBox 25">
            <a:extLst>
              <a:ext uri="{FF2B5EF4-FFF2-40B4-BE49-F238E27FC236}">
                <a16:creationId xmlns:a16="http://schemas.microsoft.com/office/drawing/2014/main" xmlns="" id="{C6AF84E3-1B89-48C4-8057-0C7409C8E5CF}"/>
              </a:ext>
            </a:extLst>
          </p:cNvPr>
          <p:cNvSpPr txBox="1"/>
          <p:nvPr/>
        </p:nvSpPr>
        <p:spPr>
          <a:xfrm>
            <a:off x="7677797" y="5531444"/>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334075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80">
                                          <p:stCondLst>
                                            <p:cond delay="0"/>
                                          </p:stCondLst>
                                        </p:cTn>
                                        <p:tgtEl>
                                          <p:spTgt spid="10"/>
                                        </p:tgtEl>
                                      </p:cBhvr>
                                    </p:animEffect>
                                    <p:anim calcmode="lin" valueType="num">
                                      <p:cBhvr>
                                        <p:cTn id="4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5" dur="26">
                                          <p:stCondLst>
                                            <p:cond delay="650"/>
                                          </p:stCondLst>
                                        </p:cTn>
                                        <p:tgtEl>
                                          <p:spTgt spid="10"/>
                                        </p:tgtEl>
                                      </p:cBhvr>
                                      <p:to x="100000" y="60000"/>
                                    </p:animScale>
                                    <p:animScale>
                                      <p:cBhvr>
                                        <p:cTn id="46" dur="166" decel="50000">
                                          <p:stCondLst>
                                            <p:cond delay="676"/>
                                          </p:stCondLst>
                                        </p:cTn>
                                        <p:tgtEl>
                                          <p:spTgt spid="10"/>
                                        </p:tgtEl>
                                      </p:cBhvr>
                                      <p:to x="100000" y="100000"/>
                                    </p:animScale>
                                    <p:animScale>
                                      <p:cBhvr>
                                        <p:cTn id="47" dur="26">
                                          <p:stCondLst>
                                            <p:cond delay="1312"/>
                                          </p:stCondLst>
                                        </p:cTn>
                                        <p:tgtEl>
                                          <p:spTgt spid="10"/>
                                        </p:tgtEl>
                                      </p:cBhvr>
                                      <p:to x="100000" y="80000"/>
                                    </p:animScale>
                                    <p:animScale>
                                      <p:cBhvr>
                                        <p:cTn id="48" dur="166" decel="50000">
                                          <p:stCondLst>
                                            <p:cond delay="1338"/>
                                          </p:stCondLst>
                                        </p:cTn>
                                        <p:tgtEl>
                                          <p:spTgt spid="10"/>
                                        </p:tgtEl>
                                      </p:cBhvr>
                                      <p:to x="100000" y="100000"/>
                                    </p:animScale>
                                    <p:animScale>
                                      <p:cBhvr>
                                        <p:cTn id="49" dur="26">
                                          <p:stCondLst>
                                            <p:cond delay="1642"/>
                                          </p:stCondLst>
                                        </p:cTn>
                                        <p:tgtEl>
                                          <p:spTgt spid="10"/>
                                        </p:tgtEl>
                                      </p:cBhvr>
                                      <p:to x="100000" y="90000"/>
                                    </p:animScale>
                                    <p:animScale>
                                      <p:cBhvr>
                                        <p:cTn id="50" dur="166" decel="50000">
                                          <p:stCondLst>
                                            <p:cond delay="1668"/>
                                          </p:stCondLst>
                                        </p:cTn>
                                        <p:tgtEl>
                                          <p:spTgt spid="10"/>
                                        </p:tgtEl>
                                      </p:cBhvr>
                                      <p:to x="100000" y="100000"/>
                                    </p:animScale>
                                    <p:animScale>
                                      <p:cBhvr>
                                        <p:cTn id="51" dur="26">
                                          <p:stCondLst>
                                            <p:cond delay="1808"/>
                                          </p:stCondLst>
                                        </p:cTn>
                                        <p:tgtEl>
                                          <p:spTgt spid="10"/>
                                        </p:tgtEl>
                                      </p:cBhvr>
                                      <p:to x="100000" y="95000"/>
                                    </p:animScale>
                                    <p:animScale>
                                      <p:cBhvr>
                                        <p:cTn id="52" dur="166" decel="50000">
                                          <p:stCondLst>
                                            <p:cond delay="1834"/>
                                          </p:stCondLst>
                                        </p:cTn>
                                        <p:tgtEl>
                                          <p:spTgt spid="10"/>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down)">
                                      <p:cBhvr>
                                        <p:cTn id="87" dur="580">
                                          <p:stCondLst>
                                            <p:cond delay="0"/>
                                          </p:stCondLst>
                                        </p:cTn>
                                        <p:tgtEl>
                                          <p:spTgt spid="16"/>
                                        </p:tgtEl>
                                      </p:cBhvr>
                                    </p:animEffect>
                                    <p:anim calcmode="lin" valueType="num">
                                      <p:cBhvr>
                                        <p:cTn id="8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93" dur="26">
                                          <p:stCondLst>
                                            <p:cond delay="650"/>
                                          </p:stCondLst>
                                        </p:cTn>
                                        <p:tgtEl>
                                          <p:spTgt spid="16"/>
                                        </p:tgtEl>
                                      </p:cBhvr>
                                      <p:to x="100000" y="60000"/>
                                    </p:animScale>
                                    <p:animScale>
                                      <p:cBhvr>
                                        <p:cTn id="94" dur="166" decel="50000">
                                          <p:stCondLst>
                                            <p:cond delay="676"/>
                                          </p:stCondLst>
                                        </p:cTn>
                                        <p:tgtEl>
                                          <p:spTgt spid="16"/>
                                        </p:tgtEl>
                                      </p:cBhvr>
                                      <p:to x="100000" y="100000"/>
                                    </p:animScale>
                                    <p:animScale>
                                      <p:cBhvr>
                                        <p:cTn id="95" dur="26">
                                          <p:stCondLst>
                                            <p:cond delay="1312"/>
                                          </p:stCondLst>
                                        </p:cTn>
                                        <p:tgtEl>
                                          <p:spTgt spid="16"/>
                                        </p:tgtEl>
                                      </p:cBhvr>
                                      <p:to x="100000" y="80000"/>
                                    </p:animScale>
                                    <p:animScale>
                                      <p:cBhvr>
                                        <p:cTn id="96" dur="166" decel="50000">
                                          <p:stCondLst>
                                            <p:cond delay="1338"/>
                                          </p:stCondLst>
                                        </p:cTn>
                                        <p:tgtEl>
                                          <p:spTgt spid="16"/>
                                        </p:tgtEl>
                                      </p:cBhvr>
                                      <p:to x="100000" y="100000"/>
                                    </p:animScale>
                                    <p:animScale>
                                      <p:cBhvr>
                                        <p:cTn id="97" dur="26">
                                          <p:stCondLst>
                                            <p:cond delay="1642"/>
                                          </p:stCondLst>
                                        </p:cTn>
                                        <p:tgtEl>
                                          <p:spTgt spid="16"/>
                                        </p:tgtEl>
                                      </p:cBhvr>
                                      <p:to x="100000" y="90000"/>
                                    </p:animScale>
                                    <p:animScale>
                                      <p:cBhvr>
                                        <p:cTn id="98" dur="166" decel="50000">
                                          <p:stCondLst>
                                            <p:cond delay="1668"/>
                                          </p:stCondLst>
                                        </p:cTn>
                                        <p:tgtEl>
                                          <p:spTgt spid="16"/>
                                        </p:tgtEl>
                                      </p:cBhvr>
                                      <p:to x="100000" y="100000"/>
                                    </p:animScale>
                                    <p:animScale>
                                      <p:cBhvr>
                                        <p:cTn id="99" dur="26">
                                          <p:stCondLst>
                                            <p:cond delay="1808"/>
                                          </p:stCondLst>
                                        </p:cTn>
                                        <p:tgtEl>
                                          <p:spTgt spid="16"/>
                                        </p:tgtEl>
                                      </p:cBhvr>
                                      <p:to x="100000" y="95000"/>
                                    </p:animScale>
                                    <p:animScale>
                                      <p:cBhvr>
                                        <p:cTn id="100" dur="166" decel="50000">
                                          <p:stCondLst>
                                            <p:cond delay="1834"/>
                                          </p:stCondLst>
                                        </p:cTn>
                                        <p:tgtEl>
                                          <p:spTgt spid="16"/>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down)">
                                      <p:cBhvr>
                                        <p:cTn id="103" dur="580">
                                          <p:stCondLst>
                                            <p:cond delay="0"/>
                                          </p:stCondLst>
                                        </p:cTn>
                                        <p:tgtEl>
                                          <p:spTgt spid="18"/>
                                        </p:tgtEl>
                                      </p:cBhvr>
                                    </p:animEffect>
                                    <p:anim calcmode="lin" valueType="num">
                                      <p:cBhvr>
                                        <p:cTn id="10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09" dur="26">
                                          <p:stCondLst>
                                            <p:cond delay="650"/>
                                          </p:stCondLst>
                                        </p:cTn>
                                        <p:tgtEl>
                                          <p:spTgt spid="18"/>
                                        </p:tgtEl>
                                      </p:cBhvr>
                                      <p:to x="100000" y="60000"/>
                                    </p:animScale>
                                    <p:animScale>
                                      <p:cBhvr>
                                        <p:cTn id="110" dur="166" decel="50000">
                                          <p:stCondLst>
                                            <p:cond delay="676"/>
                                          </p:stCondLst>
                                        </p:cTn>
                                        <p:tgtEl>
                                          <p:spTgt spid="18"/>
                                        </p:tgtEl>
                                      </p:cBhvr>
                                      <p:to x="100000" y="100000"/>
                                    </p:animScale>
                                    <p:animScale>
                                      <p:cBhvr>
                                        <p:cTn id="111" dur="26">
                                          <p:stCondLst>
                                            <p:cond delay="1312"/>
                                          </p:stCondLst>
                                        </p:cTn>
                                        <p:tgtEl>
                                          <p:spTgt spid="18"/>
                                        </p:tgtEl>
                                      </p:cBhvr>
                                      <p:to x="100000" y="80000"/>
                                    </p:animScale>
                                    <p:animScale>
                                      <p:cBhvr>
                                        <p:cTn id="112" dur="166" decel="50000">
                                          <p:stCondLst>
                                            <p:cond delay="1338"/>
                                          </p:stCondLst>
                                        </p:cTn>
                                        <p:tgtEl>
                                          <p:spTgt spid="18"/>
                                        </p:tgtEl>
                                      </p:cBhvr>
                                      <p:to x="100000" y="100000"/>
                                    </p:animScale>
                                    <p:animScale>
                                      <p:cBhvr>
                                        <p:cTn id="113" dur="26">
                                          <p:stCondLst>
                                            <p:cond delay="1642"/>
                                          </p:stCondLst>
                                        </p:cTn>
                                        <p:tgtEl>
                                          <p:spTgt spid="18"/>
                                        </p:tgtEl>
                                      </p:cBhvr>
                                      <p:to x="100000" y="90000"/>
                                    </p:animScale>
                                    <p:animScale>
                                      <p:cBhvr>
                                        <p:cTn id="114" dur="166" decel="50000">
                                          <p:stCondLst>
                                            <p:cond delay="1668"/>
                                          </p:stCondLst>
                                        </p:cTn>
                                        <p:tgtEl>
                                          <p:spTgt spid="18"/>
                                        </p:tgtEl>
                                      </p:cBhvr>
                                      <p:to x="100000" y="100000"/>
                                    </p:animScale>
                                    <p:animScale>
                                      <p:cBhvr>
                                        <p:cTn id="115" dur="26">
                                          <p:stCondLst>
                                            <p:cond delay="1808"/>
                                          </p:stCondLst>
                                        </p:cTn>
                                        <p:tgtEl>
                                          <p:spTgt spid="18"/>
                                        </p:tgtEl>
                                      </p:cBhvr>
                                      <p:to x="100000" y="95000"/>
                                    </p:animScale>
                                    <p:animScale>
                                      <p:cBhvr>
                                        <p:cTn id="116" dur="166" decel="50000">
                                          <p:stCondLst>
                                            <p:cond delay="1834"/>
                                          </p:stCondLst>
                                        </p:cTn>
                                        <p:tgtEl>
                                          <p:spTgt spid="18"/>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20"/>
                                        </p:tgtEl>
                                        <p:attrNameLst>
                                          <p:attrName>style.visibility</p:attrName>
                                        </p:attrNameLst>
                                      </p:cBhvr>
                                      <p:to>
                                        <p:strVal val="visible"/>
                                      </p:to>
                                    </p:set>
                                    <p:animEffect transition="in" filter="wipe(down)">
                                      <p:cBhvr>
                                        <p:cTn id="119" dur="580">
                                          <p:stCondLst>
                                            <p:cond delay="0"/>
                                          </p:stCondLst>
                                        </p:cTn>
                                        <p:tgtEl>
                                          <p:spTgt spid="20"/>
                                        </p:tgtEl>
                                      </p:cBhvr>
                                    </p:animEffect>
                                    <p:anim calcmode="lin" valueType="num">
                                      <p:cBhvr>
                                        <p:cTn id="12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
                                        </p:tgtEl>
                                      </p:cBhvr>
                                      <p:to x="100000" y="60000"/>
                                    </p:animScale>
                                    <p:animScale>
                                      <p:cBhvr>
                                        <p:cTn id="126" dur="166" decel="50000">
                                          <p:stCondLst>
                                            <p:cond delay="676"/>
                                          </p:stCondLst>
                                        </p:cTn>
                                        <p:tgtEl>
                                          <p:spTgt spid="20"/>
                                        </p:tgtEl>
                                      </p:cBhvr>
                                      <p:to x="100000" y="100000"/>
                                    </p:animScale>
                                    <p:animScale>
                                      <p:cBhvr>
                                        <p:cTn id="127" dur="26">
                                          <p:stCondLst>
                                            <p:cond delay="1312"/>
                                          </p:stCondLst>
                                        </p:cTn>
                                        <p:tgtEl>
                                          <p:spTgt spid="20"/>
                                        </p:tgtEl>
                                      </p:cBhvr>
                                      <p:to x="100000" y="80000"/>
                                    </p:animScale>
                                    <p:animScale>
                                      <p:cBhvr>
                                        <p:cTn id="128" dur="166" decel="50000">
                                          <p:stCondLst>
                                            <p:cond delay="1338"/>
                                          </p:stCondLst>
                                        </p:cTn>
                                        <p:tgtEl>
                                          <p:spTgt spid="20"/>
                                        </p:tgtEl>
                                      </p:cBhvr>
                                      <p:to x="100000" y="100000"/>
                                    </p:animScale>
                                    <p:animScale>
                                      <p:cBhvr>
                                        <p:cTn id="129" dur="26">
                                          <p:stCondLst>
                                            <p:cond delay="1642"/>
                                          </p:stCondLst>
                                        </p:cTn>
                                        <p:tgtEl>
                                          <p:spTgt spid="20"/>
                                        </p:tgtEl>
                                      </p:cBhvr>
                                      <p:to x="100000" y="90000"/>
                                    </p:animScale>
                                    <p:animScale>
                                      <p:cBhvr>
                                        <p:cTn id="130" dur="166" decel="50000">
                                          <p:stCondLst>
                                            <p:cond delay="1668"/>
                                          </p:stCondLst>
                                        </p:cTn>
                                        <p:tgtEl>
                                          <p:spTgt spid="20"/>
                                        </p:tgtEl>
                                      </p:cBhvr>
                                      <p:to x="100000" y="100000"/>
                                    </p:animScale>
                                    <p:animScale>
                                      <p:cBhvr>
                                        <p:cTn id="131" dur="26">
                                          <p:stCondLst>
                                            <p:cond delay="1808"/>
                                          </p:stCondLst>
                                        </p:cTn>
                                        <p:tgtEl>
                                          <p:spTgt spid="20"/>
                                        </p:tgtEl>
                                      </p:cBhvr>
                                      <p:to x="100000" y="95000"/>
                                    </p:animScale>
                                    <p:animScale>
                                      <p:cBhvr>
                                        <p:cTn id="132" dur="166" decel="50000">
                                          <p:stCondLst>
                                            <p:cond delay="1834"/>
                                          </p:stCondLst>
                                        </p:cTn>
                                        <p:tgtEl>
                                          <p:spTgt spid="20"/>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22"/>
                                        </p:tgtEl>
                                        <p:attrNameLst>
                                          <p:attrName>style.visibility</p:attrName>
                                        </p:attrNameLst>
                                      </p:cBhvr>
                                      <p:to>
                                        <p:strVal val="visible"/>
                                      </p:to>
                                    </p:set>
                                    <p:animEffect transition="in" filter="wipe(down)">
                                      <p:cBhvr>
                                        <p:cTn id="135" dur="580">
                                          <p:stCondLst>
                                            <p:cond delay="0"/>
                                          </p:stCondLst>
                                        </p:cTn>
                                        <p:tgtEl>
                                          <p:spTgt spid="22"/>
                                        </p:tgtEl>
                                      </p:cBhvr>
                                    </p:animEffect>
                                    <p:anim calcmode="lin" valueType="num">
                                      <p:cBhvr>
                                        <p:cTn id="136"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41" dur="26">
                                          <p:stCondLst>
                                            <p:cond delay="650"/>
                                          </p:stCondLst>
                                        </p:cTn>
                                        <p:tgtEl>
                                          <p:spTgt spid="22"/>
                                        </p:tgtEl>
                                      </p:cBhvr>
                                      <p:to x="100000" y="60000"/>
                                    </p:animScale>
                                    <p:animScale>
                                      <p:cBhvr>
                                        <p:cTn id="142" dur="166" decel="50000">
                                          <p:stCondLst>
                                            <p:cond delay="676"/>
                                          </p:stCondLst>
                                        </p:cTn>
                                        <p:tgtEl>
                                          <p:spTgt spid="22"/>
                                        </p:tgtEl>
                                      </p:cBhvr>
                                      <p:to x="100000" y="100000"/>
                                    </p:animScale>
                                    <p:animScale>
                                      <p:cBhvr>
                                        <p:cTn id="143" dur="26">
                                          <p:stCondLst>
                                            <p:cond delay="1312"/>
                                          </p:stCondLst>
                                        </p:cTn>
                                        <p:tgtEl>
                                          <p:spTgt spid="22"/>
                                        </p:tgtEl>
                                      </p:cBhvr>
                                      <p:to x="100000" y="80000"/>
                                    </p:animScale>
                                    <p:animScale>
                                      <p:cBhvr>
                                        <p:cTn id="144" dur="166" decel="50000">
                                          <p:stCondLst>
                                            <p:cond delay="1338"/>
                                          </p:stCondLst>
                                        </p:cTn>
                                        <p:tgtEl>
                                          <p:spTgt spid="22"/>
                                        </p:tgtEl>
                                      </p:cBhvr>
                                      <p:to x="100000" y="100000"/>
                                    </p:animScale>
                                    <p:animScale>
                                      <p:cBhvr>
                                        <p:cTn id="145" dur="26">
                                          <p:stCondLst>
                                            <p:cond delay="1642"/>
                                          </p:stCondLst>
                                        </p:cTn>
                                        <p:tgtEl>
                                          <p:spTgt spid="22"/>
                                        </p:tgtEl>
                                      </p:cBhvr>
                                      <p:to x="100000" y="90000"/>
                                    </p:animScale>
                                    <p:animScale>
                                      <p:cBhvr>
                                        <p:cTn id="146" dur="166" decel="50000">
                                          <p:stCondLst>
                                            <p:cond delay="1668"/>
                                          </p:stCondLst>
                                        </p:cTn>
                                        <p:tgtEl>
                                          <p:spTgt spid="22"/>
                                        </p:tgtEl>
                                      </p:cBhvr>
                                      <p:to x="100000" y="100000"/>
                                    </p:animScale>
                                    <p:animScale>
                                      <p:cBhvr>
                                        <p:cTn id="147" dur="26">
                                          <p:stCondLst>
                                            <p:cond delay="1808"/>
                                          </p:stCondLst>
                                        </p:cTn>
                                        <p:tgtEl>
                                          <p:spTgt spid="22"/>
                                        </p:tgtEl>
                                      </p:cBhvr>
                                      <p:to x="100000" y="95000"/>
                                    </p:animScale>
                                    <p:animScale>
                                      <p:cBhvr>
                                        <p:cTn id="148" dur="166" decel="50000">
                                          <p:stCondLst>
                                            <p:cond delay="1834"/>
                                          </p:stCondLst>
                                        </p:cTn>
                                        <p:tgtEl>
                                          <p:spTgt spid="22"/>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down)">
                                      <p:cBhvr>
                                        <p:cTn id="151" dur="580">
                                          <p:stCondLst>
                                            <p:cond delay="0"/>
                                          </p:stCondLst>
                                        </p:cTn>
                                        <p:tgtEl>
                                          <p:spTgt spid="24"/>
                                        </p:tgtEl>
                                      </p:cBhvr>
                                    </p:animEffect>
                                    <p:anim calcmode="lin" valueType="num">
                                      <p:cBhvr>
                                        <p:cTn id="152"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57" dur="26">
                                          <p:stCondLst>
                                            <p:cond delay="650"/>
                                          </p:stCondLst>
                                        </p:cTn>
                                        <p:tgtEl>
                                          <p:spTgt spid="24"/>
                                        </p:tgtEl>
                                      </p:cBhvr>
                                      <p:to x="100000" y="60000"/>
                                    </p:animScale>
                                    <p:animScale>
                                      <p:cBhvr>
                                        <p:cTn id="158" dur="166" decel="50000">
                                          <p:stCondLst>
                                            <p:cond delay="676"/>
                                          </p:stCondLst>
                                        </p:cTn>
                                        <p:tgtEl>
                                          <p:spTgt spid="24"/>
                                        </p:tgtEl>
                                      </p:cBhvr>
                                      <p:to x="100000" y="100000"/>
                                    </p:animScale>
                                    <p:animScale>
                                      <p:cBhvr>
                                        <p:cTn id="159" dur="26">
                                          <p:stCondLst>
                                            <p:cond delay="1312"/>
                                          </p:stCondLst>
                                        </p:cTn>
                                        <p:tgtEl>
                                          <p:spTgt spid="24"/>
                                        </p:tgtEl>
                                      </p:cBhvr>
                                      <p:to x="100000" y="80000"/>
                                    </p:animScale>
                                    <p:animScale>
                                      <p:cBhvr>
                                        <p:cTn id="160" dur="166" decel="50000">
                                          <p:stCondLst>
                                            <p:cond delay="1338"/>
                                          </p:stCondLst>
                                        </p:cTn>
                                        <p:tgtEl>
                                          <p:spTgt spid="24"/>
                                        </p:tgtEl>
                                      </p:cBhvr>
                                      <p:to x="100000" y="100000"/>
                                    </p:animScale>
                                    <p:animScale>
                                      <p:cBhvr>
                                        <p:cTn id="161" dur="26">
                                          <p:stCondLst>
                                            <p:cond delay="1642"/>
                                          </p:stCondLst>
                                        </p:cTn>
                                        <p:tgtEl>
                                          <p:spTgt spid="24"/>
                                        </p:tgtEl>
                                      </p:cBhvr>
                                      <p:to x="100000" y="90000"/>
                                    </p:animScale>
                                    <p:animScale>
                                      <p:cBhvr>
                                        <p:cTn id="162" dur="166" decel="50000">
                                          <p:stCondLst>
                                            <p:cond delay="1668"/>
                                          </p:stCondLst>
                                        </p:cTn>
                                        <p:tgtEl>
                                          <p:spTgt spid="24"/>
                                        </p:tgtEl>
                                      </p:cBhvr>
                                      <p:to x="100000" y="100000"/>
                                    </p:animScale>
                                    <p:animScale>
                                      <p:cBhvr>
                                        <p:cTn id="163" dur="26">
                                          <p:stCondLst>
                                            <p:cond delay="1808"/>
                                          </p:stCondLst>
                                        </p:cTn>
                                        <p:tgtEl>
                                          <p:spTgt spid="24"/>
                                        </p:tgtEl>
                                      </p:cBhvr>
                                      <p:to x="100000" y="95000"/>
                                    </p:animScale>
                                    <p:animScale>
                                      <p:cBhvr>
                                        <p:cTn id="164" dur="166" decel="50000">
                                          <p:stCondLst>
                                            <p:cond delay="1834"/>
                                          </p:stCondLst>
                                        </p:cTn>
                                        <p:tgtEl>
                                          <p:spTgt spid="24"/>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26"/>
                                        </p:tgtEl>
                                        <p:attrNameLst>
                                          <p:attrName>style.visibility</p:attrName>
                                        </p:attrNameLst>
                                      </p:cBhvr>
                                      <p:to>
                                        <p:strVal val="visible"/>
                                      </p:to>
                                    </p:set>
                                    <p:animEffect transition="in" filter="wipe(down)">
                                      <p:cBhvr>
                                        <p:cTn id="167" dur="580">
                                          <p:stCondLst>
                                            <p:cond delay="0"/>
                                          </p:stCondLst>
                                        </p:cTn>
                                        <p:tgtEl>
                                          <p:spTgt spid="26"/>
                                        </p:tgtEl>
                                      </p:cBhvr>
                                    </p:animEffect>
                                    <p:anim calcmode="lin" valueType="num">
                                      <p:cBhvr>
                                        <p:cTn id="16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73" dur="26">
                                          <p:stCondLst>
                                            <p:cond delay="650"/>
                                          </p:stCondLst>
                                        </p:cTn>
                                        <p:tgtEl>
                                          <p:spTgt spid="26"/>
                                        </p:tgtEl>
                                      </p:cBhvr>
                                      <p:to x="100000" y="60000"/>
                                    </p:animScale>
                                    <p:animScale>
                                      <p:cBhvr>
                                        <p:cTn id="174" dur="166" decel="50000">
                                          <p:stCondLst>
                                            <p:cond delay="676"/>
                                          </p:stCondLst>
                                        </p:cTn>
                                        <p:tgtEl>
                                          <p:spTgt spid="26"/>
                                        </p:tgtEl>
                                      </p:cBhvr>
                                      <p:to x="100000" y="100000"/>
                                    </p:animScale>
                                    <p:animScale>
                                      <p:cBhvr>
                                        <p:cTn id="175" dur="26">
                                          <p:stCondLst>
                                            <p:cond delay="1312"/>
                                          </p:stCondLst>
                                        </p:cTn>
                                        <p:tgtEl>
                                          <p:spTgt spid="26"/>
                                        </p:tgtEl>
                                      </p:cBhvr>
                                      <p:to x="100000" y="80000"/>
                                    </p:animScale>
                                    <p:animScale>
                                      <p:cBhvr>
                                        <p:cTn id="176" dur="166" decel="50000">
                                          <p:stCondLst>
                                            <p:cond delay="1338"/>
                                          </p:stCondLst>
                                        </p:cTn>
                                        <p:tgtEl>
                                          <p:spTgt spid="26"/>
                                        </p:tgtEl>
                                      </p:cBhvr>
                                      <p:to x="100000" y="100000"/>
                                    </p:animScale>
                                    <p:animScale>
                                      <p:cBhvr>
                                        <p:cTn id="177" dur="26">
                                          <p:stCondLst>
                                            <p:cond delay="1642"/>
                                          </p:stCondLst>
                                        </p:cTn>
                                        <p:tgtEl>
                                          <p:spTgt spid="26"/>
                                        </p:tgtEl>
                                      </p:cBhvr>
                                      <p:to x="100000" y="90000"/>
                                    </p:animScale>
                                    <p:animScale>
                                      <p:cBhvr>
                                        <p:cTn id="178" dur="166" decel="50000">
                                          <p:stCondLst>
                                            <p:cond delay="1668"/>
                                          </p:stCondLst>
                                        </p:cTn>
                                        <p:tgtEl>
                                          <p:spTgt spid="26"/>
                                        </p:tgtEl>
                                      </p:cBhvr>
                                      <p:to x="100000" y="100000"/>
                                    </p:animScale>
                                    <p:animScale>
                                      <p:cBhvr>
                                        <p:cTn id="179" dur="26">
                                          <p:stCondLst>
                                            <p:cond delay="1808"/>
                                          </p:stCondLst>
                                        </p:cTn>
                                        <p:tgtEl>
                                          <p:spTgt spid="26"/>
                                        </p:tgtEl>
                                      </p:cBhvr>
                                      <p:to x="100000" y="95000"/>
                                    </p:animScale>
                                    <p:animScale>
                                      <p:cBhvr>
                                        <p:cTn id="180"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P spid="12" grpId="0"/>
      <p:bldP spid="14" grpId="0"/>
      <p:bldP spid="16" grpId="0"/>
      <p:bldP spid="18" grpId="0"/>
      <p:bldP spid="20" grpId="0"/>
      <p:bldP spid="22" grpId="0"/>
      <p:bldP spid="24"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20E0C6-F286-48B6-AE19-63276B2C3676}"/>
              </a:ext>
            </a:extLst>
          </p:cNvPr>
          <p:cNvSpPr>
            <a:spLocks noGrp="1"/>
          </p:cNvSpPr>
          <p:nvPr>
            <p:ph type="title"/>
          </p:nvPr>
        </p:nvSpPr>
        <p:spPr>
          <a:xfrm>
            <a:off x="508276" y="245798"/>
            <a:ext cx="11188589" cy="704157"/>
          </a:xfrm>
        </p:spPr>
        <p:txBody>
          <a:bodyPr>
            <a:normAutofit/>
          </a:bodyPr>
          <a:lstStyle/>
          <a:p>
            <a:pPr algn="ctr"/>
            <a:r>
              <a:rPr lang="en-US" sz="4400" dirty="0">
                <a:solidFill>
                  <a:schemeClr val="tx1"/>
                </a:solidFill>
                <a:latin typeface="Bookman Old Style" pitchFamily="18" charset="0"/>
              </a:rPr>
              <a:t>PIE PLOT</a:t>
            </a:r>
            <a:endParaRPr lang="en-IN" sz="4400" dirty="0">
              <a:solidFill>
                <a:schemeClr val="tx1"/>
              </a:solidFill>
              <a:latin typeface="Bookman Old Style" pitchFamily="18" charset="0"/>
            </a:endParaRPr>
          </a:p>
        </p:txBody>
      </p:sp>
      <p:pic>
        <p:nvPicPr>
          <p:cNvPr id="6" name="Content Placeholder 5">
            <a:extLst>
              <a:ext uri="{FF2B5EF4-FFF2-40B4-BE49-F238E27FC236}">
                <a16:creationId xmlns:a16="http://schemas.microsoft.com/office/drawing/2014/main" xmlns="" id="{9B14AD5B-1A52-45A4-BA5D-F65F5D228E15}"/>
              </a:ext>
            </a:extLst>
          </p:cNvPr>
          <p:cNvPicPr>
            <a:picLocks noGrp="1" noChangeAspect="1"/>
          </p:cNvPicPr>
          <p:nvPr>
            <p:ph idx="1"/>
          </p:nvPr>
        </p:nvPicPr>
        <p:blipFill>
          <a:blip r:embed="rId3"/>
          <a:stretch>
            <a:fillRect/>
          </a:stretch>
        </p:blipFill>
        <p:spPr>
          <a:xfrm>
            <a:off x="973137" y="2189956"/>
            <a:ext cx="6781800" cy="3438525"/>
          </a:xfrm>
        </p:spPr>
      </p:pic>
      <p:sp>
        <p:nvSpPr>
          <p:cNvPr id="4" name="Text Placeholder 3">
            <a:extLst>
              <a:ext uri="{FF2B5EF4-FFF2-40B4-BE49-F238E27FC236}">
                <a16:creationId xmlns:a16="http://schemas.microsoft.com/office/drawing/2014/main" xmlns="" id="{C250DA3D-C1EC-40D4-94BD-EA9C1854D661}"/>
              </a:ext>
            </a:extLst>
          </p:cNvPr>
          <p:cNvSpPr>
            <a:spLocks noGrp="1"/>
          </p:cNvSpPr>
          <p:nvPr>
            <p:ph type="body" sz="half" idx="2"/>
          </p:nvPr>
        </p:nvSpPr>
        <p:spPr/>
        <p:txBody>
          <a:bodyPr/>
          <a:lstStyle/>
          <a:p>
            <a:endParaRPr lang="en-US" dirty="0"/>
          </a:p>
          <a:p>
            <a:endParaRPr lang="en-US" dirty="0"/>
          </a:p>
          <a:p>
            <a:r>
              <a:rPr lang="en-US" dirty="0"/>
              <a:t>A Pie Chart is a circular statistical plot that can display only one series of data. </a:t>
            </a:r>
          </a:p>
          <a:p>
            <a:endParaRPr lang="en-US" dirty="0"/>
          </a:p>
          <a:p>
            <a:r>
              <a:rPr lang="en-US" dirty="0"/>
              <a:t>The area of the chart is the total percentage of the given data. </a:t>
            </a:r>
          </a:p>
          <a:p>
            <a:endParaRPr lang="en-US" dirty="0"/>
          </a:p>
          <a:p>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34829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38D37-1EB9-4473-8481-F61D54838A08}"/>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COUNT PLOT</a:t>
            </a:r>
            <a:endParaRPr lang="en-IN" sz="4400" dirty="0">
              <a:solidFill>
                <a:schemeClr val="tx1"/>
              </a:solidFill>
              <a:latin typeface="Bookman Old Style" pitchFamily="18" charset="0"/>
            </a:endParaRPr>
          </a:p>
        </p:txBody>
      </p:sp>
      <p:pic>
        <p:nvPicPr>
          <p:cNvPr id="6" name="Content Placeholder 5">
            <a:extLst>
              <a:ext uri="{FF2B5EF4-FFF2-40B4-BE49-F238E27FC236}">
                <a16:creationId xmlns:a16="http://schemas.microsoft.com/office/drawing/2014/main" xmlns="" id="{97D9EECE-C82C-4B99-91CE-1873F7775E78}"/>
              </a:ext>
            </a:extLst>
          </p:cNvPr>
          <p:cNvPicPr>
            <a:picLocks noGrp="1" noChangeAspect="1"/>
          </p:cNvPicPr>
          <p:nvPr>
            <p:ph idx="1"/>
          </p:nvPr>
        </p:nvPicPr>
        <p:blipFill>
          <a:blip r:embed="rId3"/>
          <a:stretch>
            <a:fillRect/>
          </a:stretch>
        </p:blipFill>
        <p:spPr>
          <a:xfrm>
            <a:off x="495300" y="1258904"/>
            <a:ext cx="7737475" cy="5300630"/>
          </a:xfrm>
        </p:spPr>
      </p:pic>
      <p:sp>
        <p:nvSpPr>
          <p:cNvPr id="4" name="Text Placeholder 3">
            <a:extLst>
              <a:ext uri="{FF2B5EF4-FFF2-40B4-BE49-F238E27FC236}">
                <a16:creationId xmlns:a16="http://schemas.microsoft.com/office/drawing/2014/main" xmlns="" id="{CDBDE9DD-BD67-40C6-A1BB-94FDA1027986}"/>
              </a:ext>
            </a:extLst>
          </p:cNvPr>
          <p:cNvSpPr>
            <a:spLocks noGrp="1"/>
          </p:cNvSpPr>
          <p:nvPr>
            <p:ph type="body" sz="half" idx="2"/>
          </p:nvPr>
        </p:nvSpPr>
        <p:spPr>
          <a:xfrm>
            <a:off x="8750478" y="1796907"/>
            <a:ext cx="2946222" cy="4649647"/>
          </a:xfrm>
        </p:spPr>
        <p:txBody>
          <a:bodyPr>
            <a:normAutofit lnSpcReduction="10000"/>
          </a:bodyPr>
          <a:lstStyle/>
          <a:p>
            <a:r>
              <a:rPr lang="en-US" dirty="0"/>
              <a:t>Count plot method is used to show the counts of observations in each categorical bin using bars. </a:t>
            </a:r>
          </a:p>
          <a:p>
            <a:endParaRPr lang="en-US" dirty="0"/>
          </a:p>
          <a:p>
            <a:r>
              <a:rPr lang="en-US" dirty="0"/>
              <a:t>Parameters : This method is accepting the following parameters that are described below: x, y</a:t>
            </a:r>
          </a:p>
          <a:p>
            <a:endParaRPr lang="en-US" dirty="0"/>
          </a:p>
          <a:p>
            <a:r>
              <a:rPr lang="en-US" dirty="0"/>
              <a:t>This parameter take names of variables in data or vector data, optional inputs for plotting long-form data.</a:t>
            </a:r>
            <a:endParaRPr lang="en-IN" dirty="0"/>
          </a:p>
        </p:txBody>
      </p:sp>
    </p:spTree>
    <p:extLst>
      <p:ext uri="{BB962C8B-B14F-4D97-AF65-F5344CB8AC3E}">
        <p14:creationId xmlns:p14="http://schemas.microsoft.com/office/powerpoint/2010/main" val="34596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F4D76-BF94-45F7-99AB-B88B7016B00E}"/>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SCATTER PLOT</a:t>
            </a:r>
            <a:endParaRPr lang="en-IN" sz="4400" dirty="0">
              <a:solidFill>
                <a:schemeClr val="tx1"/>
              </a:solidFill>
              <a:latin typeface="Bookman Old Style" pitchFamily="18" charset="0"/>
            </a:endParaRPr>
          </a:p>
        </p:txBody>
      </p:sp>
      <p:pic>
        <p:nvPicPr>
          <p:cNvPr id="6" name="Content Placeholder 5">
            <a:extLst>
              <a:ext uri="{FF2B5EF4-FFF2-40B4-BE49-F238E27FC236}">
                <a16:creationId xmlns:a16="http://schemas.microsoft.com/office/drawing/2014/main" xmlns="" id="{162621C8-C8FB-46A3-8D9C-B70A5D2FA991}"/>
              </a:ext>
            </a:extLst>
          </p:cNvPr>
          <p:cNvPicPr>
            <a:picLocks noGrp="1" noChangeAspect="1"/>
          </p:cNvPicPr>
          <p:nvPr>
            <p:ph idx="1"/>
          </p:nvPr>
        </p:nvPicPr>
        <p:blipFill>
          <a:blip r:embed="rId3"/>
          <a:stretch>
            <a:fillRect/>
          </a:stretch>
        </p:blipFill>
        <p:spPr>
          <a:xfrm>
            <a:off x="495300" y="1425908"/>
            <a:ext cx="7737475" cy="4966622"/>
          </a:xfrm>
        </p:spPr>
      </p:pic>
      <p:sp>
        <p:nvSpPr>
          <p:cNvPr id="4" name="Text Placeholder 3">
            <a:extLst>
              <a:ext uri="{FF2B5EF4-FFF2-40B4-BE49-F238E27FC236}">
                <a16:creationId xmlns:a16="http://schemas.microsoft.com/office/drawing/2014/main" xmlns="" id="{56C01256-505E-4F09-9B83-C9517FF236BC}"/>
              </a:ext>
            </a:extLst>
          </p:cNvPr>
          <p:cNvSpPr>
            <a:spLocks noGrp="1"/>
          </p:cNvSpPr>
          <p:nvPr>
            <p:ph type="body" sz="half" idx="2"/>
          </p:nvPr>
        </p:nvSpPr>
        <p:spPr/>
        <p:txBody>
          <a:bodyPr>
            <a:normAutofit lnSpcReduction="10000"/>
          </a:bodyPr>
          <a:lstStyle/>
          <a:p>
            <a:r>
              <a:rPr lang="en-US" dirty="0"/>
              <a:t>Scatter plots are used to observe relationship between variables and uses dots to represent the relationship between them. </a:t>
            </a:r>
          </a:p>
          <a:p>
            <a:endParaRPr lang="en-US" dirty="0"/>
          </a:p>
          <a:p>
            <a:r>
              <a:rPr lang="en-US" dirty="0"/>
              <a:t>The scatter method in the matplotlib library is used to draw a scatter plot. </a:t>
            </a:r>
          </a:p>
          <a:p>
            <a:endParaRPr lang="en-US" dirty="0"/>
          </a:p>
          <a:p>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57635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DC5A7-4367-42A6-867E-147F0ADE243C}"/>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HISTOGRAM</a:t>
            </a:r>
            <a:endParaRPr lang="en-IN" sz="4400" dirty="0">
              <a:solidFill>
                <a:schemeClr val="tx1"/>
              </a:solidFill>
              <a:latin typeface="Bookman Old Style" pitchFamily="18" charset="0"/>
            </a:endParaRPr>
          </a:p>
        </p:txBody>
      </p:sp>
      <p:pic>
        <p:nvPicPr>
          <p:cNvPr id="6" name="Content Placeholder 5">
            <a:extLst>
              <a:ext uri="{FF2B5EF4-FFF2-40B4-BE49-F238E27FC236}">
                <a16:creationId xmlns:a16="http://schemas.microsoft.com/office/drawing/2014/main" xmlns="" id="{78C7F9CD-A60B-411E-86F2-F909736BAF60}"/>
              </a:ext>
            </a:extLst>
          </p:cNvPr>
          <p:cNvPicPr>
            <a:picLocks noGrp="1" noChangeAspect="1"/>
          </p:cNvPicPr>
          <p:nvPr>
            <p:ph idx="1"/>
          </p:nvPr>
        </p:nvPicPr>
        <p:blipFill>
          <a:blip r:embed="rId3"/>
          <a:stretch>
            <a:fillRect/>
          </a:stretch>
        </p:blipFill>
        <p:spPr>
          <a:xfrm>
            <a:off x="2474599" y="1187450"/>
            <a:ext cx="3778877" cy="5443538"/>
          </a:xfrm>
        </p:spPr>
      </p:pic>
      <p:sp>
        <p:nvSpPr>
          <p:cNvPr id="4" name="Text Placeholder 3">
            <a:extLst>
              <a:ext uri="{FF2B5EF4-FFF2-40B4-BE49-F238E27FC236}">
                <a16:creationId xmlns:a16="http://schemas.microsoft.com/office/drawing/2014/main" xmlns="" id="{5A5BB323-EEF1-4777-A2D1-707F7118E8F8}"/>
              </a:ext>
            </a:extLst>
          </p:cNvPr>
          <p:cNvSpPr>
            <a:spLocks noGrp="1"/>
          </p:cNvSpPr>
          <p:nvPr>
            <p:ph type="body" sz="half" idx="2"/>
          </p:nvPr>
        </p:nvSpPr>
        <p:spPr>
          <a:xfrm>
            <a:off x="8750642" y="1708130"/>
            <a:ext cx="2946222" cy="4649647"/>
          </a:xfrm>
        </p:spPr>
        <p:txBody>
          <a:bodyPr/>
          <a:lstStyle/>
          <a:p>
            <a:r>
              <a:rPr lang="en-US" dirty="0"/>
              <a:t>A histogram is basically used to represent data provided in the form of some groups.</a:t>
            </a:r>
          </a:p>
          <a:p>
            <a:endParaRPr lang="en-US" dirty="0"/>
          </a:p>
          <a:p>
            <a:r>
              <a:rPr lang="en-US" dirty="0"/>
              <a:t>It is accurate method for the graphical representation of numerical data distribution.</a:t>
            </a:r>
          </a:p>
          <a:p>
            <a:endParaRPr lang="en-US" dirty="0"/>
          </a:p>
          <a:p>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46565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798E0-0A6F-4693-974F-6CCF852FD165}"/>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HEATMAP</a:t>
            </a:r>
            <a:endParaRPr lang="en-IN" sz="4400" dirty="0">
              <a:solidFill>
                <a:schemeClr val="tx1"/>
              </a:solidFill>
              <a:latin typeface="Bookman Old Style" pitchFamily="18" charset="0"/>
            </a:endParaRPr>
          </a:p>
        </p:txBody>
      </p:sp>
      <p:pic>
        <p:nvPicPr>
          <p:cNvPr id="6" name="Content Placeholder 5">
            <a:extLst>
              <a:ext uri="{FF2B5EF4-FFF2-40B4-BE49-F238E27FC236}">
                <a16:creationId xmlns:a16="http://schemas.microsoft.com/office/drawing/2014/main" xmlns="" id="{C4183A6F-3394-4D50-BF58-01199D1CF0B7}"/>
              </a:ext>
            </a:extLst>
          </p:cNvPr>
          <p:cNvPicPr>
            <a:picLocks noGrp="1" noChangeAspect="1"/>
          </p:cNvPicPr>
          <p:nvPr>
            <p:ph idx="1"/>
          </p:nvPr>
        </p:nvPicPr>
        <p:blipFill>
          <a:blip r:embed="rId3"/>
          <a:stretch>
            <a:fillRect/>
          </a:stretch>
        </p:blipFill>
        <p:spPr>
          <a:xfrm>
            <a:off x="1610758" y="1187450"/>
            <a:ext cx="5506559" cy="5443538"/>
          </a:xfrm>
        </p:spPr>
      </p:pic>
      <p:sp>
        <p:nvSpPr>
          <p:cNvPr id="4" name="Text Placeholder 3">
            <a:extLst>
              <a:ext uri="{FF2B5EF4-FFF2-40B4-BE49-F238E27FC236}">
                <a16:creationId xmlns:a16="http://schemas.microsoft.com/office/drawing/2014/main" xmlns="" id="{EA17D419-909A-46C1-A08A-06DBA3087C52}"/>
              </a:ext>
            </a:extLst>
          </p:cNvPr>
          <p:cNvSpPr>
            <a:spLocks noGrp="1"/>
          </p:cNvSpPr>
          <p:nvPr>
            <p:ph type="body" sz="half" idx="2"/>
          </p:nvPr>
        </p:nvSpPr>
        <p:spPr>
          <a:xfrm>
            <a:off x="8750642" y="1981341"/>
            <a:ext cx="2946222" cy="4649647"/>
          </a:xfrm>
        </p:spPr>
        <p:txBody>
          <a:bodyPr/>
          <a:lstStyle/>
          <a:p>
            <a:r>
              <a:rPr lang="en-US" dirty="0"/>
              <a:t>A heatmap contains values representing various shades of the same color for each value to be plotted.</a:t>
            </a:r>
          </a:p>
          <a:p>
            <a:endParaRPr lang="en-US" dirty="0"/>
          </a:p>
          <a:p>
            <a:r>
              <a:rPr lang="en-US" dirty="0"/>
              <a:t>Usually the darker shades of the chart represent higher values than the lighter shade. </a:t>
            </a:r>
          </a:p>
          <a:p>
            <a:endParaRPr lang="en-US" dirty="0"/>
          </a:p>
          <a:p>
            <a:r>
              <a:rPr lang="en-US" dirty="0"/>
              <a:t>For a very different value a completely different color can also be used.</a:t>
            </a:r>
            <a:endParaRPr lang="en-IN" dirty="0"/>
          </a:p>
        </p:txBody>
      </p:sp>
    </p:spTree>
    <p:extLst>
      <p:ext uri="{BB962C8B-B14F-4D97-AF65-F5344CB8AC3E}">
        <p14:creationId xmlns:p14="http://schemas.microsoft.com/office/powerpoint/2010/main" val="1866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E1A1F-4CB4-4861-8F19-B8D602ECFC23}"/>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BAR GRAPH</a:t>
            </a:r>
            <a:endParaRPr lang="en-IN" sz="4400" dirty="0">
              <a:solidFill>
                <a:schemeClr val="tx1"/>
              </a:solidFill>
              <a:latin typeface="Bookman Old Style" pitchFamily="18" charset="0"/>
            </a:endParaRPr>
          </a:p>
        </p:txBody>
      </p:sp>
      <p:pic>
        <p:nvPicPr>
          <p:cNvPr id="6" name="Content Placeholder 5">
            <a:extLst>
              <a:ext uri="{FF2B5EF4-FFF2-40B4-BE49-F238E27FC236}">
                <a16:creationId xmlns:a16="http://schemas.microsoft.com/office/drawing/2014/main" xmlns="" id="{8719CE45-0651-43D2-A84C-2975CA297EF8}"/>
              </a:ext>
            </a:extLst>
          </p:cNvPr>
          <p:cNvPicPr>
            <a:picLocks noGrp="1" noChangeAspect="1"/>
          </p:cNvPicPr>
          <p:nvPr>
            <p:ph idx="1"/>
          </p:nvPr>
        </p:nvPicPr>
        <p:blipFill>
          <a:blip r:embed="rId3"/>
          <a:stretch>
            <a:fillRect/>
          </a:stretch>
        </p:blipFill>
        <p:spPr>
          <a:xfrm>
            <a:off x="495300" y="1925671"/>
            <a:ext cx="7737475" cy="3967095"/>
          </a:xfrm>
        </p:spPr>
      </p:pic>
      <p:sp>
        <p:nvSpPr>
          <p:cNvPr id="4" name="Text Placeholder 3">
            <a:extLst>
              <a:ext uri="{FF2B5EF4-FFF2-40B4-BE49-F238E27FC236}">
                <a16:creationId xmlns:a16="http://schemas.microsoft.com/office/drawing/2014/main" xmlns="" id="{1523181B-6F60-4ACC-9676-5F8A6437800D}"/>
              </a:ext>
            </a:extLst>
          </p:cNvPr>
          <p:cNvSpPr>
            <a:spLocks noGrp="1"/>
          </p:cNvSpPr>
          <p:nvPr>
            <p:ph type="body" sz="half" idx="2"/>
          </p:nvPr>
        </p:nvSpPr>
        <p:spPr/>
        <p:txBody>
          <a:bodyPr>
            <a:normAutofit lnSpcReduction="10000"/>
          </a:bodyPr>
          <a:lstStyle/>
          <a:p>
            <a:r>
              <a:rPr lang="en-US" dirty="0"/>
              <a:t>Bar graphs are used to compare things between different groups or to track changes over time.</a:t>
            </a:r>
          </a:p>
          <a:p>
            <a:endParaRPr lang="en-US" dirty="0"/>
          </a:p>
          <a:p>
            <a:r>
              <a:rPr lang="en-US" dirty="0"/>
              <a:t>Here we are comparing the correlation values between the feature columns and the target label column which is Sale Price in our scenario.</a:t>
            </a:r>
          </a:p>
          <a:p>
            <a:endParaRPr lang="en-US" dirty="0"/>
          </a:p>
          <a:p>
            <a:r>
              <a:rPr lang="en-US" dirty="0"/>
              <a:t>It gives us an insight on positive and negative correlated column details.</a:t>
            </a:r>
            <a:endParaRPr lang="en-IN" dirty="0"/>
          </a:p>
        </p:txBody>
      </p:sp>
    </p:spTree>
    <p:extLst>
      <p:ext uri="{BB962C8B-B14F-4D97-AF65-F5344CB8AC3E}">
        <p14:creationId xmlns:p14="http://schemas.microsoft.com/office/powerpoint/2010/main" val="292563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8AD91-C6D8-4703-8BB0-8A1DA7D370FC}"/>
              </a:ext>
            </a:extLst>
          </p:cNvPr>
          <p:cNvSpPr>
            <a:spLocks noGrp="1"/>
          </p:cNvSpPr>
          <p:nvPr>
            <p:ph type="title"/>
          </p:nvPr>
        </p:nvSpPr>
        <p:spPr/>
        <p:txBody>
          <a:bodyPr/>
          <a:lstStyle/>
          <a:p>
            <a:pPr algn="ctr"/>
            <a:r>
              <a:rPr lang="en-IN" dirty="0">
                <a:solidFill>
                  <a:schemeClr val="tx1"/>
                </a:solidFill>
                <a:latin typeface="Bookman Old Style" pitchFamily="18" charset="0"/>
              </a:rPr>
              <a:t>ACKNOWLEDGMENT</a:t>
            </a:r>
          </a:p>
        </p:txBody>
      </p:sp>
      <p:sp>
        <p:nvSpPr>
          <p:cNvPr id="3" name="Content Placeholder 2">
            <a:extLst>
              <a:ext uri="{FF2B5EF4-FFF2-40B4-BE49-F238E27FC236}">
                <a16:creationId xmlns:a16="http://schemas.microsoft.com/office/drawing/2014/main" xmlns="" id="{C278F092-7D50-4C2E-B022-12533F8749A1}"/>
              </a:ext>
            </a:extLst>
          </p:cNvPr>
          <p:cNvSpPr>
            <a:spLocks noGrp="1"/>
          </p:cNvSpPr>
          <p:nvPr>
            <p:ph idx="1"/>
          </p:nvPr>
        </p:nvSpPr>
        <p:spPr>
          <a:xfrm>
            <a:off x="508275" y="2316555"/>
            <a:ext cx="11188589" cy="4135616"/>
          </a:xfrm>
        </p:spPr>
        <p:txBody>
          <a:bodyPr>
            <a:normAutofit/>
          </a:bodyPr>
          <a:lstStyle/>
          <a:p>
            <a:r>
              <a:rPr lang="en-US" dirty="0">
                <a:latin typeface="Times New Roman" pitchFamily="18" charset="0"/>
                <a:cs typeface="Times New Roman" pitchFamily="18" charset="0"/>
              </a:rPr>
              <a:t>I would like to express my deepest gratitude to my SME (Subject Matter Expert) </a:t>
            </a:r>
            <a:r>
              <a:rPr lang="en-US" dirty="0" smtClean="0">
                <a:latin typeface="Times New Roman" pitchFamily="18" charset="0"/>
                <a:cs typeface="Times New Roman" pitchFamily="18" charset="0"/>
              </a:rPr>
              <a:t>Swati </a:t>
            </a:r>
            <a:r>
              <a:rPr lang="en-US" dirty="0" err="1" smtClean="0">
                <a:latin typeface="Times New Roman" pitchFamily="18" charset="0"/>
                <a:cs typeface="Times New Roman" pitchFamily="18" charset="0"/>
              </a:rPr>
              <a:t>Mahaseth</a:t>
            </a:r>
            <a:r>
              <a:rPr lang="en-US" dirty="0" smtClean="0">
                <a:latin typeface="Times New Roman" pitchFamily="18" charset="0"/>
                <a:cs typeface="Times New Roman" pitchFamily="18" charset="0"/>
              </a:rPr>
              <a:t> as </a:t>
            </a:r>
            <a:r>
              <a:rPr lang="en-US" dirty="0">
                <a:latin typeface="Times New Roman" pitchFamily="18" charset="0"/>
                <a:cs typeface="Times New Roman" pitchFamily="18" charset="0"/>
              </a:rPr>
              <a:t>well as Flip Robo Technologies who gave me the opportunity to do this project on </a:t>
            </a:r>
            <a:r>
              <a:rPr lang="en-US" dirty="0" smtClean="0">
                <a:latin typeface="Times New Roman" pitchFamily="18" charset="0"/>
                <a:cs typeface="Times New Roman" pitchFamily="18" charset="0"/>
              </a:rPr>
              <a:t>Housing </a:t>
            </a:r>
            <a:r>
              <a:rPr lang="en-US" dirty="0">
                <a:latin typeface="Times New Roman" pitchFamily="18" charset="0"/>
                <a:cs typeface="Times New Roman" pitchFamily="18" charset="0"/>
              </a:rPr>
              <a:t>Price Prediction, which also helped me in doing lots of research wherein I came to know about so many new things.</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Also, I have utilized a few external resources that helped me to complete the project. I ensured that I learn from the samples and modify things according to my project requirement.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9017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3E781-4ED3-4913-8498-C15FA0A88F02}"/>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BOXEN</a:t>
            </a:r>
            <a:r>
              <a:rPr lang="en-US" sz="4400" dirty="0"/>
              <a:t> PLOT</a:t>
            </a:r>
            <a:endParaRPr lang="en-IN" sz="4400" dirty="0"/>
          </a:p>
        </p:txBody>
      </p:sp>
      <p:pic>
        <p:nvPicPr>
          <p:cNvPr id="6" name="Content Placeholder 5">
            <a:extLst>
              <a:ext uri="{FF2B5EF4-FFF2-40B4-BE49-F238E27FC236}">
                <a16:creationId xmlns:a16="http://schemas.microsoft.com/office/drawing/2014/main" xmlns="" id="{53BD406B-D961-4A84-811D-7B2B58B3EEF9}"/>
              </a:ext>
            </a:extLst>
          </p:cNvPr>
          <p:cNvPicPr>
            <a:picLocks noGrp="1" noChangeAspect="1"/>
          </p:cNvPicPr>
          <p:nvPr>
            <p:ph idx="1"/>
          </p:nvPr>
        </p:nvPicPr>
        <p:blipFill>
          <a:blip r:embed="rId3"/>
          <a:stretch>
            <a:fillRect/>
          </a:stretch>
        </p:blipFill>
        <p:spPr>
          <a:xfrm>
            <a:off x="2325534" y="1187450"/>
            <a:ext cx="4077006" cy="5443538"/>
          </a:xfrm>
        </p:spPr>
      </p:pic>
      <p:sp>
        <p:nvSpPr>
          <p:cNvPr id="4" name="Text Placeholder 3">
            <a:extLst>
              <a:ext uri="{FF2B5EF4-FFF2-40B4-BE49-F238E27FC236}">
                <a16:creationId xmlns:a16="http://schemas.microsoft.com/office/drawing/2014/main" xmlns="" id="{B9B2A28A-B500-43BA-94BB-43DAD8CF34F9}"/>
              </a:ext>
            </a:extLst>
          </p:cNvPr>
          <p:cNvSpPr>
            <a:spLocks noGrp="1"/>
          </p:cNvSpPr>
          <p:nvPr>
            <p:ph type="body" sz="half" idx="2"/>
          </p:nvPr>
        </p:nvSpPr>
        <p:spPr>
          <a:xfrm>
            <a:off x="8750642" y="1885684"/>
            <a:ext cx="2946222" cy="4649647"/>
          </a:xfrm>
        </p:spPr>
        <p:txBody>
          <a:bodyPr/>
          <a:lstStyle/>
          <a:p>
            <a:r>
              <a:rPr lang="en-US" dirty="0"/>
              <a:t>A Boxen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2052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70844-C150-4BCA-B85E-C7B03F011F71}"/>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DISTRIBUTION PLOT</a:t>
            </a:r>
            <a:endParaRPr lang="en-IN" sz="4400" dirty="0">
              <a:solidFill>
                <a:schemeClr val="tx1"/>
              </a:solidFill>
              <a:latin typeface="Bookman Old Style" pitchFamily="18" charset="0"/>
            </a:endParaRPr>
          </a:p>
        </p:txBody>
      </p:sp>
      <p:pic>
        <p:nvPicPr>
          <p:cNvPr id="6" name="Content Placeholder 5">
            <a:extLst>
              <a:ext uri="{FF2B5EF4-FFF2-40B4-BE49-F238E27FC236}">
                <a16:creationId xmlns:a16="http://schemas.microsoft.com/office/drawing/2014/main" xmlns="" id="{F6425A92-C2C9-49E1-AE4E-69F722CFFB49}"/>
              </a:ext>
            </a:extLst>
          </p:cNvPr>
          <p:cNvPicPr>
            <a:picLocks noGrp="1" noChangeAspect="1"/>
          </p:cNvPicPr>
          <p:nvPr>
            <p:ph idx="1"/>
          </p:nvPr>
        </p:nvPicPr>
        <p:blipFill>
          <a:blip r:embed="rId3"/>
          <a:stretch>
            <a:fillRect/>
          </a:stretch>
        </p:blipFill>
        <p:spPr>
          <a:xfrm>
            <a:off x="2336828" y="1187450"/>
            <a:ext cx="4054419" cy="5443538"/>
          </a:xfrm>
        </p:spPr>
      </p:pic>
      <p:sp>
        <p:nvSpPr>
          <p:cNvPr id="4" name="Text Placeholder 3">
            <a:extLst>
              <a:ext uri="{FF2B5EF4-FFF2-40B4-BE49-F238E27FC236}">
                <a16:creationId xmlns:a16="http://schemas.microsoft.com/office/drawing/2014/main" xmlns="" id="{B9353333-EB8B-4ECF-93E5-0AA17750EDD2}"/>
              </a:ext>
            </a:extLst>
          </p:cNvPr>
          <p:cNvSpPr>
            <a:spLocks noGrp="1"/>
          </p:cNvSpPr>
          <p:nvPr>
            <p:ph type="body" sz="half" idx="2"/>
          </p:nvPr>
        </p:nvSpPr>
        <p:spPr>
          <a:xfrm>
            <a:off x="8750642" y="1788029"/>
            <a:ext cx="2946222" cy="4649647"/>
          </a:xfrm>
        </p:spPr>
        <p:txBody>
          <a:bodyPr>
            <a:normAutofit fontScale="92500" lnSpcReduction="10000"/>
          </a:body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25044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56042-4D06-4FDC-A72D-93B686EE106F}"/>
              </a:ext>
            </a:extLst>
          </p:cNvPr>
          <p:cNvSpPr>
            <a:spLocks noGrp="1"/>
          </p:cNvSpPr>
          <p:nvPr>
            <p:ph type="title"/>
          </p:nvPr>
        </p:nvSpPr>
        <p:spPr/>
        <p:txBody>
          <a:bodyPr/>
          <a:lstStyle/>
          <a:p>
            <a:pPr algn="ctr"/>
            <a:r>
              <a:rPr lang="en-US" dirty="0">
                <a:solidFill>
                  <a:schemeClr val="tx1"/>
                </a:solidFill>
                <a:latin typeface="Bookman Old Style" pitchFamily="18" charset="0"/>
              </a:rPr>
              <a:t>MODEL TRAINING PHASES</a:t>
            </a:r>
            <a:endParaRPr lang="en-IN" dirty="0">
              <a:solidFill>
                <a:schemeClr val="tx1"/>
              </a:solidFill>
              <a:latin typeface="Bookman Old Style" pitchFamily="18" charset="0"/>
            </a:endParaRPr>
          </a:p>
        </p:txBody>
      </p:sp>
      <p:pic>
        <p:nvPicPr>
          <p:cNvPr id="4" name="Content Placeholder 7">
            <a:extLst>
              <a:ext uri="{FF2B5EF4-FFF2-40B4-BE49-F238E27FC236}">
                <a16:creationId xmlns:a16="http://schemas.microsoft.com/office/drawing/2014/main" xmlns="" id="{DFDB8577-5768-4E73-A058-50CCD4979420}"/>
              </a:ext>
            </a:extLst>
          </p:cNvPr>
          <p:cNvPicPr>
            <a:picLocks noGrp="1" noChangeAspect="1"/>
          </p:cNvPicPr>
          <p:nvPr>
            <p:ph idx="1"/>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1739193" y="1985876"/>
            <a:ext cx="8726751" cy="4717668"/>
          </a:xfrm>
        </p:spPr>
      </p:pic>
    </p:spTree>
    <p:extLst>
      <p:ext uri="{BB962C8B-B14F-4D97-AF65-F5344CB8AC3E}">
        <p14:creationId xmlns:p14="http://schemas.microsoft.com/office/powerpoint/2010/main" val="118016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8131D-AB27-4E36-BE57-D353AB83FCCA}"/>
              </a:ext>
            </a:extLst>
          </p:cNvPr>
          <p:cNvSpPr>
            <a:spLocks noGrp="1"/>
          </p:cNvSpPr>
          <p:nvPr>
            <p:ph type="title"/>
          </p:nvPr>
        </p:nvSpPr>
        <p:spPr/>
        <p:txBody>
          <a:bodyPr>
            <a:normAutofit/>
          </a:bodyPr>
          <a:lstStyle/>
          <a:p>
            <a:r>
              <a:rPr lang="en-US" sz="4400" dirty="0">
                <a:solidFill>
                  <a:schemeClr val="tx1"/>
                </a:solidFill>
                <a:latin typeface="Bookman Old Style" pitchFamily="18" charset="0"/>
              </a:rPr>
              <a:t>MODEL/S DEVELOPMENT</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27B6644D-CDCA-4E9D-BBEF-DEDA5C288352}"/>
              </a:ext>
            </a:extLst>
          </p:cNvPr>
          <p:cNvSpPr txBox="1"/>
          <p:nvPr/>
        </p:nvSpPr>
        <p:spPr>
          <a:xfrm>
            <a:off x="1516936" y="1348814"/>
            <a:ext cx="9158128" cy="5262979"/>
          </a:xfrm>
          <a:prstGeom prst="rect">
            <a:avLst/>
          </a:prstGeom>
          <a:noFill/>
        </p:spPr>
        <p:txBody>
          <a:bodyPr wrap="square">
            <a:spAutoFit/>
          </a:bodyPr>
          <a:lstStyle/>
          <a:p>
            <a:pPr algn="l"/>
            <a:r>
              <a:rPr lang="en-US" sz="2800" b="0" i="0" u="none" strike="noStrike" baseline="0" dirty="0">
                <a:latin typeface="+mj-lt"/>
              </a:rPr>
              <a:t>The algorithms used on training and test data are as follows:</a:t>
            </a:r>
          </a:p>
          <a:p>
            <a:pPr marL="971550" lvl="1" indent="-514350">
              <a:buFont typeface="+mj-lt"/>
              <a:buAutoNum type="arabicPeriod"/>
            </a:pPr>
            <a:r>
              <a:rPr lang="en-IN" sz="2800" b="0" i="0" u="none" strike="noStrike" baseline="0" dirty="0">
                <a:latin typeface="+mj-lt"/>
              </a:rPr>
              <a:t>Linear Regression Model</a:t>
            </a:r>
          </a:p>
          <a:p>
            <a:pPr marL="971550" lvl="1" indent="-514350">
              <a:buFont typeface="+mj-lt"/>
              <a:buAutoNum type="arabicPeriod"/>
            </a:pPr>
            <a:r>
              <a:rPr lang="en-US" sz="2800" b="0" i="0" u="none" strike="noStrike" baseline="0" dirty="0">
                <a:latin typeface="+mj-lt"/>
              </a:rPr>
              <a:t>Ridge Regularization Regression Model</a:t>
            </a:r>
          </a:p>
          <a:p>
            <a:pPr marL="971550" lvl="1" indent="-514350">
              <a:buFont typeface="+mj-lt"/>
              <a:buAutoNum type="arabicPeriod"/>
            </a:pPr>
            <a:r>
              <a:rPr lang="en-IN" sz="2800" b="0" i="0" u="none" strike="noStrike" baseline="0" dirty="0">
                <a:latin typeface="+mj-lt"/>
              </a:rPr>
              <a:t>Lasso Regularization Regression Model</a:t>
            </a:r>
          </a:p>
          <a:p>
            <a:pPr marL="971550" lvl="1" indent="-514350">
              <a:buFont typeface="+mj-lt"/>
              <a:buAutoNum type="arabicPeriod"/>
            </a:pPr>
            <a:r>
              <a:rPr lang="en-IN" sz="2800" b="0" i="0" u="none" strike="noStrike" baseline="0" dirty="0">
                <a:latin typeface="+mj-lt"/>
              </a:rPr>
              <a:t>Support Vector Regression Model</a:t>
            </a:r>
          </a:p>
          <a:p>
            <a:pPr marL="971550" lvl="1" indent="-514350">
              <a:buFont typeface="+mj-lt"/>
              <a:buAutoNum type="arabicPeriod"/>
            </a:pPr>
            <a:r>
              <a:rPr lang="en-IN" sz="2800" b="0" i="0" u="none" strike="noStrike" baseline="0" dirty="0">
                <a:latin typeface="+mj-lt"/>
              </a:rPr>
              <a:t>Decision Tree Regression Model</a:t>
            </a:r>
          </a:p>
          <a:p>
            <a:pPr marL="971550" lvl="1" indent="-514350">
              <a:buFont typeface="+mj-lt"/>
              <a:buAutoNum type="arabicPeriod"/>
            </a:pPr>
            <a:r>
              <a:rPr lang="en-IN" sz="2800" b="0" i="0" u="none" strike="noStrike" baseline="0" dirty="0">
                <a:latin typeface="+mj-lt"/>
              </a:rPr>
              <a:t>Random Forest Regression Model</a:t>
            </a:r>
          </a:p>
          <a:p>
            <a:pPr marL="971550" lvl="1" indent="-514350">
              <a:buFont typeface="+mj-lt"/>
              <a:buAutoNum type="arabicPeriod"/>
            </a:pPr>
            <a:r>
              <a:rPr lang="en-US" sz="2800" b="0" i="0" u="none" strike="noStrike" baseline="0" dirty="0">
                <a:latin typeface="+mj-lt"/>
              </a:rPr>
              <a:t>K Nearest Neighbors Regression Model</a:t>
            </a:r>
          </a:p>
          <a:p>
            <a:pPr marL="971550" lvl="1" indent="-514350">
              <a:buFont typeface="+mj-lt"/>
              <a:buAutoNum type="arabicPeriod"/>
            </a:pPr>
            <a:r>
              <a:rPr lang="en-US" sz="2800" b="0" i="0" u="none" strike="noStrike" baseline="0" dirty="0">
                <a:latin typeface="+mj-lt"/>
              </a:rPr>
              <a:t>Gradient Boosting Regression Model</a:t>
            </a:r>
          </a:p>
          <a:p>
            <a:pPr marL="971550" lvl="1" indent="-514350">
              <a:buFont typeface="+mj-lt"/>
              <a:buAutoNum type="arabicPeriod"/>
            </a:pPr>
            <a:r>
              <a:rPr lang="en-IN" sz="2800" b="0" i="0" u="none" strike="noStrike" baseline="0" dirty="0">
                <a:latin typeface="+mj-lt"/>
              </a:rPr>
              <a:t>Ada Boost Regression Model</a:t>
            </a:r>
          </a:p>
          <a:p>
            <a:pPr marL="971550" lvl="1" indent="-514350">
              <a:buFont typeface="+mj-lt"/>
              <a:buAutoNum type="arabicPeriod"/>
            </a:pPr>
            <a:r>
              <a:rPr lang="en-IN" sz="2800" b="0" i="0" u="none" strike="noStrike" baseline="0" dirty="0">
                <a:latin typeface="+mj-lt"/>
              </a:rPr>
              <a:t>Extra Trees Regression Model</a:t>
            </a:r>
            <a:endParaRPr lang="en-IN" sz="2800" dirty="0">
              <a:latin typeface="+mj-lt"/>
            </a:endParaRPr>
          </a:p>
        </p:txBody>
      </p:sp>
    </p:spTree>
    <p:extLst>
      <p:ext uri="{BB962C8B-B14F-4D97-AF65-F5344CB8AC3E}">
        <p14:creationId xmlns:p14="http://schemas.microsoft.com/office/powerpoint/2010/main" val="158826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540C7-9B8A-43E2-AFA2-4E8C9E73B320}"/>
              </a:ext>
            </a:extLst>
          </p:cNvPr>
          <p:cNvSpPr>
            <a:spLocks noGrp="1"/>
          </p:cNvSpPr>
          <p:nvPr>
            <p:ph type="title"/>
          </p:nvPr>
        </p:nvSpPr>
        <p:spPr>
          <a:xfrm>
            <a:off x="266197" y="376593"/>
            <a:ext cx="11637271" cy="945588"/>
          </a:xfrm>
        </p:spPr>
        <p:txBody>
          <a:bodyPr>
            <a:normAutofit fontScale="90000"/>
          </a:bodyPr>
          <a:lstStyle/>
          <a:p>
            <a:r>
              <a:rPr lang="en-US" sz="4400" dirty="0">
                <a:solidFill>
                  <a:schemeClr val="tx1"/>
                </a:solidFill>
                <a:latin typeface="Bookman Old Style" pitchFamily="18" charset="0"/>
              </a:rPr>
              <a:t>EVALUATION AND </a:t>
            </a:r>
            <a:r>
              <a:rPr lang="en-IN" sz="4400" dirty="0">
                <a:solidFill>
                  <a:schemeClr val="tx1"/>
                </a:solidFill>
                <a:latin typeface="Bookman Old Style" pitchFamily="18" charset="0"/>
              </a:rPr>
              <a:t>HYPER PARAMETER TUNING</a:t>
            </a:r>
          </a:p>
        </p:txBody>
      </p:sp>
      <p:sp>
        <p:nvSpPr>
          <p:cNvPr id="4" name="TextBox 3">
            <a:extLst>
              <a:ext uri="{FF2B5EF4-FFF2-40B4-BE49-F238E27FC236}">
                <a16:creationId xmlns:a16="http://schemas.microsoft.com/office/drawing/2014/main" xmlns="" id="{C9BEDE3C-29AF-4E29-AB9B-EE7AA5584FD1}"/>
              </a:ext>
            </a:extLst>
          </p:cNvPr>
          <p:cNvSpPr txBox="1"/>
          <p:nvPr/>
        </p:nvSpPr>
        <p:spPr>
          <a:xfrm>
            <a:off x="266197" y="1322181"/>
            <a:ext cx="11567737" cy="5262979"/>
          </a:xfrm>
          <a:prstGeom prst="rect">
            <a:avLst/>
          </a:prstGeom>
          <a:noFill/>
        </p:spPr>
        <p:txBody>
          <a:bodyPr wrap="square">
            <a:spAutoFit/>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p:txBody>
      </p:sp>
    </p:spTree>
    <p:extLst>
      <p:ext uri="{BB962C8B-B14F-4D97-AF65-F5344CB8AC3E}">
        <p14:creationId xmlns:p14="http://schemas.microsoft.com/office/powerpoint/2010/main" val="41674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05013-603E-465E-962F-CE0C58E1E45A}"/>
              </a:ext>
            </a:extLst>
          </p:cNvPr>
          <p:cNvSpPr>
            <a:spLocks noGrp="1"/>
          </p:cNvSpPr>
          <p:nvPr>
            <p:ph type="title"/>
          </p:nvPr>
        </p:nvSpPr>
        <p:spPr/>
        <p:txBody>
          <a:bodyPr>
            <a:noAutofit/>
          </a:bodyPr>
          <a:lstStyle/>
          <a:p>
            <a:r>
              <a:rPr lang="en-US" sz="4400" dirty="0">
                <a:solidFill>
                  <a:schemeClr val="tx1"/>
                </a:solidFill>
                <a:latin typeface="Bookman Old Style" pitchFamily="18" charset="0"/>
              </a:rPr>
              <a:t>CONCLUSION AND SCOPE FOR FUTURE WORK</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77E249E0-14D2-46BC-9C78-91E2E1730898}"/>
              </a:ext>
            </a:extLst>
          </p:cNvPr>
          <p:cNvSpPr txBox="1"/>
          <p:nvPr/>
        </p:nvSpPr>
        <p:spPr>
          <a:xfrm>
            <a:off x="390484" y="2053569"/>
            <a:ext cx="11637271" cy="4401205"/>
          </a:xfrm>
          <a:prstGeom prst="rect">
            <a:avLst/>
          </a:prstGeom>
          <a:noFill/>
        </p:spPr>
        <p:txBody>
          <a:bodyPr wrap="square">
            <a:spAutoFit/>
          </a:bodyPr>
          <a:lstStyle/>
          <a:p>
            <a:pPr marL="457200" indent="-457200">
              <a:buFont typeface="Wingdings" panose="05000000000000000000" pitchFamily="2" charset="2"/>
              <a:buChar char="q"/>
            </a:pPr>
            <a:r>
              <a:rPr lang="en-US" sz="2800" b="0" i="0" u="none" strike="noStrike" baseline="0" dirty="0">
                <a:latin typeface="+mj-lt"/>
              </a:rPr>
              <a:t>During this project I have faced a problem of low amount of data for training the machine learning models upon.</a:t>
            </a:r>
          </a:p>
          <a:p>
            <a:pPr marL="457200" indent="-457200">
              <a:buFont typeface="Wingdings" panose="05000000000000000000" pitchFamily="2" charset="2"/>
              <a:buChar char="q"/>
            </a:pPr>
            <a:r>
              <a:rPr lang="en-US" sz="2800" b="0" i="0" u="none" strike="noStrike" baseline="0" dirty="0">
                <a:latin typeface="+mj-lt"/>
              </a:rPr>
              <a:t>Many columns are with same entries in more than 80% of rows which lead to reduction in our model performance.</a:t>
            </a:r>
          </a:p>
          <a:p>
            <a:pPr marL="457200" indent="-457200">
              <a:buFont typeface="Wingdings" panose="05000000000000000000" pitchFamily="2" charset="2"/>
              <a:buChar char="q"/>
            </a:pPr>
            <a:r>
              <a:rPr lang="en-US" sz="2800" b="0" i="0" u="none" strike="noStrike" baseline="0" dirty="0">
                <a:latin typeface="+mj-lt"/>
              </a:rPr>
              <a:t>One more issue present is there are large number of missing values in this data set, so we have to fill those missing values in correct manner manually.</a:t>
            </a:r>
          </a:p>
          <a:p>
            <a:pPr marL="457200" indent="-457200">
              <a:buFont typeface="Wingdings" panose="05000000000000000000" pitchFamily="2" charset="2"/>
              <a:buChar char="q"/>
            </a:pPr>
            <a:r>
              <a:rPr lang="en-US" sz="2800" b="0" i="0" u="none" strike="noStrike" baseline="0" dirty="0">
                <a:latin typeface="+mj-lt"/>
              </a:rPr>
              <a:t>We can still improve our model accuracy with some feature engineering and by doing some extensive hyperparameter tuning on it.</a:t>
            </a:r>
            <a:endParaRPr lang="en-IN" sz="2800" dirty="0">
              <a:latin typeface="+mj-lt"/>
            </a:endParaRPr>
          </a:p>
        </p:txBody>
      </p:sp>
    </p:spTree>
    <p:extLst>
      <p:ext uri="{BB962C8B-B14F-4D97-AF65-F5344CB8AC3E}">
        <p14:creationId xmlns:p14="http://schemas.microsoft.com/office/powerpoint/2010/main" val="33149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490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F247A49-4958-4E9D-BFD3-BBFA2326AE52}"/>
              </a:ext>
            </a:extLst>
          </p:cNvPr>
          <p:cNvPicPr>
            <a:picLocks noChangeAspect="1"/>
          </p:cNvPicPr>
          <p:nvPr/>
        </p:nvPicPr>
        <p:blipFill>
          <a:blip r:embed="rId3"/>
          <a:stretch>
            <a:fillRect/>
          </a:stretch>
        </p:blipFill>
        <p:spPr>
          <a:xfrm>
            <a:off x="0" y="1179481"/>
            <a:ext cx="12192000" cy="4499038"/>
          </a:xfrm>
          <a:prstGeom prst="rect">
            <a:avLst/>
          </a:prstGeom>
        </p:spPr>
      </p:pic>
      <p:sp>
        <p:nvSpPr>
          <p:cNvPr id="4" name="TextBox 3">
            <a:extLst>
              <a:ext uri="{FF2B5EF4-FFF2-40B4-BE49-F238E27FC236}">
                <a16:creationId xmlns:a16="http://schemas.microsoft.com/office/drawing/2014/main" xmlns="" id="{8AC4717D-D3FD-461E-ACE9-704381875C25}"/>
              </a:ext>
            </a:extLst>
          </p:cNvPr>
          <p:cNvSpPr txBox="1"/>
          <p:nvPr/>
        </p:nvSpPr>
        <p:spPr>
          <a:xfrm>
            <a:off x="2305235" y="399494"/>
            <a:ext cx="8571312" cy="523220"/>
          </a:xfrm>
          <a:prstGeom prst="rect">
            <a:avLst/>
          </a:prstGeom>
          <a:noFill/>
        </p:spPr>
        <p:txBody>
          <a:bodyPr wrap="square" rtlCol="0">
            <a:spAutoFit/>
          </a:bodyPr>
          <a:lstStyle/>
          <a:p>
            <a:r>
              <a:rPr lang="en-US" sz="2800" dirty="0">
                <a:latin typeface="Bookman Old Style" pitchFamily="18" charset="0"/>
              </a:rPr>
              <a:t>HOUSING SALE PRICE PREDICTION PROJECT</a:t>
            </a:r>
            <a:endParaRPr lang="en-IN" sz="2800" dirty="0">
              <a:latin typeface="Bookman Old Style" pitchFamily="18" charset="0"/>
            </a:endParaRPr>
          </a:p>
        </p:txBody>
      </p:sp>
    </p:spTree>
    <p:extLst>
      <p:ext uri="{BB962C8B-B14F-4D97-AF65-F5344CB8AC3E}">
        <p14:creationId xmlns:p14="http://schemas.microsoft.com/office/powerpoint/2010/main" val="391398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7EB31-5BC4-409B-89C1-7E8CC2B4CDE3}"/>
              </a:ext>
            </a:extLst>
          </p:cNvPr>
          <p:cNvSpPr>
            <a:spLocks noGrp="1"/>
          </p:cNvSpPr>
          <p:nvPr>
            <p:ph type="title"/>
          </p:nvPr>
        </p:nvSpPr>
        <p:spPr/>
        <p:txBody>
          <a:bodyPr/>
          <a:lstStyle/>
          <a:p>
            <a:pPr algn="ctr"/>
            <a:r>
              <a:rPr lang="en-US" dirty="0">
                <a:solidFill>
                  <a:schemeClr val="tx1"/>
                </a:solidFill>
                <a:latin typeface="Bookman Old Style" pitchFamily="18" charset="0"/>
              </a:rPr>
              <a:t>INTRODUCTION</a:t>
            </a:r>
            <a:endParaRPr lang="en-IN" dirty="0">
              <a:solidFill>
                <a:schemeClr val="tx1"/>
              </a:solidFill>
              <a:latin typeface="Bookman Old Style" pitchFamily="18" charset="0"/>
            </a:endParaRPr>
          </a:p>
        </p:txBody>
      </p:sp>
      <p:sp>
        <p:nvSpPr>
          <p:cNvPr id="3" name="Content Placeholder 2">
            <a:extLst>
              <a:ext uri="{FF2B5EF4-FFF2-40B4-BE49-F238E27FC236}">
                <a16:creationId xmlns:a16="http://schemas.microsoft.com/office/drawing/2014/main" xmlns="" id="{7BD1B52B-DB90-4855-847D-3A19EA4EA907}"/>
              </a:ext>
            </a:extLst>
          </p:cNvPr>
          <p:cNvSpPr>
            <a:spLocks noGrp="1"/>
          </p:cNvSpPr>
          <p:nvPr>
            <p:ph idx="1"/>
          </p:nvPr>
        </p:nvSpPr>
        <p:spPr>
          <a:xfrm>
            <a:off x="508275" y="2298799"/>
            <a:ext cx="11188589" cy="4135616"/>
          </a:xfrm>
        </p:spPr>
        <p:txBody>
          <a:bodyPr>
            <a:normAutofit lnSpcReduction="10000"/>
          </a:bodyPr>
          <a:lstStyle/>
          <a:p>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dirty="0"/>
          </a:p>
          <a:p>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p:txBody>
      </p:sp>
    </p:spTree>
    <p:extLst>
      <p:ext uri="{BB962C8B-B14F-4D97-AF65-F5344CB8AC3E}">
        <p14:creationId xmlns:p14="http://schemas.microsoft.com/office/powerpoint/2010/main" val="317372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4B1C3-FA98-4066-938C-AF6849B4F5A3}"/>
              </a:ext>
            </a:extLst>
          </p:cNvPr>
          <p:cNvSpPr>
            <a:spLocks noGrp="1"/>
          </p:cNvSpPr>
          <p:nvPr>
            <p:ph type="title"/>
          </p:nvPr>
        </p:nvSpPr>
        <p:spPr/>
        <p:txBody>
          <a:bodyPr>
            <a:normAutofit/>
          </a:bodyPr>
          <a:lstStyle/>
          <a:p>
            <a:r>
              <a:rPr lang="en-US" sz="4400" dirty="0">
                <a:solidFill>
                  <a:schemeClr val="tx1"/>
                </a:solidFill>
                <a:latin typeface="Bookman Old Style" pitchFamily="18" charset="0"/>
              </a:rPr>
              <a:t>AGENDA</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E2720E22-AABB-413A-B5D0-7830F0471299}"/>
              </a:ext>
            </a:extLst>
          </p:cNvPr>
          <p:cNvSpPr txBox="1"/>
          <p:nvPr/>
        </p:nvSpPr>
        <p:spPr>
          <a:xfrm>
            <a:off x="1491449" y="1348814"/>
            <a:ext cx="8824404" cy="5262979"/>
          </a:xfrm>
          <a:prstGeom prst="rect">
            <a:avLst/>
          </a:prstGeom>
          <a:noFill/>
        </p:spPr>
        <p:txBody>
          <a:bodyPr wrap="square">
            <a:spAutoFit/>
          </a:bodyPr>
          <a:lstStyle/>
          <a:p>
            <a:pPr>
              <a:buFont typeface="Wingdings" panose="05000000000000000000" pitchFamily="2" charset="2"/>
              <a:buChar char="§"/>
            </a:pPr>
            <a:r>
              <a:rPr lang="en-US" sz="2800" dirty="0"/>
              <a:t> Analytical Problem Framing</a:t>
            </a:r>
          </a:p>
          <a:p>
            <a:pPr marL="925830" lvl="1" indent="-514350">
              <a:buFont typeface="+mj-lt"/>
              <a:buAutoNum type="romanUcPeriod"/>
            </a:pPr>
            <a:r>
              <a:rPr lang="en-US" sz="2800" dirty="0"/>
              <a:t>Exploratory Data Analysis (EDA)</a:t>
            </a:r>
          </a:p>
          <a:p>
            <a:pPr marL="925830" lvl="1" indent="-514350">
              <a:buFont typeface="+mj-lt"/>
              <a:buAutoNum type="romanUcPeriod"/>
            </a:pPr>
            <a:r>
              <a:rPr lang="en-US" sz="2800" dirty="0"/>
              <a:t>Visualizations</a:t>
            </a:r>
          </a:p>
          <a:p>
            <a:pPr marL="411480" lvl="1"/>
            <a:endParaRPr lang="en-US" sz="2800" dirty="0"/>
          </a:p>
          <a:p>
            <a:pPr>
              <a:buFont typeface="Wingdings" panose="05000000000000000000" pitchFamily="2" charset="2"/>
              <a:buChar char="§"/>
            </a:pPr>
            <a:r>
              <a:rPr lang="en-US" sz="2800" dirty="0"/>
              <a:t> Data Pre-Processing on train and test datasets</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a:t> Model/s Development and Evaluation</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a:t> Performing hyper parameter tuning, saving the best model and predicting the label</a:t>
            </a:r>
          </a:p>
          <a:p>
            <a:endParaRPr lang="en-US" sz="2800" dirty="0"/>
          </a:p>
          <a:p>
            <a:pPr>
              <a:buFont typeface="Wingdings" panose="05000000000000000000" pitchFamily="2" charset="2"/>
              <a:buChar char="§"/>
            </a:pPr>
            <a:r>
              <a:rPr lang="en-US" sz="2800" dirty="0"/>
              <a:t> Conclusion and future work discussion</a:t>
            </a:r>
          </a:p>
        </p:txBody>
      </p:sp>
    </p:spTree>
    <p:extLst>
      <p:ext uri="{BB962C8B-B14F-4D97-AF65-F5344CB8AC3E}">
        <p14:creationId xmlns:p14="http://schemas.microsoft.com/office/powerpoint/2010/main" val="139128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CAF45-4FA0-4045-BA10-8DA6F06BBC22}"/>
              </a:ext>
            </a:extLst>
          </p:cNvPr>
          <p:cNvSpPr>
            <a:spLocks noGrp="1"/>
          </p:cNvSpPr>
          <p:nvPr>
            <p:ph type="title"/>
          </p:nvPr>
        </p:nvSpPr>
        <p:spPr/>
        <p:txBody>
          <a:bodyPr>
            <a:noAutofit/>
          </a:bodyPr>
          <a:lstStyle/>
          <a:p>
            <a:r>
              <a:rPr lang="en-US" sz="4400" dirty="0">
                <a:solidFill>
                  <a:schemeClr val="tx1"/>
                </a:solidFill>
                <a:latin typeface="Bookman Old Style" pitchFamily="18" charset="0"/>
              </a:rPr>
              <a:t>Hardware - Software Requirements and Tools Used</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FFB94C1A-3982-401E-B1CF-EA437B5AF804}"/>
              </a:ext>
            </a:extLst>
          </p:cNvPr>
          <p:cNvSpPr txBox="1"/>
          <p:nvPr/>
        </p:nvSpPr>
        <p:spPr>
          <a:xfrm>
            <a:off x="2298030" y="2513639"/>
            <a:ext cx="9020297" cy="2246769"/>
          </a:xfrm>
          <a:prstGeom prst="rect">
            <a:avLst/>
          </a:prstGeom>
          <a:noFill/>
        </p:spPr>
        <p:txBody>
          <a:bodyPr wrap="square">
            <a:spAutoFit/>
          </a:bodyPr>
          <a:lstStyle/>
          <a:p>
            <a:r>
              <a:rPr lang="pt-BR" sz="2800" dirty="0"/>
              <a:t>- Processor Intel(R) Core(TM) i3-6100T CPU @ 3.20GHz 3.19 GHz </a:t>
            </a:r>
          </a:p>
          <a:p>
            <a:r>
              <a:rPr lang="en-IN" sz="2800" dirty="0"/>
              <a:t>- Installed RAM 8.00 GB </a:t>
            </a:r>
          </a:p>
          <a:p>
            <a:r>
              <a:rPr lang="en-IN" sz="2800" dirty="0"/>
              <a:t>- System type 64-bit operating system, x64-based processor </a:t>
            </a:r>
          </a:p>
        </p:txBody>
      </p:sp>
    </p:spTree>
    <p:extLst>
      <p:ext uri="{BB962C8B-B14F-4D97-AF65-F5344CB8AC3E}">
        <p14:creationId xmlns:p14="http://schemas.microsoft.com/office/powerpoint/2010/main" val="203671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49B41-A657-4333-8F74-88E87F211FA1}"/>
              </a:ext>
            </a:extLst>
          </p:cNvPr>
          <p:cNvSpPr>
            <a:spLocks noGrp="1"/>
          </p:cNvSpPr>
          <p:nvPr>
            <p:ph type="title"/>
          </p:nvPr>
        </p:nvSpPr>
        <p:spPr/>
        <p:txBody>
          <a:bodyPr>
            <a:noAutofit/>
          </a:bodyPr>
          <a:lstStyle/>
          <a:p>
            <a:r>
              <a:rPr lang="en-US" sz="4400" dirty="0">
                <a:solidFill>
                  <a:schemeClr val="tx1"/>
                </a:solidFill>
                <a:latin typeface="Bookman Old Style" pitchFamily="18" charset="0"/>
              </a:rPr>
              <a:t>Hardware - Software Requirements and Tools Used</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593DB847-7965-43B8-B90B-B27017F7625F}"/>
              </a:ext>
            </a:extLst>
          </p:cNvPr>
          <p:cNvSpPr txBox="1"/>
          <p:nvPr/>
        </p:nvSpPr>
        <p:spPr>
          <a:xfrm>
            <a:off x="1576136" y="2053569"/>
            <a:ext cx="10089121" cy="4401205"/>
          </a:xfrm>
          <a:prstGeom prst="rect">
            <a:avLst/>
          </a:prstGeom>
          <a:noFill/>
        </p:spPr>
        <p:txBody>
          <a:bodyPr wrap="square">
            <a:spAutoFit/>
          </a:bodyPr>
          <a:lstStyle/>
          <a:p>
            <a:pPr algn="l"/>
            <a:r>
              <a:rPr lang="en-IN" sz="2800" b="0" i="0" u="none" strike="noStrike" baseline="0" dirty="0">
                <a:latin typeface="+mj-lt"/>
              </a:rPr>
              <a:t>Software Used:</a:t>
            </a:r>
          </a:p>
          <a:p>
            <a:pPr algn="l"/>
            <a:endParaRPr lang="en-IN" sz="2800" b="0" i="0" u="none" strike="noStrike" baseline="0" dirty="0">
              <a:latin typeface="+mj-lt"/>
            </a:endParaRPr>
          </a:p>
          <a:p>
            <a:pPr marL="914400" lvl="1" indent="-457200">
              <a:buFont typeface="Wingdings" panose="05000000000000000000" pitchFamily="2" charset="2"/>
              <a:buChar char="ü"/>
            </a:pPr>
            <a:r>
              <a:rPr lang="en-IN" sz="2800" b="0" i="0" u="none" strike="noStrike" baseline="0" dirty="0">
                <a:latin typeface="+mj-lt"/>
              </a:rPr>
              <a:t>Programming language: Python</a:t>
            </a:r>
          </a:p>
          <a:p>
            <a:pPr marL="914400" lvl="1" indent="-457200">
              <a:buFont typeface="Wingdings" panose="05000000000000000000" pitchFamily="2" charset="2"/>
              <a:buChar char="ü"/>
            </a:pPr>
            <a:r>
              <a:rPr lang="en-IN" sz="2800" b="0" i="0" u="none" strike="noStrike" baseline="0" dirty="0">
                <a:latin typeface="+mj-lt"/>
              </a:rPr>
              <a:t>Distribution: Anaconda Navigator</a:t>
            </a:r>
          </a:p>
          <a:p>
            <a:pPr marL="914400" lvl="1" indent="-457200">
              <a:buFont typeface="Wingdings" panose="05000000000000000000" pitchFamily="2" charset="2"/>
              <a:buChar char="ü"/>
            </a:pPr>
            <a:r>
              <a:rPr lang="en-US" sz="2800" b="0" i="0" u="none" strike="noStrike" baseline="0" dirty="0">
                <a:latin typeface="+mj-lt"/>
              </a:rPr>
              <a:t>Browser based language shell: Jupyter Notebook</a:t>
            </a:r>
          </a:p>
          <a:p>
            <a:pPr algn="l"/>
            <a:endParaRPr lang="en-IN" sz="2800" b="0" i="0" u="none" strike="noStrike" baseline="0" dirty="0">
              <a:latin typeface="+mj-lt"/>
            </a:endParaRPr>
          </a:p>
          <a:p>
            <a:pPr algn="l"/>
            <a:r>
              <a:rPr lang="en-IN" sz="2800" b="0" i="0" u="none" strike="noStrike" baseline="0" dirty="0">
                <a:latin typeface="+mj-lt"/>
              </a:rPr>
              <a:t>Libraries/Packages Used:</a:t>
            </a:r>
          </a:p>
          <a:p>
            <a:pPr algn="l"/>
            <a:endParaRPr lang="en-IN" sz="2800" b="0" i="0" u="none" strike="noStrike" baseline="0" dirty="0">
              <a:latin typeface="+mj-lt"/>
            </a:endParaRPr>
          </a:p>
          <a:p>
            <a:pPr algn="l"/>
            <a:r>
              <a:rPr lang="en-US" sz="2800" b="0" i="0" u="none" strike="noStrike" baseline="0" dirty="0">
                <a:latin typeface="+mj-lt"/>
              </a:rPr>
              <a:t>Pandas, NumPy, matplotlib, seaborn, scikit-learn and</a:t>
            </a:r>
          </a:p>
          <a:p>
            <a:pPr algn="l"/>
            <a:r>
              <a:rPr lang="en-IN" sz="2800" b="0" i="0" u="none" strike="noStrike" baseline="0" dirty="0">
                <a:latin typeface="+mj-lt"/>
              </a:rPr>
              <a:t>pandas_profiling</a:t>
            </a:r>
            <a:endParaRPr lang="en-IN" sz="2800" dirty="0">
              <a:latin typeface="+mj-lt"/>
            </a:endParaRPr>
          </a:p>
        </p:txBody>
      </p:sp>
    </p:spTree>
    <p:extLst>
      <p:ext uri="{BB962C8B-B14F-4D97-AF65-F5344CB8AC3E}">
        <p14:creationId xmlns:p14="http://schemas.microsoft.com/office/powerpoint/2010/main" val="408707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3FC76-A8B2-429F-829D-75E9A1ECFB32}"/>
              </a:ext>
            </a:extLst>
          </p:cNvPr>
          <p:cNvSpPr>
            <a:spLocks noGrp="1"/>
          </p:cNvSpPr>
          <p:nvPr>
            <p:ph type="title"/>
          </p:nvPr>
        </p:nvSpPr>
        <p:spPr/>
        <p:txBody>
          <a:bodyPr/>
          <a:lstStyle/>
          <a:p>
            <a:pPr algn="ctr"/>
            <a:r>
              <a:rPr lang="en-US" dirty="0">
                <a:solidFill>
                  <a:schemeClr val="tx1"/>
                </a:solidFill>
                <a:latin typeface="Bookman Old Style" pitchFamily="18" charset="0"/>
              </a:rPr>
              <a:t>PROBLEM STATEMENT</a:t>
            </a:r>
            <a:endParaRPr lang="en-IN" dirty="0">
              <a:solidFill>
                <a:schemeClr val="tx1"/>
              </a:solidFill>
              <a:latin typeface="Bookman Old Style" pitchFamily="18" charset="0"/>
            </a:endParaRPr>
          </a:p>
        </p:txBody>
      </p:sp>
      <p:sp>
        <p:nvSpPr>
          <p:cNvPr id="3" name="Content Placeholder 2">
            <a:extLst>
              <a:ext uri="{FF2B5EF4-FFF2-40B4-BE49-F238E27FC236}">
                <a16:creationId xmlns:a16="http://schemas.microsoft.com/office/drawing/2014/main" xmlns="" id="{8379070C-F789-425B-92E7-F192DEAEC27C}"/>
              </a:ext>
            </a:extLst>
          </p:cNvPr>
          <p:cNvSpPr>
            <a:spLocks noGrp="1"/>
          </p:cNvSpPr>
          <p:nvPr>
            <p:ph idx="1"/>
          </p:nvPr>
        </p:nvSpPr>
        <p:spPr>
          <a:xfrm>
            <a:off x="508275" y="2343188"/>
            <a:ext cx="11188589" cy="4135616"/>
          </a:xfrm>
        </p:spPr>
        <p:txBody>
          <a:bodyPr>
            <a:normAutofit fontScale="925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dirty="0"/>
              <a:t>Data science comes as a very important tool to solve problems in the domain to help the companies increase their overall revenue, profits, improving their marketing strategies and focusing on changing trends in house sales and purchases. </a:t>
            </a:r>
          </a:p>
          <a:p>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371705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5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BCBC8-2908-48A0-84BA-2B4609F4F5E7}"/>
              </a:ext>
            </a:extLst>
          </p:cNvPr>
          <p:cNvSpPr>
            <a:spLocks noGrp="1"/>
          </p:cNvSpPr>
          <p:nvPr>
            <p:ph type="title"/>
          </p:nvPr>
        </p:nvSpPr>
        <p:spPr/>
        <p:txBody>
          <a:bodyPr/>
          <a:lstStyle/>
          <a:p>
            <a:pPr algn="ctr"/>
            <a:r>
              <a:rPr lang="en-IN" dirty="0">
                <a:solidFill>
                  <a:schemeClr val="tx1"/>
                </a:solidFill>
                <a:latin typeface="Bookman Old Style" pitchFamily="18" charset="0"/>
              </a:rPr>
              <a:t>ANALYTICAL PROBLEM FRAMING</a:t>
            </a:r>
          </a:p>
        </p:txBody>
      </p:sp>
      <p:sp>
        <p:nvSpPr>
          <p:cNvPr id="3" name="Content Placeholder 2">
            <a:extLst>
              <a:ext uri="{FF2B5EF4-FFF2-40B4-BE49-F238E27FC236}">
                <a16:creationId xmlns:a16="http://schemas.microsoft.com/office/drawing/2014/main" xmlns="" id="{0FD49B6A-7E21-42C3-A8C4-998CE64DCCC4}"/>
              </a:ext>
            </a:extLst>
          </p:cNvPr>
          <p:cNvSpPr>
            <a:spLocks noGrp="1"/>
          </p:cNvSpPr>
          <p:nvPr>
            <p:ph idx="1"/>
          </p:nvPr>
        </p:nvSpPr>
        <p:spPr>
          <a:xfrm>
            <a:off x="508275" y="2298799"/>
            <a:ext cx="11188589" cy="4135616"/>
          </a:xfrm>
        </p:spPr>
        <p:txBody>
          <a:bodyPr>
            <a:normAutofit lnSpcReduction="1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p:txBody>
      </p:sp>
    </p:spTree>
    <p:extLst>
      <p:ext uri="{BB962C8B-B14F-4D97-AF65-F5344CB8AC3E}">
        <p14:creationId xmlns:p14="http://schemas.microsoft.com/office/powerpoint/2010/main" val="338132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osario Theme">
  <a:themeElements>
    <a:clrScheme name="Rosario">
      <a:dk1>
        <a:sysClr val="windowText" lastClr="000000"/>
      </a:dk1>
      <a:lt1>
        <a:sysClr val="window" lastClr="FFFFFF"/>
      </a:lt1>
      <a:dk2>
        <a:srgbClr val="060606"/>
      </a:dk2>
      <a:lt2>
        <a:srgbClr val="C7C9D1"/>
      </a:lt2>
      <a:accent1>
        <a:srgbClr val="D24726"/>
      </a:accent1>
      <a:accent2>
        <a:srgbClr val="9F361D"/>
      </a:accent2>
      <a:accent3>
        <a:srgbClr val="F2F2F2"/>
      </a:accent3>
      <a:accent4>
        <a:srgbClr val="FFC000"/>
      </a:accent4>
      <a:accent5>
        <a:srgbClr val="A5A5A5"/>
      </a:accent5>
      <a:accent6>
        <a:srgbClr val="595959"/>
      </a:accent6>
      <a:hlink>
        <a:srgbClr val="FFC000"/>
      </a:hlink>
      <a:folHlink>
        <a:srgbClr val="752715"/>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16411224_Fabrikam Residences - The ultimate in modern living_AAS_v3" id="{4F10FA21-956F-4FAE-8916-12C2ED7CE466}" vid="{F00D84C3-6871-479E-9584-F321DC8849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317EFA7-599D-4AEF-B86F-A6380F036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CDF56-E17E-440D-90F0-BE107B5CD782}">
  <ds:schemaRefs>
    <ds:schemaRef ds:uri="http://schemas.microsoft.com/sharepoint/v3/contenttype/forms"/>
  </ds:schemaRefs>
</ds:datastoreItem>
</file>

<file path=customXml/itemProps3.xml><?xml version="1.0" encoding="utf-8"?>
<ds:datastoreItem xmlns:ds="http://schemas.openxmlformats.org/officeDocument/2006/customXml" ds:itemID="{F54B281B-84D7-4FF9-8060-83D86B79551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Fabrikam Residences - The ultimate in modern living</Template>
  <TotalTime>248</TotalTime>
  <Words>1449</Words>
  <Application>Microsoft Office PowerPoint</Application>
  <PresentationFormat>Custom</PresentationFormat>
  <Paragraphs>168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Rosario Theme</vt:lpstr>
      <vt:lpstr>Housing  Price Prediction Project</vt:lpstr>
      <vt:lpstr>ACKNOWLEDGMENT</vt:lpstr>
      <vt:lpstr>PowerPoint Presentation</vt:lpstr>
      <vt:lpstr>INTRODUCTION</vt:lpstr>
      <vt:lpstr>AGENDA</vt:lpstr>
      <vt:lpstr>Hardware - Software Requirements and Tools Used</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RESIDENCES PRESENTS:  THE ULTIMATE IN MODERN LIVING</dc:title>
  <dc:creator>Sweta Rai</dc:creator>
  <cp:lastModifiedBy>Home HP</cp:lastModifiedBy>
  <cp:revision>28</cp:revision>
  <dcterms:created xsi:type="dcterms:W3CDTF">2021-10-10T13:12:51Z</dcterms:created>
  <dcterms:modified xsi:type="dcterms:W3CDTF">2022-02-08T06:57:10Z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