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7" r:id="rId4"/>
    <p:sldId id="288" r:id="rId5"/>
    <p:sldId id="257" r:id="rId6"/>
    <p:sldId id="258" r:id="rId7"/>
    <p:sldId id="259" r:id="rId8"/>
    <p:sldId id="260" r:id="rId9"/>
    <p:sldId id="261" r:id="rId10"/>
    <p:sldId id="262" r:id="rId11"/>
    <p:sldId id="271" r:id="rId12"/>
    <p:sldId id="263" r:id="rId13"/>
    <p:sldId id="264" r:id="rId14"/>
    <p:sldId id="272" r:id="rId15"/>
    <p:sldId id="265" r:id="rId16"/>
    <p:sldId id="266" r:id="rId17"/>
    <p:sldId id="267" r:id="rId18"/>
    <p:sldId id="268" r:id="rId19"/>
    <p:sldId id="269" r:id="rId20"/>
    <p:sldId id="277" r:id="rId21"/>
    <p:sldId id="285" r:id="rId22"/>
    <p:sldId id="286" r:id="rId23"/>
    <p:sldId id="280" r:id="rId24"/>
    <p:sldId id="281" r:id="rId25"/>
    <p:sldId id="282" r:id="rId26"/>
    <p:sldId id="283" r:id="rId27"/>
    <p:sldId id="270" r:id="rId2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7DD330"/>
    <a:srgbClr val="00CC00"/>
    <a:srgbClr val="0C7CD2"/>
    <a:srgbClr val="1F7EE7"/>
    <a:srgbClr val="AE1517"/>
    <a:srgbClr val="758C3A"/>
    <a:srgbClr val="FC1B2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31"/>
          <p:cNvSpPr txBox="1">
            <a:spLocks noChangeArrowheads="1"/>
          </p:cNvSpPr>
          <p:nvPr userDrawn="1"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13"/>
              </a:rPr>
              <a:t>Powerpoint Templates</a:t>
            </a:r>
            <a:endParaRPr lang="fr-FR"/>
          </a:p>
        </p:txBody>
      </p:sp>
      <p:pic>
        <p:nvPicPr>
          <p:cNvPr id="1054" name="Picture 30" descr="Scvbvcbcabvbccbns titrbcbcbvbe-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bg1"/>
                </a:solidFill>
              </a:rPr>
              <a:t>Page </a:t>
            </a:r>
            <a:fld id="{8157B789-D230-4099-9E76-9F9CE2DBAB77}" type="slidenum">
              <a:rPr lang="fr-FR" b="1">
                <a:solidFill>
                  <a:schemeClr val="bg1"/>
                </a:solidFill>
              </a:rPr>
              <a:pPr/>
              <a:t>‹#›</a:t>
            </a:fld>
            <a:endParaRPr lang="fr-FR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Powerpoint Templates</a:t>
            </a:r>
            <a:endParaRPr lang="fr-FR"/>
          </a:p>
        </p:txBody>
      </p:sp>
      <p:pic>
        <p:nvPicPr>
          <p:cNvPr id="2073" name="Picture 25" descr="vbvbnvnvSansnbvnv titnbe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142976" y="5085184"/>
            <a:ext cx="6769100" cy="190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pPr algn="ctr"/>
            <a:r>
              <a:rPr lang="en-US" sz="40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Im</a:t>
            </a:r>
            <a:r>
              <a:rPr lang="en-US" sz="40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port </a:t>
            </a:r>
            <a:r>
              <a:rPr lang="en-US" sz="40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and </a:t>
            </a:r>
            <a:r>
              <a:rPr lang="en-US" sz="40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Ex</a:t>
            </a:r>
            <a:r>
              <a:rPr lang="en-US" sz="40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port Facilitation</a:t>
            </a:r>
          </a:p>
          <a:p>
            <a:pPr algn="ctr"/>
            <a:r>
              <a:rPr lang="en-US" sz="2000" b="1" i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2015 Edition</a:t>
            </a:r>
            <a:endParaRPr lang="fr-FR" sz="2000" b="1" i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85786" y="2285992"/>
            <a:ext cx="770413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Finalized </a:t>
            </a:r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CusDecs</a:t>
            </a: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Provisional </a:t>
            </a:r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CusDecs</a:t>
            </a: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TYPES OF HOME USE IMPORTS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ultiply 7"/>
          <p:cNvSpPr/>
          <p:nvPr/>
        </p:nvSpPr>
        <p:spPr>
          <a:xfrm>
            <a:off x="683568" y="620688"/>
            <a:ext cx="7056784" cy="6552728"/>
          </a:xfrm>
          <a:prstGeom prst="mathMultiply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42844" y="1916832"/>
            <a:ext cx="928694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52 BOI In zone export oriented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53 BOI In zone non-export oriented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54 BOI Out zone export oriented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55 BOI Out zone non export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oriented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51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Non BOI Garment export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56 TIEP 4 –machinery and capital goods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57 TIEP 1 – Raw materials for non garment exports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58 IBG – Individual bank guarantee to accommodate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       export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without scheme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TYPES OF TEMPORARY IMPORTS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TYPES OF TEMPORARY IMPORTS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3528" y="2204864"/>
          <a:ext cx="8568952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166"/>
                <a:gridCol w="1895786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Previous CPC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New CPC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Microsoft PhagsPa" pitchFamily="34" charset="0"/>
                        </a:rPr>
                        <a:t>52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Microsoft PhagsPa" pitchFamily="34" charset="0"/>
                        </a:rPr>
                        <a:t> BOI In zone export oriented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Microsoft PhagsPa" pitchFamily="34" charset="0"/>
                        </a:rPr>
                        <a:t>53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Microsoft PhagsPa" pitchFamily="34" charset="0"/>
                        </a:rPr>
                        <a:t> BOI In zone non-export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Microsoft PhagsPa" pitchFamily="34" charset="0"/>
                        </a:rPr>
                        <a:t>54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Microsoft PhagsPa" pitchFamily="34" charset="0"/>
                        </a:rPr>
                        <a:t> BOI Out zone export oriented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Microsoft PhagsPa" pitchFamily="34" charset="0"/>
                        </a:rPr>
                        <a:t>55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Microsoft PhagsPa" pitchFamily="34" charset="0"/>
                        </a:rPr>
                        <a:t> BOI Out zone non export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Microsoft PhagsPa" pitchFamily="34" charset="0"/>
                        </a:rPr>
                        <a:t>51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Microsoft PhagsPa" pitchFamily="34" charset="0"/>
                        </a:rPr>
                        <a:t> Non BOI Garment export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Microsoft PhagsPa" pitchFamily="34" charset="0"/>
                        </a:rPr>
                        <a:t>56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Microsoft PhagsPa" pitchFamily="34" charset="0"/>
                        </a:rPr>
                        <a:t> TIEP 4 –machinery and capital goods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Microsoft PhagsPa" pitchFamily="34" charset="0"/>
                        </a:rPr>
                        <a:t>57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Microsoft PhagsPa" pitchFamily="34" charset="0"/>
                        </a:rPr>
                        <a:t> TIEP 1 – Raw materials for non garment exports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08496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Microsoft PhagsPa" pitchFamily="34" charset="0"/>
                        </a:rPr>
                        <a:t>58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Microsoft PhagsPa" pitchFamily="34" charset="0"/>
                        </a:rPr>
                        <a:t> IBG – Individual bank guarantee to accommodate export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Microsoft PhagsPa" pitchFamily="34" charset="0"/>
                        </a:rPr>
                        <a:t> 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Microsoft PhagsPa" pitchFamily="34" charset="0"/>
                        </a:rPr>
                        <a:t>      With out scheme</a:t>
                      </a:r>
                    </a:p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95536" y="1988840"/>
            <a:ext cx="813276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71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– State warehouse- inside the port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72 – Private warehouse- outside the port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73 –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Entrepot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warehouse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74 – Service bond for duty free shops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75 – Duty free shops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76 – MIB – Manufacturing bonds</a:t>
            </a:r>
          </a:p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        MCC – Multi country consolidation bonds</a:t>
            </a:r>
          </a:p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        UPB – Unaccompanied personal baggage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	 bonds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        Courier Service bonds</a:t>
            </a: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TYPES OF BONDED WARE HOUSES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95536" y="1556792"/>
            <a:ext cx="813276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77 – Non-BOI garment exporters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Raw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material imports for non-BOI non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         garment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exports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Machineries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for non-BOI non garment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 exports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Individual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bank guarantee to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 accommodate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export with out scheme</a:t>
            </a:r>
          </a:p>
          <a:p>
            <a:pPr lvl="2"/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 lvl="2"/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TYPES OF BONDED WARE HOUSES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552" y="4941168"/>
            <a:ext cx="813276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78 – BOI export oriented companies</a:t>
            </a:r>
          </a:p>
          <a:p>
            <a:pPr lvl="2"/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 lvl="2"/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9552" y="5733256"/>
            <a:ext cx="813276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79 –BOI non-export oriented companies</a:t>
            </a:r>
          </a:p>
          <a:p>
            <a:pPr lvl="2"/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 lvl="2"/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 lvl="2"/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57158" y="2285992"/>
            <a:ext cx="813276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10 –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Permanent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xports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11 – Exports using duty free goods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12 – Exports under duty rebate scheme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13 – Export local goods under BOI</a:t>
            </a:r>
          </a:p>
          <a:p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TYPES OF EXPORTS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57158" y="1810436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To suspend custom duty and taxes on imported goods which are required for the following purposes,</a:t>
            </a: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1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) For home use on payment of all levies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2) To be supplied free or at concessionary rates to 			* diplomatic missions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	* Export oriented industries(BOI &amp; Non-BOI)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	* Passengers arriving in or leaving out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	* Ships or air craft as provision on board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3) For re-export purposes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	* As inputs for manufacturing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	* Under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entrepot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trade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PURPOSE OF BONDING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57158" y="1484784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Sugar bonds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Bonds for supply of goods for home 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Bonds for supply of goods for export oriented companies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Bonds for supply goods to ships or air craft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Service bonds and duty free shops for sales to passengers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Manufacturing Bonds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Multi country consolidation bonds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Bonds for clearance of unaccompanied personal baggage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Bonds for clearance of courier cargo </a:t>
            </a: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42976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CATOGARIES UNDER PRIVATE BONDS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57158" y="1928802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Goods not permitted for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bonding</a:t>
            </a:r>
          </a:p>
          <a:p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Duty paid goods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Perishable goods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Damaged goods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Inflammable/ dangerous goods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Prohibited goods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Restricted goods with out necessary license or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permit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42976" y="857232"/>
            <a:ext cx="6769100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GENERAL REGULATIONS FOR BONDED CARGO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57158" y="2242484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Two months for confectionary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Three months for cigarette and tin foods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Six months for wine, beer in bottles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Two years for all other goods</a:t>
            </a:r>
          </a:p>
          <a:p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Under the regulation initial period will be six months and approval to be obtained for the extension of the period. </a:t>
            </a: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42976" y="857232"/>
            <a:ext cx="6769100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PERMITTED PERIOD FOR BONDED CARGO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agspa"/>
              </a:rPr>
              <a:t>TYPES OF TRANSACTIONS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Pagsp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</a:p>
          <a:p>
            <a:r>
              <a:rPr lang="en-US" dirty="0" smtClean="0"/>
              <a:t>Exports</a:t>
            </a:r>
          </a:p>
          <a:p>
            <a:r>
              <a:rPr lang="en-US" dirty="0" smtClean="0"/>
              <a:t>Local Sale for Home Use</a:t>
            </a:r>
          </a:p>
          <a:p>
            <a:r>
              <a:rPr lang="en-US" dirty="0" smtClean="0"/>
              <a:t>Local Sale for Export Purposes</a:t>
            </a:r>
          </a:p>
          <a:p>
            <a:r>
              <a:rPr lang="en-US" dirty="0" smtClean="0"/>
              <a:t>Transfer within BOI</a:t>
            </a:r>
          </a:p>
          <a:p>
            <a:r>
              <a:rPr lang="en-US" dirty="0" smtClean="0"/>
              <a:t>Receive Goods from TIEP Holders/Bonds</a:t>
            </a:r>
          </a:p>
          <a:p>
            <a:r>
              <a:rPr lang="en-US" dirty="0" smtClean="0"/>
              <a:t>Supply Goods to TIEP Holders/Bonds</a:t>
            </a:r>
          </a:p>
          <a:p>
            <a:r>
              <a:rPr lang="en-US" dirty="0" smtClean="0"/>
              <a:t>Recommendation for Refunds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59632" y="692696"/>
            <a:ext cx="6769100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HOW TO REGISTER UNDER TIEP 01 SCHEME ?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7158" y="1928802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1772816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1772816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Prepare a project report</a:t>
            </a:r>
            <a:b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Prepare a recipe for the export item </a:t>
            </a:r>
            <a:b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Collect the TEIP 01 registration form from Customs I &amp; S division (Bonds Division)</a:t>
            </a:r>
            <a:b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Go to the Ministry of industries/ Line Ministries for the approval of recipe</a:t>
            </a:r>
            <a:b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Submit the TIEP 01 application form to Customs I&amp;S Division with the approval of Ministry of industries/ Line Ministries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Submit a guarantee to cover the liabilities  </a:t>
            </a: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59632" y="692696"/>
            <a:ext cx="6769100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WHAT TYPE OF GUARANTEE FOR </a:t>
            </a:r>
          </a:p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VAT </a:t>
            </a:r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DEFERMENT </a:t>
            </a:r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? 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7158" y="1928802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1772816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2143092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If registered under TIEP 01 scheme, then a Company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Guarantee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/ Corporate Guarantee for VAT liability.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If registered as an exporter in Customs records, then a combination of Bank Guarantee and Company/ Corporate Guarantee.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In all other cases, a Bank Guarantee to cover the VAT liability.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/>
            </a:r>
            <a:b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59632" y="692696"/>
            <a:ext cx="6769100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WHAT TYPE OF GUARANTEE FOR </a:t>
            </a:r>
          </a:p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TIEP 01 SCHEME? 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7158" y="1928802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1772816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2143092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100% Bank Guarantee for the first two years.</a:t>
            </a:r>
            <a:b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25% Bank Guarantee &amp; 75% Company or Corporate Guarantee after a successful operation of two years.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100% Company or Corporate Guarantee after a successful operation of four years.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/>
            </a:r>
            <a:b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59632" y="692696"/>
            <a:ext cx="6769100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WHAT ARE THE BENEFITS UNDER TIEP 01 SCHEME ?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7158" y="1928802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1772816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1556792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All levis are exempted under this scheme as the goods are re-exported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VAT payment may be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deferred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at the time of importation and settled by submitting a VAT voucher from IRD.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Microsoft PhagsPa" pitchFamily="34" charset="0"/>
              </a:rPr>
              <a:t>OR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VAT paid up front at the time of importation and refunded at Inland Revenue Department.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A guarantee to be given to cover the exempted levies.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/>
            </a:r>
            <a:b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59632" y="692696"/>
            <a:ext cx="6769100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WHAT ARE THE BENEFITS UNDER TIEP 04 SCHEME ?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7158" y="1928802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1772816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2143092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PAL &amp; NBT are payable at the time of importation.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VAT may be paid up front or deferred at the time of importation.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All other levies are exempted. </a:t>
            </a:r>
            <a:b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A guarantee to be given to cover the exempted levies.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/>
            </a:r>
            <a:b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59632" y="692696"/>
            <a:ext cx="6769100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HOW TO </a:t>
            </a:r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DEFER </a:t>
            </a:r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THE VAT UNDER TIEP SCHEME ?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7158" y="1928802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1772816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2143092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VAT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deferred facility will be approved at Customs I&amp;S division (Bonds Division).</a:t>
            </a:r>
          </a:p>
          <a:p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A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guarantee to be given to Customs to cover the VAT liability separately.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/>
            </a:r>
            <a:b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59632" y="692696"/>
            <a:ext cx="6769100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WHAT TYPE OF GUARANTEE FOR </a:t>
            </a:r>
          </a:p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VAT </a:t>
            </a:r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DEFERMENT </a:t>
            </a:r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? 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7158" y="1928802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1772816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2143092"/>
            <a:ext cx="91168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If registered under TIEP 01 scheme, then a Company Guarantee/ Corporate Guarantee for VAT liability.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If registered as an exporter in Customs records, then a combination of Bank Guarantee and Company/ Corporate Guarantee.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In all other cases, a Bank Guarantee to cover the VAT liability.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/>
            </a:r>
            <a:b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</a:b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	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87624" y="2996952"/>
            <a:ext cx="6769100" cy="137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pPr algn="ctr"/>
            <a:r>
              <a:rPr lang="en-US" sz="66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THANK YOU</a:t>
            </a:r>
            <a:endParaRPr lang="fr-FR" sz="66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itchFamily="34" charset="0"/>
              </a:rPr>
              <a:t>BONDED AREA</a:t>
            </a:r>
            <a:endParaRPr lang="en-GB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PLACE WHERE THE GOODS </a:t>
            </a:r>
            <a:r>
              <a:rPr lang="en-GB" dirty="0" smtClean="0"/>
              <a:t>ARE DIRECTLY </a:t>
            </a:r>
            <a:r>
              <a:rPr lang="en-GB" dirty="0" smtClean="0"/>
              <a:t>IMPORTED (</a:t>
            </a:r>
            <a:r>
              <a:rPr lang="en-GB" dirty="0" smtClean="0"/>
              <a:t>BY SEA/AIR/ROAD</a:t>
            </a:r>
            <a:r>
              <a:rPr lang="en-GB" dirty="0" smtClean="0"/>
              <a:t>) </a:t>
            </a:r>
            <a:r>
              <a:rPr lang="en-GB" dirty="0" smtClean="0"/>
              <a:t>AND </a:t>
            </a:r>
            <a:r>
              <a:rPr lang="en-GB" dirty="0" smtClean="0"/>
              <a:t>KEPT UNTILL CLEARED </a:t>
            </a:r>
            <a:r>
              <a:rPr lang="en-GB" dirty="0" smtClean="0"/>
              <a:t>THROUGH</a:t>
            </a:r>
            <a:r>
              <a:rPr lang="en-GB" dirty="0" smtClean="0"/>
              <a:t> </a:t>
            </a:r>
            <a:r>
              <a:rPr lang="en-GB" dirty="0" smtClean="0"/>
              <a:t>CUSTOMS FORMALITIES</a:t>
            </a:r>
            <a:endParaRPr lang="en-GB" dirty="0"/>
          </a:p>
        </p:txBody>
      </p:sp>
      <p:pic>
        <p:nvPicPr>
          <p:cNvPr id="4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itchFamily="34" charset="0"/>
              </a:rPr>
              <a:t>BONDED WAREHOUSE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GB" dirty="0" smtClean="0"/>
              <a:t>A PLACE WHERE THE GOODS </a:t>
            </a:r>
            <a:r>
              <a:rPr lang="en-GB" dirty="0" smtClean="0"/>
              <a:t>ARE CONDITIONALLY </a:t>
            </a:r>
            <a:r>
              <a:rPr lang="en-GB" dirty="0" smtClean="0"/>
              <a:t>CLEARED FROM CUSTOMS BY IMPORTERS, </a:t>
            </a:r>
            <a:r>
              <a:rPr lang="en-GB" dirty="0" smtClean="0"/>
              <a:t>AND </a:t>
            </a:r>
            <a:r>
              <a:rPr lang="en-GB" dirty="0" smtClean="0"/>
              <a:t>KEPT UNTILL THE </a:t>
            </a:r>
            <a:r>
              <a:rPr lang="en-GB" dirty="0" smtClean="0"/>
              <a:t>CONDITIONS ( SUCH AS NON </a:t>
            </a:r>
            <a:r>
              <a:rPr lang="en-GB" dirty="0" smtClean="0"/>
              <a:t>PAYMENT OF </a:t>
            </a:r>
            <a:r>
              <a:rPr lang="en-GB" dirty="0" smtClean="0"/>
              <a:t>LEVIES /               RE-EXPORT / TRANSHIPMENTS ) </a:t>
            </a:r>
            <a:r>
              <a:rPr lang="en-GB" dirty="0" smtClean="0"/>
              <a:t>ARE FULLFILLED</a:t>
            </a:r>
            <a:endParaRPr lang="en-GB" dirty="0"/>
          </a:p>
        </p:txBody>
      </p:sp>
      <p:pic>
        <p:nvPicPr>
          <p:cNvPr id="4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85786" y="2285992"/>
            <a:ext cx="770413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Imports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Exports</a:t>
            </a: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TYPES OF </a:t>
            </a:r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OPERATIONS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85786" y="2285992"/>
            <a:ext cx="770413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Direct Imports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Indirect Imports</a:t>
            </a: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METHODS OF IMPORTS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85786" y="2285992"/>
            <a:ext cx="770413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Direct Exports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Indirect Exports</a:t>
            </a: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METHODS OF EXPORTS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85786" y="2285992"/>
            <a:ext cx="770413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Home use imports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Temporary imports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Re-imports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Warehousing imports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Imports for transit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TYPES OF IMPORTS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85786" y="2285992"/>
            <a:ext cx="770413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Permanent exports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Temporary exports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Re-exports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Microsoft PhagsPa" pitchFamily="34" charset="0"/>
              </a:rPr>
              <a:t> Transit for exports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Microsoft PhagsPa" pitchFamily="34" charset="0"/>
            </a:endParaRPr>
          </a:p>
        </p:txBody>
      </p:sp>
      <p:pic>
        <p:nvPicPr>
          <p:cNvPr id="5" name="Picture 2" descr="http://www.google.lk/url?source=imglanding&amp;ct=img&amp;q=http://2.bp.blogspot.com/_P5CynS8XuVI/Suheg8FwrHI/AAAAAAAAA1o/IYp2UoVL0Kw/s320/Sri_Lanka_Customs_Logo.jpg&amp;sa=X&amp;ei=p06rT5jSGYTirAf8gPH9AQ&amp;ved=0CAwQ8wc&amp;usg=AFQjCNFOuRzxpOcPmFkLICN5F-Mu2CdYTQ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4282" y="142852"/>
            <a:ext cx="1041042" cy="1332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5852" y="857232"/>
            <a:ext cx="6769100" cy="79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en-US" sz="2800" b="1" dirty="0" smtClean="0">
                <a:ln w="285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PhagsPa" pitchFamily="34" charset="0"/>
              </a:rPr>
              <a:t>TYPES OF EXPORTS</a:t>
            </a:r>
            <a:endParaRPr lang="fr-FR" sz="2800" b="1" dirty="0">
              <a:ln w="285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PhagsP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ootlight MT Light" pitchFamily="18" charset="0"/>
              </a:rPr>
              <a:t>Industries and Services(Bonds) – Department of Customs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1064</Words>
  <Application>Microsoft Office PowerPoint</Application>
  <PresentationFormat>On-screen Show (4:3)</PresentationFormat>
  <Paragraphs>297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Modèle par défaut</vt:lpstr>
      <vt:lpstr>Slide 1</vt:lpstr>
      <vt:lpstr>TYPES OF TRANSACTIONS</vt:lpstr>
      <vt:lpstr>BONDED AREA</vt:lpstr>
      <vt:lpstr>BONDED WAREHOUSE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Man in front of a Door</dc:title>
  <dc:creator>www.powerpointstyles.com</dc:creator>
  <dc:description>Image credit to graur razvan ionut / FreeDigitalPhotos.net</dc:description>
  <cp:lastModifiedBy>Shashika</cp:lastModifiedBy>
  <cp:revision>106</cp:revision>
  <dcterms:created xsi:type="dcterms:W3CDTF">2009-03-23T15:23:24Z</dcterms:created>
  <dcterms:modified xsi:type="dcterms:W3CDTF">2015-02-27T09:44:48Z</dcterms:modified>
</cp:coreProperties>
</file>