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DM Sans"/>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iJOAEbbqsjBbyqOKD13x720VYq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MSans-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e87bea7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3e87bea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1028700" y="811709"/>
            <a:ext cx="16230600" cy="8446591"/>
            <a:chOff x="0" y="-57150"/>
            <a:chExt cx="4274726" cy="2224617"/>
          </a:xfrm>
        </p:grpSpPr>
        <p:sp>
          <p:nvSpPr>
            <p:cNvPr id="85" name="Google Shape;85;p1"/>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0" y="-57150"/>
              <a:ext cx="4274726" cy="22246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1981200" y="-94024"/>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88" name="Google Shape;88;p1"/>
          <p:cNvSpPr txBox="1"/>
          <p:nvPr/>
        </p:nvSpPr>
        <p:spPr>
          <a:xfrm>
            <a:off x="5748990" y="1017599"/>
            <a:ext cx="10620300" cy="5772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1" i="0" lang="en-US" sz="12500" u="none" cap="none" strike="noStrike">
                <a:solidFill>
                  <a:srgbClr val="FFFFFF"/>
                </a:solidFill>
                <a:latin typeface="DM Sans"/>
                <a:ea typeface="DM Sans"/>
                <a:cs typeface="DM Sans"/>
                <a:sym typeface="DM Sans"/>
              </a:rPr>
              <a:t>CREDIT</a:t>
            </a:r>
            <a:endParaRPr/>
          </a:p>
          <a:p>
            <a:pPr indent="0" lvl="0" marL="0" marR="0" rtl="0" algn="r">
              <a:lnSpc>
                <a:spcPct val="100000"/>
              </a:lnSpc>
              <a:spcBef>
                <a:spcPts val="0"/>
              </a:spcBef>
              <a:spcAft>
                <a:spcPts val="0"/>
              </a:spcAft>
              <a:buNone/>
            </a:pPr>
            <a:r>
              <a:rPr b="1" i="0" lang="en-US" sz="12500" u="none" cap="none" strike="noStrike">
                <a:solidFill>
                  <a:srgbClr val="FFFFFF"/>
                </a:solidFill>
                <a:latin typeface="DM Sans"/>
                <a:ea typeface="DM Sans"/>
                <a:cs typeface="DM Sans"/>
                <a:sym typeface="DM Sans"/>
              </a:rPr>
              <a:t>ALLOTMENT MODEL</a:t>
            </a:r>
            <a:endParaRPr/>
          </a:p>
        </p:txBody>
      </p:sp>
      <p:sp>
        <p:nvSpPr>
          <p:cNvPr id="89" name="Google Shape;89;p1"/>
          <p:cNvSpPr/>
          <p:nvPr/>
        </p:nvSpPr>
        <p:spPr>
          <a:xfrm>
            <a:off x="1981200" y="6267450"/>
            <a:ext cx="2880360" cy="4114800"/>
          </a:xfrm>
          <a:custGeom>
            <a:rect b="b" l="l" r="r" t="t"/>
            <a:pathLst>
              <a:path extrusionOk="0" h="4114800" w="2880360">
                <a:moveTo>
                  <a:pt x="0" y="0"/>
                </a:moveTo>
                <a:lnTo>
                  <a:pt x="2880360" y="0"/>
                </a:lnTo>
                <a:lnTo>
                  <a:pt x="2880360" y="4114800"/>
                </a:lnTo>
                <a:lnTo>
                  <a:pt x="0" y="4114800"/>
                </a:lnTo>
                <a:lnTo>
                  <a:pt x="0" y="0"/>
                </a:lnTo>
                <a:close/>
              </a:path>
            </a:pathLst>
          </a:custGeom>
          <a:blipFill rotWithShape="1">
            <a:blip r:embed="rId4">
              <a:alphaModFix/>
            </a:blip>
            <a:stretch>
              <a:fillRect b="0" l="0" r="0" t="0"/>
            </a:stretch>
          </a:blipFill>
          <a:ln>
            <a:noFill/>
          </a:ln>
        </p:spPr>
      </p:sp>
      <p:sp>
        <p:nvSpPr>
          <p:cNvPr id="90" name="Google Shape;90;p1"/>
          <p:cNvSpPr/>
          <p:nvPr/>
        </p:nvSpPr>
        <p:spPr>
          <a:xfrm rot="10800000">
            <a:off x="5623560" y="7673106"/>
            <a:ext cx="3422956" cy="2613894"/>
          </a:xfrm>
          <a:custGeom>
            <a:rect b="b" l="l" r="r" t="t"/>
            <a:pathLst>
              <a:path extrusionOk="0" h="2613894" w="3422956">
                <a:moveTo>
                  <a:pt x="0" y="0"/>
                </a:moveTo>
                <a:lnTo>
                  <a:pt x="3422956" y="0"/>
                </a:lnTo>
                <a:lnTo>
                  <a:pt x="3422956" y="2613894"/>
                </a:lnTo>
                <a:lnTo>
                  <a:pt x="0" y="2613894"/>
                </a:lnTo>
                <a:lnTo>
                  <a:pt x="0" y="0"/>
                </a:lnTo>
                <a:close/>
              </a:path>
            </a:pathLst>
          </a:custGeom>
          <a:blipFill rotWithShape="1">
            <a:blip r:embed="rId5">
              <a:alphaModFix/>
            </a:blip>
            <a:stretch>
              <a:fillRect b="0" l="0" r="0" t="0"/>
            </a:stretch>
          </a:blipFill>
          <a:ln>
            <a:noFill/>
          </a:ln>
        </p:spPr>
      </p:sp>
      <p:sp>
        <p:nvSpPr>
          <p:cNvPr id="91" name="Google Shape;91;p1"/>
          <p:cNvSpPr txBox="1"/>
          <p:nvPr/>
        </p:nvSpPr>
        <p:spPr>
          <a:xfrm>
            <a:off x="4861560" y="6653931"/>
            <a:ext cx="13419478" cy="211455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7500" u="none" cap="none" strike="noStrike">
                <a:solidFill>
                  <a:srgbClr val="000000"/>
                </a:solidFill>
                <a:latin typeface="DM Sans"/>
                <a:ea typeface="DM Sans"/>
                <a:cs typeface="DM Sans"/>
                <a:sym typeface="DM Sans"/>
              </a:rPr>
              <a:t>MILINDH R KASHYAP</a:t>
            </a:r>
            <a:endParaRPr/>
          </a:p>
          <a:p>
            <a:pPr indent="0" lvl="0" marL="0" marR="0" rtl="0" algn="ctr">
              <a:lnSpc>
                <a:spcPct val="110000"/>
              </a:lnSpc>
              <a:spcBef>
                <a:spcPts val="0"/>
              </a:spcBef>
              <a:spcAft>
                <a:spcPts val="0"/>
              </a:spcAft>
              <a:buNone/>
            </a:pPr>
            <a:r>
              <a:rPr b="1" i="0" lang="en-US" sz="7500" u="none" cap="none" strike="noStrike">
                <a:solidFill>
                  <a:srgbClr val="000000"/>
                </a:solidFill>
                <a:latin typeface="DM Sans"/>
                <a:ea typeface="DM Sans"/>
                <a:cs typeface="DM Sans"/>
                <a:sym typeface="DM Sans"/>
              </a:rPr>
              <a:t>PRASHATH TALWAR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pSp>
        <p:nvGrpSpPr>
          <p:cNvPr id="156" name="Google Shape;156;p7"/>
          <p:cNvGrpSpPr/>
          <p:nvPr/>
        </p:nvGrpSpPr>
        <p:grpSpPr>
          <a:xfrm>
            <a:off x="1028700" y="811709"/>
            <a:ext cx="16230600" cy="8446591"/>
            <a:chOff x="0" y="-57150"/>
            <a:chExt cx="4274726" cy="2224617"/>
          </a:xfrm>
        </p:grpSpPr>
        <p:sp>
          <p:nvSpPr>
            <p:cNvPr id="157" name="Google Shape;157;p7"/>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txBox="1"/>
            <p:nvPr/>
          </p:nvSpPr>
          <p:spPr>
            <a:xfrm>
              <a:off x="0" y="-57150"/>
              <a:ext cx="4274726" cy="22246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7"/>
          <p:cNvSpPr txBox="1"/>
          <p:nvPr/>
        </p:nvSpPr>
        <p:spPr>
          <a:xfrm>
            <a:off x="5901312" y="4419597"/>
            <a:ext cx="7572000" cy="24243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1" i="0" lang="en-US" sz="7500" u="none" cap="none" strike="noStrike">
                <a:solidFill>
                  <a:srgbClr val="FFFFFF"/>
                </a:solidFill>
                <a:latin typeface="DM Sans"/>
                <a:ea typeface="DM Sans"/>
                <a:cs typeface="DM Sans"/>
                <a:sym typeface="DM Sans"/>
              </a:rPr>
              <a:t>ANALYSIS A</a:t>
            </a:r>
            <a:r>
              <a:rPr b="1" lang="en-US" sz="7500">
                <a:solidFill>
                  <a:srgbClr val="FFFFFF"/>
                </a:solidFill>
                <a:latin typeface="DM Sans"/>
                <a:ea typeface="DM Sans"/>
                <a:cs typeface="DM Sans"/>
                <a:sym typeface="DM Sans"/>
              </a:rPr>
              <a:t>ND RESULTS</a:t>
            </a:r>
            <a:endParaRPr/>
          </a:p>
        </p:txBody>
      </p:sp>
      <p:sp>
        <p:nvSpPr>
          <p:cNvPr id="160" name="Google Shape;160;p7"/>
          <p:cNvSpPr/>
          <p:nvPr/>
        </p:nvSpPr>
        <p:spPr>
          <a:xfrm>
            <a:off x="1028700" y="8135576"/>
            <a:ext cx="4102978" cy="3133183"/>
          </a:xfrm>
          <a:custGeom>
            <a:rect b="b" l="l" r="r" t="t"/>
            <a:pathLst>
              <a:path extrusionOk="0" h="3133183" w="4102978">
                <a:moveTo>
                  <a:pt x="0" y="0"/>
                </a:moveTo>
                <a:lnTo>
                  <a:pt x="4102978" y="0"/>
                </a:lnTo>
                <a:lnTo>
                  <a:pt x="4102978" y="3133183"/>
                </a:lnTo>
                <a:lnTo>
                  <a:pt x="0" y="313318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p:nvPr/>
        </p:nvSpPr>
        <p:spPr>
          <a:xfrm>
            <a:off x="9603142" y="1987371"/>
            <a:ext cx="7656158" cy="6312258"/>
          </a:xfrm>
          <a:custGeom>
            <a:rect b="b" l="l" r="r" t="t"/>
            <a:pathLst>
              <a:path extrusionOk="0" h="6312258" w="7656158">
                <a:moveTo>
                  <a:pt x="0" y="0"/>
                </a:moveTo>
                <a:lnTo>
                  <a:pt x="7656158" y="0"/>
                </a:lnTo>
                <a:lnTo>
                  <a:pt x="7656158" y="6312258"/>
                </a:lnTo>
                <a:lnTo>
                  <a:pt x="0" y="6312258"/>
                </a:lnTo>
                <a:lnTo>
                  <a:pt x="0" y="0"/>
                </a:lnTo>
                <a:close/>
              </a:path>
            </a:pathLst>
          </a:custGeom>
          <a:blipFill rotWithShape="1">
            <a:blip r:embed="rId3">
              <a:alphaModFix/>
            </a:blip>
            <a:stretch>
              <a:fillRect b="0" l="0" r="0" t="0"/>
            </a:stretch>
          </a:blipFill>
          <a:ln>
            <a:noFill/>
          </a:ln>
        </p:spPr>
      </p:sp>
      <p:sp>
        <p:nvSpPr>
          <p:cNvPr id="166" name="Google Shape;166;p12"/>
          <p:cNvSpPr txBox="1"/>
          <p:nvPr/>
        </p:nvSpPr>
        <p:spPr>
          <a:xfrm>
            <a:off x="1105824" y="1066800"/>
            <a:ext cx="6726444" cy="64770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500" u="none" cap="none" strike="noStrike">
                <a:solidFill>
                  <a:srgbClr val="8CA9AD"/>
                </a:solidFill>
                <a:latin typeface="DM Sans"/>
                <a:ea typeface="DM Sans"/>
                <a:cs typeface="DM Sans"/>
                <a:sym typeface="DM Sans"/>
              </a:rPr>
              <a:t>Analysis</a:t>
            </a:r>
            <a:endParaRPr/>
          </a:p>
        </p:txBody>
      </p:sp>
      <p:sp>
        <p:nvSpPr>
          <p:cNvPr id="167" name="Google Shape;167;p12"/>
          <p:cNvSpPr txBox="1"/>
          <p:nvPr/>
        </p:nvSpPr>
        <p:spPr>
          <a:xfrm>
            <a:off x="831584" y="3016863"/>
            <a:ext cx="8038176" cy="4873631"/>
          </a:xfrm>
          <a:prstGeom prst="rect">
            <a:avLst/>
          </a:prstGeom>
          <a:noFill/>
          <a:ln>
            <a:noFill/>
          </a:ln>
        </p:spPr>
        <p:txBody>
          <a:bodyPr anchorCtr="0" anchor="t" bIns="0" lIns="0" spcFirstLastPara="1" rIns="0" wrap="square" tIns="0">
            <a:spAutoFit/>
          </a:bodyPr>
          <a:lstStyle/>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We take all the features into consideration and analyse  information from every feature.</a:t>
            </a:r>
            <a:endParaRPr/>
          </a:p>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We analyse the percentage of the data in all the columns </a:t>
            </a:r>
            <a:endParaRPr/>
          </a:p>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The analysis shows us key findings such as how many applications have come from a certain age group or which working class has the highest number of applications.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p:nvPr/>
        </p:nvSpPr>
        <p:spPr>
          <a:xfrm>
            <a:off x="9978001" y="1987371"/>
            <a:ext cx="7656158" cy="6312258"/>
          </a:xfrm>
          <a:custGeom>
            <a:rect b="b" l="l" r="r" t="t"/>
            <a:pathLst>
              <a:path extrusionOk="0" h="6312258" w="7656158">
                <a:moveTo>
                  <a:pt x="0" y="0"/>
                </a:moveTo>
                <a:lnTo>
                  <a:pt x="7656158" y="0"/>
                </a:lnTo>
                <a:lnTo>
                  <a:pt x="7656158" y="6312258"/>
                </a:lnTo>
                <a:lnTo>
                  <a:pt x="0" y="6312258"/>
                </a:lnTo>
                <a:lnTo>
                  <a:pt x="0" y="0"/>
                </a:lnTo>
                <a:close/>
              </a:path>
            </a:pathLst>
          </a:custGeom>
          <a:blipFill rotWithShape="1">
            <a:blip r:embed="rId3">
              <a:alphaModFix/>
            </a:blip>
            <a:stretch>
              <a:fillRect b="0" l="0" r="0" t="0"/>
            </a:stretch>
          </a:blipFill>
          <a:ln>
            <a:noFill/>
          </a:ln>
        </p:spPr>
      </p:sp>
      <p:sp>
        <p:nvSpPr>
          <p:cNvPr id="173" name="Google Shape;173;p13"/>
          <p:cNvSpPr txBox="1"/>
          <p:nvPr/>
        </p:nvSpPr>
        <p:spPr>
          <a:xfrm>
            <a:off x="1105824" y="1066800"/>
            <a:ext cx="6726444" cy="64770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500" u="none" cap="none" strike="noStrike">
                <a:solidFill>
                  <a:srgbClr val="8CA9AD"/>
                </a:solidFill>
                <a:latin typeface="DM Sans"/>
                <a:ea typeface="DM Sans"/>
                <a:cs typeface="DM Sans"/>
                <a:sym typeface="DM Sans"/>
              </a:rPr>
              <a:t>Analysis</a:t>
            </a:r>
            <a:endParaRPr/>
          </a:p>
        </p:txBody>
      </p:sp>
      <p:sp>
        <p:nvSpPr>
          <p:cNvPr id="174" name="Google Shape;174;p13"/>
          <p:cNvSpPr txBox="1"/>
          <p:nvPr/>
        </p:nvSpPr>
        <p:spPr>
          <a:xfrm>
            <a:off x="831584" y="3016863"/>
            <a:ext cx="8038176" cy="4873631"/>
          </a:xfrm>
          <a:prstGeom prst="rect">
            <a:avLst/>
          </a:prstGeom>
          <a:noFill/>
          <a:ln>
            <a:noFill/>
          </a:ln>
        </p:spPr>
        <p:txBody>
          <a:bodyPr anchorCtr="0" anchor="t" bIns="0" lIns="0" spcFirstLastPara="1" rIns="0" wrap="square" tIns="0">
            <a:spAutoFit/>
          </a:bodyPr>
          <a:lstStyle/>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We use the same features that we used in the previous slide to make a difference between the defaulters and repayers </a:t>
            </a:r>
            <a:endParaRPr/>
          </a:p>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From this plot we can see that applicants with academic degrees do not fall into the defaulters category. Or the customers who take cash loans are most likely to default their loans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CA9AD"/>
        </a:solidFill>
      </p:bgPr>
    </p:bg>
    <p:spTree>
      <p:nvGrpSpPr>
        <p:cNvPr id="178" name="Shape 178"/>
        <p:cNvGrpSpPr/>
        <p:nvPr/>
      </p:nvGrpSpPr>
      <p:grpSpPr>
        <a:xfrm>
          <a:off x="0" y="0"/>
          <a:ext cx="0" cy="0"/>
          <a:chOff x="0" y="0"/>
          <a:chExt cx="0" cy="0"/>
        </a:xfrm>
      </p:grpSpPr>
      <p:sp>
        <p:nvSpPr>
          <p:cNvPr id="179" name="Google Shape;179;p14"/>
          <p:cNvSpPr txBox="1"/>
          <p:nvPr/>
        </p:nvSpPr>
        <p:spPr>
          <a:xfrm>
            <a:off x="1822482" y="2349500"/>
            <a:ext cx="14643036" cy="352107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12500" u="none" cap="none" strike="noStrike">
                <a:solidFill>
                  <a:srgbClr val="FFFFFF"/>
                </a:solidFill>
                <a:latin typeface="DM Sans"/>
                <a:ea typeface="DM Sans"/>
                <a:cs typeface="DM Sans"/>
                <a:sym typeface="DM Sans"/>
              </a:rPr>
              <a:t>MACHINE LEARNING</a:t>
            </a:r>
            <a:endParaRPr/>
          </a:p>
        </p:txBody>
      </p:sp>
      <p:sp>
        <p:nvSpPr>
          <p:cNvPr id="180" name="Google Shape;180;p14"/>
          <p:cNvSpPr/>
          <p:nvPr/>
        </p:nvSpPr>
        <p:spPr>
          <a:xfrm>
            <a:off x="1028700" y="-1122724"/>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81" name="Google Shape;181;p14"/>
          <p:cNvSpPr/>
          <p:nvPr/>
        </p:nvSpPr>
        <p:spPr>
          <a:xfrm flipH="1" rot="10800000">
            <a:off x="13156322" y="7153817"/>
            <a:ext cx="4102978" cy="3133183"/>
          </a:xfrm>
          <a:custGeom>
            <a:rect b="b" l="l" r="r" t="t"/>
            <a:pathLst>
              <a:path extrusionOk="0" h="3133183" w="4102978">
                <a:moveTo>
                  <a:pt x="0" y="3133183"/>
                </a:moveTo>
                <a:lnTo>
                  <a:pt x="4102978" y="3133183"/>
                </a:lnTo>
                <a:lnTo>
                  <a:pt x="4102978" y="0"/>
                </a:lnTo>
                <a:lnTo>
                  <a:pt x="0" y="0"/>
                </a:lnTo>
                <a:lnTo>
                  <a:pt x="0" y="3133183"/>
                </a:lnTo>
                <a:close/>
              </a:path>
            </a:pathLst>
          </a:custGeom>
          <a:blipFill rotWithShape="1">
            <a:blip r:embed="rId4">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p:nvPr/>
        </p:nvSpPr>
        <p:spPr>
          <a:xfrm>
            <a:off x="9144000" y="1636722"/>
            <a:ext cx="8401303" cy="7621578"/>
          </a:xfrm>
          <a:custGeom>
            <a:rect b="b" l="l" r="r" t="t"/>
            <a:pathLst>
              <a:path extrusionOk="0" h="7621578" w="8401303">
                <a:moveTo>
                  <a:pt x="0" y="0"/>
                </a:moveTo>
                <a:lnTo>
                  <a:pt x="8401303" y="0"/>
                </a:lnTo>
                <a:lnTo>
                  <a:pt x="8401303" y="7621578"/>
                </a:lnTo>
                <a:lnTo>
                  <a:pt x="0" y="7621578"/>
                </a:lnTo>
                <a:lnTo>
                  <a:pt x="0" y="0"/>
                </a:lnTo>
                <a:close/>
              </a:path>
            </a:pathLst>
          </a:custGeom>
          <a:blipFill rotWithShape="1">
            <a:blip r:embed="rId3">
              <a:alphaModFix/>
            </a:blip>
            <a:stretch>
              <a:fillRect b="0" l="-10304" r="0" t="0"/>
            </a:stretch>
          </a:blipFill>
          <a:ln>
            <a:noFill/>
          </a:ln>
        </p:spPr>
      </p:sp>
      <p:sp>
        <p:nvSpPr>
          <p:cNvPr id="187" name="Google Shape;187;p15"/>
          <p:cNvSpPr txBox="1"/>
          <p:nvPr/>
        </p:nvSpPr>
        <p:spPr>
          <a:xfrm>
            <a:off x="831584" y="3016863"/>
            <a:ext cx="8038176" cy="4387856"/>
          </a:xfrm>
          <a:prstGeom prst="rect">
            <a:avLst/>
          </a:prstGeom>
          <a:noFill/>
          <a:ln>
            <a:noFill/>
          </a:ln>
        </p:spPr>
        <p:txBody>
          <a:bodyPr anchorCtr="0" anchor="t" bIns="0" lIns="0" spcFirstLastPara="1" rIns="0" wrap="square" tIns="0">
            <a:spAutoFit/>
          </a:bodyPr>
          <a:lstStyle/>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As spoken earlier we use Logistic regression to train the binary output here with this data. </a:t>
            </a:r>
            <a:endParaRPr/>
          </a:p>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The model has an accuracy of 82% which can be increased even more with more powerful models. </a:t>
            </a:r>
            <a:endParaRPr/>
          </a:p>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This is a classic example of how this dataset is a little too big for a model like logistic regression</a:t>
            </a:r>
            <a:endParaRPr/>
          </a:p>
        </p:txBody>
      </p:sp>
      <p:sp>
        <p:nvSpPr>
          <p:cNvPr id="188" name="Google Shape;188;p15"/>
          <p:cNvSpPr txBox="1"/>
          <p:nvPr/>
        </p:nvSpPr>
        <p:spPr>
          <a:xfrm>
            <a:off x="1028700" y="617547"/>
            <a:ext cx="9166757" cy="211455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7500" u="none" cap="none" strike="noStrike">
                <a:solidFill>
                  <a:srgbClr val="8CA9AD"/>
                </a:solidFill>
                <a:latin typeface="DM Sans"/>
                <a:ea typeface="DM Sans"/>
                <a:cs typeface="DM Sans"/>
                <a:sym typeface="DM Sans"/>
              </a:rPr>
              <a:t>LOGISTIC REGRESSION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nvSpPr>
        <p:spPr>
          <a:xfrm>
            <a:off x="4560622" y="1104900"/>
            <a:ext cx="9166757" cy="10668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7500" u="none" cap="none" strike="noStrike">
                <a:solidFill>
                  <a:srgbClr val="8CA9AD"/>
                </a:solidFill>
                <a:latin typeface="DM Sans"/>
                <a:ea typeface="DM Sans"/>
                <a:cs typeface="DM Sans"/>
                <a:sym typeface="DM Sans"/>
              </a:rPr>
              <a:t>DECISION TREE</a:t>
            </a:r>
            <a:endParaRPr/>
          </a:p>
        </p:txBody>
      </p:sp>
      <p:sp>
        <p:nvSpPr>
          <p:cNvPr id="194" name="Google Shape;194;p16"/>
          <p:cNvSpPr/>
          <p:nvPr/>
        </p:nvSpPr>
        <p:spPr>
          <a:xfrm>
            <a:off x="9144000" y="2404489"/>
            <a:ext cx="7854514" cy="6270270"/>
          </a:xfrm>
          <a:custGeom>
            <a:rect b="b" l="l" r="r" t="t"/>
            <a:pathLst>
              <a:path extrusionOk="0" h="6270270" w="7854514">
                <a:moveTo>
                  <a:pt x="0" y="0"/>
                </a:moveTo>
                <a:lnTo>
                  <a:pt x="7854514" y="0"/>
                </a:lnTo>
                <a:lnTo>
                  <a:pt x="7854514" y="6270271"/>
                </a:lnTo>
                <a:lnTo>
                  <a:pt x="0" y="6270271"/>
                </a:lnTo>
                <a:lnTo>
                  <a:pt x="0" y="0"/>
                </a:lnTo>
                <a:close/>
              </a:path>
            </a:pathLst>
          </a:custGeom>
          <a:blipFill rotWithShape="1">
            <a:blip r:embed="rId3">
              <a:alphaModFix/>
            </a:blip>
            <a:stretch>
              <a:fillRect b="0" l="0" r="0" t="0"/>
            </a:stretch>
          </a:blipFill>
          <a:ln>
            <a:noFill/>
          </a:ln>
        </p:spPr>
      </p:sp>
      <p:sp>
        <p:nvSpPr>
          <p:cNvPr id="195" name="Google Shape;195;p16"/>
          <p:cNvSpPr txBox="1"/>
          <p:nvPr/>
        </p:nvSpPr>
        <p:spPr>
          <a:xfrm>
            <a:off x="831584" y="3016863"/>
            <a:ext cx="8038200" cy="7057500"/>
          </a:xfrm>
          <a:prstGeom prst="rect">
            <a:avLst/>
          </a:prstGeom>
          <a:noFill/>
          <a:ln>
            <a:noFill/>
          </a:ln>
        </p:spPr>
        <p:txBody>
          <a:bodyPr anchorCtr="0" anchor="t" bIns="0" lIns="0" spcFirstLastPara="1" rIns="0" wrap="square" tIns="0">
            <a:spAutoFit/>
          </a:bodyPr>
          <a:lstStyle/>
          <a:p>
            <a:pPr indent="-377875" lvl="1" marL="755752" marR="0" rtl="0" algn="l">
              <a:lnSpc>
                <a:spcPct val="110000"/>
              </a:lnSpc>
              <a:spcBef>
                <a:spcPts val="0"/>
              </a:spcBef>
              <a:spcAft>
                <a:spcPts val="0"/>
              </a:spcAft>
              <a:buClr>
                <a:srgbClr val="737373"/>
              </a:buClr>
              <a:buSzPts val="3500"/>
              <a:buFont typeface="Arial"/>
              <a:buChar char="•"/>
            </a:pPr>
            <a:r>
              <a:rPr lang="en-US" sz="3500">
                <a:solidFill>
                  <a:srgbClr val="737373"/>
                </a:solidFill>
                <a:latin typeface="DM Sans"/>
                <a:ea typeface="DM Sans"/>
                <a:cs typeface="DM Sans"/>
                <a:sym typeface="DM Sans"/>
              </a:rPr>
              <a:t>Decision tree is a machine learning model used for both classification and regression tasks</a:t>
            </a:r>
            <a:endParaRPr sz="3500">
              <a:solidFill>
                <a:srgbClr val="737373"/>
              </a:solidFill>
              <a:latin typeface="DM Sans"/>
              <a:ea typeface="DM Sans"/>
              <a:cs typeface="DM Sans"/>
              <a:sym typeface="DM Sans"/>
            </a:endParaRPr>
          </a:p>
          <a:p>
            <a:pPr indent="-377875" lvl="1" marL="755752"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As the data is a binary classifier data, we thought Decision tree was the best model that we could use. </a:t>
            </a:r>
            <a:endParaRPr b="0" i="0" sz="3500" u="none" cap="none" strike="noStrike">
              <a:solidFill>
                <a:srgbClr val="737373"/>
              </a:solidFill>
              <a:latin typeface="DM Sans"/>
              <a:ea typeface="DM Sans"/>
              <a:cs typeface="DM Sans"/>
              <a:sym typeface="DM Sans"/>
            </a:endParaRPr>
          </a:p>
          <a:p>
            <a:pPr indent="-377875" lvl="1" marL="755752" marR="0" rtl="0" algn="l">
              <a:lnSpc>
                <a:spcPct val="110000"/>
              </a:lnSpc>
              <a:spcBef>
                <a:spcPts val="0"/>
              </a:spcBef>
              <a:spcAft>
                <a:spcPts val="0"/>
              </a:spcAft>
              <a:buClr>
                <a:srgbClr val="737373"/>
              </a:buClr>
              <a:buSzPts val="3500"/>
              <a:buFont typeface="DM Sans"/>
              <a:buChar char="•"/>
            </a:pPr>
            <a:r>
              <a:rPr lang="en-US" sz="3500">
                <a:solidFill>
                  <a:srgbClr val="737373"/>
                </a:solidFill>
                <a:latin typeface="DM Sans"/>
                <a:ea typeface="DM Sans"/>
                <a:cs typeface="DM Sans"/>
                <a:sym typeface="DM Sans"/>
              </a:rPr>
              <a:t>As the data traverses the tree the decision is made with respect to the features</a:t>
            </a:r>
            <a:endParaRPr sz="3500">
              <a:solidFill>
                <a:srgbClr val="737373"/>
              </a:solidFill>
              <a:latin typeface="DM Sans"/>
              <a:ea typeface="DM Sans"/>
              <a:cs typeface="DM Sans"/>
              <a:sym typeface="DM Sans"/>
            </a:endParaRPr>
          </a:p>
          <a:p>
            <a:pPr indent="-377875" lvl="1" marL="755753" marR="0" rtl="0" algn="l">
              <a:lnSpc>
                <a:spcPct val="110000"/>
              </a:lnSpc>
              <a:spcBef>
                <a:spcPts val="0"/>
              </a:spcBef>
              <a:spcAft>
                <a:spcPts val="0"/>
              </a:spcAft>
              <a:buClr>
                <a:srgbClr val="737373"/>
              </a:buClr>
              <a:buSzPts val="3500"/>
              <a:buFont typeface="DM Sans"/>
              <a:buChar char="•"/>
            </a:pPr>
            <a:r>
              <a:rPr lang="en-US" sz="3500">
                <a:solidFill>
                  <a:srgbClr val="737373"/>
                </a:solidFill>
                <a:latin typeface="DM Sans"/>
                <a:ea typeface="DM Sans"/>
                <a:cs typeface="DM Sans"/>
                <a:sym typeface="DM Sans"/>
              </a:rPr>
              <a:t>We get 87% accuracy for our model with decision tree</a:t>
            </a:r>
            <a:endParaRPr sz="3500">
              <a:solidFill>
                <a:srgbClr val="737373"/>
              </a:solidFill>
              <a:latin typeface="DM Sans"/>
              <a:ea typeface="DM Sans"/>
              <a:cs typeface="DM Sans"/>
              <a:sym typeface="DM Sans"/>
            </a:endParaRPr>
          </a:p>
          <a:p>
            <a:pPr indent="0" lvl="0" marL="0" marR="0" rtl="0" algn="l">
              <a:lnSpc>
                <a:spcPct val="110000"/>
              </a:lnSpc>
              <a:spcBef>
                <a:spcPts val="0"/>
              </a:spcBef>
              <a:spcAft>
                <a:spcPts val="0"/>
              </a:spcAft>
              <a:buNone/>
            </a:pPr>
            <a:r>
              <a:t/>
            </a:r>
            <a:endParaRPr b="0" i="0" sz="3500" u="none" cap="none" strike="noStrike">
              <a:solidFill>
                <a:srgbClr val="737373"/>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505549" y="2014838"/>
            <a:ext cx="8113524" cy="6257325"/>
          </a:xfrm>
          <a:custGeom>
            <a:rect b="b" l="l" r="r" t="t"/>
            <a:pathLst>
              <a:path extrusionOk="0" h="6257325" w="8113524">
                <a:moveTo>
                  <a:pt x="0" y="0"/>
                </a:moveTo>
                <a:lnTo>
                  <a:pt x="8113525" y="0"/>
                </a:lnTo>
                <a:lnTo>
                  <a:pt x="8113525" y="6257324"/>
                </a:lnTo>
                <a:lnTo>
                  <a:pt x="0" y="6257324"/>
                </a:lnTo>
                <a:lnTo>
                  <a:pt x="0" y="0"/>
                </a:lnTo>
                <a:close/>
              </a:path>
            </a:pathLst>
          </a:custGeom>
          <a:blipFill rotWithShape="1">
            <a:blip r:embed="rId3">
              <a:alphaModFix/>
            </a:blip>
            <a:stretch>
              <a:fillRect b="0" l="0" r="0" t="0"/>
            </a:stretch>
          </a:blipFill>
          <a:ln>
            <a:noFill/>
          </a:ln>
        </p:spPr>
      </p:sp>
      <p:sp>
        <p:nvSpPr>
          <p:cNvPr id="201" name="Google Shape;201;p17"/>
          <p:cNvSpPr txBox="1"/>
          <p:nvPr/>
        </p:nvSpPr>
        <p:spPr>
          <a:xfrm>
            <a:off x="831584" y="3016863"/>
            <a:ext cx="8038200" cy="5872200"/>
          </a:xfrm>
          <a:prstGeom prst="rect">
            <a:avLst/>
          </a:prstGeom>
          <a:noFill/>
          <a:ln>
            <a:noFill/>
          </a:ln>
        </p:spPr>
        <p:txBody>
          <a:bodyPr anchorCtr="0" anchor="t" bIns="0" lIns="0" spcFirstLastPara="1" rIns="0" wrap="square" tIns="0">
            <a:spAutoFit/>
          </a:bodyPr>
          <a:lstStyle/>
          <a:p>
            <a:pPr indent="-377875" lvl="1" marL="755753"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We are using random forest to build on the Decision tree model.</a:t>
            </a:r>
            <a:endParaRPr/>
          </a:p>
          <a:p>
            <a:pPr indent="-377875" lvl="1" marL="755752" marR="0" rtl="0" algn="l">
              <a:lnSpc>
                <a:spcPct val="110000"/>
              </a:lnSpc>
              <a:spcBef>
                <a:spcPts val="0"/>
              </a:spcBef>
              <a:spcAft>
                <a:spcPts val="0"/>
              </a:spcAft>
              <a:buClr>
                <a:srgbClr val="737373"/>
              </a:buClr>
              <a:buSzPts val="3500"/>
              <a:buFont typeface="Arial"/>
              <a:buChar char="•"/>
            </a:pPr>
            <a:r>
              <a:rPr b="0" i="0" lang="en-US" sz="3500" u="none" cap="none" strike="noStrike">
                <a:solidFill>
                  <a:srgbClr val="737373"/>
                </a:solidFill>
                <a:latin typeface="DM Sans"/>
                <a:ea typeface="DM Sans"/>
                <a:cs typeface="DM Sans"/>
                <a:sym typeface="DM Sans"/>
              </a:rPr>
              <a:t>The random forest model makes sure that there is no hampering of the data from the decision tree and the decision tree is not overfitting  </a:t>
            </a:r>
            <a:endParaRPr b="0" i="0" sz="3500" u="none" cap="none" strike="noStrike">
              <a:solidFill>
                <a:srgbClr val="737373"/>
              </a:solidFill>
              <a:latin typeface="DM Sans"/>
              <a:ea typeface="DM Sans"/>
              <a:cs typeface="DM Sans"/>
              <a:sym typeface="DM Sans"/>
            </a:endParaRPr>
          </a:p>
          <a:p>
            <a:pPr indent="-377875" lvl="1" marL="755753" marR="0" rtl="0" algn="l">
              <a:lnSpc>
                <a:spcPct val="110000"/>
              </a:lnSpc>
              <a:spcBef>
                <a:spcPts val="0"/>
              </a:spcBef>
              <a:spcAft>
                <a:spcPts val="0"/>
              </a:spcAft>
              <a:buClr>
                <a:srgbClr val="737373"/>
              </a:buClr>
              <a:buSzPts val="3500"/>
              <a:buFont typeface="DM Sans"/>
              <a:buChar char="•"/>
            </a:pPr>
            <a:r>
              <a:rPr lang="en-US" sz="3500">
                <a:solidFill>
                  <a:srgbClr val="737373"/>
                </a:solidFill>
                <a:latin typeface="DM Sans"/>
                <a:ea typeface="DM Sans"/>
                <a:cs typeface="DM Sans"/>
                <a:sym typeface="DM Sans"/>
              </a:rPr>
              <a:t>We get an 87% with training set and 83 % with the test set</a:t>
            </a:r>
            <a:endParaRPr sz="3500">
              <a:solidFill>
                <a:srgbClr val="737373"/>
              </a:solidFill>
              <a:latin typeface="DM Sans"/>
              <a:ea typeface="DM Sans"/>
              <a:cs typeface="DM Sans"/>
              <a:sym typeface="DM Sans"/>
            </a:endParaRPr>
          </a:p>
          <a:p>
            <a:pPr indent="0" lvl="0" marL="0" marR="0" rtl="0" algn="l">
              <a:lnSpc>
                <a:spcPct val="110000"/>
              </a:lnSpc>
              <a:spcBef>
                <a:spcPts val="0"/>
              </a:spcBef>
              <a:spcAft>
                <a:spcPts val="0"/>
              </a:spcAft>
              <a:buNone/>
            </a:pPr>
            <a:r>
              <a:t/>
            </a:r>
            <a:endParaRPr b="0" i="0" sz="3500" u="none" cap="none" strike="noStrike">
              <a:solidFill>
                <a:srgbClr val="737373"/>
              </a:solidFill>
              <a:latin typeface="DM Sans"/>
              <a:ea typeface="DM Sans"/>
              <a:cs typeface="DM Sans"/>
              <a:sym typeface="DM Sans"/>
            </a:endParaRPr>
          </a:p>
        </p:txBody>
      </p:sp>
      <p:sp>
        <p:nvSpPr>
          <p:cNvPr id="202" name="Google Shape;202;p17"/>
          <p:cNvSpPr txBox="1"/>
          <p:nvPr/>
        </p:nvSpPr>
        <p:spPr>
          <a:xfrm>
            <a:off x="338792" y="1104900"/>
            <a:ext cx="9166757" cy="10668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7500" u="none" cap="none" strike="noStrike">
                <a:solidFill>
                  <a:srgbClr val="8CA9AD"/>
                </a:solidFill>
                <a:latin typeface="DM Sans"/>
                <a:ea typeface="DM Sans"/>
                <a:cs typeface="DM Sans"/>
                <a:sym typeface="DM Sans"/>
              </a:rPr>
              <a:t>RANDOM FORESTS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p:nvPr/>
        </p:nvSpPr>
        <p:spPr>
          <a:xfrm rot="5400000">
            <a:off x="13482016" y="-2080942"/>
            <a:ext cx="5450085" cy="4161883"/>
          </a:xfrm>
          <a:custGeom>
            <a:rect b="b" l="l" r="r" t="t"/>
            <a:pathLst>
              <a:path extrusionOk="0" h="4161883" w="5450085">
                <a:moveTo>
                  <a:pt x="0" y="0"/>
                </a:moveTo>
                <a:lnTo>
                  <a:pt x="5450085" y="0"/>
                </a:lnTo>
                <a:lnTo>
                  <a:pt x="5450085" y="4161884"/>
                </a:lnTo>
                <a:lnTo>
                  <a:pt x="0" y="4161884"/>
                </a:lnTo>
                <a:lnTo>
                  <a:pt x="0" y="0"/>
                </a:lnTo>
                <a:close/>
              </a:path>
            </a:pathLst>
          </a:custGeom>
          <a:blipFill rotWithShape="1">
            <a:blip r:embed="rId3">
              <a:alphaModFix/>
            </a:blip>
            <a:stretch>
              <a:fillRect b="0" l="0" r="0" t="0"/>
            </a:stretch>
          </a:blipFill>
          <a:ln>
            <a:noFill/>
          </a:ln>
        </p:spPr>
      </p:sp>
      <p:grpSp>
        <p:nvGrpSpPr>
          <p:cNvPr id="208" name="Google Shape;208;p18"/>
          <p:cNvGrpSpPr/>
          <p:nvPr/>
        </p:nvGrpSpPr>
        <p:grpSpPr>
          <a:xfrm>
            <a:off x="1028700" y="811709"/>
            <a:ext cx="16230600" cy="8446591"/>
            <a:chOff x="0" y="-57150"/>
            <a:chExt cx="4274726" cy="2224617"/>
          </a:xfrm>
        </p:grpSpPr>
        <p:sp>
          <p:nvSpPr>
            <p:cNvPr id="209" name="Google Shape;209;p18"/>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txBox="1"/>
            <p:nvPr/>
          </p:nvSpPr>
          <p:spPr>
            <a:xfrm>
              <a:off x="0" y="-57150"/>
              <a:ext cx="4274726" cy="22246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1" name="Google Shape;211;p18"/>
          <p:cNvSpPr txBox="1"/>
          <p:nvPr/>
        </p:nvSpPr>
        <p:spPr>
          <a:xfrm>
            <a:off x="4687816" y="1771994"/>
            <a:ext cx="8912367" cy="98298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6900" u="none" cap="none" strike="noStrike">
                <a:solidFill>
                  <a:srgbClr val="FFFFFF"/>
                </a:solidFill>
                <a:latin typeface="DM Sans"/>
                <a:ea typeface="DM Sans"/>
                <a:cs typeface="DM Sans"/>
                <a:sym typeface="DM Sans"/>
              </a:rPr>
              <a:t>CONCLUSION</a:t>
            </a:r>
            <a:endParaRPr/>
          </a:p>
        </p:txBody>
      </p:sp>
      <p:sp>
        <p:nvSpPr>
          <p:cNvPr id="212" name="Google Shape;212;p18"/>
          <p:cNvSpPr txBox="1"/>
          <p:nvPr/>
        </p:nvSpPr>
        <p:spPr>
          <a:xfrm>
            <a:off x="11735985" y="4346197"/>
            <a:ext cx="4373269" cy="501656"/>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3500" u="none" cap="none" strike="noStrike">
                <a:solidFill>
                  <a:srgbClr val="8CA9AD"/>
                </a:solidFill>
                <a:latin typeface="DM Sans"/>
                <a:ea typeface="DM Sans"/>
                <a:cs typeface="DM Sans"/>
                <a:sym typeface="DM Sans"/>
              </a:rPr>
              <a:t>PREMIUM</a:t>
            </a:r>
            <a:endParaRPr/>
          </a:p>
        </p:txBody>
      </p:sp>
      <p:sp>
        <p:nvSpPr>
          <p:cNvPr id="213" name="Google Shape;213;p18"/>
          <p:cNvSpPr txBox="1"/>
          <p:nvPr/>
        </p:nvSpPr>
        <p:spPr>
          <a:xfrm>
            <a:off x="1790478" y="3378398"/>
            <a:ext cx="14706900" cy="5192400"/>
          </a:xfrm>
          <a:prstGeom prst="rect">
            <a:avLst/>
          </a:prstGeom>
          <a:noFill/>
          <a:ln>
            <a:noFill/>
          </a:ln>
        </p:spPr>
        <p:txBody>
          <a:bodyPr anchorCtr="0" anchor="t" bIns="0" lIns="0" spcFirstLastPara="1" rIns="0" wrap="square" tIns="0">
            <a:spAutoFit/>
          </a:bodyPr>
          <a:lstStyle/>
          <a:p>
            <a:pPr indent="0" lvl="0" marL="914400" marR="0" rtl="0" algn="l">
              <a:lnSpc>
                <a:spcPct val="109988"/>
              </a:lnSpc>
              <a:spcBef>
                <a:spcPts val="0"/>
              </a:spcBef>
              <a:spcAft>
                <a:spcPts val="0"/>
              </a:spcAft>
              <a:buNone/>
            </a:pPr>
            <a:r>
              <a:t/>
            </a:r>
            <a:endParaRPr/>
          </a:p>
          <a:p>
            <a:pPr indent="-289680" lvl="1" marL="579360" marR="0" rtl="0" algn="l">
              <a:lnSpc>
                <a:spcPct val="109988"/>
              </a:lnSpc>
              <a:spcBef>
                <a:spcPts val="0"/>
              </a:spcBef>
              <a:spcAft>
                <a:spcPts val="0"/>
              </a:spcAft>
              <a:buClr>
                <a:srgbClr val="000000"/>
              </a:buClr>
              <a:buSzPts val="2683"/>
              <a:buFont typeface="Arial"/>
              <a:buChar char="•"/>
            </a:pPr>
            <a:r>
              <a:rPr b="1" i="0" lang="en-US" sz="2683" u="none" cap="none" strike="noStrike">
                <a:solidFill>
                  <a:srgbClr val="000000"/>
                </a:solidFill>
                <a:latin typeface="DM Sans"/>
                <a:ea typeface="DM Sans"/>
                <a:cs typeface="DM Sans"/>
                <a:sym typeface="DM Sans"/>
              </a:rPr>
              <a:t>Meticulous data processing and feature engineering for robust eligibility assessment.</a:t>
            </a:r>
            <a:endParaRPr/>
          </a:p>
          <a:p>
            <a:pPr indent="-289680" lvl="1" marL="579360" marR="0" rtl="0" algn="l">
              <a:lnSpc>
                <a:spcPct val="109988"/>
              </a:lnSpc>
              <a:spcBef>
                <a:spcPts val="0"/>
              </a:spcBef>
              <a:spcAft>
                <a:spcPts val="0"/>
              </a:spcAft>
              <a:buClr>
                <a:srgbClr val="000000"/>
              </a:buClr>
              <a:buSzPts val="2683"/>
              <a:buFont typeface="Arial"/>
              <a:buChar char="•"/>
            </a:pPr>
            <a:r>
              <a:rPr b="1" i="0" lang="en-US" sz="2683" u="none" cap="none" strike="noStrike">
                <a:solidFill>
                  <a:srgbClr val="000000"/>
                </a:solidFill>
                <a:latin typeface="DM Sans"/>
                <a:ea typeface="DM Sans"/>
                <a:cs typeface="DM Sans"/>
                <a:sym typeface="DM Sans"/>
              </a:rPr>
              <a:t>Logistic Regression, Random Forest, and Decision Tree models chosen for their suitability in binary classification tasks.</a:t>
            </a:r>
            <a:endParaRPr/>
          </a:p>
          <a:p>
            <a:pPr indent="-289680" lvl="1" marL="579360" marR="0" rtl="0" algn="l">
              <a:lnSpc>
                <a:spcPct val="109988"/>
              </a:lnSpc>
              <a:spcBef>
                <a:spcPts val="0"/>
              </a:spcBef>
              <a:spcAft>
                <a:spcPts val="0"/>
              </a:spcAft>
              <a:buClr>
                <a:srgbClr val="000000"/>
              </a:buClr>
              <a:buSzPts val="2683"/>
              <a:buFont typeface="Arial"/>
              <a:buChar char="•"/>
            </a:pPr>
            <a:r>
              <a:rPr b="1" i="0" lang="en-US" sz="2683" u="none" cap="none" strike="noStrike">
                <a:solidFill>
                  <a:srgbClr val="000000"/>
                </a:solidFill>
                <a:latin typeface="DM Sans"/>
                <a:ea typeface="DM Sans"/>
                <a:cs typeface="DM Sans"/>
                <a:sym typeface="DM Sans"/>
              </a:rPr>
              <a:t>Commendable accuracy and efficiency in evaluating loan eligibility demonstrated by machine learning models.</a:t>
            </a:r>
            <a:endParaRPr/>
          </a:p>
          <a:p>
            <a:pPr indent="-289680" lvl="1" marL="579360" marR="0" rtl="0" algn="l">
              <a:lnSpc>
                <a:spcPct val="109988"/>
              </a:lnSpc>
              <a:spcBef>
                <a:spcPts val="0"/>
              </a:spcBef>
              <a:spcAft>
                <a:spcPts val="0"/>
              </a:spcAft>
              <a:buClr>
                <a:srgbClr val="000000"/>
              </a:buClr>
              <a:buSzPts val="2683"/>
              <a:buFont typeface="Arial"/>
              <a:buChar char="•"/>
            </a:pPr>
            <a:r>
              <a:rPr b="1" i="0" lang="en-US" sz="2683" u="none" cap="none" strike="noStrike">
                <a:solidFill>
                  <a:srgbClr val="000000"/>
                </a:solidFill>
                <a:latin typeface="DM Sans"/>
                <a:ea typeface="DM Sans"/>
                <a:cs typeface="DM Sans"/>
                <a:sym typeface="DM Sans"/>
              </a:rPr>
              <a:t>Emphasis on careful data preprocessing and feature selection for enhanced model performance.</a:t>
            </a:r>
            <a:endParaRPr/>
          </a:p>
          <a:p>
            <a:pPr indent="-289680" lvl="1" marL="579360" marR="0" rtl="0" algn="l">
              <a:lnSpc>
                <a:spcPct val="109988"/>
              </a:lnSpc>
              <a:spcBef>
                <a:spcPts val="0"/>
              </a:spcBef>
              <a:spcAft>
                <a:spcPts val="0"/>
              </a:spcAft>
              <a:buClr>
                <a:srgbClr val="000000"/>
              </a:buClr>
              <a:buSzPts val="2683"/>
              <a:buFont typeface="Arial"/>
              <a:buChar char="•"/>
            </a:pPr>
            <a:r>
              <a:rPr b="1" i="0" lang="en-US" sz="2683" u="none" cap="none" strike="noStrike">
                <a:solidFill>
                  <a:srgbClr val="000000"/>
                </a:solidFill>
                <a:latin typeface="DM Sans"/>
                <a:ea typeface="DM Sans"/>
                <a:cs typeface="DM Sans"/>
                <a:sym typeface="DM Sans"/>
              </a:rPr>
              <a:t>A foundation for continued exploration and refinement in improving the precision and generalizability of the loan eligibility assessment system.</a:t>
            </a:r>
            <a:endParaRPr/>
          </a:p>
          <a:p>
            <a:pPr indent="0" lvl="0" marL="0" marR="0" rtl="0" algn="l">
              <a:lnSpc>
                <a:spcPct val="109988"/>
              </a:lnSpc>
              <a:spcBef>
                <a:spcPts val="0"/>
              </a:spcBef>
              <a:spcAft>
                <a:spcPts val="0"/>
              </a:spcAft>
              <a:buNone/>
            </a:pPr>
            <a:r>
              <a:t/>
            </a:r>
            <a:endParaRPr b="1" i="0" sz="2683" u="none" cap="none" strike="noStrike">
              <a:solidFill>
                <a:srgbClr val="000000"/>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19"/>
          <p:cNvGrpSpPr/>
          <p:nvPr/>
        </p:nvGrpSpPr>
        <p:grpSpPr>
          <a:xfrm>
            <a:off x="1028700" y="811709"/>
            <a:ext cx="16230600" cy="8446591"/>
            <a:chOff x="0" y="-57150"/>
            <a:chExt cx="4274726" cy="2224617"/>
          </a:xfrm>
        </p:grpSpPr>
        <p:sp>
          <p:nvSpPr>
            <p:cNvPr id="219" name="Google Shape;219;p19"/>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txBox="1"/>
            <p:nvPr/>
          </p:nvSpPr>
          <p:spPr>
            <a:xfrm>
              <a:off x="0" y="-57150"/>
              <a:ext cx="4274726" cy="22246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1" name="Google Shape;221;p19"/>
          <p:cNvSpPr/>
          <p:nvPr/>
        </p:nvSpPr>
        <p:spPr>
          <a:xfrm>
            <a:off x="1981200" y="-94024"/>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222" name="Google Shape;222;p19"/>
          <p:cNvSpPr/>
          <p:nvPr/>
        </p:nvSpPr>
        <p:spPr>
          <a:xfrm>
            <a:off x="1981200" y="6267450"/>
            <a:ext cx="2880360" cy="4114800"/>
          </a:xfrm>
          <a:custGeom>
            <a:rect b="b" l="l" r="r" t="t"/>
            <a:pathLst>
              <a:path extrusionOk="0" h="4114800" w="2880360">
                <a:moveTo>
                  <a:pt x="0" y="0"/>
                </a:moveTo>
                <a:lnTo>
                  <a:pt x="2880360" y="0"/>
                </a:lnTo>
                <a:lnTo>
                  <a:pt x="2880360" y="4114800"/>
                </a:lnTo>
                <a:lnTo>
                  <a:pt x="0" y="4114800"/>
                </a:lnTo>
                <a:lnTo>
                  <a:pt x="0" y="0"/>
                </a:lnTo>
                <a:close/>
              </a:path>
            </a:pathLst>
          </a:custGeom>
          <a:blipFill rotWithShape="1">
            <a:blip r:embed="rId4">
              <a:alphaModFix/>
            </a:blip>
            <a:stretch>
              <a:fillRect b="0" l="0" r="0" t="0"/>
            </a:stretch>
          </a:blipFill>
          <a:ln>
            <a:noFill/>
          </a:ln>
        </p:spPr>
      </p:sp>
      <p:sp>
        <p:nvSpPr>
          <p:cNvPr id="223" name="Google Shape;223;p19"/>
          <p:cNvSpPr txBox="1"/>
          <p:nvPr/>
        </p:nvSpPr>
        <p:spPr>
          <a:xfrm>
            <a:off x="4245946" y="3130544"/>
            <a:ext cx="10620170" cy="1660526"/>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1" i="0" lang="en-US" sz="12500" u="none" cap="none" strike="noStrike">
                <a:solidFill>
                  <a:srgbClr val="FFFFFF"/>
                </a:solidFill>
                <a:latin typeface="DM Sans"/>
                <a:ea typeface="DM Sans"/>
                <a:cs typeface="DM Sans"/>
                <a:sym typeface="DM Sans"/>
              </a:rPr>
              <a:t>THANK YOU</a:t>
            </a:r>
            <a:endParaRPr/>
          </a:p>
        </p:txBody>
      </p:sp>
      <p:sp>
        <p:nvSpPr>
          <p:cNvPr id="224" name="Google Shape;224;p19"/>
          <p:cNvSpPr txBox="1"/>
          <p:nvPr/>
        </p:nvSpPr>
        <p:spPr>
          <a:xfrm>
            <a:off x="9144000" y="4819644"/>
            <a:ext cx="5722200" cy="2154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t/>
            </a:r>
            <a:endParaRPr/>
          </a:p>
        </p:txBody>
      </p:sp>
      <p:sp>
        <p:nvSpPr>
          <p:cNvPr id="225" name="Google Shape;225;p19"/>
          <p:cNvSpPr/>
          <p:nvPr/>
        </p:nvSpPr>
        <p:spPr>
          <a:xfrm rot="10800000">
            <a:off x="5623560" y="7673106"/>
            <a:ext cx="3422956" cy="2613894"/>
          </a:xfrm>
          <a:custGeom>
            <a:rect b="b" l="l" r="r" t="t"/>
            <a:pathLst>
              <a:path extrusionOk="0" h="2613894" w="3422956">
                <a:moveTo>
                  <a:pt x="0" y="0"/>
                </a:moveTo>
                <a:lnTo>
                  <a:pt x="3422956" y="0"/>
                </a:lnTo>
                <a:lnTo>
                  <a:pt x="3422956" y="2613894"/>
                </a:lnTo>
                <a:lnTo>
                  <a:pt x="0" y="261389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2417556" y="9164276"/>
            <a:ext cx="4102978" cy="2245448"/>
          </a:xfrm>
          <a:custGeom>
            <a:rect b="b" l="l" r="r" t="t"/>
            <a:pathLst>
              <a:path extrusionOk="0" h="2245448" w="4102978">
                <a:moveTo>
                  <a:pt x="0" y="0"/>
                </a:moveTo>
                <a:lnTo>
                  <a:pt x="4102979" y="0"/>
                </a:lnTo>
                <a:lnTo>
                  <a:pt x="4102979" y="2245448"/>
                </a:lnTo>
                <a:lnTo>
                  <a:pt x="0" y="2245448"/>
                </a:lnTo>
                <a:lnTo>
                  <a:pt x="0" y="0"/>
                </a:lnTo>
                <a:close/>
              </a:path>
            </a:pathLst>
          </a:custGeom>
          <a:blipFill rotWithShape="1">
            <a:blip r:embed="rId3">
              <a:alphaModFix/>
            </a:blip>
            <a:stretch>
              <a:fillRect b="0" l="0" r="0" t="0"/>
            </a:stretch>
          </a:blipFill>
          <a:ln>
            <a:noFill/>
          </a:ln>
        </p:spPr>
      </p:sp>
      <p:sp>
        <p:nvSpPr>
          <p:cNvPr id="97" name="Google Shape;97;p2"/>
          <p:cNvSpPr txBox="1"/>
          <p:nvPr/>
        </p:nvSpPr>
        <p:spPr>
          <a:xfrm>
            <a:off x="1105824" y="723897"/>
            <a:ext cx="6726444" cy="64770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500" u="none" cap="none" strike="noStrike">
                <a:solidFill>
                  <a:srgbClr val="8CA9AD"/>
                </a:solidFill>
                <a:latin typeface="DM Sans"/>
                <a:ea typeface="DM Sans"/>
                <a:cs typeface="DM Sans"/>
                <a:sym typeface="DM Sans"/>
              </a:rPr>
              <a:t>INTRODUCTION</a:t>
            </a:r>
            <a:endParaRPr/>
          </a:p>
        </p:txBody>
      </p:sp>
      <p:sp>
        <p:nvSpPr>
          <p:cNvPr id="98" name="Google Shape;98;p2"/>
          <p:cNvSpPr txBox="1"/>
          <p:nvPr/>
        </p:nvSpPr>
        <p:spPr>
          <a:xfrm>
            <a:off x="353747" y="2000205"/>
            <a:ext cx="9639025" cy="6740475"/>
          </a:xfrm>
          <a:prstGeom prst="rect">
            <a:avLst/>
          </a:prstGeom>
          <a:noFill/>
          <a:ln>
            <a:noFill/>
          </a:ln>
        </p:spPr>
        <p:txBody>
          <a:bodyPr anchorCtr="0" anchor="t" bIns="0" lIns="0" spcFirstLastPara="1" rIns="0" wrap="square" tIns="0">
            <a:spAutoFit/>
          </a:bodyPr>
          <a:lstStyle/>
          <a:p>
            <a:pPr indent="-373667" lvl="1" marL="747333" marR="0" rtl="0" algn="l">
              <a:lnSpc>
                <a:spcPct val="109997"/>
              </a:lnSpc>
              <a:spcBef>
                <a:spcPts val="0"/>
              </a:spcBef>
              <a:spcAft>
                <a:spcPts val="0"/>
              </a:spcAft>
              <a:buClr>
                <a:srgbClr val="737373"/>
              </a:buClr>
              <a:buSzPts val="3461"/>
              <a:buFont typeface="Arial"/>
              <a:buChar char="•"/>
            </a:pPr>
            <a:r>
              <a:rPr b="0" i="0" lang="en-US" sz="3461" u="none" cap="none" strike="noStrike">
                <a:solidFill>
                  <a:srgbClr val="737373"/>
                </a:solidFill>
                <a:latin typeface="DM Sans"/>
                <a:ea typeface="DM Sans"/>
                <a:cs typeface="DM Sans"/>
                <a:sym typeface="DM Sans"/>
              </a:rPr>
              <a:t>Financial institutions face challenges in assessing creditworthiness for individuals with limited or no credit history.</a:t>
            </a:r>
            <a:endParaRPr/>
          </a:p>
          <a:p>
            <a:pPr indent="-373667" lvl="1" marL="747333" marR="0" rtl="0" algn="l">
              <a:lnSpc>
                <a:spcPct val="109997"/>
              </a:lnSpc>
              <a:spcBef>
                <a:spcPts val="0"/>
              </a:spcBef>
              <a:spcAft>
                <a:spcPts val="0"/>
              </a:spcAft>
              <a:buClr>
                <a:srgbClr val="737373"/>
              </a:buClr>
              <a:buSzPts val="3461"/>
              <a:buFont typeface="Arial"/>
              <a:buChar char="•"/>
            </a:pPr>
            <a:r>
              <a:rPr b="0" i="0" lang="en-US" sz="3461" u="none" cap="none" strike="noStrike">
                <a:solidFill>
                  <a:srgbClr val="737373"/>
                </a:solidFill>
                <a:latin typeface="DM Sans"/>
                <a:ea typeface="DM Sans"/>
                <a:cs typeface="DM Sans"/>
                <a:sym typeface="DM Sans"/>
              </a:rPr>
              <a:t>Opportunistic individuals strategically default, exploiting the information void.</a:t>
            </a:r>
            <a:endParaRPr/>
          </a:p>
          <a:p>
            <a:pPr indent="-373667" lvl="1" marL="747333" marR="0" rtl="0" algn="l">
              <a:lnSpc>
                <a:spcPct val="109997"/>
              </a:lnSpc>
              <a:spcBef>
                <a:spcPts val="0"/>
              </a:spcBef>
              <a:spcAft>
                <a:spcPts val="0"/>
              </a:spcAft>
              <a:buClr>
                <a:srgbClr val="737373"/>
              </a:buClr>
              <a:buSzPts val="3461"/>
              <a:buFont typeface="Arial"/>
              <a:buChar char="•"/>
            </a:pPr>
            <a:r>
              <a:rPr b="0" i="0" lang="en-US" sz="3461" u="none" cap="none" strike="noStrike">
                <a:solidFill>
                  <a:srgbClr val="737373"/>
                </a:solidFill>
                <a:latin typeface="DM Sans"/>
                <a:ea typeface="DM Sans"/>
                <a:cs typeface="DM Sans"/>
                <a:sym typeface="DM Sans"/>
              </a:rPr>
              <a:t>Our machine learning model fills this void by providing nuanced creditworthiness appraisal.</a:t>
            </a:r>
            <a:endParaRPr/>
          </a:p>
          <a:p>
            <a:pPr indent="-373667" lvl="1" marL="747333" marR="0" rtl="0" algn="l">
              <a:lnSpc>
                <a:spcPct val="109997"/>
              </a:lnSpc>
              <a:spcBef>
                <a:spcPts val="0"/>
              </a:spcBef>
              <a:spcAft>
                <a:spcPts val="0"/>
              </a:spcAft>
              <a:buClr>
                <a:srgbClr val="737373"/>
              </a:buClr>
              <a:buSzPts val="3461"/>
              <a:buFont typeface="Arial"/>
              <a:buChar char="•"/>
            </a:pPr>
            <a:r>
              <a:rPr b="0" i="0" lang="en-US" sz="3461" u="none" cap="none" strike="noStrike">
                <a:solidFill>
                  <a:srgbClr val="737373"/>
                </a:solidFill>
                <a:latin typeface="DM Sans"/>
                <a:ea typeface="DM Sans"/>
                <a:cs typeface="DM Sans"/>
                <a:sym typeface="DM Sans"/>
              </a:rPr>
              <a:t>Aims to help businesses make informed lending decisions, maximizing revenue and minimizing defaults.</a:t>
            </a:r>
            <a:endParaRPr/>
          </a:p>
          <a:p>
            <a:pPr indent="-373667" lvl="1" marL="747333" marR="0" rtl="0" algn="l">
              <a:lnSpc>
                <a:spcPct val="109997"/>
              </a:lnSpc>
              <a:spcBef>
                <a:spcPts val="0"/>
              </a:spcBef>
              <a:spcAft>
                <a:spcPts val="0"/>
              </a:spcAft>
              <a:buClr>
                <a:srgbClr val="737373"/>
              </a:buClr>
              <a:buSzPts val="3461"/>
              <a:buFont typeface="Arial"/>
              <a:buChar char="•"/>
            </a:pPr>
            <a:r>
              <a:rPr b="0" i="0" lang="en-US" sz="3461" u="none" cap="none" strike="noStrike">
                <a:solidFill>
                  <a:srgbClr val="737373"/>
                </a:solidFill>
                <a:latin typeface="DM Sans"/>
                <a:ea typeface="DM Sans"/>
                <a:cs typeface="DM Sans"/>
                <a:sym typeface="DM Sans"/>
              </a:rPr>
              <a:t>Offers expedited application processing for efficient customer service.</a:t>
            </a:r>
            <a:endParaRPr/>
          </a:p>
          <a:p>
            <a:pPr indent="0" lvl="0" marL="0" marR="0" rtl="0" algn="l">
              <a:lnSpc>
                <a:spcPct val="109997"/>
              </a:lnSpc>
              <a:spcBef>
                <a:spcPts val="0"/>
              </a:spcBef>
              <a:spcAft>
                <a:spcPts val="0"/>
              </a:spcAft>
              <a:buNone/>
            </a:pPr>
            <a:r>
              <a:t/>
            </a:r>
            <a:endParaRPr b="0" i="0" sz="3461" u="none" cap="none" strike="noStrike">
              <a:solidFill>
                <a:srgbClr val="737373"/>
              </a:solidFill>
              <a:latin typeface="DM Sans"/>
              <a:ea typeface="DM Sans"/>
              <a:cs typeface="DM Sans"/>
              <a:sym typeface="DM Sans"/>
            </a:endParaRPr>
          </a:p>
        </p:txBody>
      </p:sp>
      <p:pic>
        <p:nvPicPr>
          <p:cNvPr id="99" name="Google Shape;99;p2"/>
          <p:cNvPicPr preferRelativeResize="0"/>
          <p:nvPr/>
        </p:nvPicPr>
        <p:blipFill>
          <a:blip r:embed="rId4">
            <a:alphaModFix/>
          </a:blip>
          <a:stretch>
            <a:fillRect/>
          </a:stretch>
        </p:blipFill>
        <p:spPr>
          <a:xfrm>
            <a:off x="11094551" y="2950250"/>
            <a:ext cx="6573175" cy="438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2417556" y="9164276"/>
            <a:ext cx="4102978" cy="2245448"/>
          </a:xfrm>
          <a:custGeom>
            <a:rect b="b" l="l" r="r" t="t"/>
            <a:pathLst>
              <a:path extrusionOk="0" h="2245448" w="4102978">
                <a:moveTo>
                  <a:pt x="0" y="0"/>
                </a:moveTo>
                <a:lnTo>
                  <a:pt x="4102979" y="0"/>
                </a:lnTo>
                <a:lnTo>
                  <a:pt x="4102979" y="2245448"/>
                </a:lnTo>
                <a:lnTo>
                  <a:pt x="0" y="2245448"/>
                </a:lnTo>
                <a:lnTo>
                  <a:pt x="0" y="0"/>
                </a:lnTo>
                <a:close/>
              </a:path>
            </a:pathLst>
          </a:custGeom>
          <a:blipFill rotWithShape="1">
            <a:blip r:embed="rId3">
              <a:alphaModFix/>
            </a:blip>
            <a:stretch>
              <a:fillRect b="0" l="0" r="0" t="0"/>
            </a:stretch>
          </a:blipFill>
          <a:ln>
            <a:noFill/>
          </a:ln>
        </p:spPr>
      </p:sp>
      <p:sp>
        <p:nvSpPr>
          <p:cNvPr id="105" name="Google Shape;105;p4"/>
          <p:cNvSpPr/>
          <p:nvPr/>
        </p:nvSpPr>
        <p:spPr>
          <a:xfrm rot="5400000">
            <a:off x="13482016" y="-2080942"/>
            <a:ext cx="5450085" cy="4161883"/>
          </a:xfrm>
          <a:custGeom>
            <a:rect b="b" l="l" r="r" t="t"/>
            <a:pathLst>
              <a:path extrusionOk="0" h="4161883" w="5450085">
                <a:moveTo>
                  <a:pt x="0" y="0"/>
                </a:moveTo>
                <a:lnTo>
                  <a:pt x="5450085" y="0"/>
                </a:lnTo>
                <a:lnTo>
                  <a:pt x="5450085" y="4161884"/>
                </a:lnTo>
                <a:lnTo>
                  <a:pt x="0" y="4161884"/>
                </a:lnTo>
                <a:lnTo>
                  <a:pt x="0" y="0"/>
                </a:lnTo>
                <a:close/>
              </a:path>
            </a:pathLst>
          </a:custGeom>
          <a:blipFill rotWithShape="1">
            <a:blip r:embed="rId4">
              <a:alphaModFix/>
            </a:blip>
            <a:stretch>
              <a:fillRect b="0" l="0" r="0" t="0"/>
            </a:stretch>
          </a:blipFill>
          <a:ln>
            <a:noFill/>
          </a:ln>
        </p:spPr>
      </p:sp>
      <p:sp>
        <p:nvSpPr>
          <p:cNvPr id="106" name="Google Shape;106;p4"/>
          <p:cNvSpPr/>
          <p:nvPr/>
        </p:nvSpPr>
        <p:spPr>
          <a:xfrm>
            <a:off x="9384351" y="2299174"/>
            <a:ext cx="8371584" cy="5588032"/>
          </a:xfrm>
          <a:custGeom>
            <a:rect b="b" l="l" r="r" t="t"/>
            <a:pathLst>
              <a:path extrusionOk="0" h="5588032" w="8371584">
                <a:moveTo>
                  <a:pt x="0" y="0"/>
                </a:moveTo>
                <a:lnTo>
                  <a:pt x="8371583" y="0"/>
                </a:lnTo>
                <a:lnTo>
                  <a:pt x="8371583" y="5588032"/>
                </a:lnTo>
                <a:lnTo>
                  <a:pt x="0" y="5588032"/>
                </a:lnTo>
                <a:lnTo>
                  <a:pt x="0" y="0"/>
                </a:lnTo>
                <a:close/>
              </a:path>
            </a:pathLst>
          </a:custGeom>
          <a:blipFill rotWithShape="1">
            <a:blip r:embed="rId5">
              <a:alphaModFix/>
            </a:blip>
            <a:stretch>
              <a:fillRect b="0" l="0" r="0" t="0"/>
            </a:stretch>
          </a:blipFill>
          <a:ln>
            <a:noFill/>
          </a:ln>
        </p:spPr>
      </p:sp>
      <p:sp>
        <p:nvSpPr>
          <p:cNvPr id="107" name="Google Shape;107;p4"/>
          <p:cNvSpPr txBox="1"/>
          <p:nvPr/>
        </p:nvSpPr>
        <p:spPr>
          <a:xfrm>
            <a:off x="2031020" y="1467027"/>
            <a:ext cx="6726444" cy="64770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500" u="none" cap="none" strike="noStrike">
                <a:solidFill>
                  <a:srgbClr val="8CA9AD"/>
                </a:solidFill>
                <a:latin typeface="DM Sans"/>
                <a:ea typeface="DM Sans"/>
                <a:cs typeface="DM Sans"/>
                <a:sym typeface="DM Sans"/>
              </a:rPr>
              <a:t>GOAL</a:t>
            </a:r>
            <a:endParaRPr/>
          </a:p>
        </p:txBody>
      </p:sp>
      <p:sp>
        <p:nvSpPr>
          <p:cNvPr id="108" name="Google Shape;108;p4"/>
          <p:cNvSpPr txBox="1"/>
          <p:nvPr/>
        </p:nvSpPr>
        <p:spPr>
          <a:xfrm>
            <a:off x="614225" y="2331825"/>
            <a:ext cx="7973400" cy="8262000"/>
          </a:xfrm>
          <a:prstGeom prst="rect">
            <a:avLst/>
          </a:prstGeom>
          <a:noFill/>
          <a:ln>
            <a:noFill/>
          </a:ln>
        </p:spPr>
        <p:txBody>
          <a:bodyPr anchorCtr="0" anchor="t" bIns="0" lIns="0" spcFirstLastPara="1" rIns="0" wrap="square" tIns="0">
            <a:spAutoFit/>
          </a:bodyPr>
          <a:lstStyle/>
          <a:p>
            <a:pPr indent="-378744" lvl="1" marL="757489" marR="0" rtl="0" algn="l">
              <a:lnSpc>
                <a:spcPct val="110005"/>
              </a:lnSpc>
              <a:spcBef>
                <a:spcPts val="0"/>
              </a:spcBef>
              <a:spcAft>
                <a:spcPts val="0"/>
              </a:spcAft>
              <a:buClr>
                <a:srgbClr val="737373"/>
              </a:buClr>
              <a:buSzPts val="3508"/>
              <a:buFont typeface="Arial"/>
              <a:buChar char="•"/>
            </a:pPr>
            <a:r>
              <a:rPr b="0" i="0" lang="en-US" sz="3508" u="none" cap="none" strike="noStrike">
                <a:solidFill>
                  <a:srgbClr val="737373"/>
                </a:solidFill>
                <a:latin typeface="DM Sans"/>
                <a:ea typeface="DM Sans"/>
                <a:cs typeface="DM Sans"/>
                <a:sym typeface="DM Sans"/>
              </a:rPr>
              <a:t>Harness available data to offer an advanced risk assessment tool for financial institutions.</a:t>
            </a:r>
            <a:endParaRPr/>
          </a:p>
          <a:p>
            <a:pPr indent="-378744" lvl="1" marL="757489" marR="0" rtl="0" algn="l">
              <a:lnSpc>
                <a:spcPct val="110005"/>
              </a:lnSpc>
              <a:spcBef>
                <a:spcPts val="0"/>
              </a:spcBef>
              <a:spcAft>
                <a:spcPts val="0"/>
              </a:spcAft>
              <a:buClr>
                <a:srgbClr val="737373"/>
              </a:buClr>
              <a:buSzPts val="3508"/>
              <a:buFont typeface="Arial"/>
              <a:buChar char="•"/>
            </a:pPr>
            <a:r>
              <a:rPr b="0" i="0" lang="en-US" sz="3508" u="none" cap="none" strike="noStrike">
                <a:solidFill>
                  <a:srgbClr val="737373"/>
                </a:solidFill>
                <a:latin typeface="DM Sans"/>
                <a:ea typeface="DM Sans"/>
                <a:cs typeface="DM Sans"/>
                <a:sym typeface="DM Sans"/>
              </a:rPr>
              <a:t>Analyze traditional and alternative credit indicators to predict loan default likelihood.</a:t>
            </a:r>
            <a:endParaRPr/>
          </a:p>
          <a:p>
            <a:pPr indent="-378744" lvl="1" marL="757489" marR="0" rtl="0" algn="l">
              <a:lnSpc>
                <a:spcPct val="110005"/>
              </a:lnSpc>
              <a:spcBef>
                <a:spcPts val="0"/>
              </a:spcBef>
              <a:spcAft>
                <a:spcPts val="0"/>
              </a:spcAft>
              <a:buClr>
                <a:srgbClr val="737373"/>
              </a:buClr>
              <a:buSzPts val="3508"/>
              <a:buFont typeface="Arial"/>
              <a:buChar char="•"/>
            </a:pPr>
            <a:r>
              <a:rPr b="0" i="0" lang="en-US" sz="3508" u="none" cap="none" strike="noStrike">
                <a:solidFill>
                  <a:srgbClr val="737373"/>
                </a:solidFill>
                <a:latin typeface="DM Sans"/>
                <a:ea typeface="DM Sans"/>
                <a:cs typeface="DM Sans"/>
                <a:sym typeface="DM Sans"/>
              </a:rPr>
              <a:t>Enable informed lending decisions, minimizing the risk of bad loans and setting interest rates based on credit history.</a:t>
            </a:r>
            <a:endParaRPr/>
          </a:p>
          <a:p>
            <a:pPr indent="-378744" lvl="1" marL="757489" marR="0" rtl="0" algn="l">
              <a:lnSpc>
                <a:spcPct val="110005"/>
              </a:lnSpc>
              <a:spcBef>
                <a:spcPts val="0"/>
              </a:spcBef>
              <a:spcAft>
                <a:spcPts val="0"/>
              </a:spcAft>
              <a:buClr>
                <a:srgbClr val="737373"/>
              </a:buClr>
              <a:buSzPts val="3508"/>
              <a:buFont typeface="Arial"/>
              <a:buChar char="•"/>
            </a:pPr>
            <a:r>
              <a:rPr b="0" i="0" lang="en-US" sz="3508" u="none" cap="none" strike="noStrike">
                <a:solidFill>
                  <a:srgbClr val="737373"/>
                </a:solidFill>
                <a:latin typeface="DM Sans"/>
                <a:ea typeface="DM Sans"/>
                <a:cs typeface="DM Sans"/>
                <a:sym typeface="DM Sans"/>
              </a:rPr>
              <a:t>Reduce loan application turnaround time, helping eligible borrowers receive loans promptly.</a:t>
            </a:r>
            <a:endParaRPr/>
          </a:p>
          <a:p>
            <a:pPr indent="0" lvl="0" marL="0" marR="0" rtl="0" algn="l">
              <a:lnSpc>
                <a:spcPct val="110005"/>
              </a:lnSpc>
              <a:spcBef>
                <a:spcPts val="0"/>
              </a:spcBef>
              <a:spcAft>
                <a:spcPts val="0"/>
              </a:spcAft>
              <a:buNone/>
            </a:pPr>
            <a:r>
              <a:t/>
            </a:r>
            <a:endParaRPr b="0" i="0" sz="3508" u="none" cap="none" strike="noStrike">
              <a:solidFill>
                <a:srgbClr val="73737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5"/>
          <p:cNvGrpSpPr/>
          <p:nvPr/>
        </p:nvGrpSpPr>
        <p:grpSpPr>
          <a:xfrm>
            <a:off x="1028700" y="811709"/>
            <a:ext cx="16230600" cy="8446591"/>
            <a:chOff x="0" y="-57150"/>
            <a:chExt cx="4274726" cy="2224617"/>
          </a:xfrm>
        </p:grpSpPr>
        <p:sp>
          <p:nvSpPr>
            <p:cNvPr id="114" name="Google Shape;114;p5"/>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txBox="1"/>
            <p:nvPr/>
          </p:nvSpPr>
          <p:spPr>
            <a:xfrm>
              <a:off x="0" y="-57150"/>
              <a:ext cx="4274726" cy="22246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6" name="Google Shape;116;p5"/>
          <p:cNvSpPr txBox="1"/>
          <p:nvPr/>
        </p:nvSpPr>
        <p:spPr>
          <a:xfrm>
            <a:off x="5901312" y="3895722"/>
            <a:ext cx="7571992" cy="10668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1" i="0" lang="en-US" sz="7500" u="none" cap="none" strike="noStrike">
                <a:solidFill>
                  <a:srgbClr val="FFFFFF"/>
                </a:solidFill>
                <a:latin typeface="DM Sans"/>
                <a:ea typeface="DM Sans"/>
                <a:cs typeface="DM Sans"/>
                <a:sym typeface="DM Sans"/>
              </a:rPr>
              <a:t>METHODOLOGY</a:t>
            </a:r>
            <a:endParaRPr/>
          </a:p>
        </p:txBody>
      </p:sp>
      <p:sp>
        <p:nvSpPr>
          <p:cNvPr id="117" name="Google Shape;117;p5"/>
          <p:cNvSpPr/>
          <p:nvPr/>
        </p:nvSpPr>
        <p:spPr>
          <a:xfrm>
            <a:off x="5893678" y="8135576"/>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18" name="Google Shape;118;p5"/>
          <p:cNvSpPr/>
          <p:nvPr/>
        </p:nvSpPr>
        <p:spPr>
          <a:xfrm>
            <a:off x="1028700" y="8135576"/>
            <a:ext cx="4102978" cy="3133183"/>
          </a:xfrm>
          <a:custGeom>
            <a:rect b="b" l="l" r="r" t="t"/>
            <a:pathLst>
              <a:path extrusionOk="0" h="3133183" w="4102978">
                <a:moveTo>
                  <a:pt x="0" y="0"/>
                </a:moveTo>
                <a:lnTo>
                  <a:pt x="4102978" y="0"/>
                </a:lnTo>
                <a:lnTo>
                  <a:pt x="4102978" y="3133183"/>
                </a:lnTo>
                <a:lnTo>
                  <a:pt x="0" y="313318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p:nvPr/>
        </p:nvSpPr>
        <p:spPr>
          <a:xfrm>
            <a:off x="13156322" y="8041552"/>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24" name="Google Shape;124;p6"/>
          <p:cNvSpPr/>
          <p:nvPr/>
        </p:nvSpPr>
        <p:spPr>
          <a:xfrm>
            <a:off x="7980664" y="2196656"/>
            <a:ext cx="9822813" cy="5893688"/>
          </a:xfrm>
          <a:custGeom>
            <a:rect b="b" l="l" r="r" t="t"/>
            <a:pathLst>
              <a:path extrusionOk="0" h="5893688" w="9822813">
                <a:moveTo>
                  <a:pt x="0" y="0"/>
                </a:moveTo>
                <a:lnTo>
                  <a:pt x="9822813" y="0"/>
                </a:lnTo>
                <a:lnTo>
                  <a:pt x="9822813" y="5893688"/>
                </a:lnTo>
                <a:lnTo>
                  <a:pt x="0" y="5893688"/>
                </a:lnTo>
                <a:lnTo>
                  <a:pt x="0" y="0"/>
                </a:lnTo>
                <a:close/>
              </a:path>
            </a:pathLst>
          </a:custGeom>
          <a:blipFill rotWithShape="1">
            <a:blip r:embed="rId4">
              <a:alphaModFix/>
            </a:blip>
            <a:stretch>
              <a:fillRect b="0" l="0" r="0" t="0"/>
            </a:stretch>
          </a:blipFill>
          <a:ln>
            <a:noFill/>
          </a:ln>
        </p:spPr>
      </p:sp>
      <p:sp>
        <p:nvSpPr>
          <p:cNvPr id="125" name="Google Shape;125;p6"/>
          <p:cNvSpPr txBox="1"/>
          <p:nvPr/>
        </p:nvSpPr>
        <p:spPr>
          <a:xfrm>
            <a:off x="1028700" y="1057275"/>
            <a:ext cx="6720261" cy="7513624"/>
          </a:xfrm>
          <a:prstGeom prst="rect">
            <a:avLst/>
          </a:prstGeom>
          <a:noFill/>
          <a:ln>
            <a:noFill/>
          </a:ln>
        </p:spPr>
        <p:txBody>
          <a:bodyPr anchorCtr="0" anchor="t" bIns="0" lIns="0" spcFirstLastPara="1" rIns="0" wrap="square" tIns="0">
            <a:spAutoFit/>
          </a:bodyPr>
          <a:lstStyle/>
          <a:p>
            <a:pPr indent="-343267" lvl="1" marL="686534" marR="0" rtl="0" algn="l">
              <a:lnSpc>
                <a:spcPct val="110003"/>
              </a:lnSpc>
              <a:spcBef>
                <a:spcPts val="0"/>
              </a:spcBef>
              <a:spcAft>
                <a:spcPts val="0"/>
              </a:spcAft>
              <a:buClr>
                <a:srgbClr val="737373"/>
              </a:buClr>
              <a:buSzPts val="3179"/>
              <a:buFont typeface="Arial"/>
              <a:buChar char="•"/>
            </a:pPr>
            <a:r>
              <a:rPr b="0" i="0" lang="en-US" sz="3179" u="none" cap="none" strike="noStrike">
                <a:solidFill>
                  <a:srgbClr val="737373"/>
                </a:solidFill>
                <a:latin typeface="DM Sans"/>
                <a:ea typeface="DM Sans"/>
                <a:cs typeface="DM Sans"/>
                <a:sym typeface="DM Sans"/>
              </a:rPr>
              <a:t>Methodolgy includes processing the data, conducting explorartory analysis and choosing the model to base our project on </a:t>
            </a:r>
            <a:endParaRPr/>
          </a:p>
          <a:p>
            <a:pPr indent="-343267" lvl="1" marL="686534" marR="0" rtl="0" algn="l">
              <a:lnSpc>
                <a:spcPct val="110003"/>
              </a:lnSpc>
              <a:spcBef>
                <a:spcPts val="0"/>
              </a:spcBef>
              <a:spcAft>
                <a:spcPts val="0"/>
              </a:spcAft>
              <a:buClr>
                <a:srgbClr val="737373"/>
              </a:buClr>
              <a:buSzPts val="3179"/>
              <a:buFont typeface="Arial"/>
              <a:buChar char="•"/>
            </a:pPr>
            <a:r>
              <a:rPr b="0" i="0" lang="en-US" sz="3179" u="none" cap="none" strike="noStrike">
                <a:solidFill>
                  <a:srgbClr val="737373"/>
                </a:solidFill>
                <a:latin typeface="DM Sans"/>
                <a:ea typeface="DM Sans"/>
                <a:cs typeface="DM Sans"/>
                <a:sym typeface="DM Sans"/>
              </a:rPr>
              <a:t>Extensive data processing, including null value removal and feature analysis.</a:t>
            </a:r>
            <a:endParaRPr/>
          </a:p>
          <a:p>
            <a:pPr indent="-343267" lvl="1" marL="686534" marR="0" rtl="0" algn="l">
              <a:lnSpc>
                <a:spcPct val="110003"/>
              </a:lnSpc>
              <a:spcBef>
                <a:spcPts val="0"/>
              </a:spcBef>
              <a:spcAft>
                <a:spcPts val="0"/>
              </a:spcAft>
              <a:buClr>
                <a:srgbClr val="737373"/>
              </a:buClr>
              <a:buSzPts val="3179"/>
              <a:buFont typeface="Arial"/>
              <a:buChar char="•"/>
            </a:pPr>
            <a:r>
              <a:rPr b="0" i="0" lang="en-US" sz="3179" u="none" cap="none" strike="noStrike">
                <a:solidFill>
                  <a:srgbClr val="737373"/>
                </a:solidFill>
                <a:latin typeface="DM Sans"/>
                <a:ea typeface="DM Sans"/>
                <a:cs typeface="DM Sans"/>
                <a:sym typeface="DM Sans"/>
              </a:rPr>
              <a:t>Utilization of three distinct methods: Logistic Regression, Decision Trees, and Random Forests.</a:t>
            </a:r>
            <a:endParaRPr/>
          </a:p>
          <a:p>
            <a:pPr indent="-343267" lvl="1" marL="686534" marR="0" rtl="0" algn="l">
              <a:lnSpc>
                <a:spcPct val="110003"/>
              </a:lnSpc>
              <a:spcBef>
                <a:spcPts val="0"/>
              </a:spcBef>
              <a:spcAft>
                <a:spcPts val="0"/>
              </a:spcAft>
              <a:buClr>
                <a:srgbClr val="737373"/>
              </a:buClr>
              <a:buSzPts val="3179"/>
              <a:buFont typeface="Arial"/>
              <a:buChar char="•"/>
            </a:pPr>
            <a:r>
              <a:rPr b="0" i="0" lang="en-US" sz="3179" u="none" cap="none" strike="noStrike">
                <a:solidFill>
                  <a:srgbClr val="737373"/>
                </a:solidFill>
                <a:latin typeface="DM Sans"/>
                <a:ea typeface="DM Sans"/>
                <a:cs typeface="DM Sans"/>
                <a:sym typeface="DM Sans"/>
              </a:rPr>
              <a:t>Comparison of results to build the best-suited model while addressing underfitting and overfitting.</a:t>
            </a:r>
            <a:endParaRPr/>
          </a:p>
          <a:p>
            <a:pPr indent="0" lvl="0" marL="0" marR="0" rtl="0" algn="l">
              <a:lnSpc>
                <a:spcPct val="110003"/>
              </a:lnSpc>
              <a:spcBef>
                <a:spcPts val="0"/>
              </a:spcBef>
              <a:spcAft>
                <a:spcPts val="0"/>
              </a:spcAft>
              <a:buNone/>
            </a:pPr>
            <a:r>
              <a:t/>
            </a:r>
            <a:endParaRPr b="0" i="0" sz="3179" u="none" cap="none" strike="noStrike">
              <a:solidFill>
                <a:srgbClr val="737373"/>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p:nvPr/>
        </p:nvSpPr>
        <p:spPr>
          <a:xfrm>
            <a:off x="8853201" y="2381367"/>
            <a:ext cx="9144000" cy="4942669"/>
          </a:xfrm>
          <a:custGeom>
            <a:rect b="b" l="l" r="r" t="t"/>
            <a:pathLst>
              <a:path extrusionOk="0" h="4942669" w="9144000">
                <a:moveTo>
                  <a:pt x="0" y="0"/>
                </a:moveTo>
                <a:lnTo>
                  <a:pt x="9144000" y="0"/>
                </a:lnTo>
                <a:lnTo>
                  <a:pt x="9144000" y="4942669"/>
                </a:lnTo>
                <a:lnTo>
                  <a:pt x="0" y="4942669"/>
                </a:lnTo>
                <a:lnTo>
                  <a:pt x="0" y="0"/>
                </a:lnTo>
                <a:close/>
              </a:path>
            </a:pathLst>
          </a:custGeom>
          <a:blipFill rotWithShape="1">
            <a:blip r:embed="rId3">
              <a:alphaModFix/>
            </a:blip>
            <a:stretch>
              <a:fillRect b="-11837" l="0" r="-1740" t="-1094"/>
            </a:stretch>
          </a:blipFill>
          <a:ln>
            <a:noFill/>
          </a:ln>
        </p:spPr>
      </p:sp>
      <p:sp>
        <p:nvSpPr>
          <p:cNvPr id="131" name="Google Shape;131;p9"/>
          <p:cNvSpPr txBox="1"/>
          <p:nvPr/>
        </p:nvSpPr>
        <p:spPr>
          <a:xfrm>
            <a:off x="235447" y="387900"/>
            <a:ext cx="8617755" cy="10858137"/>
          </a:xfrm>
          <a:prstGeom prst="rect">
            <a:avLst/>
          </a:prstGeom>
          <a:noFill/>
          <a:ln>
            <a:noFill/>
          </a:ln>
        </p:spPr>
        <p:txBody>
          <a:bodyPr anchorCtr="0" anchor="t" bIns="0" lIns="0" spcFirstLastPara="1" rIns="0" wrap="square" tIns="0">
            <a:spAutoFit/>
          </a:bodyPr>
          <a:lstStyle/>
          <a:p>
            <a:pPr indent="-507613" lvl="1" marL="1015227" marR="0" rtl="0" algn="l">
              <a:lnSpc>
                <a:spcPct val="140004"/>
              </a:lnSpc>
              <a:spcBef>
                <a:spcPts val="0"/>
              </a:spcBef>
              <a:spcAft>
                <a:spcPts val="0"/>
              </a:spcAft>
              <a:buClr>
                <a:srgbClr val="000000"/>
              </a:buClr>
              <a:buSzPts val="4702"/>
              <a:buFont typeface="Arial"/>
              <a:buChar char="•"/>
            </a:pPr>
            <a:r>
              <a:rPr b="0" i="0" lang="en-US" sz="4702" u="none" cap="none" strike="noStrike">
                <a:solidFill>
                  <a:srgbClr val="000000"/>
                </a:solidFill>
                <a:latin typeface="Arial"/>
                <a:ea typeface="Arial"/>
                <a:cs typeface="Arial"/>
                <a:sym typeface="Arial"/>
              </a:rPr>
              <a:t>After analysing the data, we go though the features with null values to see which has the most null values</a:t>
            </a:r>
            <a:endParaRPr/>
          </a:p>
          <a:p>
            <a:pPr indent="-507613" lvl="1" marL="1015227" marR="0" rtl="0" algn="l">
              <a:lnSpc>
                <a:spcPct val="140004"/>
              </a:lnSpc>
              <a:spcBef>
                <a:spcPts val="0"/>
              </a:spcBef>
              <a:spcAft>
                <a:spcPts val="0"/>
              </a:spcAft>
              <a:buClr>
                <a:srgbClr val="000000"/>
              </a:buClr>
              <a:buSzPts val="4702"/>
              <a:buFont typeface="Arial"/>
              <a:buChar char="•"/>
            </a:pPr>
            <a:r>
              <a:rPr b="0" i="0" lang="en-US" sz="4702" u="none" cap="none" strike="noStrike">
                <a:solidFill>
                  <a:srgbClr val="000000"/>
                </a:solidFill>
                <a:latin typeface="Arial"/>
                <a:ea typeface="Arial"/>
                <a:cs typeface="Arial"/>
                <a:sym typeface="Arial"/>
              </a:rPr>
              <a:t>These are some of the features with highest amount of null values. We analyse the columns that have nul values more than 45</a:t>
            </a:r>
            <a:endParaRPr/>
          </a:p>
          <a:p>
            <a:pPr indent="0" lvl="0" marL="0" marR="0" rtl="0" algn="l">
              <a:lnSpc>
                <a:spcPct val="140004"/>
              </a:lnSpc>
              <a:spcBef>
                <a:spcPts val="0"/>
              </a:spcBef>
              <a:spcAft>
                <a:spcPts val="0"/>
              </a:spcAft>
              <a:buNone/>
            </a:pPr>
            <a:r>
              <a:t/>
            </a:r>
            <a:endParaRPr b="0" i="0" sz="4702" u="none" cap="none" strike="noStrike">
              <a:solidFill>
                <a:srgbClr val="000000"/>
              </a:solidFill>
              <a:latin typeface="Arial"/>
              <a:ea typeface="Arial"/>
              <a:cs typeface="Arial"/>
              <a:sym typeface="Arial"/>
            </a:endParaRPr>
          </a:p>
          <a:p>
            <a:pPr indent="0" lvl="0" marL="0" marR="0" rtl="0" algn="l">
              <a:lnSpc>
                <a:spcPct val="140004"/>
              </a:lnSpc>
              <a:spcBef>
                <a:spcPts val="0"/>
              </a:spcBef>
              <a:spcAft>
                <a:spcPts val="0"/>
              </a:spcAft>
              <a:buNone/>
            </a:pPr>
            <a:r>
              <a:t/>
            </a:r>
            <a:endParaRPr b="0" i="0" sz="4702"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p:nvPr/>
        </p:nvSpPr>
        <p:spPr>
          <a:xfrm>
            <a:off x="10815383" y="374494"/>
            <a:ext cx="7416171" cy="5272966"/>
          </a:xfrm>
          <a:custGeom>
            <a:rect b="b" l="l" r="r" t="t"/>
            <a:pathLst>
              <a:path extrusionOk="0" h="5272966" w="7416171">
                <a:moveTo>
                  <a:pt x="0" y="0"/>
                </a:moveTo>
                <a:lnTo>
                  <a:pt x="7416171" y="0"/>
                </a:lnTo>
                <a:lnTo>
                  <a:pt x="7416171" y="5272966"/>
                </a:lnTo>
                <a:lnTo>
                  <a:pt x="0" y="5272966"/>
                </a:lnTo>
                <a:lnTo>
                  <a:pt x="0" y="0"/>
                </a:lnTo>
                <a:close/>
              </a:path>
            </a:pathLst>
          </a:custGeom>
          <a:blipFill rotWithShape="1">
            <a:blip r:embed="rId3">
              <a:alphaModFix/>
            </a:blip>
            <a:stretch>
              <a:fillRect b="0" l="0" r="0" t="0"/>
            </a:stretch>
          </a:blipFill>
          <a:ln>
            <a:noFill/>
          </a:ln>
        </p:spPr>
      </p:sp>
      <p:sp>
        <p:nvSpPr>
          <p:cNvPr id="137" name="Google Shape;137;p10"/>
          <p:cNvSpPr/>
          <p:nvPr/>
        </p:nvSpPr>
        <p:spPr>
          <a:xfrm>
            <a:off x="10815383" y="4674601"/>
            <a:ext cx="6738252" cy="5267466"/>
          </a:xfrm>
          <a:custGeom>
            <a:rect b="b" l="l" r="r" t="t"/>
            <a:pathLst>
              <a:path extrusionOk="0" h="5267466" w="6738252">
                <a:moveTo>
                  <a:pt x="0" y="0"/>
                </a:moveTo>
                <a:lnTo>
                  <a:pt x="6738252" y="0"/>
                </a:lnTo>
                <a:lnTo>
                  <a:pt x="6738252" y="5267466"/>
                </a:lnTo>
                <a:lnTo>
                  <a:pt x="0" y="5267466"/>
                </a:lnTo>
                <a:lnTo>
                  <a:pt x="0" y="0"/>
                </a:lnTo>
                <a:close/>
              </a:path>
            </a:pathLst>
          </a:custGeom>
          <a:blipFill rotWithShape="1">
            <a:blip r:embed="rId4">
              <a:alphaModFix/>
            </a:blip>
            <a:stretch>
              <a:fillRect b="0" l="0" r="0" t="0"/>
            </a:stretch>
          </a:blipFill>
          <a:ln>
            <a:noFill/>
          </a:ln>
        </p:spPr>
      </p:sp>
      <p:sp>
        <p:nvSpPr>
          <p:cNvPr id="138" name="Google Shape;138;p10"/>
          <p:cNvSpPr txBox="1"/>
          <p:nvPr/>
        </p:nvSpPr>
        <p:spPr>
          <a:xfrm>
            <a:off x="1028700" y="904875"/>
            <a:ext cx="8617755" cy="7518521"/>
          </a:xfrm>
          <a:prstGeom prst="rect">
            <a:avLst/>
          </a:prstGeom>
          <a:noFill/>
          <a:ln>
            <a:noFill/>
          </a:ln>
        </p:spPr>
        <p:txBody>
          <a:bodyPr anchorCtr="0" anchor="t" bIns="0" lIns="0" spcFirstLastPara="1" rIns="0" wrap="square" tIns="0">
            <a:spAutoFit/>
          </a:bodyPr>
          <a:lstStyle/>
          <a:p>
            <a:pPr indent="-507613" lvl="1" marL="1015227" marR="0" rtl="0" algn="l">
              <a:lnSpc>
                <a:spcPct val="140004"/>
              </a:lnSpc>
              <a:spcBef>
                <a:spcPts val="0"/>
              </a:spcBef>
              <a:spcAft>
                <a:spcPts val="0"/>
              </a:spcAft>
              <a:buClr>
                <a:srgbClr val="000000"/>
              </a:buClr>
              <a:buSzPts val="4702"/>
              <a:buFont typeface="Arial"/>
              <a:buChar char="•"/>
            </a:pPr>
            <a:r>
              <a:rPr b="0" i="0" lang="en-US" sz="4702" u="none" cap="none" strike="noStrike">
                <a:solidFill>
                  <a:srgbClr val="000000"/>
                </a:solidFill>
                <a:latin typeface="Arial"/>
                <a:ea typeface="Arial"/>
                <a:cs typeface="Arial"/>
                <a:sym typeface="Arial"/>
              </a:rPr>
              <a:t>To make sense of all the features we use correlation amtrix to compare the features with the TARGET feature. </a:t>
            </a:r>
            <a:endParaRPr/>
          </a:p>
          <a:p>
            <a:pPr indent="-507613" lvl="1" marL="1015227" marR="0" rtl="0" algn="l">
              <a:lnSpc>
                <a:spcPct val="140004"/>
              </a:lnSpc>
              <a:spcBef>
                <a:spcPts val="0"/>
              </a:spcBef>
              <a:spcAft>
                <a:spcPts val="0"/>
              </a:spcAft>
              <a:buClr>
                <a:srgbClr val="000000"/>
              </a:buClr>
              <a:buSzPts val="4702"/>
              <a:buFont typeface="Arial"/>
              <a:buChar char="•"/>
            </a:pPr>
            <a:r>
              <a:rPr b="0" i="0" lang="en-US" sz="4702" u="none" cap="none" strike="noStrike">
                <a:solidFill>
                  <a:srgbClr val="000000"/>
                </a:solidFill>
                <a:latin typeface="Arial"/>
                <a:ea typeface="Arial"/>
                <a:cs typeface="Arial"/>
                <a:sym typeface="Arial"/>
              </a:rPr>
              <a:t>The features that do not have any correlation are removed from the DataFrame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p:nvPr/>
        </p:nvSpPr>
        <p:spPr>
          <a:xfrm>
            <a:off x="9144000" y="800224"/>
            <a:ext cx="9144000" cy="8815795"/>
          </a:xfrm>
          <a:custGeom>
            <a:rect b="b" l="l" r="r" t="t"/>
            <a:pathLst>
              <a:path extrusionOk="0" h="8815795" w="9144000">
                <a:moveTo>
                  <a:pt x="0" y="0"/>
                </a:moveTo>
                <a:lnTo>
                  <a:pt x="9144000" y="0"/>
                </a:lnTo>
                <a:lnTo>
                  <a:pt x="9144000" y="8815796"/>
                </a:lnTo>
                <a:lnTo>
                  <a:pt x="0" y="8815796"/>
                </a:lnTo>
                <a:lnTo>
                  <a:pt x="0" y="0"/>
                </a:lnTo>
                <a:close/>
              </a:path>
            </a:pathLst>
          </a:custGeom>
          <a:blipFill rotWithShape="1">
            <a:blip r:embed="rId3">
              <a:alphaModFix/>
            </a:blip>
            <a:stretch>
              <a:fillRect b="0" l="-1710" r="-6303" t="0"/>
            </a:stretch>
          </a:blipFill>
          <a:ln>
            <a:noFill/>
          </a:ln>
        </p:spPr>
      </p:sp>
      <p:sp>
        <p:nvSpPr>
          <p:cNvPr id="144" name="Google Shape;144;p11"/>
          <p:cNvSpPr txBox="1"/>
          <p:nvPr/>
        </p:nvSpPr>
        <p:spPr>
          <a:xfrm>
            <a:off x="754460" y="2824555"/>
            <a:ext cx="8617755" cy="3344002"/>
          </a:xfrm>
          <a:prstGeom prst="rect">
            <a:avLst/>
          </a:prstGeom>
          <a:noFill/>
          <a:ln>
            <a:noFill/>
          </a:ln>
        </p:spPr>
        <p:txBody>
          <a:bodyPr anchorCtr="0" anchor="t" bIns="0" lIns="0" spcFirstLastPara="1" rIns="0" wrap="square" tIns="0">
            <a:spAutoFit/>
          </a:bodyPr>
          <a:lstStyle/>
          <a:p>
            <a:pPr indent="-507613" lvl="1" marL="1015227" marR="0" rtl="0" algn="l">
              <a:lnSpc>
                <a:spcPct val="140004"/>
              </a:lnSpc>
              <a:spcBef>
                <a:spcPts val="0"/>
              </a:spcBef>
              <a:spcAft>
                <a:spcPts val="0"/>
              </a:spcAft>
              <a:buClr>
                <a:srgbClr val="000000"/>
              </a:buClr>
              <a:buSzPts val="4702"/>
              <a:buFont typeface="Arial"/>
              <a:buChar char="•"/>
            </a:pPr>
            <a:r>
              <a:rPr b="0" i="0" lang="en-US" sz="4702" u="none" cap="none" strike="noStrike">
                <a:solidFill>
                  <a:srgbClr val="000000"/>
                </a:solidFill>
                <a:latin typeface="Arial"/>
                <a:ea typeface="Arial"/>
                <a:cs typeface="Arial"/>
                <a:sym typeface="Arial"/>
              </a:rPr>
              <a:t>We not check for the outliers and remove some of the outliers in the columns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2a3e87bea7e_0_1"/>
          <p:cNvPicPr preferRelativeResize="0"/>
          <p:nvPr/>
        </p:nvPicPr>
        <p:blipFill>
          <a:blip r:embed="rId3">
            <a:alphaModFix/>
          </a:blip>
          <a:stretch>
            <a:fillRect/>
          </a:stretch>
        </p:blipFill>
        <p:spPr>
          <a:xfrm>
            <a:off x="10640075" y="2031750"/>
            <a:ext cx="7492700" cy="4705350"/>
          </a:xfrm>
          <a:prstGeom prst="rect">
            <a:avLst/>
          </a:prstGeom>
          <a:noFill/>
          <a:ln>
            <a:noFill/>
          </a:ln>
        </p:spPr>
      </p:pic>
      <p:sp>
        <p:nvSpPr>
          <p:cNvPr id="150" name="Google Shape;150;g2a3e87bea7e_0_1"/>
          <p:cNvSpPr txBox="1"/>
          <p:nvPr/>
        </p:nvSpPr>
        <p:spPr>
          <a:xfrm>
            <a:off x="550775" y="415575"/>
            <a:ext cx="10089300" cy="89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Train a machine learning model with the TARGET variable as the target array.</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Objective: Achieve high accuracy.</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Initial model performance: 85% accuracy.</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Closer inspection revealed a significant problem with false positives.</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Found a substantial imbalance in the TARGET column.</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- 92% of the data corresponded to 0, and only 8% to 1.</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Recognized the adverse impact of class imbalance on model performance.</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Took deliberate steps to address the imbalance in the dataset.</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Incorporated crucial values from an additional CSV file related to the application data.</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Enriched dataset to better capture underlying patterns and relationships.</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Trained a refined machine learning model.</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  - Objective: Strike a balance between sensitivity and specificity.</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51" name="Google Shape;151;g2a3e87bea7e_0_1"/>
          <p:cNvSpPr txBox="1"/>
          <p:nvPr/>
        </p:nvSpPr>
        <p:spPr>
          <a:xfrm>
            <a:off x="995875" y="87675"/>
            <a:ext cx="12660900" cy="8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TARGET IMBALANCE</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