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5"/>
  </p:notesMasterIdLst>
  <p:sldIdLst>
    <p:sldId id="269" r:id="rId2"/>
    <p:sldId id="280" r:id="rId3"/>
    <p:sldId id="260" r:id="rId4"/>
    <p:sldId id="283" r:id="rId5"/>
    <p:sldId id="257" r:id="rId6"/>
    <p:sldId id="258" r:id="rId7"/>
    <p:sldId id="259" r:id="rId8"/>
    <p:sldId id="287" r:id="rId9"/>
    <p:sldId id="261" r:id="rId10"/>
    <p:sldId id="262" r:id="rId11"/>
    <p:sldId id="263" r:id="rId12"/>
    <p:sldId id="264" r:id="rId13"/>
    <p:sldId id="281" r:id="rId14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 autoAdjust="0"/>
  </p:normalViewPr>
  <p:slideViewPr>
    <p:cSldViewPr>
      <p:cViewPr varScale="1">
        <p:scale>
          <a:sx n="122" d="100"/>
          <a:sy n="122" d="100"/>
        </p:scale>
        <p:origin x="120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83BA6C-8CEA-44A6-81B8-A2EB61ED00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98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2BEFA47-FDF2-4590-BED5-C32ABF33D1A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9175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6FE8F-EEC5-462D-AFE2-307A1CB477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08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BC616-5EFF-412F-B5C9-227B5CCA86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71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C99D6-F3B2-4676-8EAD-C4A759770D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512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67E08C7-B24C-4987-800E-4B1271FF8B2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34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C661C-9066-4D54-9ADE-F72DF5D6E5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455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66DC0-0C52-4D1A-B1A9-0B4CEC037F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28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E8FD3-4034-4805-A934-4F971C115B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262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C98EF-A253-4C2D-8DDE-D58732A0B8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19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4854-446E-41CE-B1CC-3A75E21DAE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10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F8080-A06F-4262-A884-8F1511C165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16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6F951-A7F1-4D61-A6F6-7B3547D092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99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D9856-D03A-4FB9-AD98-1DD068824D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0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5CA4E4B-AE62-4751-B983-295D449C07F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2058988"/>
            <a:ext cx="12192000" cy="230663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altLang="ru-RU" sz="2000" i="1" dirty="0">
                <a:latin typeface="+mn-lt"/>
              </a:rPr>
              <a:t>Дипломная работа </a:t>
            </a:r>
            <a:br>
              <a:rPr lang="ru-RU" altLang="ru-RU" sz="2000" i="1" dirty="0">
                <a:latin typeface="+mn-lt"/>
              </a:rPr>
            </a:br>
            <a:r>
              <a:rPr lang="ru-RU" altLang="ru-RU" sz="2000" i="1" dirty="0">
                <a:latin typeface="+mn-lt"/>
              </a:rPr>
              <a:t>на тему</a:t>
            </a:r>
            <a:r>
              <a:rPr lang="ru-RU" altLang="ru-RU" sz="1800" i="1" dirty="0">
                <a:latin typeface="+mn-lt"/>
              </a:rPr>
              <a:t/>
            </a:r>
            <a:br>
              <a:rPr lang="ru-RU" altLang="ru-RU" sz="1800" i="1" dirty="0">
                <a:latin typeface="+mn-lt"/>
              </a:rPr>
            </a:br>
            <a:r>
              <a:rPr lang="ru-RU" altLang="ru-RU" sz="1800" b="1" dirty="0">
                <a:latin typeface="+mn-lt"/>
              </a:rPr>
              <a:t/>
            </a:r>
            <a:br>
              <a:rPr lang="ru-RU" altLang="ru-RU" sz="1800" b="1" dirty="0">
                <a:latin typeface="+mn-lt"/>
              </a:rPr>
            </a:br>
            <a:r>
              <a:rPr lang="ru-RU" altLang="ru-RU" sz="3200" dirty="0">
                <a:latin typeface="+mn-lt"/>
              </a:rPr>
              <a:t>ПОСТРОЕНИЕ МАРШРУТА КОСМИЧЕСКОГО КОРОБЛЯ</a:t>
            </a:r>
            <a:br>
              <a:rPr lang="ru-RU" altLang="ru-RU" sz="3200" dirty="0">
                <a:latin typeface="+mn-lt"/>
              </a:rPr>
            </a:br>
            <a:r>
              <a:rPr lang="ru-RU" altLang="ru-RU" sz="3200" dirty="0">
                <a:latin typeface="+mn-lt"/>
              </a:rPr>
              <a:t>С ИСПОЛЬЗОВАНИЕМ ЭФФЕКТА ОБЕРТА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6492875"/>
            <a:ext cx="8229600" cy="347663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altLang="ru-RU" sz="2000" dirty="0"/>
              <a:t>Москва, 2022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1200" y="476250"/>
            <a:ext cx="100917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i="1" dirty="0">
                <a:latin typeface="+mj-lt"/>
              </a:rPr>
              <a:t>Московский авиационный институт</a:t>
            </a:r>
            <a:br>
              <a:rPr lang="ru-RU" altLang="ru-RU" sz="2000" i="1" dirty="0">
                <a:latin typeface="+mj-lt"/>
              </a:rPr>
            </a:br>
            <a:r>
              <a:rPr lang="ru-RU" altLang="ru-RU" sz="2000" i="1" dirty="0">
                <a:latin typeface="+mj-lt"/>
              </a:rPr>
              <a:t>(Национальный исследовательский университет)</a:t>
            </a:r>
            <a:endParaRPr lang="ru-RU" sz="2000" dirty="0">
              <a:latin typeface="+mj-lt"/>
            </a:endParaRP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4727575" y="4881563"/>
            <a:ext cx="74501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dirty="0"/>
              <a:t>Дипломник: Михеев Кирилл Вячеславович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dirty="0"/>
              <a:t>Научный руководитель: Беличенко Михаил Валериевич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F9189D-FCEE-475C-9656-5B00BD16091D}" type="slidenum">
              <a:rPr lang="ru-RU" altLang="ru-RU">
                <a:solidFill>
                  <a:srgbClr val="898989"/>
                </a:solidFill>
              </a:rPr>
              <a:pPr/>
              <a:t>10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/>
              <a:t>Использование гравитационного маневра </a:t>
            </a:r>
            <a:r>
              <a:rPr lang="ru-RU" sz="1600" dirty="0" smtClean="0"/>
              <a:t>с эффектом </a:t>
            </a:r>
            <a:r>
              <a:rPr lang="ru-RU" sz="1600" dirty="0" err="1" smtClean="0"/>
              <a:t>Оберта</a:t>
            </a:r>
            <a:r>
              <a:rPr lang="ru-RU" sz="1600" dirty="0" smtClean="0"/>
              <a:t>. Ищем угол с максимальной скоростью.</a:t>
            </a:r>
            <a:br>
              <a:rPr lang="ru-RU" sz="1600" dirty="0" smtClean="0"/>
            </a:br>
            <a:r>
              <a:rPr lang="ru-RU" sz="1600" b="1" dirty="0" smtClean="0"/>
              <a:t>Результаты</a:t>
            </a:r>
            <a:r>
              <a:rPr lang="ru-RU" sz="1600" b="1" dirty="0"/>
              <a:t>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</a:t>
            </a:r>
            <a:r>
              <a:rPr lang="ru-RU" sz="1600" dirty="0"/>
              <a:t>скорость</a:t>
            </a:r>
            <a:r>
              <a:rPr lang="en-US" sz="1600" dirty="0"/>
              <a:t>: </a:t>
            </a:r>
            <a:r>
              <a:rPr lang="en-US" sz="1600" b="1" dirty="0" smtClean="0"/>
              <a:t>0.475</a:t>
            </a:r>
            <a:r>
              <a:rPr lang="ru-RU" sz="1600" b="1" dirty="0" smtClean="0"/>
              <a:t>9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у.е.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Третий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2" y="1212489"/>
            <a:ext cx="3532249" cy="29057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310437"/>
            <a:ext cx="3059586" cy="2515243"/>
          </a:xfrm>
          <a:prstGeom prst="rect">
            <a:avLst/>
          </a:prstGeom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233159"/>
            <a:ext cx="3426320" cy="2082388"/>
          </a:xfrm>
          <a:prstGeom prst="rect">
            <a:avLst/>
          </a:prstGeom>
        </p:spPr>
      </p:pic>
      <p:sp>
        <p:nvSpPr>
          <p:cNvPr id="17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8" name="Текст 5"/>
          <p:cNvSpPr txBox="1">
            <a:spLocks noChangeArrowheads="1"/>
          </p:cNvSpPr>
          <p:nvPr/>
        </p:nvSpPr>
        <p:spPr bwMode="auto">
          <a:xfrm>
            <a:off x="3436670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зависимости угла и финальной скорости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224" y="4232967"/>
            <a:ext cx="3424283" cy="2086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33720C9-6A4E-4A46-AAEA-E701551CBF3E}" type="slidenum">
              <a:rPr lang="ru-RU" altLang="ru-RU">
                <a:solidFill>
                  <a:srgbClr val="898989"/>
                </a:solidFill>
              </a:rPr>
              <a:pPr/>
              <a:t>11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551384" y="1284170"/>
            <a:ext cx="4840445" cy="154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Качество каждого этюда определяли по финальной скорости на расстоянии Земли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Сравнение результатов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1389" t="13002" r="10879" b="15487"/>
          <a:stretch/>
        </p:blipFill>
        <p:spPr>
          <a:xfrm>
            <a:off x="5519936" y="1063368"/>
            <a:ext cx="2736304" cy="23762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454" y="1148568"/>
            <a:ext cx="3411068" cy="211916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641" y="3789040"/>
            <a:ext cx="4341515" cy="2660698"/>
          </a:xfrm>
          <a:prstGeom prst="rect">
            <a:avLst/>
          </a:prstGeom>
        </p:spPr>
      </p:pic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8253757" y="6347445"/>
            <a:ext cx="279034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Изменение скоростей 3х этюдов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5" name="Текст 5"/>
          <p:cNvSpPr txBox="1">
            <a:spLocks noChangeArrowheads="1"/>
          </p:cNvSpPr>
          <p:nvPr/>
        </p:nvSpPr>
        <p:spPr bwMode="auto">
          <a:xfrm>
            <a:off x="7392142" y="3283524"/>
            <a:ext cx="201125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Траектории 3 этюдов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1238340" y="3057291"/>
            <a:ext cx="308484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200" i="1" dirty="0" smtClean="0"/>
              <a:t>Дистанция фиксации финальной скорости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473931" y="2099280"/>
                <a:ext cx="2613664" cy="9620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∗1000</m:t>
                              </m:r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=31.6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31" y="2099280"/>
                <a:ext cx="2613664" cy="9620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02631"/>
              </p:ext>
            </p:extLst>
          </p:nvPr>
        </p:nvGraphicFramePr>
        <p:xfrm>
          <a:off x="1473931" y="4291423"/>
          <a:ext cx="46085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59"/>
                <a:gridCol w="121933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Этюд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Скорость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Затрачено</a:t>
                      </a:r>
                      <a:r>
                        <a:rPr lang="ru-RU" sz="1600" baseline="0" dirty="0" smtClean="0"/>
                        <a:t> топлива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Первый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0.1852 </a:t>
                      </a:r>
                      <a:endParaRPr lang="ru-RU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 </a:t>
                      </a:r>
                      <a:r>
                        <a:rPr lang="ru-RU" altLang="ru-RU" sz="1600" b="1" i="1" dirty="0" smtClean="0">
                          <a:cs typeface="Times New Roman" panose="02020603050405020304" pitchFamily="18" charset="0"/>
                        </a:rPr>
                        <a:t>у.е.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Второй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0.4464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 </a:t>
                      </a:r>
                      <a:r>
                        <a:rPr lang="ru-RU" altLang="ru-RU" sz="1600" b="1" i="1" dirty="0" smtClean="0">
                          <a:cs typeface="Times New Roman" panose="02020603050405020304" pitchFamily="18" charset="0"/>
                        </a:rPr>
                        <a:t>у.е.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Третий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0.475</a:t>
                      </a:r>
                      <a:r>
                        <a:rPr lang="ru-RU" sz="1600" b="1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 </a:t>
                      </a:r>
                      <a:r>
                        <a:rPr lang="ru-RU" altLang="ru-RU" sz="1600" b="1" i="1" dirty="0" smtClean="0">
                          <a:cs typeface="Times New Roman" panose="02020603050405020304" pitchFamily="18" charset="0"/>
                        </a:rPr>
                        <a:t>у.е.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Текст 5"/>
          <p:cNvSpPr txBox="1">
            <a:spLocks noChangeArrowheads="1"/>
          </p:cNvSpPr>
          <p:nvPr/>
        </p:nvSpPr>
        <p:spPr bwMode="auto">
          <a:xfrm>
            <a:off x="2971606" y="5805264"/>
            <a:ext cx="15121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Таблица скоростей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6F2291-3EE5-43B4-A44A-1DD49E3ECFCB}" type="slidenum">
              <a:rPr lang="ru-RU" altLang="ru-RU">
                <a:solidFill>
                  <a:srgbClr val="898989"/>
                </a:solidFill>
              </a:rPr>
              <a:pPr/>
              <a:t>12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1199456" y="1556263"/>
            <a:ext cx="956428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600" dirty="0" smtClean="0"/>
              <a:t>По итогу получаем, что при одинаковой затрате топлива, </a:t>
            </a:r>
            <a:r>
              <a:rPr lang="ru-RU" sz="1600" b="1" dirty="0" smtClean="0"/>
              <a:t>скорость</a:t>
            </a:r>
            <a:r>
              <a:rPr lang="ru-RU" sz="1600" dirty="0" smtClean="0"/>
              <a:t> при использовании гравитационного маневра </a:t>
            </a:r>
            <a:r>
              <a:rPr lang="ru-RU" sz="1600" b="1" dirty="0" smtClean="0"/>
              <a:t>с эффектом </a:t>
            </a:r>
            <a:r>
              <a:rPr lang="ru-RU" sz="1600" b="1" dirty="0" err="1" smtClean="0"/>
              <a:t>Оберта</a:t>
            </a:r>
            <a:r>
              <a:rPr lang="ru-RU" sz="1600" dirty="0" smtClean="0"/>
              <a:t> выше. Следовательно его использование </a:t>
            </a:r>
            <a:r>
              <a:rPr lang="ru-RU" sz="1600" b="1" dirty="0" smtClean="0"/>
              <a:t>эффективнее</a:t>
            </a:r>
            <a:r>
              <a:rPr lang="ru-RU" sz="1600" dirty="0" smtClean="0"/>
              <a:t>.</a:t>
            </a:r>
          </a:p>
          <a:p>
            <a:pPr algn="ctr"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Заключение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68" y="2479305"/>
            <a:ext cx="6355864" cy="3895192"/>
          </a:xfrm>
          <a:prstGeom prst="rect">
            <a:avLst/>
          </a:prstGeom>
        </p:spPr>
      </p:pic>
      <p:sp>
        <p:nvSpPr>
          <p:cNvPr id="10" name="Текст 5"/>
          <p:cNvSpPr txBox="1">
            <a:spLocks noChangeArrowheads="1"/>
          </p:cNvSpPr>
          <p:nvPr/>
        </p:nvSpPr>
        <p:spPr bwMode="auto">
          <a:xfrm>
            <a:off x="4700828" y="6425952"/>
            <a:ext cx="279034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Изменение скоростей 3х этюдов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7575" y="2705100"/>
            <a:ext cx="8229600" cy="1371600"/>
          </a:xfrm>
        </p:spPr>
        <p:txBody>
          <a:bodyPr/>
          <a:lstStyle/>
          <a:p>
            <a:pPr algn="ctr" eaLnBrk="1" hangingPunct="1"/>
            <a:r>
              <a:rPr lang="ru-RU" altLang="ru-RU" dirty="0" smtClean="0"/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C8D99A1-DFB0-4029-A1ED-6277B4C783F6}" type="slidenum">
              <a:rPr lang="ru-RU" altLang="ru-RU">
                <a:solidFill>
                  <a:srgbClr val="898989"/>
                </a:solidFill>
              </a:rPr>
              <a:pPr/>
              <a:t>13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152" y="260121"/>
            <a:ext cx="8229600" cy="1032091"/>
          </a:xfrm>
        </p:spPr>
        <p:txBody>
          <a:bodyPr/>
          <a:lstStyle/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>
          <a:xfrm>
            <a:off x="8760296" y="6237312"/>
            <a:ext cx="2844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10B2BC-DA2A-4F69-B9B6-596B499EA9A8}" type="slidenum">
              <a:rPr lang="ru-RU" altLang="ru-RU">
                <a:solidFill>
                  <a:srgbClr val="898989"/>
                </a:solidFill>
              </a:rPr>
              <a:pPr/>
              <a:t>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124" name="Текст 5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844824"/>
            <a:ext cx="6408712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altLang="ru-RU" sz="1600" b="1" dirty="0">
                <a:cs typeface="Times New Roman" panose="02020603050405020304" pitchFamily="18" charset="0"/>
              </a:rPr>
              <a:t>Изучение</a:t>
            </a:r>
            <a:r>
              <a:rPr lang="ru-RU" altLang="ru-RU" sz="1600" dirty="0">
                <a:cs typeface="Times New Roman" panose="02020603050405020304" pitchFamily="18" charset="0"/>
              </a:rPr>
              <a:t> солнечной системы на дальних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расстояниях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Поиск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эффективных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маршрутов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Оптимизация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затрат топлива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Получение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максимальных скоростей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на траекториях движения спутников </a:t>
            </a:r>
          </a:p>
        </p:txBody>
      </p:sp>
      <p:pic>
        <p:nvPicPr>
          <p:cNvPr id="1026" name="Picture 2" descr="http://brainsly.net/wp-content/uploads/2017/12/gravity-assi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43" y="1844824"/>
            <a:ext cx="5019438" cy="2823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2187575" y="4097338"/>
            <a:ext cx="491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B22ADC-19DE-4870-A53E-E4A6273F03D7}" type="slidenum">
              <a:rPr lang="ru-RU" altLang="ru-RU">
                <a:solidFill>
                  <a:srgbClr val="898989"/>
                </a:solidFill>
              </a:rPr>
              <a:pPr/>
              <a:t>3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91344" y="1844824"/>
            <a:ext cx="669674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Задача моделирования стратегий</a:t>
            </a:r>
            <a:r>
              <a:rPr lang="en-US" altLang="ru-RU" sz="1600" dirty="0" smtClean="0">
                <a:cs typeface="Times New Roman" panose="02020603050405020304" pitchFamily="18" charset="0"/>
              </a:rPr>
              <a:t>,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построение оптимальной траектории выхода спутника на дальние рубежи, оценка эффективности</a:t>
            </a:r>
            <a:r>
              <a:rPr lang="en-US" altLang="ru-RU" sz="1600" dirty="0" smtClean="0">
                <a:cs typeface="Times New Roman" panose="02020603050405020304" pitchFamily="18" charset="0"/>
              </a:rPr>
              <a:t> </a:t>
            </a: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Уход с орбиты посредством двигателей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Использование гравитационного маневра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Использование гравитационного маневра с использованием эффекта </a:t>
            </a:r>
            <a:r>
              <a:rPr lang="ru-RU" altLang="ru-RU" sz="1600" dirty="0" err="1" smtClean="0">
                <a:cs typeface="Times New Roman" panose="02020603050405020304" pitchFamily="18" charset="0"/>
              </a:rPr>
              <a:t>Оберта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6350" y="0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98802" y="38792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Постановка задачи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2" y="72720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Рисунок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726042"/>
            <a:ext cx="3321700" cy="1503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51" y="4298893"/>
            <a:ext cx="3338541" cy="1432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Текст 5"/>
          <p:cNvSpPr txBox="1">
            <a:spLocks noChangeArrowheads="1"/>
          </p:cNvSpPr>
          <p:nvPr/>
        </p:nvSpPr>
        <p:spPr bwMode="auto">
          <a:xfrm>
            <a:off x="8660643" y="5913873"/>
            <a:ext cx="164879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С эффектом </a:t>
            </a:r>
            <a:r>
              <a:rPr lang="ru-RU" sz="1200" i="1" dirty="0" err="1" smtClean="0"/>
              <a:t>Оберта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20" name="Текст 5"/>
          <p:cNvSpPr txBox="1">
            <a:spLocks noChangeArrowheads="1"/>
          </p:cNvSpPr>
          <p:nvPr/>
        </p:nvSpPr>
        <p:spPr bwMode="auto">
          <a:xfrm>
            <a:off x="8499743" y="3411840"/>
            <a:ext cx="191673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Гравитационный маневр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155348E-185D-46BB-97F8-349F1E4D5081}" type="slidenum">
              <a:rPr lang="ru-RU" altLang="ru-RU">
                <a:solidFill>
                  <a:srgbClr val="898989"/>
                </a:solidFill>
              </a:rPr>
              <a:pPr/>
              <a:t>4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4943872" y="1886963"/>
            <a:ext cx="6840760" cy="89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1600" dirty="0" smtClean="0"/>
              <a:t>Сила </a:t>
            </a:r>
            <a:r>
              <a:rPr lang="ru-RU" sz="1600" dirty="0"/>
              <a:t>притяжения каждого тела </a:t>
            </a:r>
            <a:r>
              <a:rPr lang="ru-RU" sz="1600" dirty="0" smtClean="0"/>
              <a:t>друг к другу определяется </a:t>
            </a:r>
            <a:r>
              <a:rPr lang="ru-RU" sz="1600" dirty="0"/>
              <a:t>следующей </a:t>
            </a:r>
            <a:r>
              <a:rPr lang="ru-RU" sz="1600" b="1" dirty="0"/>
              <a:t>формулой</a:t>
            </a:r>
            <a:r>
              <a:rPr lang="ru-RU" sz="1600" dirty="0" smtClean="0"/>
              <a:t>: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10" name="Текст 5"/>
          <p:cNvSpPr txBox="1">
            <a:spLocks noChangeArrowheads="1"/>
          </p:cNvSpPr>
          <p:nvPr/>
        </p:nvSpPr>
        <p:spPr bwMode="auto">
          <a:xfrm>
            <a:off x="544589" y="4858904"/>
            <a:ext cx="381642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Симуляция космической системы</a:t>
            </a:r>
            <a:br>
              <a:rPr lang="ru-RU" sz="1200" i="1" dirty="0" smtClean="0"/>
            </a:br>
            <a:r>
              <a:rPr lang="ru-RU" sz="1200" i="1" dirty="0" smtClean="0"/>
              <a:t>(</a:t>
            </a:r>
            <a:r>
              <a:rPr lang="ru-RU" sz="1200" i="1" dirty="0"/>
              <a:t>Масса спутника </a:t>
            </a:r>
            <a:r>
              <a:rPr lang="en-US" sz="1200" i="1" dirty="0" smtClean="0"/>
              <a:t>&lt;&lt; </a:t>
            </a:r>
            <a:r>
              <a:rPr lang="ru-RU" sz="1200" i="1" dirty="0" smtClean="0"/>
              <a:t>масс</a:t>
            </a:r>
            <a:r>
              <a:rPr lang="ru-RU" sz="1200" i="1" dirty="0"/>
              <a:t>ы</a:t>
            </a:r>
            <a:r>
              <a:rPr lang="ru-RU" sz="1200" i="1" dirty="0" smtClean="0"/>
              <a:t> </a:t>
            </a:r>
            <a:r>
              <a:rPr lang="ru-RU" sz="1200" i="1" dirty="0"/>
              <a:t>Земли </a:t>
            </a:r>
            <a:r>
              <a:rPr lang="ru-RU" sz="1200" i="1" dirty="0" smtClean="0"/>
              <a:t>или Луны)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</a:t>
            </a:r>
            <a:r>
              <a:rPr lang="ru-RU" altLang="ru-RU" sz="3200" b="1" dirty="0" smtClean="0">
                <a:solidFill>
                  <a:schemeClr val="bg1"/>
                </a:solidFill>
              </a:rPr>
              <a:t>движения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2564904"/>
            <a:ext cx="2294768" cy="1021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4943872" y="3933056"/>
            <a:ext cx="6840760" cy="6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Для нахождения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ускорений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воспользуемся вторым законом Ньютона: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4634659"/>
            <a:ext cx="3038475" cy="105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Рисунок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76" y="1700808"/>
            <a:ext cx="3600450" cy="3001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1C0846-E12D-457F-B317-DC8C3B94C63F}" type="slidenum">
              <a:rPr lang="ru-RU" altLang="ru-RU">
                <a:solidFill>
                  <a:srgbClr val="898989"/>
                </a:solidFill>
              </a:rPr>
              <a:pPr/>
              <a:t>5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02" y="1893810"/>
            <a:ext cx="3168352" cy="185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9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1. Спутник </a:t>
            </a:r>
            <a:r>
              <a:rPr lang="ru-RU" sz="1600" dirty="0"/>
              <a:t>стартует с </a:t>
            </a:r>
            <a:r>
              <a:rPr lang="ru-RU" sz="1600" b="1" dirty="0"/>
              <a:t>геостационарной </a:t>
            </a:r>
            <a:r>
              <a:rPr lang="ru-RU" sz="1600" b="1" dirty="0" smtClean="0"/>
              <a:t>орбиты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2. Используются </a:t>
            </a:r>
            <a:r>
              <a:rPr lang="ru-RU" altLang="ru-RU" sz="1600" b="1" dirty="0" err="1" smtClean="0">
                <a:cs typeface="Times New Roman" panose="02020603050405020304" pitchFamily="18" charset="0"/>
              </a:rPr>
              <a:t>обезразмерные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уравнения движения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3.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Сила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двигателя считаем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константой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равной 0.01 </a:t>
            </a:r>
            <a:r>
              <a:rPr lang="ru-RU" altLang="ru-RU" sz="1600" i="1" dirty="0" smtClean="0">
                <a:cs typeface="Times New Roman" panose="02020603050405020304" pitchFamily="18" charset="0"/>
              </a:rPr>
              <a:t>у.е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4. При выходе с орбиты Земли двигатель работает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вдоль вектора скорости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космического аппарата</a:t>
            </a:r>
          </a:p>
        </p:txBody>
      </p:sp>
      <p:sp>
        <p:nvSpPr>
          <p:cNvPr id="12" name="Текст 5"/>
          <p:cNvSpPr txBox="1">
            <a:spLocks noChangeArrowheads="1"/>
          </p:cNvSpPr>
          <p:nvPr/>
        </p:nvSpPr>
        <p:spPr bwMode="auto">
          <a:xfrm>
            <a:off x="8019005" y="388701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Геостационарная орбита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2929226" y="5684109"/>
            <a:ext cx="54343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Значения радиуса орбиты и омеги для получения безразмерных величин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359696" y="4988630"/>
                <a:ext cx="3786678" cy="64203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=4.216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86164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,091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988630"/>
                <a:ext cx="3786678" cy="642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Подготовка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F21527A-4F7F-4976-A46D-A8A40AA8E200}" type="slidenum">
              <a:rPr lang="ru-RU" altLang="ru-RU">
                <a:solidFill>
                  <a:srgbClr val="898989"/>
                </a:solidFill>
              </a:rPr>
              <a:pPr/>
              <a:t>6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0" y="1830077"/>
            <a:ext cx="3480895" cy="1408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65" y="1816937"/>
            <a:ext cx="3170166" cy="1434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Текст 5"/>
          <p:cNvSpPr txBox="1">
            <a:spLocks noChangeArrowheads="1"/>
          </p:cNvSpPr>
          <p:nvPr/>
        </p:nvSpPr>
        <p:spPr bwMode="auto">
          <a:xfrm>
            <a:off x="643178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Луна без движения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изменила направление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1830077"/>
            <a:ext cx="3253186" cy="1395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4631365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/>
              <a:t>Луна </a:t>
            </a:r>
            <a:r>
              <a:rPr lang="ru-RU" sz="1600" dirty="0" smtClean="0"/>
              <a:t>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может быть увеличена</a:t>
            </a:r>
            <a:r>
              <a:rPr lang="ru-RU" altLang="ru-RU" sz="1600" i="1" dirty="0" smtClean="0">
                <a:cs typeface="Times New Roman" panose="02020603050405020304" pitchFamily="18" charset="0"/>
              </a:rPr>
              <a:t> за счёт </a:t>
            </a:r>
            <a:r>
              <a:rPr lang="ru-RU" sz="1600" b="1" i="1" dirty="0" smtClean="0"/>
              <a:t>орбитального импульса</a:t>
            </a:r>
            <a:endParaRPr lang="ru-RU" altLang="ru-RU" sz="1600" b="1" i="1" dirty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8400256" y="3372404"/>
            <a:ext cx="3672408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/>
              <a:t>Луна </a:t>
            </a:r>
            <a:r>
              <a:rPr lang="ru-RU" sz="1600" dirty="0" smtClean="0"/>
              <a:t>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включает двигатель в ближайшей к Луне точке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</a:t>
            </a:r>
            <a:r>
              <a:rPr lang="ru-RU" altLang="ru-RU" sz="1600" i="1" dirty="0">
                <a:cs typeface="Times New Roman" panose="02020603050405020304" pitchFamily="18" charset="0"/>
              </a:rPr>
              <a:t>скорость </a:t>
            </a:r>
            <a:r>
              <a:rPr lang="ru-RU" altLang="ru-RU" sz="1600" b="1" i="1" dirty="0">
                <a:cs typeface="Times New Roman" panose="02020603050405020304" pitchFamily="18" charset="0"/>
              </a:rPr>
              <a:t>значительно увеличена</a:t>
            </a:r>
            <a:r>
              <a:rPr lang="ru-RU" altLang="ru-RU" sz="1600" i="1" dirty="0">
                <a:cs typeface="Times New Roman" panose="02020603050405020304" pitchFamily="18" charset="0"/>
              </a:rPr>
              <a:t> за счёт </a:t>
            </a:r>
            <a:r>
              <a:rPr lang="ru-RU" sz="1600" b="1" i="1" dirty="0"/>
              <a:t>орбитального </a:t>
            </a:r>
            <a:r>
              <a:rPr lang="ru-RU" sz="1600" b="1" i="1" dirty="0" smtClean="0"/>
              <a:t>импульса</a:t>
            </a:r>
            <a:r>
              <a:rPr lang="ru-RU" sz="1600" i="1" dirty="0" smtClean="0"/>
              <a:t> и </a:t>
            </a:r>
            <a:r>
              <a:rPr lang="ru-RU" sz="1600" b="1" i="1" dirty="0" smtClean="0"/>
              <a:t>эффекта </a:t>
            </a:r>
            <a:r>
              <a:rPr lang="ru-RU" sz="1600" b="1" i="1" dirty="0" err="1" smtClean="0"/>
              <a:t>Оберта</a:t>
            </a:r>
            <a:endParaRPr lang="ru-RU" altLang="ru-RU" sz="1600" b="1" i="1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600" dirty="0"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Эффект </a:t>
            </a:r>
            <a:r>
              <a:rPr lang="ru-RU" altLang="ru-RU" sz="3200" b="1" dirty="0" err="1">
                <a:solidFill>
                  <a:schemeClr val="bg1"/>
                </a:solidFill>
              </a:rPr>
              <a:t>Оберта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A63EDB-417D-49E9-9C32-73DB45430C1E}" type="slidenum">
              <a:rPr lang="ru-RU" altLang="ru-RU">
                <a:solidFill>
                  <a:srgbClr val="898989"/>
                </a:solidFill>
              </a:rPr>
              <a:pPr/>
              <a:t>7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328" y="1851084"/>
            <a:ext cx="5044572" cy="360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148263" y="5661248"/>
            <a:ext cx="33843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Разработанное программное обеспечение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5303912" y="1851084"/>
            <a:ext cx="6744072" cy="44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600" dirty="0" smtClean="0"/>
              <a:t>Возможности</a:t>
            </a:r>
            <a:endParaRPr lang="ru-RU" sz="3600" dirty="0" smtClean="0"/>
          </a:p>
          <a:p>
            <a:pPr eaLnBrk="1" hangingPunct="1">
              <a:lnSpc>
                <a:spcPct val="150000"/>
              </a:lnSpc>
            </a:pPr>
            <a:r>
              <a:rPr lang="ru-RU" sz="1600" b="1" dirty="0" smtClean="0"/>
              <a:t>Управление</a:t>
            </a:r>
            <a:r>
              <a:rPr lang="ru-RU" sz="1600" dirty="0" smtClean="0"/>
              <a:t> над </a:t>
            </a:r>
            <a:r>
              <a:rPr lang="ru-RU" sz="1600" b="1" dirty="0" smtClean="0"/>
              <a:t>созданием</a:t>
            </a:r>
            <a:r>
              <a:rPr lang="ru-RU" sz="1600" dirty="0" smtClean="0"/>
              <a:t> этюдов, </a:t>
            </a:r>
            <a:r>
              <a:rPr lang="ru-RU" sz="1600" b="1" dirty="0" smtClean="0"/>
              <a:t>управлением</a:t>
            </a:r>
            <a:r>
              <a:rPr lang="ru-RU" sz="1600" dirty="0" smtClean="0"/>
              <a:t> над </a:t>
            </a:r>
            <a:r>
              <a:rPr lang="ru-RU" sz="1600" b="1" dirty="0" smtClean="0"/>
              <a:t>объектами.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Настройка начальных данных симуляции: Шаг интегрирования, масштаб</a:t>
            </a:r>
          </a:p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Ввод </a:t>
            </a:r>
            <a:r>
              <a:rPr lang="ru-RU" sz="1600" b="1" dirty="0" smtClean="0"/>
              <a:t>начальных данных </a:t>
            </a:r>
            <a:r>
              <a:rPr lang="ru-RU" sz="1600" dirty="0" smtClean="0"/>
              <a:t>для небесных тел:</a:t>
            </a:r>
            <a:br>
              <a:rPr lang="ru-RU" sz="1600" dirty="0" smtClean="0"/>
            </a:br>
            <a:r>
              <a:rPr lang="ru-RU" sz="1600" dirty="0" smtClean="0"/>
              <a:t>- Начальные координаты 		- Масса тела</a:t>
            </a:r>
            <a:br>
              <a:rPr lang="ru-RU" sz="1600" dirty="0" smtClean="0"/>
            </a:br>
            <a:r>
              <a:rPr lang="ru-RU" sz="1600" dirty="0" smtClean="0"/>
              <a:t>- Скорость движения		- Радиус объекта</a:t>
            </a:r>
            <a:br>
              <a:rPr lang="ru-RU" sz="1600" dirty="0" smtClean="0"/>
            </a:br>
            <a:r>
              <a:rPr lang="ru-RU" sz="1600" dirty="0" smtClean="0"/>
              <a:t>- </a:t>
            </a:r>
            <a:r>
              <a:rPr lang="ru-RU" sz="1600" dirty="0"/>
              <a:t>Сила двигателя (для спутника) 	</a:t>
            </a:r>
            <a:r>
              <a:rPr lang="ru-RU" sz="1600" dirty="0" smtClean="0"/>
              <a:t>- Фаза </a:t>
            </a:r>
            <a:r>
              <a:rPr lang="ru-RU" sz="1600" dirty="0"/>
              <a:t>старта Луны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Запуск в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двух режимах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: быстрая от рисовка траектории спутника, полная симуляция с анимацией движения  космических тел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Разработка приложения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90E7630-3E34-424B-8799-6114CE8D1C1C}" type="slidenum">
              <a:rPr lang="ru-RU" altLang="ru-RU" smtClean="0">
                <a:solidFill>
                  <a:srgbClr val="898989"/>
                </a:solidFill>
              </a:rPr>
              <a:pPr/>
              <a:t>8</a:t>
            </a:fld>
            <a:endParaRPr lang="ru-RU" altLang="ru-RU" dirty="0">
              <a:solidFill>
                <a:srgbClr val="898989"/>
              </a:solidFill>
            </a:endParaRPr>
          </a:p>
        </p:txBody>
      </p:sp>
      <p:sp>
        <p:nvSpPr>
          <p:cNvPr id="6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33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Выход с орбиты при помощи двигателя. </a:t>
            </a:r>
            <a:br>
              <a:rPr lang="ru-RU" sz="1600" dirty="0" smtClean="0"/>
            </a:br>
            <a:r>
              <a:rPr lang="ru-RU" sz="1600" b="1" dirty="0" smtClean="0"/>
              <a:t>Результаты</a:t>
            </a:r>
            <a:r>
              <a:rPr lang="ru-RU" sz="1600" dirty="0" smtClean="0"/>
              <a:t>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скорость</a:t>
            </a:r>
            <a:r>
              <a:rPr lang="en-US" sz="1600" dirty="0" smtClean="0"/>
              <a:t>: </a:t>
            </a:r>
            <a:r>
              <a:rPr lang="en-US" sz="1600" b="1" dirty="0" smtClean="0"/>
              <a:t>0.1852 </a:t>
            </a:r>
            <a:r>
              <a:rPr lang="ru-RU" sz="1600" dirty="0" smtClean="0"/>
              <a:t> 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у.е.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Первый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54" y="1336337"/>
            <a:ext cx="3191470" cy="26147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20" y="1484784"/>
            <a:ext cx="2833264" cy="2316942"/>
          </a:xfrm>
          <a:prstGeom prst="rect">
            <a:avLst/>
          </a:prstGeom>
        </p:spPr>
      </p:pic>
      <p:sp>
        <p:nvSpPr>
          <p:cNvPr id="15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157" y="4186496"/>
            <a:ext cx="3563715" cy="2169854"/>
          </a:xfrm>
          <a:prstGeom prst="rect">
            <a:avLst/>
          </a:prstGeom>
        </p:spPr>
      </p:pic>
      <p:sp>
        <p:nvSpPr>
          <p:cNvPr id="18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8A13E32-921C-4C5F-A143-E1C9D3019EF4}" type="slidenum">
              <a:rPr lang="ru-RU" altLang="ru-RU">
                <a:solidFill>
                  <a:srgbClr val="898989"/>
                </a:solidFill>
              </a:rPr>
              <a:pPr/>
              <a:t>9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19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Использование гравитационного маневра. Ищем фазу Луны и учитываем компенсацию топлива.</a:t>
            </a:r>
            <a:br>
              <a:rPr lang="ru-RU" sz="1600" dirty="0" smtClean="0"/>
            </a:br>
            <a:r>
              <a:rPr lang="ru-RU" sz="1600" b="1" dirty="0" smtClean="0"/>
              <a:t>Результаты: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/>
              <a:t>Финальная скорость</a:t>
            </a:r>
            <a:r>
              <a:rPr lang="en-US" sz="1600" dirty="0"/>
              <a:t>: </a:t>
            </a:r>
            <a:r>
              <a:rPr lang="en-US" sz="1600" b="1" dirty="0" smtClean="0"/>
              <a:t>0.4464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у.е.</a:t>
            </a:r>
            <a:endParaRPr lang="ru-RU" altLang="ru-RU" sz="1600" b="1" i="1" dirty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Второй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133" y="1196752"/>
            <a:ext cx="3559730" cy="29035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294194"/>
            <a:ext cx="3024336" cy="2479955"/>
          </a:xfrm>
          <a:prstGeom prst="rect">
            <a:avLst/>
          </a:prstGeom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245194"/>
            <a:ext cx="3487596" cy="209255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2424" y="5445224"/>
            <a:ext cx="320410" cy="339580"/>
          </a:xfrm>
          <a:prstGeom prst="rect">
            <a:avLst/>
          </a:prstGeom>
        </p:spPr>
      </p:pic>
      <p:sp>
        <p:nvSpPr>
          <p:cNvPr id="24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10069</TotalTime>
  <Words>370</Words>
  <Application>Microsoft Office PowerPoint</Application>
  <PresentationFormat>Широкоэкранный</PresentationFormat>
  <Paragraphs>106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Дипломная работа  на тему  ПОСТРОЕНИЕ МАРШРУТА КОСМИЧЕСКОГО КОРОБЛЯ С ИСПОЛЬЗОВАНИЕМ ЭФФЕКТА ОБЕРТА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 устойчивости относительных равновесий твёрдого тела с горизонтально вибрирующей точкой подвеса.</dc:title>
  <dc:creator>Найтбрингер</dc:creator>
  <cp:lastModifiedBy>Кирилл Михеев</cp:lastModifiedBy>
  <cp:revision>81</cp:revision>
  <dcterms:created xsi:type="dcterms:W3CDTF">2012-11-10T17:33:59Z</dcterms:created>
  <dcterms:modified xsi:type="dcterms:W3CDTF">2022-05-28T16:09:16Z</dcterms:modified>
</cp:coreProperties>
</file>