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15"/>
  </p:notesMasterIdLst>
  <p:sldIdLst>
    <p:sldId id="269" r:id="rId2"/>
    <p:sldId id="280" r:id="rId3"/>
    <p:sldId id="260" r:id="rId4"/>
    <p:sldId id="283" r:id="rId5"/>
    <p:sldId id="257" r:id="rId6"/>
    <p:sldId id="258" r:id="rId7"/>
    <p:sldId id="259" r:id="rId8"/>
    <p:sldId id="287" r:id="rId9"/>
    <p:sldId id="261" r:id="rId10"/>
    <p:sldId id="262" r:id="rId11"/>
    <p:sldId id="263" r:id="rId12"/>
    <p:sldId id="264" r:id="rId13"/>
    <p:sldId id="281" r:id="rId14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2" autoAdjust="0"/>
    <p:restoredTop sz="94660" autoAdjust="0"/>
  </p:normalViewPr>
  <p:slideViewPr>
    <p:cSldViewPr>
      <p:cViewPr varScale="1">
        <p:scale>
          <a:sx n="122" d="100"/>
          <a:sy n="122" d="100"/>
        </p:scale>
        <p:origin x="120" y="3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/>
              <a:t>Образец текста</a:t>
            </a:r>
          </a:p>
          <a:p>
            <a:pPr lvl="1"/>
            <a:r>
              <a:rPr lang="ru-RU" altLang="ru-RU" noProof="0"/>
              <a:t>Второй уровень</a:t>
            </a:r>
          </a:p>
          <a:p>
            <a:pPr lvl="2"/>
            <a:r>
              <a:rPr lang="ru-RU" altLang="ru-RU" noProof="0"/>
              <a:t>Третий уровень</a:t>
            </a:r>
          </a:p>
          <a:p>
            <a:pPr lvl="3"/>
            <a:r>
              <a:rPr lang="ru-RU" altLang="ru-RU" noProof="0"/>
              <a:t>Четвертый уровень</a:t>
            </a:r>
          </a:p>
          <a:p>
            <a:pPr lvl="4"/>
            <a:r>
              <a:rPr lang="ru-RU" altLang="ru-RU" noProof="0"/>
              <a:t>Пятый уровень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583BA6C-8CEA-44A6-81B8-A2EB61ED004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99817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2BEFA47-FDF2-4590-BED5-C32ABF33D1AC}" type="slidenum">
              <a:rPr lang="ru-RU" altLang="ru-RU"/>
              <a:pPr/>
              <a:t>2</a:t>
            </a:fld>
            <a:endParaRPr lang="ru-RU" altLang="ru-RU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591755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36FE8F-EEC5-462D-AFE2-307A1CB4770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3082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0BC616-5EFF-412F-B5C9-227B5CCA863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1717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8C99D6-F3B2-4676-8EAD-C4A759770DD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35121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267E08C7-B24C-4987-800E-4B1271FF8B28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2345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DC661C-9066-4D54-9ADE-F72DF5D6E56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2455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66DC0-0C52-4D1A-B1A9-0B4CEC037F6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2284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E8FD3-4034-4805-A934-4F971C115BB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92621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EC98EF-A253-4C2D-8DDE-D58732A0B8D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6197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44854-446E-41CE-B1CC-3A75E21DAEC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3109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F8080-A06F-4262-A884-8F1511C165A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5164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36F951-A7F1-4D61-A6F6-7B3547D0920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1992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6D9856-D03A-4FB9-AD98-1DD068824D6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102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25CA4E4B-AE62-4751-B983-295D449C07FC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96838" y="2058988"/>
            <a:ext cx="12192000" cy="2306637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altLang="ru-RU" sz="2000" i="1" dirty="0">
                <a:latin typeface="+mn-lt"/>
              </a:rPr>
              <a:t>Дипломная работа </a:t>
            </a:r>
            <a:br>
              <a:rPr lang="ru-RU" altLang="ru-RU" sz="2000" i="1" dirty="0">
                <a:latin typeface="+mn-lt"/>
              </a:rPr>
            </a:br>
            <a:r>
              <a:rPr lang="ru-RU" altLang="ru-RU" sz="2000" i="1" dirty="0">
                <a:latin typeface="+mn-lt"/>
              </a:rPr>
              <a:t>на тему</a:t>
            </a:r>
            <a:r>
              <a:rPr lang="ru-RU" altLang="ru-RU" sz="1800" i="1" dirty="0">
                <a:latin typeface="+mn-lt"/>
              </a:rPr>
              <a:t/>
            </a:r>
            <a:br>
              <a:rPr lang="ru-RU" altLang="ru-RU" sz="1800" i="1" dirty="0">
                <a:latin typeface="+mn-lt"/>
              </a:rPr>
            </a:br>
            <a:r>
              <a:rPr lang="ru-RU" altLang="ru-RU" sz="1800" b="1" dirty="0">
                <a:latin typeface="+mn-lt"/>
              </a:rPr>
              <a:t/>
            </a:r>
            <a:br>
              <a:rPr lang="ru-RU" altLang="ru-RU" sz="1800" b="1" dirty="0">
                <a:latin typeface="+mn-lt"/>
              </a:rPr>
            </a:br>
            <a:r>
              <a:rPr lang="ru-RU" altLang="ru-RU" sz="3200" dirty="0">
                <a:latin typeface="+mn-lt"/>
              </a:rPr>
              <a:t>ПОСТРОЕНИЕ МАРШРУТА КОСМИЧЕСКОГО КОРОБЛЯ</a:t>
            </a:r>
            <a:br>
              <a:rPr lang="ru-RU" altLang="ru-RU" sz="3200" dirty="0">
                <a:latin typeface="+mn-lt"/>
              </a:rPr>
            </a:br>
            <a:r>
              <a:rPr lang="ru-RU" altLang="ru-RU" sz="3200" dirty="0">
                <a:latin typeface="+mn-lt"/>
              </a:rPr>
              <a:t>С ИСПОЛЬЗОВАНИЕМ ЭФФЕКТА ОБЕРТА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6492875"/>
            <a:ext cx="8229600" cy="347663"/>
          </a:xfrm>
        </p:spPr>
        <p:txBody>
          <a:bodyPr rtlCol="0">
            <a:normAutofit lnSpcReduction="10000"/>
          </a:bodyPr>
          <a:lstStyle/>
          <a:p>
            <a:pPr algn="ctr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ru-RU" altLang="ru-RU" sz="2000" dirty="0"/>
              <a:t>Москва, 2022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757363" cy="170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81200" y="476250"/>
            <a:ext cx="10091738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i="1" dirty="0">
                <a:latin typeface="+mj-lt"/>
              </a:rPr>
              <a:t>Московский авиационный институт</a:t>
            </a:r>
            <a:br>
              <a:rPr lang="ru-RU" altLang="ru-RU" sz="2000" i="1" dirty="0">
                <a:latin typeface="+mj-lt"/>
              </a:rPr>
            </a:br>
            <a:r>
              <a:rPr lang="ru-RU" altLang="ru-RU" sz="2000" i="1" dirty="0">
                <a:latin typeface="+mj-lt"/>
              </a:rPr>
              <a:t>(Национальный исследовательский университет)</a:t>
            </a:r>
            <a:endParaRPr lang="ru-RU" sz="2000" dirty="0">
              <a:latin typeface="+mj-lt"/>
            </a:endParaRPr>
          </a:p>
        </p:txBody>
      </p:sp>
      <p:sp>
        <p:nvSpPr>
          <p:cNvPr id="4102" name="TextBox 7"/>
          <p:cNvSpPr txBox="1">
            <a:spLocks noChangeArrowheads="1"/>
          </p:cNvSpPr>
          <p:nvPr/>
        </p:nvSpPr>
        <p:spPr bwMode="auto">
          <a:xfrm>
            <a:off x="4727575" y="4881563"/>
            <a:ext cx="74501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ru-RU" altLang="ru-RU" sz="1600" dirty="0"/>
              <a:t>Дипломник: Михеев Кирилл Вячеславович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ru-RU" altLang="ru-RU" sz="1600" dirty="0"/>
              <a:t>Научный руководитель: Беличенко Михаил Валериевич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7F9189D-FCEE-475C-9656-5B00BD16091D}" type="slidenum">
              <a:rPr lang="ru-RU" altLang="ru-RU">
                <a:solidFill>
                  <a:srgbClr val="898989"/>
                </a:solidFill>
              </a:rPr>
              <a:pPr/>
              <a:t>10</a:t>
            </a:fld>
            <a:endParaRPr lang="ru-RU" altLang="ru-RU">
              <a:solidFill>
                <a:srgbClr val="898989"/>
              </a:solidFill>
            </a:endParaRP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757363" cy="170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2711450" y="692150"/>
            <a:ext cx="8229600" cy="668338"/>
          </a:xfrm>
        </p:spPr>
        <p:txBody>
          <a:bodyPr/>
          <a:lstStyle/>
          <a:p>
            <a:pPr algn="ctr" eaLnBrk="1" hangingPunct="1"/>
            <a:r>
              <a:rPr lang="ru-RU" altLang="ru-RU" sz="3200" dirty="0"/>
              <a:t>Моделирование этюдов. </a:t>
            </a:r>
            <a:r>
              <a:rPr lang="ru-RU" altLang="ru-RU" sz="3200" b="1" dirty="0" smtClean="0"/>
              <a:t>Третий</a:t>
            </a:r>
            <a:endParaRPr lang="ru-RU" altLang="ru-RU" sz="3200" dirty="0" smtClean="0"/>
          </a:p>
        </p:txBody>
      </p:sp>
      <p:sp>
        <p:nvSpPr>
          <p:cNvPr id="5" name="Текст 5"/>
          <p:cNvSpPr txBox="1">
            <a:spLocks noChangeArrowheads="1"/>
          </p:cNvSpPr>
          <p:nvPr/>
        </p:nvSpPr>
        <p:spPr bwMode="auto">
          <a:xfrm>
            <a:off x="768986" y="1893810"/>
            <a:ext cx="5112568" cy="3191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sz="1600" dirty="0" smtClean="0"/>
              <a:t>Описание этюда 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sz="1600" dirty="0" smtClean="0"/>
              <a:t>Рассказать про то когда </a:t>
            </a:r>
            <a:r>
              <a:rPr lang="ru-RU" sz="1600" dirty="0" err="1" smtClean="0"/>
              <a:t>вкл</a:t>
            </a:r>
            <a:r>
              <a:rPr lang="ru-RU" sz="1600" dirty="0" smtClean="0"/>
              <a:t> и </a:t>
            </a:r>
            <a:r>
              <a:rPr lang="ru-RU" sz="1600" dirty="0" err="1" smtClean="0"/>
              <a:t>выкл</a:t>
            </a:r>
            <a:r>
              <a:rPr lang="ru-RU" sz="1600" dirty="0" smtClean="0"/>
              <a:t> и как определили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sz="1600" dirty="0" smtClean="0"/>
              <a:t>Финальная скорость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altLang="ru-RU" sz="1600" b="1" dirty="0" smtClean="0">
                <a:cs typeface="Times New Roman" panose="02020603050405020304" pitchFamily="18" charset="0"/>
              </a:rPr>
              <a:t>Затрачено топливо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altLang="ru-RU" sz="1600" b="1" dirty="0" smtClean="0">
                <a:cs typeface="Times New Roman" panose="02020603050405020304" pitchFamily="18" charset="0"/>
              </a:rPr>
              <a:t>2 графика (изменение скорости и траектория)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endParaRPr lang="ru-RU" altLang="ru-RU" sz="1600" b="1" dirty="0" smtClean="0"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</a:rPr>
              <a:t>Уравнения движения(стереть силы у спутника)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33720C9-6A4E-4A46-AAEA-E701551CBF3E}" type="slidenum">
              <a:rPr lang="ru-RU" altLang="ru-RU">
                <a:solidFill>
                  <a:srgbClr val="898989"/>
                </a:solidFill>
              </a:rPr>
              <a:pPr/>
              <a:t>11</a:t>
            </a:fld>
            <a:endParaRPr lang="ru-RU" altLang="ru-RU">
              <a:solidFill>
                <a:srgbClr val="898989"/>
              </a:solidFill>
            </a:endParaRPr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757363" cy="170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2711450" y="692150"/>
            <a:ext cx="8229600" cy="668338"/>
          </a:xfrm>
        </p:spPr>
        <p:txBody>
          <a:bodyPr/>
          <a:lstStyle/>
          <a:p>
            <a:pPr algn="ctr" eaLnBrk="1" hangingPunct="1"/>
            <a:r>
              <a:rPr lang="ru-RU" altLang="ru-RU" sz="3200" dirty="0" smtClean="0"/>
              <a:t>Сравнения 3х этюдов</a:t>
            </a:r>
            <a:endParaRPr lang="ru-RU" altLang="ru-RU" sz="3200" dirty="0" smtClean="0"/>
          </a:p>
        </p:txBody>
      </p:sp>
      <p:sp>
        <p:nvSpPr>
          <p:cNvPr id="5" name="Текст 5"/>
          <p:cNvSpPr txBox="1">
            <a:spLocks noChangeArrowheads="1"/>
          </p:cNvSpPr>
          <p:nvPr/>
        </p:nvSpPr>
        <p:spPr bwMode="auto">
          <a:xfrm>
            <a:off x="768986" y="1893810"/>
            <a:ext cx="5112568" cy="3191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sz="1600" dirty="0" smtClean="0"/>
              <a:t>Траектории всех этюдов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sz="1600" dirty="0" smtClean="0"/>
              <a:t>3 графика скорости от времени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endParaRPr lang="ru-RU" sz="1600" dirty="0" smtClean="0"/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altLang="ru-RU" sz="1600" b="1" dirty="0" smtClean="0">
                <a:cs typeface="Times New Roman" panose="02020603050405020304" pitchFamily="18" charset="0"/>
              </a:rPr>
              <a:t>Качество мерили по расстоянию 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altLang="ru-RU" sz="1600" b="1" dirty="0" smtClean="0">
                <a:cs typeface="Times New Roman" panose="02020603050405020304" pitchFamily="18" charset="0"/>
              </a:rPr>
              <a:t>В первой эффективность топлива … </a:t>
            </a:r>
            <a:r>
              <a:rPr lang="en-US" altLang="ru-RU" sz="1600" b="1" dirty="0" smtClean="0">
                <a:cs typeface="Times New Roman" panose="02020603050405020304" pitchFamily="18" charset="0"/>
              </a:rPr>
              <a:t>v1/v2</a:t>
            </a:r>
            <a:endParaRPr lang="ru-RU" altLang="ru-RU" sz="1600" b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Char char="-"/>
            </a:pPr>
            <a:endParaRPr lang="ru-RU" altLang="ru-RU" sz="1600" b="1" dirty="0" smtClean="0"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</a:rPr>
              <a:t>Уравнения движения(стереть силы у спутника)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A6F2291-3EE5-43B4-A44A-1DD49E3ECFCB}" type="slidenum">
              <a:rPr lang="ru-RU" altLang="ru-RU">
                <a:solidFill>
                  <a:srgbClr val="898989"/>
                </a:solidFill>
              </a:rPr>
              <a:pPr/>
              <a:t>12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2711450" y="692150"/>
            <a:ext cx="8229600" cy="668338"/>
          </a:xfrm>
        </p:spPr>
        <p:txBody>
          <a:bodyPr/>
          <a:lstStyle/>
          <a:p>
            <a:pPr algn="ctr" eaLnBrk="1" hangingPunct="1"/>
            <a:r>
              <a:rPr lang="ru-RU" altLang="ru-RU" sz="3200" dirty="0" smtClean="0"/>
              <a:t>Заключение</a:t>
            </a:r>
            <a:endParaRPr lang="ru-RU" altLang="ru-RU" sz="3200" dirty="0" smtClean="0"/>
          </a:p>
        </p:txBody>
      </p:sp>
      <p:sp>
        <p:nvSpPr>
          <p:cNvPr id="5" name="Текст 5"/>
          <p:cNvSpPr txBox="1">
            <a:spLocks noChangeArrowheads="1"/>
          </p:cNvSpPr>
          <p:nvPr/>
        </p:nvSpPr>
        <p:spPr bwMode="auto">
          <a:xfrm>
            <a:off x="768986" y="1893810"/>
            <a:ext cx="5112568" cy="3191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sz="1600" dirty="0" err="1" smtClean="0"/>
              <a:t>Оберт</a:t>
            </a:r>
            <a:r>
              <a:rPr lang="ru-RU" sz="1600" dirty="0" smtClean="0"/>
              <a:t> круче </a:t>
            </a:r>
            <a:r>
              <a:rPr lang="ru-RU" sz="1600" dirty="0" err="1" smtClean="0"/>
              <a:t>еееее</a:t>
            </a:r>
            <a:r>
              <a:rPr lang="ru-RU" sz="1600" dirty="0" smtClean="0"/>
              <a:t>!!!....</a:t>
            </a:r>
            <a:endParaRPr lang="ru-RU" altLang="ru-RU" sz="1600" b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Char char="-"/>
            </a:pPr>
            <a:endParaRPr lang="ru-RU" altLang="ru-RU" sz="1600" b="1" dirty="0" smtClean="0"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</a:rPr>
              <a:t>Уравнения движения(стереть силы у спутника)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187575" y="2705100"/>
            <a:ext cx="8229600" cy="1371600"/>
          </a:xfrm>
        </p:spPr>
        <p:txBody>
          <a:bodyPr/>
          <a:lstStyle/>
          <a:p>
            <a:pPr algn="ctr" eaLnBrk="1" hangingPunct="1"/>
            <a:r>
              <a:rPr lang="ru-RU" altLang="ru-RU" smtClean="0"/>
              <a:t>Спасибо за внимание!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C8D99A1-DFB0-4029-A1ED-6277B4C783F6}" type="slidenum">
              <a:rPr lang="ru-RU" altLang="ru-RU">
                <a:solidFill>
                  <a:srgbClr val="898989"/>
                </a:solidFill>
              </a:rPr>
              <a:pPr/>
              <a:t>13</a:t>
            </a:fld>
            <a:endParaRPr lang="ru-RU" altLang="ru-RU">
              <a:solidFill>
                <a:srgbClr val="898989"/>
              </a:solidFill>
            </a:endParaRP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757363" cy="170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</a:rPr>
              <a:t>Уравнения движения(стереть силы у спутника)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05152" y="260121"/>
            <a:ext cx="8229600" cy="1032091"/>
          </a:xfrm>
        </p:spPr>
        <p:txBody>
          <a:bodyPr/>
          <a:lstStyle/>
          <a:p>
            <a:pPr eaLnBrk="1" hangingPunct="1"/>
            <a:r>
              <a:rPr lang="ru-RU" altLang="ru-RU" sz="3200" b="1" dirty="0" smtClean="0">
                <a:solidFill>
                  <a:schemeClr val="bg1"/>
                </a:solidFill>
              </a:rPr>
              <a:t>Постановка задачи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>
          <a:xfrm>
            <a:off x="8760296" y="6237312"/>
            <a:ext cx="28448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B10B2BC-DA2A-4F69-B9B6-596B499EA9A8}" type="slidenum">
              <a:rPr lang="ru-RU" altLang="ru-RU">
                <a:solidFill>
                  <a:srgbClr val="898989"/>
                </a:solidFill>
              </a:rPr>
              <a:pPr/>
              <a:t>2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5124" name="Текст 5"/>
          <p:cNvSpPr>
            <a:spLocks noGrp="1" noChangeArrowheads="1"/>
          </p:cNvSpPr>
          <p:nvPr>
            <p:ph type="body" sz="half" idx="1"/>
          </p:nvPr>
        </p:nvSpPr>
        <p:spPr>
          <a:xfrm>
            <a:off x="191344" y="1844824"/>
            <a:ext cx="6696744" cy="3886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Ищем оптимальный маршрут движения спутника в космической система ухода в дальнюю (ПРОБЛЕМА) Дорого богато… Оптимизация выхода с наиб скоростью в дальние окрестности.</a:t>
            </a:r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Исследование солнечной системы далеко </a:t>
            </a:r>
            <a:r>
              <a:rPr lang="ru-RU" altLang="ru-RU" sz="1600" dirty="0" err="1" smtClean="0">
                <a:cs typeface="Times New Roman" panose="02020603050405020304" pitchFamily="18" charset="0"/>
              </a:rPr>
              <a:t>далеко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..</a:t>
            </a:r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Примеры спутников которые уже были запущены</a:t>
            </a:r>
          </a:p>
        </p:txBody>
      </p:sp>
      <p:pic>
        <p:nvPicPr>
          <p:cNvPr id="1026" name="Picture 2" descr="http://brainsly.net/wp-content/uploads/2017/12/gravity-assis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343" y="1844824"/>
            <a:ext cx="5019438" cy="2823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smtClean="0">
                <a:solidFill>
                  <a:schemeClr val="bg1"/>
                </a:solidFill>
              </a:rPr>
              <a:t>Постановка задачи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9"/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2291" name="Text Box 15"/>
          <p:cNvSpPr txBox="1">
            <a:spLocks noChangeArrowheads="1"/>
          </p:cNvSpPr>
          <p:nvPr/>
        </p:nvSpPr>
        <p:spPr bwMode="auto">
          <a:xfrm>
            <a:off x="2187575" y="4097338"/>
            <a:ext cx="4916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CB22ADC-19DE-4870-A53E-E4A6273F03D7}" type="slidenum">
              <a:rPr lang="ru-RU" altLang="ru-RU">
                <a:solidFill>
                  <a:srgbClr val="898989"/>
                </a:solidFill>
              </a:rPr>
              <a:pPr/>
              <a:t>3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7" name="Текст 5"/>
          <p:cNvSpPr txBox="1">
            <a:spLocks noChangeArrowheads="1"/>
          </p:cNvSpPr>
          <p:nvPr/>
        </p:nvSpPr>
        <p:spPr bwMode="auto">
          <a:xfrm>
            <a:off x="191344" y="1844824"/>
            <a:ext cx="6696744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ru-RU" altLang="ru-RU" sz="16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600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6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600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Мы попытаемся смоделировать эти стратегии и построить оптимальную траекторию для выхода на далеко.. И оценить эффективность..</a:t>
            </a:r>
            <a:endParaRPr lang="ru-RU" altLang="ru-RU" sz="1600" dirty="0" smtClean="0"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-6350" y="0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298802" y="38792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</a:rPr>
              <a:t>Есть 3 способа моделирования. Что хотим сделать?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72" y="72720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155348E-185D-46BB-97F8-349F1E4D5081}" type="slidenum">
              <a:rPr lang="ru-RU" altLang="ru-RU">
                <a:solidFill>
                  <a:srgbClr val="898989"/>
                </a:solidFill>
              </a:rPr>
              <a:pPr/>
              <a:t>4</a:t>
            </a:fld>
            <a:endParaRPr lang="ru-RU" altLang="ru-RU">
              <a:solidFill>
                <a:srgbClr val="898989"/>
              </a:solidFill>
            </a:endParaRPr>
          </a:p>
        </p:txBody>
      </p:sp>
      <p:sp>
        <p:nvSpPr>
          <p:cNvPr id="5" name="Текст 5"/>
          <p:cNvSpPr txBox="1">
            <a:spLocks noChangeArrowheads="1"/>
          </p:cNvSpPr>
          <p:nvPr/>
        </p:nvSpPr>
        <p:spPr bwMode="auto">
          <a:xfrm>
            <a:off x="4871864" y="1915592"/>
            <a:ext cx="684076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ru-RU" sz="1600" dirty="0"/>
              <a:t>На рисунке </a:t>
            </a:r>
            <a:r>
              <a:rPr lang="ru-RU" sz="1600" dirty="0" smtClean="0"/>
              <a:t>отображена </a:t>
            </a:r>
            <a:r>
              <a:rPr lang="ru-RU" sz="1600" dirty="0"/>
              <a:t>космическая система с объектами, которые по закону всемирного тяготения Ньютона </a:t>
            </a:r>
            <a:r>
              <a:rPr lang="ru-RU" sz="1600" b="1" dirty="0"/>
              <a:t>притягиваются друг к другу с некоторой силой</a:t>
            </a:r>
            <a:r>
              <a:rPr lang="ru-RU" sz="1600" dirty="0"/>
              <a:t>, вызванной силой гравитации, зависящей от массы каждого тела и от расстояния между телами</a:t>
            </a:r>
            <a:r>
              <a:rPr lang="ru-RU" sz="16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600" dirty="0"/>
          </a:p>
          <a:p>
            <a:pPr marL="0" indent="0">
              <a:lnSpc>
                <a:spcPct val="150000"/>
              </a:lnSpc>
              <a:buNone/>
            </a:pPr>
            <a:r>
              <a:rPr lang="ru-RU" sz="1600" dirty="0" smtClean="0"/>
              <a:t>Сила </a:t>
            </a:r>
            <a:r>
              <a:rPr lang="ru-RU" sz="1600" dirty="0"/>
              <a:t>притяжения каждого тела к другому определяется следующей </a:t>
            </a:r>
            <a:r>
              <a:rPr lang="ru-RU" sz="1600" b="1" dirty="0"/>
              <a:t>формулой</a:t>
            </a:r>
            <a:r>
              <a:rPr lang="ru-RU" sz="1600" dirty="0"/>
              <a:t>:  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600" dirty="0"/>
          </a:p>
          <a:p>
            <a:pPr eaLnBrk="1" hangingPunct="1">
              <a:lnSpc>
                <a:spcPct val="150000"/>
              </a:lnSpc>
            </a:pPr>
            <a:endParaRPr lang="ru-RU" altLang="ru-RU" sz="1600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600" dirty="0" smtClean="0"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915592"/>
            <a:ext cx="3600400" cy="29677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6960096" y="4809383"/>
                <a:ext cx="2244204" cy="82496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ru-RU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ⅈ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ⅈ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ⅈ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ⅈ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96" y="4809383"/>
                <a:ext cx="2244204" cy="8249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Текст 5"/>
          <p:cNvSpPr txBox="1">
            <a:spLocks noChangeArrowheads="1"/>
          </p:cNvSpPr>
          <p:nvPr/>
        </p:nvSpPr>
        <p:spPr bwMode="auto">
          <a:xfrm>
            <a:off x="1199456" y="5005844"/>
            <a:ext cx="266429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Симуляция космической системы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</a:rPr>
              <a:t>Уравнения движения(стереть силы у спутника)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41C0846-E12D-457F-B317-DC8C3B94C63F}" type="slidenum">
              <a:rPr lang="ru-RU" altLang="ru-RU">
                <a:solidFill>
                  <a:srgbClr val="898989"/>
                </a:solidFill>
              </a:rPr>
              <a:pPr/>
              <a:t>5</a:t>
            </a:fld>
            <a:endParaRPr lang="ru-RU" altLang="ru-RU">
              <a:solidFill>
                <a:srgbClr val="898989"/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802" y="1893810"/>
            <a:ext cx="3168352" cy="1859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Текст 5"/>
          <p:cNvSpPr txBox="1">
            <a:spLocks noChangeArrowheads="1"/>
          </p:cNvSpPr>
          <p:nvPr/>
        </p:nvSpPr>
        <p:spPr bwMode="auto">
          <a:xfrm>
            <a:off x="768986" y="1893810"/>
            <a:ext cx="5112568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600" dirty="0" smtClean="0"/>
              <a:t>1. Спутник </a:t>
            </a:r>
            <a:r>
              <a:rPr lang="ru-RU" sz="1600" dirty="0"/>
              <a:t>стартует с </a:t>
            </a:r>
            <a:r>
              <a:rPr lang="ru-RU" sz="1600" b="1" dirty="0"/>
              <a:t>геостационарной </a:t>
            </a:r>
            <a:r>
              <a:rPr lang="ru-RU" sz="1600" b="1" dirty="0" smtClean="0"/>
              <a:t>орбиты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1600" dirty="0" smtClean="0">
                <a:cs typeface="Times New Roman" panose="02020603050405020304" pitchFamily="18" charset="0"/>
              </a:rPr>
              <a:t>2. Используются </a:t>
            </a:r>
            <a:r>
              <a:rPr lang="ru-RU" altLang="ru-RU" sz="1600" b="1" dirty="0" err="1" smtClean="0">
                <a:cs typeface="Times New Roman" panose="02020603050405020304" pitchFamily="18" charset="0"/>
              </a:rPr>
              <a:t>обезразмерные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 уравнения движения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1600" b="1" dirty="0" smtClean="0">
                <a:cs typeface="Times New Roman" panose="02020603050405020304" pitchFamily="18" charset="0"/>
              </a:rPr>
              <a:t>3. Сила двигателя считаем </a:t>
            </a:r>
            <a:r>
              <a:rPr lang="ru-RU" altLang="ru-RU" sz="1600" b="1" dirty="0" err="1" smtClean="0">
                <a:cs typeface="Times New Roman" panose="02020603050405020304" pitchFamily="18" charset="0"/>
              </a:rPr>
              <a:t>констатой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(изменить)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1600" b="1" dirty="0" smtClean="0">
                <a:cs typeface="Times New Roman" panose="02020603050405020304" pitchFamily="18" charset="0"/>
              </a:rPr>
              <a:t>4. Описать что двигатель на первом этапе работает вдоль вектора скорости </a:t>
            </a:r>
          </a:p>
        </p:txBody>
      </p:sp>
      <p:sp>
        <p:nvSpPr>
          <p:cNvPr id="9" name="Текст 5"/>
          <p:cNvSpPr txBox="1">
            <a:spLocks noChangeArrowheads="1"/>
          </p:cNvSpPr>
          <p:nvPr/>
        </p:nvSpPr>
        <p:spPr bwMode="auto">
          <a:xfrm>
            <a:off x="7433897" y="5810061"/>
            <a:ext cx="3084847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1200" i="1" dirty="0" smtClean="0"/>
              <a:t>Дистанция фиксации финальной скорости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7669488" y="4852050"/>
                <a:ext cx="2613664" cy="96205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∗1000</m:t>
                              </m:r>
                            </m:e>
                          </m:rad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=31.6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488" y="4852050"/>
                <a:ext cx="2613664" cy="96205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Текст 5"/>
          <p:cNvSpPr txBox="1">
            <a:spLocks noChangeArrowheads="1"/>
          </p:cNvSpPr>
          <p:nvPr/>
        </p:nvSpPr>
        <p:spPr bwMode="auto">
          <a:xfrm>
            <a:off x="8019005" y="3887010"/>
            <a:ext cx="208823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Геостационарная орбита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sp>
        <p:nvSpPr>
          <p:cNvPr id="13" name="Текст 5"/>
          <p:cNvSpPr txBox="1">
            <a:spLocks noChangeArrowheads="1"/>
          </p:cNvSpPr>
          <p:nvPr/>
        </p:nvSpPr>
        <p:spPr bwMode="auto">
          <a:xfrm>
            <a:off x="768986" y="5805264"/>
            <a:ext cx="543430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Значения радиуса орбиты и омеги для получения безразмерных величин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1199456" y="5109785"/>
                <a:ext cx="3786678" cy="64203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=4.216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7,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ru-RU"/>
                        <m:t>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r>
                            <a:rPr lang="ru-RU" i="1"/>
                            <m:t>2∗</m:t>
                          </m:r>
                          <m:r>
                            <a:rPr lang="en-US" i="1"/>
                            <m:t>𝜋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86164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,091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56" y="5109785"/>
                <a:ext cx="3786678" cy="64203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 16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 smtClean="0">
                <a:solidFill>
                  <a:schemeClr val="bg1"/>
                </a:solidFill>
              </a:rPr>
              <a:t>Подготовка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F21527A-4F7F-4976-A46D-A8A40AA8E200}" type="slidenum">
              <a:rPr lang="ru-RU" altLang="ru-RU">
                <a:solidFill>
                  <a:srgbClr val="898989"/>
                </a:solidFill>
              </a:rPr>
              <a:pPr/>
              <a:t>6</a:t>
            </a:fld>
            <a:endParaRPr lang="ru-RU" altLang="ru-RU">
              <a:solidFill>
                <a:srgbClr val="898989"/>
              </a:solidFill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757363" cy="170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2711450" y="692150"/>
            <a:ext cx="8229600" cy="668338"/>
          </a:xfrm>
        </p:spPr>
        <p:txBody>
          <a:bodyPr/>
          <a:lstStyle/>
          <a:p>
            <a:pPr algn="ctr" eaLnBrk="1" hangingPunct="1"/>
            <a:r>
              <a:rPr lang="ru-RU" altLang="ru-RU" sz="3200" dirty="0" smtClean="0"/>
              <a:t>Эффект </a:t>
            </a:r>
            <a:r>
              <a:rPr lang="ru-RU" altLang="ru-RU" sz="3200" dirty="0" err="1"/>
              <a:t>О</a:t>
            </a:r>
            <a:r>
              <a:rPr lang="ru-RU" altLang="ru-RU" sz="3200" dirty="0" err="1" smtClean="0"/>
              <a:t>берта</a:t>
            </a:r>
            <a:endParaRPr lang="ru-RU" altLang="ru-RU" sz="3200" dirty="0" smtClean="0"/>
          </a:p>
        </p:txBody>
      </p:sp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70" y="1830077"/>
            <a:ext cx="3480895" cy="1408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365" y="1816937"/>
            <a:ext cx="3170166" cy="1434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Текст 5"/>
          <p:cNvSpPr txBox="1">
            <a:spLocks noChangeArrowheads="1"/>
          </p:cNvSpPr>
          <p:nvPr/>
        </p:nvSpPr>
        <p:spPr bwMode="auto">
          <a:xfrm>
            <a:off x="643178" y="3370103"/>
            <a:ext cx="3292582" cy="333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ru-RU" sz="1600" dirty="0" smtClean="0"/>
              <a:t>Луна без движения</a:t>
            </a:r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Спутник пролетает рядом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endParaRPr lang="ru-RU" altLang="ru-RU" sz="1600" dirty="0" smtClean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1600" i="1" dirty="0" smtClean="0">
                <a:cs typeface="Times New Roman" panose="02020603050405020304" pitchFamily="18" charset="0"/>
              </a:rPr>
              <a:t>Финальная скорость </a:t>
            </a:r>
            <a:r>
              <a:rPr lang="ru-RU" altLang="ru-RU" sz="1600" b="1" i="1" dirty="0" smtClean="0">
                <a:cs typeface="Times New Roman" panose="02020603050405020304" pitchFamily="18" charset="0"/>
              </a:rPr>
              <a:t>изменила направление</a:t>
            </a:r>
          </a:p>
          <a:p>
            <a:pPr eaLnBrk="1" hangingPunct="1">
              <a:lnSpc>
                <a:spcPct val="150000"/>
              </a:lnSpc>
            </a:pPr>
            <a:endParaRPr lang="ru-RU" altLang="ru-RU" sz="1600" dirty="0" smtClean="0"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0256" y="1830077"/>
            <a:ext cx="3253186" cy="1395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Текст 5"/>
          <p:cNvSpPr txBox="1">
            <a:spLocks noChangeArrowheads="1"/>
          </p:cNvSpPr>
          <p:nvPr/>
        </p:nvSpPr>
        <p:spPr bwMode="auto">
          <a:xfrm>
            <a:off x="4631365" y="3370103"/>
            <a:ext cx="3292582" cy="333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ru-RU" sz="1600" dirty="0"/>
              <a:t>Луна </a:t>
            </a:r>
            <a:r>
              <a:rPr lang="ru-RU" sz="1600" dirty="0" smtClean="0"/>
              <a:t>двигается</a:t>
            </a:r>
            <a:endParaRPr lang="ru-RU" altLang="ru-RU" sz="16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Спутник пролетает рядом</a:t>
            </a:r>
            <a:endParaRPr lang="ru-RU" altLang="ru-RU" sz="16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600" dirty="0" smtClean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1600" i="1" dirty="0" smtClean="0">
                <a:cs typeface="Times New Roman" panose="02020603050405020304" pitchFamily="18" charset="0"/>
              </a:rPr>
              <a:t>Финальная скорость </a:t>
            </a:r>
            <a:r>
              <a:rPr lang="ru-RU" altLang="ru-RU" sz="1600" b="1" i="1" dirty="0" smtClean="0">
                <a:cs typeface="Times New Roman" panose="02020603050405020304" pitchFamily="18" charset="0"/>
              </a:rPr>
              <a:t>может быть увеличена</a:t>
            </a:r>
            <a:r>
              <a:rPr lang="ru-RU" altLang="ru-RU" sz="1600" i="1" dirty="0" smtClean="0">
                <a:cs typeface="Times New Roman" panose="02020603050405020304" pitchFamily="18" charset="0"/>
              </a:rPr>
              <a:t> за счёт (</a:t>
            </a:r>
            <a:r>
              <a:rPr lang="ru-RU" sz="1600" b="1" i="1" dirty="0" smtClean="0"/>
              <a:t>орбитального импульса)?</a:t>
            </a:r>
            <a:endParaRPr lang="ru-RU" altLang="ru-RU" sz="1600" b="1" i="1" dirty="0">
              <a:cs typeface="Times New Roman" panose="02020603050405020304" pitchFamily="18" charset="0"/>
            </a:endParaRPr>
          </a:p>
        </p:txBody>
      </p:sp>
      <p:sp>
        <p:nvSpPr>
          <p:cNvPr id="14" name="Текст 5"/>
          <p:cNvSpPr txBox="1">
            <a:spLocks noChangeArrowheads="1"/>
          </p:cNvSpPr>
          <p:nvPr/>
        </p:nvSpPr>
        <p:spPr bwMode="auto">
          <a:xfrm>
            <a:off x="8400256" y="3372404"/>
            <a:ext cx="3528392" cy="333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ru-RU" sz="1600" dirty="0"/>
              <a:t>Луна </a:t>
            </a:r>
            <a:r>
              <a:rPr lang="ru-RU" sz="1600" dirty="0" smtClean="0"/>
              <a:t>двигается</a:t>
            </a:r>
            <a:endParaRPr lang="ru-RU" altLang="ru-RU" sz="16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Спутник включает двигатель в ближайшей к Луне точке</a:t>
            </a:r>
            <a:endParaRPr lang="ru-RU" altLang="ru-RU" sz="1600" dirty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ru-RU" altLang="ru-RU" sz="1600" i="1" dirty="0" smtClean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ru-RU" altLang="ru-RU" sz="1600" i="1" dirty="0" smtClean="0">
                <a:cs typeface="Times New Roman" panose="02020603050405020304" pitchFamily="18" charset="0"/>
              </a:rPr>
              <a:t>Финальная </a:t>
            </a:r>
            <a:r>
              <a:rPr lang="ru-RU" altLang="ru-RU" sz="1600" i="1" dirty="0">
                <a:cs typeface="Times New Roman" panose="02020603050405020304" pitchFamily="18" charset="0"/>
              </a:rPr>
              <a:t>скорость </a:t>
            </a:r>
            <a:r>
              <a:rPr lang="ru-RU" altLang="ru-RU" sz="1600" b="1" i="1" dirty="0">
                <a:cs typeface="Times New Roman" panose="02020603050405020304" pitchFamily="18" charset="0"/>
              </a:rPr>
              <a:t>значительно увеличена</a:t>
            </a:r>
            <a:r>
              <a:rPr lang="ru-RU" altLang="ru-RU" sz="1600" i="1" dirty="0">
                <a:cs typeface="Times New Roman" panose="02020603050405020304" pitchFamily="18" charset="0"/>
              </a:rPr>
              <a:t> за счёт </a:t>
            </a:r>
            <a:r>
              <a:rPr lang="ru-RU" sz="1600" b="1" i="1" dirty="0"/>
              <a:t>орбитального </a:t>
            </a:r>
            <a:r>
              <a:rPr lang="ru-RU" sz="1600" b="1" i="1" dirty="0" smtClean="0"/>
              <a:t>импульса</a:t>
            </a:r>
            <a:r>
              <a:rPr lang="ru-RU" sz="1600" i="1" dirty="0" smtClean="0"/>
              <a:t> и </a:t>
            </a:r>
            <a:r>
              <a:rPr lang="ru-RU" sz="1600" b="1" i="1" dirty="0" smtClean="0"/>
              <a:t>эффекта </a:t>
            </a:r>
            <a:r>
              <a:rPr lang="ru-RU" sz="1600" b="1" i="1" dirty="0" err="1" smtClean="0"/>
              <a:t>Оберта</a:t>
            </a:r>
            <a:endParaRPr lang="ru-RU" altLang="ru-RU" sz="1600" b="1" i="1" dirty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ru-RU" altLang="ru-RU" sz="1600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600" dirty="0"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</a:rPr>
              <a:t>Уравнения движения(стереть силы у спутника)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"/>
          <p:cNvSpPr>
            <a:spLocks noChangeArrowheads="1"/>
          </p:cNvSpPr>
          <p:nvPr/>
        </p:nvSpPr>
        <p:spPr bwMode="auto">
          <a:xfrm>
            <a:off x="1524000" y="3411538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altLang="ru-RU" sz="18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DA63EDB-417D-49E9-9C32-73DB45430C1E}" type="slidenum">
              <a:rPr lang="ru-RU" altLang="ru-RU">
                <a:solidFill>
                  <a:srgbClr val="898989"/>
                </a:solidFill>
              </a:rPr>
              <a:pPr/>
              <a:t>7</a:t>
            </a:fld>
            <a:endParaRPr lang="ru-RU" altLang="ru-RU">
              <a:solidFill>
                <a:srgbClr val="898989"/>
              </a:solidFill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757363" cy="170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2711450" y="692150"/>
            <a:ext cx="8229600" cy="668338"/>
          </a:xfrm>
        </p:spPr>
        <p:txBody>
          <a:bodyPr/>
          <a:lstStyle/>
          <a:p>
            <a:pPr algn="ctr" eaLnBrk="1" hangingPunct="1"/>
            <a:r>
              <a:rPr lang="ru-RU" altLang="ru-RU" sz="3200" dirty="0" smtClean="0"/>
              <a:t>Разработка приложения</a:t>
            </a:r>
            <a:endParaRPr lang="ru-RU" altLang="ru-RU" sz="3200" dirty="0" smtClean="0"/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19336" y="2136485"/>
            <a:ext cx="5044572" cy="3606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Текст 5"/>
          <p:cNvSpPr txBox="1">
            <a:spLocks noChangeArrowheads="1"/>
          </p:cNvSpPr>
          <p:nvPr/>
        </p:nvSpPr>
        <p:spPr bwMode="auto">
          <a:xfrm>
            <a:off x="1199456" y="5877272"/>
            <a:ext cx="338437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ru-RU" sz="1200" i="1" dirty="0" smtClean="0"/>
              <a:t>Разработанное программное обеспечение</a:t>
            </a: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ru-RU" altLang="ru-RU" sz="1200" i="1" dirty="0" smtClean="0">
              <a:cs typeface="Times New Roman" panose="02020603050405020304" pitchFamily="18" charset="0"/>
            </a:endParaRPr>
          </a:p>
        </p:txBody>
      </p:sp>
      <p:sp>
        <p:nvSpPr>
          <p:cNvPr id="8" name="Текст 5"/>
          <p:cNvSpPr txBox="1">
            <a:spLocks noChangeArrowheads="1"/>
          </p:cNvSpPr>
          <p:nvPr/>
        </p:nvSpPr>
        <p:spPr bwMode="auto">
          <a:xfrm>
            <a:off x="5375920" y="2136485"/>
            <a:ext cx="6744072" cy="4458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ru-RU" sz="1600" dirty="0" smtClean="0"/>
              <a:t>Возможности</a:t>
            </a:r>
            <a:endParaRPr lang="ru-RU" sz="3600" dirty="0" smtClean="0"/>
          </a:p>
          <a:p>
            <a:pPr eaLnBrk="1" hangingPunct="1">
              <a:lnSpc>
                <a:spcPct val="150000"/>
              </a:lnSpc>
            </a:pPr>
            <a:r>
              <a:rPr lang="ru-RU" sz="1600" b="1" dirty="0" smtClean="0"/>
              <a:t>Управление</a:t>
            </a:r>
            <a:r>
              <a:rPr lang="ru-RU" sz="1600" dirty="0" smtClean="0"/>
              <a:t> над </a:t>
            </a:r>
            <a:r>
              <a:rPr lang="ru-RU" sz="1600" b="1" dirty="0" smtClean="0"/>
              <a:t>созданием</a:t>
            </a:r>
            <a:r>
              <a:rPr lang="ru-RU" sz="1600" dirty="0" smtClean="0"/>
              <a:t> этюдов, </a:t>
            </a:r>
            <a:r>
              <a:rPr lang="ru-RU" sz="1600" b="1" dirty="0" smtClean="0"/>
              <a:t>управлением</a:t>
            </a:r>
            <a:r>
              <a:rPr lang="ru-RU" sz="1600" dirty="0" smtClean="0"/>
              <a:t> над </a:t>
            </a:r>
            <a:r>
              <a:rPr lang="ru-RU" sz="1600" b="1" dirty="0" smtClean="0"/>
              <a:t>объектами.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Настройка начальных данных симуляции: Шаг интегрирования, масштаб</a:t>
            </a:r>
          </a:p>
          <a:p>
            <a:pPr eaLnBrk="1" hangingPunct="1">
              <a:lnSpc>
                <a:spcPct val="150000"/>
              </a:lnSpc>
            </a:pPr>
            <a:r>
              <a:rPr lang="ru-RU" sz="1600" dirty="0" smtClean="0"/>
              <a:t>Ввод </a:t>
            </a:r>
            <a:r>
              <a:rPr lang="ru-RU" sz="1600" b="1" dirty="0" smtClean="0"/>
              <a:t>начальных данных </a:t>
            </a:r>
            <a:r>
              <a:rPr lang="ru-RU" sz="1600" dirty="0" smtClean="0"/>
              <a:t>для небесных тел:</a:t>
            </a:r>
            <a:br>
              <a:rPr lang="ru-RU" sz="1600" dirty="0" smtClean="0"/>
            </a:br>
            <a:r>
              <a:rPr lang="ru-RU" sz="1600" dirty="0" smtClean="0"/>
              <a:t>- Начальные координаты 		- Масса тела</a:t>
            </a:r>
            <a:br>
              <a:rPr lang="ru-RU" sz="1600" dirty="0" smtClean="0"/>
            </a:br>
            <a:r>
              <a:rPr lang="ru-RU" sz="1600" dirty="0" smtClean="0"/>
              <a:t>- Скорость движения		- Радиус объекта</a:t>
            </a:r>
            <a:br>
              <a:rPr lang="ru-RU" sz="1600" dirty="0" smtClean="0"/>
            </a:br>
            <a:r>
              <a:rPr lang="ru-RU" sz="1600" dirty="0" smtClean="0"/>
              <a:t>- </a:t>
            </a:r>
            <a:r>
              <a:rPr lang="ru-RU" sz="1600" dirty="0"/>
              <a:t>Сила двигателя (для спутника) 	</a:t>
            </a:r>
            <a:r>
              <a:rPr lang="ru-RU" sz="1600" dirty="0" smtClean="0"/>
              <a:t>- Фаза </a:t>
            </a:r>
            <a:r>
              <a:rPr lang="ru-RU" sz="1600" dirty="0"/>
              <a:t>старта Луны</a:t>
            </a:r>
            <a:endParaRPr lang="ru-RU" sz="1600" dirty="0" smtClean="0"/>
          </a:p>
          <a:p>
            <a:pPr eaLnBrk="1" hangingPunct="1">
              <a:lnSpc>
                <a:spcPct val="150000"/>
              </a:lnSpc>
            </a:pPr>
            <a:r>
              <a:rPr lang="ru-RU" altLang="ru-RU" sz="1600" dirty="0" smtClean="0">
                <a:cs typeface="Times New Roman" panose="02020603050405020304" pitchFamily="18" charset="0"/>
              </a:rPr>
              <a:t>Запуск в </a:t>
            </a:r>
            <a:r>
              <a:rPr lang="ru-RU" altLang="ru-RU" sz="1600" b="1" dirty="0" smtClean="0">
                <a:cs typeface="Times New Roman" panose="02020603050405020304" pitchFamily="18" charset="0"/>
              </a:rPr>
              <a:t>двух режимах</a:t>
            </a:r>
            <a:r>
              <a:rPr lang="ru-RU" altLang="ru-RU" sz="1600" dirty="0" smtClean="0">
                <a:cs typeface="Times New Roman" panose="02020603050405020304" pitchFamily="18" charset="0"/>
              </a:rPr>
              <a:t>: быстрая от рисовка траектории спутника, полная симуляция с анимацией движения  космических тел</a:t>
            </a:r>
          </a:p>
          <a:p>
            <a:pPr eaLnBrk="1" hangingPunct="1">
              <a:lnSpc>
                <a:spcPct val="150000"/>
              </a:lnSpc>
            </a:pPr>
            <a:endParaRPr lang="ru-RU" altLang="ru-RU" sz="1600" dirty="0" smtClean="0"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</a:rPr>
              <a:t>Уравнения движения(стереть силы у спутника)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"/>
          <p:cNvSpPr>
            <a:spLocks noChangeArrowheads="1"/>
          </p:cNvSpPr>
          <p:nvPr/>
        </p:nvSpPr>
        <p:spPr bwMode="auto">
          <a:xfrm>
            <a:off x="1524000" y="3411538"/>
            <a:ext cx="26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altLang="ru-RU" sz="18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90E7630-3E34-424B-8799-6114CE8D1C1C}" type="slidenum">
              <a:rPr lang="ru-RU" altLang="ru-RU">
                <a:solidFill>
                  <a:srgbClr val="898989"/>
                </a:solidFill>
              </a:rPr>
              <a:pPr/>
              <a:t>8</a:t>
            </a:fld>
            <a:endParaRPr lang="ru-RU" altLang="ru-RU">
              <a:solidFill>
                <a:srgbClr val="898989"/>
              </a:solidFill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757363" cy="170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2711450" y="692150"/>
            <a:ext cx="8229600" cy="668338"/>
          </a:xfrm>
        </p:spPr>
        <p:txBody>
          <a:bodyPr/>
          <a:lstStyle/>
          <a:p>
            <a:pPr algn="ctr" eaLnBrk="1" hangingPunct="1"/>
            <a:r>
              <a:rPr lang="ru-RU" altLang="ru-RU" sz="3200" dirty="0" smtClean="0"/>
              <a:t>Моделирование этюдов. </a:t>
            </a:r>
            <a:r>
              <a:rPr lang="ru-RU" altLang="ru-RU" sz="3200" b="1" dirty="0" smtClean="0"/>
              <a:t>Первый</a:t>
            </a:r>
            <a:endParaRPr lang="ru-RU" altLang="ru-RU" sz="3200" b="1" dirty="0" smtClean="0"/>
          </a:p>
        </p:txBody>
      </p:sp>
      <p:sp>
        <p:nvSpPr>
          <p:cNvPr id="6" name="Текст 5"/>
          <p:cNvSpPr txBox="1">
            <a:spLocks noChangeArrowheads="1"/>
          </p:cNvSpPr>
          <p:nvPr/>
        </p:nvSpPr>
        <p:spPr bwMode="auto">
          <a:xfrm>
            <a:off x="768986" y="1893810"/>
            <a:ext cx="5112568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sz="1600" dirty="0" smtClean="0"/>
              <a:t>Описание этюда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sz="1600" dirty="0" smtClean="0"/>
              <a:t>Финальная скорость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altLang="ru-RU" sz="1600" b="1" dirty="0" smtClean="0">
                <a:cs typeface="Times New Roman" panose="02020603050405020304" pitchFamily="18" charset="0"/>
              </a:rPr>
              <a:t>Затрачено топливо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altLang="ru-RU" sz="1600" b="1" dirty="0" smtClean="0">
                <a:cs typeface="Times New Roman" panose="02020603050405020304" pitchFamily="18" charset="0"/>
              </a:rPr>
              <a:t>2 графика (изменение скорости и траектория)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</a:rPr>
              <a:t>Уравнения движения(стереть силы у спутника)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8A13E32-921C-4C5F-A143-E1C9D3019EF4}" type="slidenum">
              <a:rPr lang="ru-RU" altLang="ru-RU">
                <a:solidFill>
                  <a:srgbClr val="898989"/>
                </a:solidFill>
              </a:rPr>
              <a:pPr/>
              <a:t>9</a:t>
            </a:fld>
            <a:endParaRPr lang="ru-RU" altLang="ru-RU">
              <a:solidFill>
                <a:srgbClr val="898989"/>
              </a:solidFill>
            </a:endParaRP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757363" cy="170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2711450" y="692150"/>
            <a:ext cx="8229600" cy="668338"/>
          </a:xfrm>
        </p:spPr>
        <p:txBody>
          <a:bodyPr/>
          <a:lstStyle/>
          <a:p>
            <a:pPr algn="ctr" eaLnBrk="1" hangingPunct="1"/>
            <a:r>
              <a:rPr lang="ru-RU" altLang="ru-RU" sz="3200" dirty="0"/>
              <a:t>Моделирование этюдов. </a:t>
            </a:r>
            <a:r>
              <a:rPr lang="ru-RU" altLang="ru-RU" sz="3200" b="1" dirty="0" smtClean="0"/>
              <a:t>Второй</a:t>
            </a:r>
            <a:endParaRPr lang="ru-RU" altLang="ru-RU" sz="3200" dirty="0" smtClean="0"/>
          </a:p>
        </p:txBody>
      </p:sp>
      <p:sp>
        <p:nvSpPr>
          <p:cNvPr id="5" name="Текст 5"/>
          <p:cNvSpPr txBox="1">
            <a:spLocks noChangeArrowheads="1"/>
          </p:cNvSpPr>
          <p:nvPr/>
        </p:nvSpPr>
        <p:spPr bwMode="auto">
          <a:xfrm>
            <a:off x="768986" y="1893810"/>
            <a:ext cx="5112568" cy="3191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sz="1600" dirty="0" smtClean="0"/>
              <a:t>Описание этюда (+как находили параметры фазы Луны). 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sz="1600" dirty="0" smtClean="0"/>
              <a:t>Рассказать про компенсацию топлива с </a:t>
            </a:r>
            <a:r>
              <a:rPr lang="ru-RU" sz="1600" dirty="0" err="1" smtClean="0"/>
              <a:t>Оберта</a:t>
            </a:r>
            <a:endParaRPr lang="ru-RU" sz="1600" dirty="0" smtClean="0"/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sz="1600" dirty="0" smtClean="0"/>
              <a:t>Финальная скорость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altLang="ru-RU" sz="1600" b="1" dirty="0" smtClean="0">
                <a:cs typeface="Times New Roman" panose="02020603050405020304" pitchFamily="18" charset="0"/>
              </a:rPr>
              <a:t>Затрачено топливо</a:t>
            </a:r>
          </a:p>
          <a:p>
            <a:pPr eaLnBrk="1" hangingPunct="1">
              <a:lnSpc>
                <a:spcPct val="150000"/>
              </a:lnSpc>
              <a:buFontTx/>
              <a:buChar char="-"/>
            </a:pPr>
            <a:r>
              <a:rPr lang="ru-RU" altLang="ru-RU" sz="1600" b="1" dirty="0" smtClean="0">
                <a:cs typeface="Times New Roman" panose="02020603050405020304" pitchFamily="18" charset="0"/>
              </a:rPr>
              <a:t>2 графика (изменение скорости и траектория)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-10586"/>
            <a:ext cx="12192000" cy="1052736"/>
          </a:xfrm>
          <a:prstGeom prst="rect">
            <a:avLst/>
          </a:prstGeom>
          <a:solidFill>
            <a:srgbClr val="0095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305152" y="28206"/>
            <a:ext cx="8229600" cy="103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ru-RU" altLang="ru-RU" sz="3200" b="1" dirty="0">
                <a:solidFill>
                  <a:schemeClr val="bg1"/>
                </a:solidFill>
              </a:rPr>
              <a:t>Уравнения движения(стереть силы у спутника)</a:t>
            </a:r>
            <a:endParaRPr lang="ru-RU" altLang="ru-RU" sz="3200" b="1" dirty="0" smtClean="0">
              <a:solidFill>
                <a:schemeClr val="bg1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22" y="62134"/>
            <a:ext cx="975308" cy="9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9773</TotalTime>
  <Words>428</Words>
  <Application>Microsoft Office PowerPoint</Application>
  <PresentationFormat>Широкоэкранный</PresentationFormat>
  <Paragraphs>101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Wingdings</vt:lpstr>
      <vt:lpstr>Тема Office</vt:lpstr>
      <vt:lpstr>Дипломная работа  на тему  ПОСТРОЕНИЕ МАРШРУТА КОСМИЧЕСКОГО КОРОБЛЯ С ИСПОЛЬЗОВАНИЕМ ЭФФЕКТА ОБЕРТА</vt:lpstr>
      <vt:lpstr>Постановка задачи</vt:lpstr>
      <vt:lpstr>Презентация PowerPoint</vt:lpstr>
      <vt:lpstr>Презентация PowerPoint</vt:lpstr>
      <vt:lpstr>Презентация PowerPoint</vt:lpstr>
      <vt:lpstr>Эффект Оберта</vt:lpstr>
      <vt:lpstr>Разработка приложения</vt:lpstr>
      <vt:lpstr>Моделирование этюдов. Первый</vt:lpstr>
      <vt:lpstr>Моделирование этюдов. Второй</vt:lpstr>
      <vt:lpstr>Моделирование этюдов. Третий</vt:lpstr>
      <vt:lpstr>Сравнения 3х этюдов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 устойчивости относительных равновесий твёрдого тела с горизонтально вибрирующей точкой подвеса.</dc:title>
  <dc:creator>Найтбрингер</dc:creator>
  <cp:lastModifiedBy>Кирилл Михеев</cp:lastModifiedBy>
  <cp:revision>52</cp:revision>
  <dcterms:created xsi:type="dcterms:W3CDTF">2012-11-10T17:33:59Z</dcterms:created>
  <dcterms:modified xsi:type="dcterms:W3CDTF">2022-05-22T20:30:04Z</dcterms:modified>
</cp:coreProperties>
</file>