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6"/>
  </p:notesMasterIdLst>
  <p:sldIdLst>
    <p:sldId id="269" r:id="rId2"/>
    <p:sldId id="280" r:id="rId3"/>
    <p:sldId id="258" r:id="rId4"/>
    <p:sldId id="260" r:id="rId5"/>
    <p:sldId id="283" r:id="rId6"/>
    <p:sldId id="257" r:id="rId7"/>
    <p:sldId id="259" r:id="rId8"/>
    <p:sldId id="287" r:id="rId9"/>
    <p:sldId id="261" r:id="rId10"/>
    <p:sldId id="262" r:id="rId11"/>
    <p:sldId id="263" r:id="rId12"/>
    <p:sldId id="264" r:id="rId13"/>
    <p:sldId id="288" r:id="rId14"/>
    <p:sldId id="281" r:id="rId1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/>
              <a:t>Использование гравитационного маневра </a:t>
            </a:r>
            <a:r>
              <a:rPr lang="ru-RU" sz="1600" dirty="0" smtClean="0"/>
              <a:t>с эффектом </a:t>
            </a:r>
            <a:r>
              <a:rPr lang="ru-RU" sz="1600" dirty="0" err="1" smtClean="0"/>
              <a:t>Оберта</a:t>
            </a:r>
            <a:r>
              <a:rPr lang="ru-RU" sz="1600" dirty="0" smtClean="0"/>
              <a:t>. Ищем угол с максимальной скоростью.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b="1" dirty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</a:t>
            </a:r>
            <a:r>
              <a:rPr lang="ru-RU" sz="1600" dirty="0"/>
              <a:t>скорость</a:t>
            </a:r>
            <a:r>
              <a:rPr lang="en-US" sz="1600" dirty="0"/>
              <a:t>: </a:t>
            </a:r>
            <a:r>
              <a:rPr lang="en-US" sz="1600" b="1" dirty="0" smtClean="0"/>
              <a:t>0.475</a:t>
            </a:r>
            <a:r>
              <a:rPr lang="ru-RU" sz="1600" b="1" dirty="0" smtClean="0"/>
              <a:t>9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результатов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1389" t="13002" r="10879" b="15487"/>
          <a:stretch/>
        </p:blipFill>
        <p:spPr>
          <a:xfrm>
            <a:off x="7680176" y="1309820"/>
            <a:ext cx="2736304" cy="2376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8404"/>
            <a:ext cx="4175613" cy="259415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8258723" y="6262252"/>
            <a:ext cx="2011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Траектории 3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48769"/>
              </p:ext>
            </p:extLst>
          </p:nvPr>
        </p:nvGraphicFramePr>
        <p:xfrm>
          <a:off x="479376" y="1859588"/>
          <a:ext cx="4608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9"/>
                <a:gridCol w="12193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Этюд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Скорость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Затрачено</a:t>
                      </a:r>
                      <a:r>
                        <a:rPr lang="ru-RU" sz="1600" baseline="0" dirty="0" smtClean="0"/>
                        <a:t> топлива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Первый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0.1852 </a:t>
                      </a:r>
                      <a:endParaRPr lang="ru-RU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Второй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0.4464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Третий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0.475</a:t>
                      </a:r>
                      <a:r>
                        <a:rPr lang="ru-RU" sz="1600" b="1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1977051" y="3373429"/>
            <a:ext cx="15121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Таблица скоростей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3" name="Текст 5"/>
          <p:cNvSpPr txBox="1">
            <a:spLocks noChangeArrowheads="1"/>
          </p:cNvSpPr>
          <p:nvPr/>
        </p:nvSpPr>
        <p:spPr bwMode="auto">
          <a:xfrm>
            <a:off x="551384" y="3951579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3200" dirty="0" smtClean="0"/>
              <a:t>Эффективность</a:t>
            </a:r>
            <a:endParaRPr lang="ru-RU" sz="32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Второй эффективнее первого в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: 0.4464/</a:t>
            </a:r>
            <a:r>
              <a:rPr lang="en-US" sz="1600" dirty="0" smtClean="0"/>
              <a:t>0.1852</a:t>
            </a:r>
            <a:r>
              <a:rPr lang="ru-RU" sz="1600" b="1" dirty="0" smtClean="0"/>
              <a:t> </a:t>
            </a:r>
            <a:r>
              <a:rPr lang="ru-RU" sz="1600" dirty="0" smtClean="0"/>
              <a:t>=</a:t>
            </a:r>
            <a:r>
              <a:rPr lang="ru-RU" sz="1600" b="1" dirty="0" smtClean="0"/>
              <a:t> 2.41</a:t>
            </a:r>
            <a:br>
              <a:rPr lang="ru-RU" sz="1600" b="1" dirty="0" smtClean="0"/>
            </a:br>
            <a:r>
              <a:rPr lang="ru-RU" sz="1600" dirty="0" smtClean="0"/>
              <a:t>Третий эффективнее второго в: </a:t>
            </a:r>
            <a:r>
              <a:rPr lang="en-US" sz="1600" dirty="0"/>
              <a:t>0.475</a:t>
            </a:r>
            <a:r>
              <a:rPr lang="ru-RU" sz="1600" dirty="0" smtClean="0"/>
              <a:t>9</a:t>
            </a:r>
            <a:r>
              <a:rPr lang="en-US" sz="1600" dirty="0" smtClean="0"/>
              <a:t>/0.4464 = </a:t>
            </a:r>
            <a:r>
              <a:rPr lang="en-US" sz="1600" b="1" dirty="0" smtClean="0"/>
              <a:t>1.06</a:t>
            </a:r>
            <a:endParaRPr lang="ru-RU" sz="16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sz="16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sz="1600" u="sng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32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3"/>
            <a:ext cx="95642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По итогу получаем, что при одинаковой затрате топлива, </a:t>
            </a:r>
            <a:r>
              <a:rPr lang="ru-RU" sz="1600" b="1" dirty="0" smtClean="0"/>
              <a:t>скорость</a:t>
            </a:r>
            <a:r>
              <a:rPr lang="ru-RU" sz="1600" dirty="0" smtClean="0"/>
              <a:t> при использовании гравитационного маневра </a:t>
            </a:r>
            <a:r>
              <a:rPr lang="ru-RU" sz="1600" b="1" dirty="0" smtClean="0"/>
              <a:t>с эффектом </a:t>
            </a:r>
            <a:r>
              <a:rPr lang="ru-RU" sz="1600" b="1" dirty="0" err="1" smtClean="0"/>
              <a:t>Оберта</a:t>
            </a:r>
            <a:r>
              <a:rPr lang="ru-RU" sz="1600" dirty="0" smtClean="0"/>
              <a:t> выше. Следовательно его использование </a:t>
            </a:r>
            <a:r>
              <a:rPr lang="ru-RU" sz="1600" b="1" dirty="0" smtClean="0"/>
              <a:t>эффективнее</a:t>
            </a:r>
            <a:r>
              <a:rPr lang="ru-RU" sz="1600" dirty="0" smtClean="0"/>
              <a:t>.</a:t>
            </a: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8" y="2479305"/>
            <a:ext cx="6355864" cy="3895192"/>
          </a:xfrm>
          <a:prstGeom prst="rect">
            <a:avLst/>
          </a:prstGeom>
        </p:spPr>
      </p:pic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4700828" y="6425952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2"/>
            <a:ext cx="9564282" cy="53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1. Аксенов, Е. П. Теория движения искусственных спутников Земли / Е. П. Аксенов. — Москва : Наука, 2006. — 360 c.</a:t>
            </a:r>
          </a:p>
          <a:p>
            <a:r>
              <a:rPr lang="ru-RU" sz="1400" dirty="0"/>
              <a:t>2. Добронравов, В. В. Курс теоретической механики / В. В. Добронравов, Н. Н. Никитин. — Москва : Высшая школа, 1983. — 575 c.</a:t>
            </a:r>
          </a:p>
          <a:p>
            <a:r>
              <a:rPr lang="ru-RU" sz="1400" dirty="0"/>
              <a:t>3. Иродов, И. Е. Механика. Основные законы / И. Е. Иродов. — Москва : </a:t>
            </a:r>
            <a:r>
              <a:rPr lang="ru-RU" sz="1400" dirty="0" err="1"/>
              <a:t>Резолит</a:t>
            </a:r>
            <a:r>
              <a:rPr lang="ru-RU" sz="1400" dirty="0"/>
              <a:t>, 2019. — 309 c.</a:t>
            </a:r>
          </a:p>
          <a:p>
            <a:r>
              <a:rPr lang="ru-RU" sz="1400" dirty="0"/>
              <a:t>4. </a:t>
            </a:r>
            <a:r>
              <a:rPr lang="ru-RU" sz="1400" dirty="0" err="1"/>
              <a:t>Лутц</a:t>
            </a:r>
            <a:r>
              <a:rPr lang="ru-RU" sz="1400" dirty="0"/>
              <a:t>, Марк Изучаем </a:t>
            </a:r>
            <a:r>
              <a:rPr lang="ru-RU" sz="1400" dirty="0" err="1"/>
              <a:t>Python</a:t>
            </a:r>
            <a:r>
              <a:rPr lang="ru-RU" sz="1400" dirty="0"/>
              <a:t> / Марк </a:t>
            </a:r>
            <a:r>
              <a:rPr lang="ru-RU" sz="1400" dirty="0" err="1"/>
              <a:t>Лутц</a:t>
            </a:r>
            <a:r>
              <a:rPr lang="ru-RU" sz="1400" dirty="0"/>
              <a:t>. — Санкт-Петербург : Символ-плюс, 2016. — 848 c.</a:t>
            </a:r>
          </a:p>
          <a:p>
            <a:r>
              <a:rPr lang="ru-RU" sz="1400" dirty="0"/>
              <a:t>5. </a:t>
            </a:r>
            <a:r>
              <a:rPr lang="ru-RU" sz="1400" dirty="0" err="1"/>
              <a:t>Мирер</a:t>
            </a:r>
            <a:r>
              <a:rPr lang="ru-RU" sz="1400" dirty="0"/>
              <a:t>, С. А. Механика космического полета. Орбитальное движение / С. А. </a:t>
            </a:r>
            <a:r>
              <a:rPr lang="ru-RU" sz="1400" dirty="0" err="1"/>
              <a:t>Мирер</a:t>
            </a:r>
            <a:r>
              <a:rPr lang="ru-RU" sz="1400" dirty="0"/>
              <a:t>. — Москва : </a:t>
            </a:r>
            <a:r>
              <a:rPr lang="ru-RU" sz="1400" dirty="0" err="1"/>
              <a:t>Резолит</a:t>
            </a:r>
            <a:r>
              <a:rPr lang="ru-RU" sz="1400" dirty="0"/>
              <a:t>, 2007. — 106 c.</a:t>
            </a:r>
          </a:p>
          <a:p>
            <a:r>
              <a:rPr lang="ru-RU" sz="1400" dirty="0"/>
              <a:t>6. </a:t>
            </a:r>
            <a:r>
              <a:rPr lang="ru-RU" sz="1400" dirty="0" err="1"/>
              <a:t>Мэтиз</a:t>
            </a:r>
            <a:r>
              <a:rPr lang="ru-RU" sz="1400" dirty="0"/>
              <a:t>, Эрик Изучаем </a:t>
            </a:r>
            <a:r>
              <a:rPr lang="ru-RU" sz="1400" dirty="0" err="1"/>
              <a:t>Python</a:t>
            </a:r>
            <a:r>
              <a:rPr lang="ru-RU" sz="1400" dirty="0"/>
              <a:t>. Программирование игр, визуализация данных, веб-приложения / </a:t>
            </a:r>
            <a:r>
              <a:rPr lang="ru-RU" sz="1400" dirty="0" err="1"/>
              <a:t>Мэтиз</a:t>
            </a:r>
            <a:r>
              <a:rPr lang="ru-RU" sz="1400" dirty="0"/>
              <a:t> Эрик. — Санкт-Петербург : Питер, 2017. — 587 c.</a:t>
            </a:r>
          </a:p>
          <a:p>
            <a:r>
              <a:rPr lang="ru-RU" sz="1400" dirty="0"/>
              <a:t>7. Овчинников, М. Ю. Введение в динамику космического полёта / М. Ю. Овчинников. — Москва : МФТИ, 2016. — 208 c.</a:t>
            </a:r>
          </a:p>
          <a:p>
            <a:r>
              <a:rPr lang="ru-RU" sz="1400" dirty="0"/>
              <a:t>8. </a:t>
            </a:r>
            <a:r>
              <a:rPr lang="ru-RU" sz="1400" dirty="0" err="1"/>
              <a:t>Прохоренок</a:t>
            </a:r>
            <a:r>
              <a:rPr lang="ru-RU" sz="1400" dirty="0"/>
              <a:t>, Н. А. </a:t>
            </a:r>
            <a:r>
              <a:rPr lang="ru-RU" sz="1400" dirty="0" err="1"/>
              <a:t>Python</a:t>
            </a:r>
            <a:r>
              <a:rPr lang="ru-RU" sz="1400" dirty="0"/>
              <a:t> 3 и </a:t>
            </a:r>
            <a:r>
              <a:rPr lang="ru-RU" sz="1400" dirty="0" err="1"/>
              <a:t>PyQt</a:t>
            </a:r>
            <a:r>
              <a:rPr lang="ru-RU" sz="1400" dirty="0"/>
              <a:t>. Разработка приложений / Н. А. </a:t>
            </a:r>
            <a:r>
              <a:rPr lang="ru-RU" sz="1400" dirty="0" err="1"/>
              <a:t>Прохоренок</a:t>
            </a:r>
            <a:r>
              <a:rPr lang="ru-RU" sz="1400" dirty="0"/>
              <a:t>. — Санкт-Петербург : БХВ-Петербург, 2019. — 791 c.</a:t>
            </a:r>
          </a:p>
          <a:p>
            <a:r>
              <a:rPr lang="ru-RU" sz="1400" dirty="0"/>
              <a:t>9. </a:t>
            </a:r>
            <a:r>
              <a:rPr lang="ru-RU" sz="1400" dirty="0" err="1"/>
              <a:t>Хорошилова</a:t>
            </a:r>
            <a:r>
              <a:rPr lang="ru-RU" sz="1400" dirty="0"/>
              <a:t>, Е. В. Математический анализ: неопределенный интеграл / Е. В. </a:t>
            </a:r>
            <a:r>
              <a:rPr lang="ru-RU" sz="1400" dirty="0" err="1"/>
              <a:t>Хорошилова</a:t>
            </a:r>
            <a:r>
              <a:rPr lang="ru-RU" sz="1400" dirty="0"/>
              <a:t>. — Москва : МАКС ПРЕСС, 2019. — 180 c.</a:t>
            </a:r>
          </a:p>
          <a:p>
            <a:r>
              <a:rPr lang="ru-RU" sz="1400" dirty="0"/>
              <a:t>10. Чеботарев, Г. А. Аналитические и численные методы небесной механики / Г. А. Чеботарев. — Москва : Наука, 2002. — 369 c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Список использованной литературы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без </a:t>
            </a:r>
            <a:r>
              <a:rPr lang="ru-RU" sz="1600" dirty="0" smtClean="0"/>
              <a:t>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Планета 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3200" dirty="0" smtClean="0">
                <a:cs typeface="Times New Roman" panose="02020603050405020304" pitchFamily="18" charset="0"/>
              </a:rPr>
              <a:t>Три стратегии ухода с орбиты:</a:t>
            </a:r>
            <a:endParaRPr lang="ru-RU" altLang="ru-RU" sz="32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 помощью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двигателей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 </a:t>
            </a:r>
            <a:r>
              <a:rPr lang="ru-RU" altLang="ru-RU" sz="1600" dirty="0">
                <a:cs typeface="Times New Roman" panose="02020603050405020304" pitchFamily="18" charset="0"/>
              </a:rPr>
              <a:t>добавлением </a:t>
            </a:r>
            <a:r>
              <a:rPr lang="ru-RU" altLang="ru-RU" sz="1600" b="1" dirty="0">
                <a:cs typeface="Times New Roman" panose="02020603050405020304" pitchFamily="18" charset="0"/>
              </a:rPr>
              <a:t>гравитационного маневра 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>
                <a:cs typeface="Times New Roman" panose="02020603050405020304" pitchFamily="18" charset="0"/>
              </a:rPr>
              <a:t>С добавлением </a:t>
            </a:r>
            <a:r>
              <a:rPr lang="ru-RU" altLang="ru-RU" sz="1600" b="1" dirty="0">
                <a:cs typeface="Times New Roman" panose="02020603050405020304" pitchFamily="18" charset="0"/>
              </a:rPr>
              <a:t>гравитационного маневра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и с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использованием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эффекта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20" y="1862372"/>
            <a:ext cx="3296564" cy="3217129"/>
          </a:xfrm>
          <a:prstGeom prst="rect">
            <a:avLst/>
          </a:prstGeom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7752184" y="4863477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Космическая система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886963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649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933056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634659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333945"/>
            <a:ext cx="31527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Сила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0.01.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2929226" y="5684109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1851084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48263" y="5661248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419952" y="1485858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3200" dirty="0" smtClean="0"/>
              <a:t>Возможности</a:t>
            </a:r>
            <a:endParaRPr lang="ru-RU" sz="60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800" dirty="0" smtClean="0"/>
              <a:t>Выход с орбиты при помощи </a:t>
            </a:r>
            <a:r>
              <a:rPr lang="ru-RU" sz="1800" dirty="0" smtClean="0"/>
              <a:t>двигателя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600" b="1" dirty="0" smtClean="0"/>
              <a:t>Результаты</a:t>
            </a:r>
            <a:r>
              <a:rPr lang="ru-RU" sz="16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0.1852 </a:t>
            </a:r>
            <a:r>
              <a:rPr lang="ru-RU" sz="16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48478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768986" y="4365104"/>
            <a:ext cx="4840445" cy="154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Качество каждого этюда определяли по финальной скорости на расстоянии Земли </a:t>
            </a:r>
          </a:p>
        </p:txBody>
      </p:sp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1455942" y="6138225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/>
              <p:cNvSpPr/>
              <p:nvPr/>
            </p:nvSpPr>
            <p:spPr>
              <a:xfrm>
                <a:off x="1691533" y="5180214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33" y="5180214"/>
                <a:ext cx="2613664" cy="962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Использование гравитационного маневра. Ищем фазу Луны и учитываем компенсацию топлива.</a:t>
            </a:r>
            <a:br>
              <a:rPr lang="ru-RU" sz="1600" dirty="0" smtClean="0"/>
            </a:br>
            <a:r>
              <a:rPr lang="ru-RU" sz="1600" b="1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/>
              <a:t>Финальная скорость</a:t>
            </a:r>
            <a:r>
              <a:rPr lang="en-US" sz="1600" dirty="0"/>
              <a:t>: </a:t>
            </a:r>
            <a:r>
              <a:rPr lang="en-US" sz="1600" b="1" dirty="0" smtClean="0"/>
              <a:t>0.4464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45194"/>
            <a:ext cx="3487596" cy="20925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24" y="5445224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10106</TotalTime>
  <Words>675</Words>
  <Application>Microsoft Office PowerPoint</Application>
  <PresentationFormat>Широкоэкранный</PresentationFormat>
  <Paragraphs>120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86</cp:revision>
  <dcterms:created xsi:type="dcterms:W3CDTF">2012-11-10T17:33:59Z</dcterms:created>
  <dcterms:modified xsi:type="dcterms:W3CDTF">2022-06-04T10:12:58Z</dcterms:modified>
</cp:coreProperties>
</file>