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15"/>
  </p:notesMasterIdLst>
  <p:sldIdLst>
    <p:sldId id="269" r:id="rId2"/>
    <p:sldId id="280" r:id="rId3"/>
    <p:sldId id="258" r:id="rId4"/>
    <p:sldId id="260" r:id="rId5"/>
    <p:sldId id="283" r:id="rId6"/>
    <p:sldId id="257" r:id="rId7"/>
    <p:sldId id="259" r:id="rId8"/>
    <p:sldId id="287" r:id="rId9"/>
    <p:sldId id="261" r:id="rId10"/>
    <p:sldId id="262" r:id="rId11"/>
    <p:sldId id="263" r:id="rId12"/>
    <p:sldId id="264" r:id="rId13"/>
    <p:sldId id="281" r:id="rId14"/>
  </p:sldIdLst>
  <p:sldSz cx="12192000" cy="6858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5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2" autoAdjust="0"/>
    <p:restoredTop sz="94660" autoAdjust="0"/>
  </p:normalViewPr>
  <p:slideViewPr>
    <p:cSldViewPr>
      <p:cViewPr varScale="1">
        <p:scale>
          <a:sx n="122" d="100"/>
          <a:sy n="122" d="100"/>
        </p:scale>
        <p:origin x="120" y="3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noProof="0"/>
              <a:t>Образец текста</a:t>
            </a:r>
          </a:p>
          <a:p>
            <a:pPr lvl="1"/>
            <a:r>
              <a:rPr lang="ru-RU" altLang="ru-RU" noProof="0"/>
              <a:t>Второй уровень</a:t>
            </a:r>
          </a:p>
          <a:p>
            <a:pPr lvl="2"/>
            <a:r>
              <a:rPr lang="ru-RU" altLang="ru-RU" noProof="0"/>
              <a:t>Третий уровень</a:t>
            </a:r>
          </a:p>
          <a:p>
            <a:pPr lvl="3"/>
            <a:r>
              <a:rPr lang="ru-RU" altLang="ru-RU" noProof="0"/>
              <a:t>Четвертый уровень</a:t>
            </a:r>
          </a:p>
          <a:p>
            <a:pPr lvl="4"/>
            <a:r>
              <a:rPr lang="ru-RU" altLang="ru-RU" noProof="0"/>
              <a:t>Пятый уровень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583BA6C-8CEA-44A6-81B8-A2EB61ED004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99817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2BEFA47-FDF2-4590-BED5-C32ABF33D1AC}" type="slidenum">
              <a:rPr lang="ru-RU" altLang="ru-RU"/>
              <a:pPr/>
              <a:t>2</a:t>
            </a:fld>
            <a:endParaRPr lang="ru-RU" altLang="ru-RU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591755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36FE8F-EEC5-462D-AFE2-307A1CB4770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3082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0BC616-5EFF-412F-B5C9-227B5CCA863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1717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8C99D6-F3B2-4676-8EAD-C4A759770DD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35121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267E08C7-B24C-4987-800E-4B1271FF8B28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2345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DC661C-9066-4D54-9ADE-F72DF5D6E56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2455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66DC0-0C52-4D1A-B1A9-0B4CEC037F6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2284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E8FD3-4034-4805-A934-4F971C115BB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92621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EC98EF-A253-4C2D-8DDE-D58732A0B8D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6197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44854-446E-41CE-B1CC-3A75E21DAEC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3109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F8080-A06F-4262-A884-8F1511C165A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5164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36F951-A7F1-4D61-A6F6-7B3547D0920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1992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6D9856-D03A-4FB9-AD98-1DD068824D6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102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25CA4E4B-AE62-4751-B983-295D449C07FC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96838" y="2058988"/>
            <a:ext cx="12192000" cy="2306637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altLang="ru-RU" sz="2000" i="1" dirty="0">
                <a:latin typeface="+mn-lt"/>
              </a:rPr>
              <a:t>Дипломная работа </a:t>
            </a:r>
            <a:br>
              <a:rPr lang="ru-RU" altLang="ru-RU" sz="2000" i="1" dirty="0">
                <a:latin typeface="+mn-lt"/>
              </a:rPr>
            </a:br>
            <a:r>
              <a:rPr lang="ru-RU" altLang="ru-RU" sz="2000" i="1" dirty="0">
                <a:latin typeface="+mn-lt"/>
              </a:rPr>
              <a:t>на тему</a:t>
            </a:r>
            <a:r>
              <a:rPr lang="ru-RU" altLang="ru-RU" sz="1800" i="1" dirty="0">
                <a:latin typeface="+mn-lt"/>
              </a:rPr>
              <a:t/>
            </a:r>
            <a:br>
              <a:rPr lang="ru-RU" altLang="ru-RU" sz="1800" i="1" dirty="0">
                <a:latin typeface="+mn-lt"/>
              </a:rPr>
            </a:br>
            <a:r>
              <a:rPr lang="ru-RU" altLang="ru-RU" sz="1800" b="1" dirty="0">
                <a:latin typeface="+mn-lt"/>
              </a:rPr>
              <a:t/>
            </a:r>
            <a:br>
              <a:rPr lang="ru-RU" altLang="ru-RU" sz="1800" b="1" dirty="0">
                <a:latin typeface="+mn-lt"/>
              </a:rPr>
            </a:br>
            <a:r>
              <a:rPr lang="ru-RU" altLang="ru-RU" sz="3200" dirty="0">
                <a:latin typeface="+mn-lt"/>
              </a:rPr>
              <a:t>ПОСТРОЕНИЕ МАРШРУТА КОСМИЧЕСКОГО </a:t>
            </a:r>
            <a:r>
              <a:rPr lang="ru-RU" altLang="ru-RU" sz="3200" dirty="0" smtClean="0">
                <a:latin typeface="+mn-lt"/>
              </a:rPr>
              <a:t>КОРАБЛЯ</a:t>
            </a:r>
            <a:r>
              <a:rPr lang="ru-RU" altLang="ru-RU" sz="3200" dirty="0">
                <a:latin typeface="+mn-lt"/>
              </a:rPr>
              <a:t/>
            </a:r>
            <a:br>
              <a:rPr lang="ru-RU" altLang="ru-RU" sz="3200" dirty="0">
                <a:latin typeface="+mn-lt"/>
              </a:rPr>
            </a:br>
            <a:r>
              <a:rPr lang="ru-RU" altLang="ru-RU" sz="3200" dirty="0">
                <a:latin typeface="+mn-lt"/>
              </a:rPr>
              <a:t>С ИСПОЛЬЗОВАНИЕМ ЭФФЕКТА ОБЕРТА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6492875"/>
            <a:ext cx="8229600" cy="347663"/>
          </a:xfrm>
        </p:spPr>
        <p:txBody>
          <a:bodyPr rtlCol="0">
            <a:normAutofit lnSpcReduction="10000"/>
          </a:bodyPr>
          <a:lstStyle/>
          <a:p>
            <a:pPr algn="ctr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ru-RU" altLang="ru-RU" sz="2000" dirty="0"/>
              <a:t>Москва, 2022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938"/>
            <a:ext cx="1757363" cy="170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81200" y="476250"/>
            <a:ext cx="10091738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000" i="1" dirty="0">
                <a:latin typeface="+mj-lt"/>
              </a:rPr>
              <a:t>Московский авиационный институт</a:t>
            </a:r>
            <a:br>
              <a:rPr lang="ru-RU" altLang="ru-RU" sz="2000" i="1" dirty="0">
                <a:latin typeface="+mj-lt"/>
              </a:rPr>
            </a:br>
            <a:r>
              <a:rPr lang="ru-RU" altLang="ru-RU" sz="2000" i="1" dirty="0">
                <a:latin typeface="+mj-lt"/>
              </a:rPr>
              <a:t>(Национальный исследовательский университет)</a:t>
            </a:r>
            <a:endParaRPr lang="ru-RU" sz="2000" dirty="0">
              <a:latin typeface="+mj-lt"/>
            </a:endParaRPr>
          </a:p>
        </p:txBody>
      </p:sp>
      <p:sp>
        <p:nvSpPr>
          <p:cNvPr id="4102" name="TextBox 7"/>
          <p:cNvSpPr txBox="1">
            <a:spLocks noChangeArrowheads="1"/>
          </p:cNvSpPr>
          <p:nvPr/>
        </p:nvSpPr>
        <p:spPr bwMode="auto">
          <a:xfrm>
            <a:off x="4727575" y="4881563"/>
            <a:ext cx="745013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ru-RU" altLang="ru-RU" sz="1600" b="1" dirty="0"/>
              <a:t>Р</a:t>
            </a:r>
            <a:r>
              <a:rPr lang="ru-RU" altLang="ru-RU" sz="1600" b="1" dirty="0" smtClean="0"/>
              <a:t>уководитель</a:t>
            </a:r>
            <a:r>
              <a:rPr lang="ru-RU" altLang="ru-RU" sz="1600" dirty="0"/>
              <a:t>: </a:t>
            </a:r>
            <a:r>
              <a:rPr lang="ru-RU" sz="1600" dirty="0"/>
              <a:t>к.ф.-м.н., нет, доцент каф. 802 </a:t>
            </a:r>
            <a:r>
              <a:rPr lang="ru-RU" sz="1600" dirty="0" smtClean="0"/>
              <a:t>МАИ 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ru-RU" altLang="ru-RU" sz="1600" dirty="0" smtClean="0"/>
              <a:t>Беличенко </a:t>
            </a:r>
            <a:r>
              <a:rPr lang="ru-RU" altLang="ru-RU" sz="1600" dirty="0"/>
              <a:t>Михаил </a:t>
            </a:r>
            <a:r>
              <a:rPr lang="ru-RU" altLang="ru-RU" sz="1600" dirty="0" smtClean="0"/>
              <a:t>Валериевич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ru-RU" altLang="ru-RU" sz="1600" b="1" dirty="0" smtClean="0"/>
              <a:t>Студент группы М80-409Б-18: 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ru-RU" altLang="ru-RU" sz="1600" dirty="0" smtClean="0"/>
              <a:t>Михеев </a:t>
            </a:r>
            <a:r>
              <a:rPr lang="ru-RU" altLang="ru-RU" sz="1600" dirty="0"/>
              <a:t>Кирилл </a:t>
            </a:r>
            <a:r>
              <a:rPr lang="ru-RU" altLang="ru-RU" sz="1600" dirty="0" smtClean="0"/>
              <a:t>Вячеславович</a:t>
            </a:r>
            <a:endParaRPr lang="ru-RU" alt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7F9189D-FCEE-475C-9656-5B00BD16091D}" type="slidenum">
              <a:rPr lang="ru-RU" altLang="ru-RU">
                <a:solidFill>
                  <a:srgbClr val="898989"/>
                </a:solidFill>
              </a:rPr>
              <a:pPr/>
              <a:t>10</a:t>
            </a:fld>
            <a:endParaRPr lang="ru-RU" altLang="ru-RU">
              <a:solidFill>
                <a:srgbClr val="898989"/>
              </a:solidFill>
            </a:endParaRPr>
          </a:p>
        </p:txBody>
      </p:sp>
      <p:sp>
        <p:nvSpPr>
          <p:cNvPr id="5" name="Текст 5"/>
          <p:cNvSpPr txBox="1">
            <a:spLocks noChangeArrowheads="1"/>
          </p:cNvSpPr>
          <p:nvPr/>
        </p:nvSpPr>
        <p:spPr bwMode="auto">
          <a:xfrm>
            <a:off x="768986" y="1893810"/>
            <a:ext cx="5112568" cy="2339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600" dirty="0"/>
              <a:t>Использование гравитационного маневра </a:t>
            </a:r>
            <a:r>
              <a:rPr lang="ru-RU" sz="1600" dirty="0" smtClean="0"/>
              <a:t>с эффектом </a:t>
            </a:r>
            <a:r>
              <a:rPr lang="ru-RU" sz="1600" dirty="0" err="1" smtClean="0"/>
              <a:t>Оберта</a:t>
            </a:r>
            <a:r>
              <a:rPr lang="ru-RU" sz="1600" dirty="0" smtClean="0"/>
              <a:t>. Ищем угол с максимальной скоростью.</a:t>
            </a:r>
            <a:br>
              <a:rPr lang="ru-RU" sz="1600" dirty="0" smtClean="0"/>
            </a:br>
            <a:r>
              <a:rPr lang="ru-RU" sz="1600" b="1" dirty="0" smtClean="0"/>
              <a:t>Результаты</a:t>
            </a:r>
            <a:r>
              <a:rPr lang="ru-RU" sz="1600" b="1" dirty="0"/>
              <a:t>: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sz="1600" dirty="0" smtClean="0"/>
              <a:t>Финальная </a:t>
            </a:r>
            <a:r>
              <a:rPr lang="ru-RU" sz="1600" dirty="0"/>
              <a:t>скорость</a:t>
            </a:r>
            <a:r>
              <a:rPr lang="en-US" sz="1600" dirty="0"/>
              <a:t>: </a:t>
            </a:r>
            <a:r>
              <a:rPr lang="en-US" sz="1600" b="1" dirty="0" smtClean="0"/>
              <a:t>0.475</a:t>
            </a:r>
            <a:r>
              <a:rPr lang="ru-RU" sz="1600" b="1" dirty="0" smtClean="0"/>
              <a:t>9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altLang="ru-RU" sz="1600" dirty="0" smtClean="0">
                <a:cs typeface="Times New Roman" panose="02020603050405020304" pitchFamily="18" charset="0"/>
              </a:rPr>
              <a:t>Затрачено топлива: 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1.44308</a:t>
            </a:r>
            <a:endParaRPr lang="ru-RU" altLang="ru-RU" sz="1600" b="1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Char char="-"/>
            </a:pPr>
            <a:endParaRPr lang="ru-RU" altLang="ru-RU" sz="1600" b="1" dirty="0" smtClean="0"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>
                <a:solidFill>
                  <a:schemeClr val="bg1"/>
                </a:solidFill>
              </a:rPr>
              <a:t>Моделирование этюдов. Третий</a:t>
            </a:r>
            <a:endParaRPr lang="ru-RU" altLang="ru-RU" sz="3200" b="1" dirty="0" smtClean="0">
              <a:solidFill>
                <a:schemeClr val="bg1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262" y="1212489"/>
            <a:ext cx="3532249" cy="290573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328" y="1310437"/>
            <a:ext cx="3059586" cy="2515243"/>
          </a:xfrm>
          <a:prstGeom prst="rect">
            <a:avLst/>
          </a:prstGeom>
        </p:spPr>
      </p:pic>
      <p:sp>
        <p:nvSpPr>
          <p:cNvPr id="13" name="Текст 5"/>
          <p:cNvSpPr txBox="1">
            <a:spLocks noChangeArrowheads="1"/>
          </p:cNvSpPr>
          <p:nvPr/>
        </p:nvSpPr>
        <p:spPr bwMode="auto">
          <a:xfrm>
            <a:off x="7104112" y="3500448"/>
            <a:ext cx="115212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Вид сверху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sp>
        <p:nvSpPr>
          <p:cNvPr id="14" name="Текст 5"/>
          <p:cNvSpPr txBox="1">
            <a:spLocks noChangeArrowheads="1"/>
          </p:cNvSpPr>
          <p:nvPr/>
        </p:nvSpPr>
        <p:spPr bwMode="auto">
          <a:xfrm>
            <a:off x="10128448" y="3519045"/>
            <a:ext cx="115212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Вид сбоку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2144" y="4233159"/>
            <a:ext cx="3426320" cy="2082388"/>
          </a:xfrm>
          <a:prstGeom prst="rect">
            <a:avLst/>
          </a:prstGeom>
        </p:spPr>
      </p:pic>
      <p:sp>
        <p:nvSpPr>
          <p:cNvPr id="17" name="Текст 5"/>
          <p:cNvSpPr txBox="1">
            <a:spLocks noChangeArrowheads="1"/>
          </p:cNvSpPr>
          <p:nvPr/>
        </p:nvSpPr>
        <p:spPr bwMode="auto">
          <a:xfrm>
            <a:off x="7968208" y="6319154"/>
            <a:ext cx="3681403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График изменения скорости спутника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sp>
        <p:nvSpPr>
          <p:cNvPr id="18" name="Текст 5"/>
          <p:cNvSpPr txBox="1">
            <a:spLocks noChangeArrowheads="1"/>
          </p:cNvSpPr>
          <p:nvPr/>
        </p:nvSpPr>
        <p:spPr bwMode="auto">
          <a:xfrm>
            <a:off x="3436670" y="6319154"/>
            <a:ext cx="3681403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График зависимости угла и финальной скорости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3224" y="4232967"/>
            <a:ext cx="3424283" cy="20861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33720C9-6A4E-4A46-AAEA-E701551CBF3E}" type="slidenum">
              <a:rPr lang="ru-RU" altLang="ru-RU">
                <a:solidFill>
                  <a:srgbClr val="898989"/>
                </a:solidFill>
              </a:rPr>
              <a:pPr/>
              <a:t>11</a:t>
            </a:fld>
            <a:endParaRPr lang="ru-RU" altLang="ru-RU">
              <a:solidFill>
                <a:srgbClr val="898989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 smtClean="0">
                <a:solidFill>
                  <a:schemeClr val="bg1"/>
                </a:solidFill>
              </a:rPr>
              <a:t>Сравнение результатов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21389" t="13002" r="10879" b="15487"/>
          <a:stretch/>
        </p:blipFill>
        <p:spPr>
          <a:xfrm>
            <a:off x="7680176" y="1309820"/>
            <a:ext cx="2736304" cy="237626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088" y="3718404"/>
            <a:ext cx="4175613" cy="2594152"/>
          </a:xfrm>
          <a:prstGeom prst="rect">
            <a:avLst/>
          </a:prstGeom>
        </p:spPr>
      </p:pic>
      <p:sp>
        <p:nvSpPr>
          <p:cNvPr id="15" name="Текст 5"/>
          <p:cNvSpPr txBox="1">
            <a:spLocks noChangeArrowheads="1"/>
          </p:cNvSpPr>
          <p:nvPr/>
        </p:nvSpPr>
        <p:spPr bwMode="auto">
          <a:xfrm>
            <a:off x="8258723" y="6262252"/>
            <a:ext cx="2011257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Траектории 3-</a:t>
            </a:r>
            <a:r>
              <a:rPr lang="en-US" sz="1200" i="1" dirty="0" smtClean="0"/>
              <a:t>x</a:t>
            </a:r>
            <a:r>
              <a:rPr lang="ru-RU" sz="1200" i="1" dirty="0" smtClean="0"/>
              <a:t> этюдов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679147"/>
              </p:ext>
            </p:extLst>
          </p:nvPr>
        </p:nvGraphicFramePr>
        <p:xfrm>
          <a:off x="479376" y="1859588"/>
          <a:ext cx="460851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959"/>
                <a:gridCol w="1219336"/>
                <a:gridCol w="194421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Этюд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Скорость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Затрачено</a:t>
                      </a:r>
                      <a:r>
                        <a:rPr lang="ru-RU" sz="1600" baseline="0" dirty="0" smtClean="0"/>
                        <a:t> топлива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Первый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0.1852 </a:t>
                      </a:r>
                      <a:endParaRPr lang="ru-RU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1600" b="1" dirty="0" smtClean="0">
                          <a:cs typeface="Times New Roman" panose="02020603050405020304" pitchFamily="18" charset="0"/>
                        </a:rPr>
                        <a:t>1.44308</a:t>
                      </a:r>
                      <a:endParaRPr lang="ru-RU" altLang="ru-RU" sz="1600" b="1" i="1" dirty="0" smtClean="0"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Второй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0.4464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1600" b="1" dirty="0" smtClean="0">
                          <a:cs typeface="Times New Roman" panose="02020603050405020304" pitchFamily="18" charset="0"/>
                        </a:rPr>
                        <a:t>1.44308</a:t>
                      </a:r>
                      <a:endParaRPr lang="ru-RU" altLang="ru-RU" sz="1600" b="1" i="1" dirty="0" smtClean="0"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Третий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0.475</a:t>
                      </a:r>
                      <a:r>
                        <a:rPr lang="ru-RU" sz="1600" b="1" dirty="0" smtClean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1600" b="1" dirty="0" smtClean="0">
                          <a:cs typeface="Times New Roman" panose="02020603050405020304" pitchFamily="18" charset="0"/>
                        </a:rPr>
                        <a:t>1.44308</a:t>
                      </a:r>
                      <a:endParaRPr lang="ru-RU" altLang="ru-RU" sz="1600" b="1" i="1" dirty="0" smtClean="0"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Текст 5"/>
          <p:cNvSpPr txBox="1">
            <a:spLocks noChangeArrowheads="1"/>
          </p:cNvSpPr>
          <p:nvPr/>
        </p:nvSpPr>
        <p:spPr bwMode="auto">
          <a:xfrm>
            <a:off x="1977051" y="3373429"/>
            <a:ext cx="151216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Таблица скоростей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sp>
        <p:nvSpPr>
          <p:cNvPr id="23" name="Текст 5"/>
          <p:cNvSpPr txBox="1">
            <a:spLocks noChangeArrowheads="1"/>
          </p:cNvSpPr>
          <p:nvPr/>
        </p:nvSpPr>
        <p:spPr bwMode="auto">
          <a:xfrm>
            <a:off x="551384" y="3951579"/>
            <a:ext cx="5472608" cy="2339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3200" dirty="0" smtClean="0"/>
              <a:t>Эффективность</a:t>
            </a:r>
            <a:endParaRPr lang="ru-RU" sz="3200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ru-RU" altLang="ru-RU" sz="1600" dirty="0" smtClean="0">
                <a:cs typeface="Times New Roman" panose="02020603050405020304" pitchFamily="18" charset="0"/>
              </a:rPr>
              <a:t>Второй эффективнее первого в</a:t>
            </a:r>
            <a:r>
              <a:rPr lang="en-US" altLang="ru-RU" sz="1600" dirty="0" smtClean="0">
                <a:cs typeface="Times New Roman" panose="02020603050405020304" pitchFamily="18" charset="0"/>
              </a:rPr>
              <a:t>: 0.4464/</a:t>
            </a:r>
            <a:r>
              <a:rPr lang="en-US" sz="1600" dirty="0" smtClean="0"/>
              <a:t>0.1852</a:t>
            </a:r>
            <a:r>
              <a:rPr lang="ru-RU" sz="1600" b="1" dirty="0" smtClean="0"/>
              <a:t> </a:t>
            </a:r>
            <a:r>
              <a:rPr lang="ru-RU" sz="1600" dirty="0" smtClean="0"/>
              <a:t>=</a:t>
            </a:r>
            <a:r>
              <a:rPr lang="ru-RU" sz="1600" b="1" dirty="0" smtClean="0"/>
              <a:t> 2.41 </a:t>
            </a:r>
            <a:r>
              <a:rPr lang="ru-RU" sz="1600" dirty="0" smtClean="0"/>
              <a:t>раза</a:t>
            </a:r>
            <a:r>
              <a:rPr lang="ru-RU" sz="1600" b="1" dirty="0" smtClean="0"/>
              <a:t> </a:t>
            </a:r>
            <a:br>
              <a:rPr lang="ru-RU" sz="1600" b="1" dirty="0" smtClean="0"/>
            </a:br>
            <a:r>
              <a:rPr lang="ru-RU" sz="1600" dirty="0" smtClean="0"/>
              <a:t>Третий эффективнее второго в: </a:t>
            </a:r>
            <a:r>
              <a:rPr lang="en-US" sz="1600" dirty="0"/>
              <a:t>0.475</a:t>
            </a:r>
            <a:r>
              <a:rPr lang="ru-RU" sz="1600" dirty="0" smtClean="0"/>
              <a:t>9</a:t>
            </a:r>
            <a:r>
              <a:rPr lang="en-US" sz="1600" dirty="0" smtClean="0"/>
              <a:t>/0.4464 = </a:t>
            </a:r>
            <a:r>
              <a:rPr lang="en-US" sz="1600" b="1" dirty="0" smtClean="0"/>
              <a:t>1.06</a:t>
            </a:r>
            <a:r>
              <a:rPr lang="ru-RU" sz="1600" b="1" dirty="0" smtClean="0"/>
              <a:t> </a:t>
            </a:r>
            <a:r>
              <a:rPr lang="ru-RU" sz="1600" dirty="0" smtClean="0"/>
              <a:t>раза</a:t>
            </a:r>
            <a:endParaRPr lang="ru-RU" sz="1600" dirty="0"/>
          </a:p>
          <a:p>
            <a:pPr marL="0" indent="0" eaLnBrk="1" hangingPunct="1">
              <a:lnSpc>
                <a:spcPct val="150000"/>
              </a:lnSpc>
              <a:buNone/>
            </a:pPr>
            <a:endParaRPr lang="ru-RU" sz="1600" b="1" dirty="0"/>
          </a:p>
          <a:p>
            <a:pPr marL="0" indent="0" eaLnBrk="1" hangingPunct="1">
              <a:lnSpc>
                <a:spcPct val="150000"/>
              </a:lnSpc>
              <a:buNone/>
            </a:pPr>
            <a:endParaRPr lang="ru-RU" sz="1600" u="sng" dirty="0"/>
          </a:p>
          <a:p>
            <a:pPr marL="0" indent="0" eaLnBrk="1" hangingPunct="1">
              <a:lnSpc>
                <a:spcPct val="150000"/>
              </a:lnSpc>
              <a:buNone/>
            </a:pPr>
            <a:endParaRPr lang="ru-RU" altLang="ru-RU" sz="3200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Char char="-"/>
            </a:pPr>
            <a:endParaRPr lang="ru-RU" altLang="ru-RU" sz="1600" b="1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A6F2291-3EE5-43B4-A44A-1DD49E3ECFCB}" type="slidenum">
              <a:rPr lang="ru-RU" altLang="ru-RU">
                <a:solidFill>
                  <a:srgbClr val="898989"/>
                </a:solidFill>
              </a:rPr>
              <a:pPr/>
              <a:t>12</a:t>
            </a:fld>
            <a:endParaRPr lang="ru-RU" altLang="ru-RU">
              <a:solidFill>
                <a:srgbClr val="898989"/>
              </a:solidFill>
            </a:endParaRPr>
          </a:p>
        </p:txBody>
      </p:sp>
      <p:sp>
        <p:nvSpPr>
          <p:cNvPr id="5" name="Текст 5"/>
          <p:cNvSpPr txBox="1">
            <a:spLocks noChangeArrowheads="1"/>
          </p:cNvSpPr>
          <p:nvPr/>
        </p:nvSpPr>
        <p:spPr bwMode="auto">
          <a:xfrm>
            <a:off x="1199456" y="1556263"/>
            <a:ext cx="956428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ru-RU" sz="1600" dirty="0" smtClean="0"/>
              <a:t>По итогу получаем, что при одинаковой затрате топлива, </a:t>
            </a:r>
            <a:r>
              <a:rPr lang="ru-RU" sz="1600" b="1" dirty="0" smtClean="0"/>
              <a:t>скорость</a:t>
            </a:r>
            <a:r>
              <a:rPr lang="ru-RU" sz="1600" dirty="0" smtClean="0"/>
              <a:t> при использовании гравитационного маневра </a:t>
            </a:r>
            <a:r>
              <a:rPr lang="ru-RU" sz="1600" b="1" dirty="0" smtClean="0"/>
              <a:t>с эффектом </a:t>
            </a:r>
            <a:r>
              <a:rPr lang="ru-RU" sz="1600" b="1" dirty="0" err="1" smtClean="0"/>
              <a:t>Оберта</a:t>
            </a:r>
            <a:r>
              <a:rPr lang="ru-RU" sz="1600" dirty="0" smtClean="0"/>
              <a:t> выше. Следовательно его использование </a:t>
            </a:r>
            <a:r>
              <a:rPr lang="ru-RU" sz="1600" b="1" dirty="0" smtClean="0"/>
              <a:t>эффективнее</a:t>
            </a:r>
            <a:r>
              <a:rPr lang="ru-RU" sz="1600" dirty="0" smtClean="0"/>
              <a:t>.</a:t>
            </a:r>
          </a:p>
          <a:p>
            <a:pPr algn="ctr" eaLnBrk="1" hangingPunct="1">
              <a:lnSpc>
                <a:spcPct val="150000"/>
              </a:lnSpc>
              <a:buFontTx/>
              <a:buChar char="-"/>
            </a:pPr>
            <a:endParaRPr lang="ru-RU" altLang="ru-RU" sz="1600" b="1" dirty="0" smtClean="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50000"/>
              </a:lnSpc>
              <a:buFontTx/>
              <a:buChar char="-"/>
            </a:pPr>
            <a:endParaRPr lang="ru-RU" altLang="ru-RU" sz="1600" b="1" dirty="0" smtClean="0"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>
                <a:solidFill>
                  <a:schemeClr val="bg1"/>
                </a:solidFill>
              </a:rPr>
              <a:t>Заключение</a:t>
            </a:r>
            <a:endParaRPr lang="ru-RU" altLang="ru-RU" sz="3200" b="1" dirty="0" smtClean="0">
              <a:solidFill>
                <a:schemeClr val="bg1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068" y="2479305"/>
            <a:ext cx="6355864" cy="3895192"/>
          </a:xfrm>
          <a:prstGeom prst="rect">
            <a:avLst/>
          </a:prstGeom>
        </p:spPr>
      </p:pic>
      <p:sp>
        <p:nvSpPr>
          <p:cNvPr id="10" name="Текст 5"/>
          <p:cNvSpPr txBox="1">
            <a:spLocks noChangeArrowheads="1"/>
          </p:cNvSpPr>
          <p:nvPr/>
        </p:nvSpPr>
        <p:spPr bwMode="auto">
          <a:xfrm>
            <a:off x="4700828" y="6425952"/>
            <a:ext cx="2790344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Изменение скоростей 3</a:t>
            </a:r>
            <a:r>
              <a:rPr lang="en-US" sz="1200" i="1" smtClean="0"/>
              <a:t>-</a:t>
            </a:r>
            <a:r>
              <a:rPr lang="ru-RU" sz="1200" i="1" smtClean="0"/>
              <a:t>х </a:t>
            </a:r>
            <a:r>
              <a:rPr lang="ru-RU" sz="1200" i="1" dirty="0" smtClean="0"/>
              <a:t>этюдов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187575" y="2705100"/>
            <a:ext cx="8229600" cy="1371600"/>
          </a:xfrm>
        </p:spPr>
        <p:txBody>
          <a:bodyPr/>
          <a:lstStyle/>
          <a:p>
            <a:pPr algn="ctr" eaLnBrk="1" hangingPunct="1"/>
            <a:r>
              <a:rPr lang="ru-RU" altLang="ru-RU" dirty="0" smtClean="0"/>
              <a:t>Спасибо за внимание!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C8D99A1-DFB0-4029-A1ED-6277B4C783F6}" type="slidenum">
              <a:rPr lang="ru-RU" altLang="ru-RU">
                <a:solidFill>
                  <a:srgbClr val="898989"/>
                </a:solidFill>
              </a:rPr>
              <a:pPr/>
              <a:t>13</a:t>
            </a:fld>
            <a:endParaRPr lang="ru-RU" altLang="ru-RU">
              <a:solidFill>
                <a:srgbClr val="898989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05152" y="260121"/>
            <a:ext cx="8229600" cy="1032091"/>
          </a:xfrm>
        </p:spPr>
        <p:txBody>
          <a:bodyPr/>
          <a:lstStyle/>
          <a:p>
            <a:pPr eaLnBrk="1" hangingPunct="1"/>
            <a:r>
              <a:rPr lang="ru-RU" altLang="ru-RU" sz="3200" b="1" dirty="0" smtClean="0">
                <a:solidFill>
                  <a:schemeClr val="bg1"/>
                </a:solidFill>
              </a:rPr>
              <a:t>Постановка задачи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>
          <a:xfrm>
            <a:off x="8760296" y="6237312"/>
            <a:ext cx="28448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10B2BC-DA2A-4F69-B9B6-596B499EA9A8}" type="slidenum">
              <a:rPr lang="ru-RU" altLang="ru-RU">
                <a:solidFill>
                  <a:srgbClr val="898989"/>
                </a:solidFill>
              </a:rPr>
              <a:pPr/>
              <a:t>2</a:t>
            </a:fld>
            <a:endParaRPr lang="ru-RU" altLang="ru-RU">
              <a:solidFill>
                <a:srgbClr val="898989"/>
              </a:solidFill>
            </a:endParaRPr>
          </a:p>
        </p:txBody>
      </p:sp>
      <p:sp>
        <p:nvSpPr>
          <p:cNvPr id="5124" name="Текст 5"/>
          <p:cNvSpPr>
            <a:spLocks noGrp="1" noChangeArrowheads="1"/>
          </p:cNvSpPr>
          <p:nvPr>
            <p:ph type="body" sz="half" idx="1"/>
          </p:nvPr>
        </p:nvSpPr>
        <p:spPr>
          <a:xfrm>
            <a:off x="191344" y="1844824"/>
            <a:ext cx="6408712" cy="38862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ru-RU" altLang="ru-RU" sz="1600" b="1" dirty="0">
                <a:cs typeface="Times New Roman" panose="02020603050405020304" pitchFamily="18" charset="0"/>
              </a:rPr>
              <a:t>Изучение</a:t>
            </a:r>
            <a:r>
              <a:rPr lang="ru-RU" altLang="ru-RU" sz="1600" dirty="0">
                <a:cs typeface="Times New Roman" panose="02020603050405020304" pitchFamily="18" charset="0"/>
              </a:rPr>
              <a:t> солнечной системы на дальних 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расстояниях</a:t>
            </a:r>
          </a:p>
          <a:p>
            <a:pPr eaLnBrk="1" hangingPunct="1">
              <a:lnSpc>
                <a:spcPct val="150000"/>
              </a:lnSpc>
            </a:pPr>
            <a:r>
              <a:rPr lang="ru-RU" altLang="ru-RU" sz="1600" dirty="0" smtClean="0">
                <a:cs typeface="Times New Roman" panose="02020603050405020304" pitchFamily="18" charset="0"/>
              </a:rPr>
              <a:t>Поиск 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эффективных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 маршрутов</a:t>
            </a:r>
          </a:p>
          <a:p>
            <a:pPr eaLnBrk="1" hangingPunct="1">
              <a:lnSpc>
                <a:spcPct val="150000"/>
              </a:lnSpc>
            </a:pPr>
            <a:r>
              <a:rPr lang="ru-RU" altLang="ru-RU" sz="1600" b="1" dirty="0" smtClean="0">
                <a:cs typeface="Times New Roman" panose="02020603050405020304" pitchFamily="18" charset="0"/>
              </a:rPr>
              <a:t>Оптимизация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 затрат топлива</a:t>
            </a:r>
          </a:p>
          <a:p>
            <a:pPr eaLnBrk="1" hangingPunct="1">
              <a:lnSpc>
                <a:spcPct val="150000"/>
              </a:lnSpc>
            </a:pPr>
            <a:r>
              <a:rPr lang="ru-RU" altLang="ru-RU" sz="1600" dirty="0" smtClean="0">
                <a:cs typeface="Times New Roman" panose="02020603050405020304" pitchFamily="18" charset="0"/>
              </a:rPr>
              <a:t>Получение 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максимальных скоростей 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на траекториях движения спутников </a:t>
            </a:r>
          </a:p>
        </p:txBody>
      </p:sp>
      <p:pic>
        <p:nvPicPr>
          <p:cNvPr id="1026" name="Picture 2" descr="http://brainsly.net/wp-content/uploads/2017/12/gravity-assis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343" y="1844824"/>
            <a:ext cx="5019438" cy="2823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 smtClean="0">
                <a:solidFill>
                  <a:schemeClr val="bg1"/>
                </a:solidFill>
              </a:rPr>
              <a:t>Проблема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ChangeArrowheads="1"/>
          </p:cNvSpPr>
          <p:nvPr/>
        </p:nvSpPr>
        <p:spPr bwMode="auto">
          <a:xfrm>
            <a:off x="152400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F21527A-4F7F-4976-A46D-A8A40AA8E200}" type="slidenum">
              <a:rPr lang="ru-RU" altLang="ru-RU">
                <a:solidFill>
                  <a:srgbClr val="898989"/>
                </a:solidFill>
              </a:rPr>
              <a:pPr/>
              <a:t>3</a:t>
            </a:fld>
            <a:endParaRPr lang="ru-RU" altLang="ru-RU">
              <a:solidFill>
                <a:srgbClr val="898989"/>
              </a:solidFill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70" y="1830077"/>
            <a:ext cx="3480895" cy="1408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365" y="1816937"/>
            <a:ext cx="3170166" cy="1434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Текст 5"/>
          <p:cNvSpPr txBox="1">
            <a:spLocks noChangeArrowheads="1"/>
          </p:cNvSpPr>
          <p:nvPr/>
        </p:nvSpPr>
        <p:spPr bwMode="auto">
          <a:xfrm>
            <a:off x="643178" y="3370103"/>
            <a:ext cx="3292582" cy="333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ru-RU" sz="1600" dirty="0" smtClean="0"/>
              <a:t>Планета без движения</a:t>
            </a:r>
          </a:p>
          <a:p>
            <a:pPr eaLnBrk="1" hangingPunct="1">
              <a:lnSpc>
                <a:spcPct val="150000"/>
              </a:lnSpc>
            </a:pPr>
            <a:r>
              <a:rPr lang="ru-RU" altLang="ru-RU" sz="1600" dirty="0" smtClean="0">
                <a:cs typeface="Times New Roman" panose="02020603050405020304" pitchFamily="18" charset="0"/>
              </a:rPr>
              <a:t>Спутник пролетает рядом</a:t>
            </a:r>
            <a:br>
              <a:rPr lang="ru-RU" altLang="ru-RU" sz="1600" dirty="0" smtClean="0">
                <a:cs typeface="Times New Roman" panose="02020603050405020304" pitchFamily="18" charset="0"/>
              </a:rPr>
            </a:br>
            <a:endParaRPr lang="ru-RU" altLang="ru-RU" sz="1600" dirty="0" smtClean="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ru-RU" altLang="ru-RU" sz="1600" i="1" dirty="0" smtClean="0">
                <a:cs typeface="Times New Roman" panose="02020603050405020304" pitchFamily="18" charset="0"/>
              </a:rPr>
              <a:t>Финальная скорость </a:t>
            </a:r>
            <a:r>
              <a:rPr lang="ru-RU" altLang="ru-RU" sz="1600" b="1" i="1" dirty="0" smtClean="0">
                <a:cs typeface="Times New Roman" panose="02020603050405020304" pitchFamily="18" charset="0"/>
              </a:rPr>
              <a:t>изменила направление</a:t>
            </a:r>
          </a:p>
          <a:p>
            <a:pPr eaLnBrk="1" hangingPunct="1">
              <a:lnSpc>
                <a:spcPct val="150000"/>
              </a:lnSpc>
            </a:pPr>
            <a:endParaRPr lang="ru-RU" altLang="ru-RU" sz="1600" dirty="0" smtClean="0"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256" y="1830077"/>
            <a:ext cx="3253186" cy="1395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Текст 5"/>
          <p:cNvSpPr txBox="1">
            <a:spLocks noChangeArrowheads="1"/>
          </p:cNvSpPr>
          <p:nvPr/>
        </p:nvSpPr>
        <p:spPr bwMode="auto">
          <a:xfrm>
            <a:off x="4631365" y="3370103"/>
            <a:ext cx="3292582" cy="333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ru-RU" sz="1600" dirty="0" smtClean="0"/>
              <a:t>Планета двигается</a:t>
            </a:r>
            <a:endParaRPr lang="ru-RU" altLang="ru-RU" sz="16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ru-RU" altLang="ru-RU" sz="1600" dirty="0" smtClean="0">
                <a:cs typeface="Times New Roman" panose="02020603050405020304" pitchFamily="18" charset="0"/>
              </a:rPr>
              <a:t>Спутник пролетает рядом</a:t>
            </a:r>
            <a:br>
              <a:rPr lang="ru-RU" altLang="ru-RU" sz="1600" dirty="0" smtClean="0">
                <a:cs typeface="Times New Roman" panose="02020603050405020304" pitchFamily="18" charset="0"/>
              </a:rPr>
            </a:br>
            <a:endParaRPr lang="ru-RU" altLang="ru-RU" sz="1600" dirty="0" smtClean="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ru-RU" altLang="ru-RU" sz="1600" i="1" dirty="0" smtClean="0">
                <a:cs typeface="Times New Roman" panose="02020603050405020304" pitchFamily="18" charset="0"/>
              </a:rPr>
              <a:t>Финальная скорость </a:t>
            </a:r>
            <a:r>
              <a:rPr lang="ru-RU" altLang="ru-RU" sz="1600" b="1" i="1" dirty="0" smtClean="0">
                <a:cs typeface="Times New Roman" panose="02020603050405020304" pitchFamily="18" charset="0"/>
              </a:rPr>
              <a:t>может быть увеличена</a:t>
            </a:r>
            <a:r>
              <a:rPr lang="ru-RU" altLang="ru-RU" sz="1600" i="1" dirty="0" smtClean="0">
                <a:cs typeface="Times New Roman" panose="02020603050405020304" pitchFamily="18" charset="0"/>
              </a:rPr>
              <a:t> за счёт </a:t>
            </a:r>
            <a:r>
              <a:rPr lang="ru-RU" sz="1600" b="1" i="1" dirty="0" smtClean="0"/>
              <a:t>орбитального импульса</a:t>
            </a:r>
            <a:endParaRPr lang="ru-RU" altLang="ru-RU" sz="1600" b="1" i="1" dirty="0">
              <a:cs typeface="Times New Roman" panose="02020603050405020304" pitchFamily="18" charset="0"/>
            </a:endParaRPr>
          </a:p>
        </p:txBody>
      </p:sp>
      <p:sp>
        <p:nvSpPr>
          <p:cNvPr id="14" name="Текст 5"/>
          <p:cNvSpPr txBox="1">
            <a:spLocks noChangeArrowheads="1"/>
          </p:cNvSpPr>
          <p:nvPr/>
        </p:nvSpPr>
        <p:spPr bwMode="auto">
          <a:xfrm>
            <a:off x="8400256" y="3372404"/>
            <a:ext cx="3672408" cy="333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ru-RU" sz="1600" dirty="0" smtClean="0"/>
              <a:t>Планета двигается</a:t>
            </a:r>
            <a:endParaRPr lang="ru-RU" altLang="ru-RU" sz="16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ru-RU" altLang="ru-RU" sz="1600" dirty="0" smtClean="0">
                <a:cs typeface="Times New Roman" panose="02020603050405020304" pitchFamily="18" charset="0"/>
              </a:rPr>
              <a:t>Спутник включает двигатель в ближайшей к Луне точке</a:t>
            </a:r>
            <a:endParaRPr lang="ru-RU" altLang="ru-RU" sz="1600" dirty="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ru-RU" altLang="ru-RU" sz="1600" i="1" dirty="0" smtClean="0">
                <a:cs typeface="Times New Roman" panose="02020603050405020304" pitchFamily="18" charset="0"/>
              </a:rPr>
              <a:t>Финальная </a:t>
            </a:r>
            <a:r>
              <a:rPr lang="ru-RU" altLang="ru-RU" sz="1600" i="1" dirty="0">
                <a:cs typeface="Times New Roman" panose="02020603050405020304" pitchFamily="18" charset="0"/>
              </a:rPr>
              <a:t>скорость </a:t>
            </a:r>
            <a:r>
              <a:rPr lang="ru-RU" altLang="ru-RU" sz="1600" b="1" i="1" dirty="0">
                <a:cs typeface="Times New Roman" panose="02020603050405020304" pitchFamily="18" charset="0"/>
              </a:rPr>
              <a:t>значительно увеличена</a:t>
            </a:r>
            <a:r>
              <a:rPr lang="ru-RU" altLang="ru-RU" sz="1600" i="1" dirty="0">
                <a:cs typeface="Times New Roman" panose="02020603050405020304" pitchFamily="18" charset="0"/>
              </a:rPr>
              <a:t> за счёт </a:t>
            </a:r>
            <a:r>
              <a:rPr lang="ru-RU" sz="1600" b="1" i="1" dirty="0"/>
              <a:t>орбитального </a:t>
            </a:r>
            <a:r>
              <a:rPr lang="ru-RU" sz="1600" b="1" i="1" dirty="0" smtClean="0"/>
              <a:t>импульса</a:t>
            </a:r>
            <a:r>
              <a:rPr lang="ru-RU" sz="1600" i="1" dirty="0" smtClean="0"/>
              <a:t> и </a:t>
            </a:r>
            <a:r>
              <a:rPr lang="ru-RU" sz="1600" b="1" i="1" dirty="0" smtClean="0"/>
              <a:t>эффекта </a:t>
            </a:r>
            <a:r>
              <a:rPr lang="ru-RU" sz="1600" b="1" i="1" dirty="0" err="1" smtClean="0"/>
              <a:t>Оберта</a:t>
            </a:r>
            <a:endParaRPr lang="ru-RU" altLang="ru-RU" sz="1600" b="1" i="1" dirty="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ru-RU" altLang="ru-RU" sz="1600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600" dirty="0"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>
                <a:solidFill>
                  <a:schemeClr val="bg1"/>
                </a:solidFill>
              </a:rPr>
              <a:t>Эффект </a:t>
            </a:r>
            <a:r>
              <a:rPr lang="ru-RU" altLang="ru-RU" sz="3200" b="1" dirty="0" err="1">
                <a:solidFill>
                  <a:schemeClr val="bg1"/>
                </a:solidFill>
              </a:rPr>
              <a:t>Оберта</a:t>
            </a:r>
            <a:endParaRPr lang="ru-RU" altLang="ru-RU" sz="3200" b="1" dirty="0" smtClean="0">
              <a:solidFill>
                <a:schemeClr val="bg1"/>
              </a:solidFill>
            </a:endParaRPr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9"/>
          <p:cNvSpPr>
            <a:spLocks noChangeArrowheads="1"/>
          </p:cNvSpPr>
          <p:nvPr/>
        </p:nvSpPr>
        <p:spPr bwMode="auto">
          <a:xfrm>
            <a:off x="152400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2291" name="Text Box 15"/>
          <p:cNvSpPr txBox="1">
            <a:spLocks noChangeArrowheads="1"/>
          </p:cNvSpPr>
          <p:nvPr/>
        </p:nvSpPr>
        <p:spPr bwMode="auto">
          <a:xfrm>
            <a:off x="2187575" y="4097338"/>
            <a:ext cx="4916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9CB22ADC-19DE-4870-A53E-E4A6273F03D7}" type="slidenum">
              <a:rPr lang="ru-RU" altLang="ru-RU">
                <a:solidFill>
                  <a:srgbClr val="898989"/>
                </a:solidFill>
              </a:rPr>
              <a:pPr/>
              <a:t>4</a:t>
            </a:fld>
            <a:endParaRPr lang="ru-RU" altLang="ru-RU">
              <a:solidFill>
                <a:srgbClr val="898989"/>
              </a:solidFill>
            </a:endParaRPr>
          </a:p>
        </p:txBody>
      </p:sp>
      <p:sp>
        <p:nvSpPr>
          <p:cNvPr id="7" name="Текст 5"/>
          <p:cNvSpPr txBox="1">
            <a:spLocks noChangeArrowheads="1"/>
          </p:cNvSpPr>
          <p:nvPr/>
        </p:nvSpPr>
        <p:spPr bwMode="auto">
          <a:xfrm>
            <a:off x="191344" y="1844824"/>
            <a:ext cx="6696744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altLang="ru-RU" sz="3200" dirty="0" smtClean="0">
                <a:cs typeface="Times New Roman" panose="02020603050405020304" pitchFamily="18" charset="0"/>
              </a:rPr>
              <a:t>Три стратегии ухода с орбиты:</a:t>
            </a:r>
          </a:p>
          <a:p>
            <a:pPr eaLnBrk="1" hangingPunct="1">
              <a:lnSpc>
                <a:spcPct val="150000"/>
              </a:lnSpc>
            </a:pPr>
            <a:r>
              <a:rPr lang="ru-RU" altLang="ru-RU" sz="1600" dirty="0" smtClean="0">
                <a:cs typeface="Times New Roman" panose="02020603050405020304" pitchFamily="18" charset="0"/>
              </a:rPr>
              <a:t>С помощью 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двигателей</a:t>
            </a:r>
          </a:p>
          <a:p>
            <a:pPr eaLnBrk="1" hangingPunct="1">
              <a:lnSpc>
                <a:spcPct val="150000"/>
              </a:lnSpc>
            </a:pPr>
            <a:r>
              <a:rPr lang="ru-RU" altLang="ru-RU" sz="1600" dirty="0" smtClean="0">
                <a:cs typeface="Times New Roman" panose="02020603050405020304" pitchFamily="18" charset="0"/>
              </a:rPr>
              <a:t>С </a:t>
            </a:r>
            <a:r>
              <a:rPr lang="ru-RU" altLang="ru-RU" sz="1600" dirty="0">
                <a:cs typeface="Times New Roman" panose="02020603050405020304" pitchFamily="18" charset="0"/>
              </a:rPr>
              <a:t>добавлением </a:t>
            </a:r>
            <a:r>
              <a:rPr lang="ru-RU" altLang="ru-RU" sz="1600" b="1" dirty="0">
                <a:cs typeface="Times New Roman" panose="02020603050405020304" pitchFamily="18" charset="0"/>
              </a:rPr>
              <a:t>гравитационного маневра </a:t>
            </a:r>
            <a:endParaRPr lang="ru-RU" altLang="ru-RU" sz="1600" b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ru-RU" altLang="ru-RU" sz="1600" dirty="0">
                <a:cs typeface="Times New Roman" panose="02020603050405020304" pitchFamily="18" charset="0"/>
              </a:rPr>
              <a:t>С добавлением </a:t>
            </a:r>
            <a:r>
              <a:rPr lang="ru-RU" altLang="ru-RU" sz="1600" b="1" dirty="0">
                <a:cs typeface="Times New Roman" panose="02020603050405020304" pitchFamily="18" charset="0"/>
              </a:rPr>
              <a:t>гравитационного маневра 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и с использованием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 эффекта </a:t>
            </a:r>
            <a:r>
              <a:rPr lang="ru-RU" altLang="ru-RU" sz="1600" b="1" dirty="0" err="1" smtClean="0">
                <a:cs typeface="Times New Roman" panose="02020603050405020304" pitchFamily="18" charset="0"/>
              </a:rPr>
              <a:t>Оберта</a:t>
            </a:r>
            <a:endParaRPr lang="ru-RU" altLang="ru-RU" sz="1600" b="1" dirty="0" smtClean="0"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-6350" y="0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298802" y="38792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>
                <a:solidFill>
                  <a:schemeClr val="bg1"/>
                </a:solidFill>
              </a:rPr>
              <a:t>Постановка задачи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72" y="72720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120" y="1862372"/>
            <a:ext cx="3296564" cy="3217129"/>
          </a:xfrm>
          <a:prstGeom prst="rect">
            <a:avLst/>
          </a:prstGeom>
        </p:spPr>
      </p:pic>
      <p:sp>
        <p:nvSpPr>
          <p:cNvPr id="14" name="Текст 5"/>
          <p:cNvSpPr txBox="1">
            <a:spLocks noChangeArrowheads="1"/>
          </p:cNvSpPr>
          <p:nvPr/>
        </p:nvSpPr>
        <p:spPr bwMode="auto">
          <a:xfrm>
            <a:off x="7752184" y="4863477"/>
            <a:ext cx="3816424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ru-RU" altLang="ru-RU" sz="1200" i="1" dirty="0" smtClean="0"/>
              <a:t>Космическая система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marL="0" indent="0" algn="ctr" eaLnBrk="1" hangingPunct="1">
              <a:lnSpc>
                <a:spcPct val="150000"/>
              </a:lnSpc>
              <a:buNone/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155348E-185D-46BB-97F8-349F1E4D5081}" type="slidenum">
              <a:rPr lang="ru-RU" altLang="ru-RU">
                <a:solidFill>
                  <a:srgbClr val="898989"/>
                </a:solidFill>
              </a:rPr>
              <a:pPr/>
              <a:t>5</a:t>
            </a:fld>
            <a:endParaRPr lang="ru-RU" altLang="ru-RU">
              <a:solidFill>
                <a:srgbClr val="898989"/>
              </a:solidFill>
            </a:endParaRPr>
          </a:p>
        </p:txBody>
      </p:sp>
      <p:sp>
        <p:nvSpPr>
          <p:cNvPr id="5" name="Текст 5"/>
          <p:cNvSpPr txBox="1">
            <a:spLocks noChangeArrowheads="1"/>
          </p:cNvSpPr>
          <p:nvPr/>
        </p:nvSpPr>
        <p:spPr bwMode="auto">
          <a:xfrm>
            <a:off x="4943872" y="1209650"/>
            <a:ext cx="6840760" cy="89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ru-RU" sz="1600" dirty="0" smtClean="0"/>
              <a:t>Сила </a:t>
            </a:r>
            <a:r>
              <a:rPr lang="ru-RU" sz="1600" dirty="0"/>
              <a:t>притяжения каждого тела </a:t>
            </a:r>
            <a:r>
              <a:rPr lang="ru-RU" sz="1600" dirty="0" smtClean="0"/>
              <a:t>друг к другу определяется </a:t>
            </a:r>
            <a:r>
              <a:rPr lang="ru-RU" sz="1600" dirty="0"/>
              <a:t>следующей </a:t>
            </a:r>
            <a:r>
              <a:rPr lang="ru-RU" sz="1600" b="1" dirty="0"/>
              <a:t>формулой</a:t>
            </a:r>
            <a:r>
              <a:rPr lang="ru-RU" sz="1600" dirty="0" smtClean="0"/>
              <a:t>:</a:t>
            </a:r>
            <a:endParaRPr lang="ru-RU" altLang="ru-RU" sz="1600" dirty="0" smtClean="0">
              <a:cs typeface="Times New Roman" panose="02020603050405020304" pitchFamily="18" charset="0"/>
            </a:endParaRPr>
          </a:p>
        </p:txBody>
      </p:sp>
      <p:sp>
        <p:nvSpPr>
          <p:cNvPr id="10" name="Текст 5"/>
          <p:cNvSpPr txBox="1">
            <a:spLocks noChangeArrowheads="1"/>
          </p:cNvSpPr>
          <p:nvPr/>
        </p:nvSpPr>
        <p:spPr bwMode="auto">
          <a:xfrm>
            <a:off x="544589" y="4858904"/>
            <a:ext cx="3816424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Симуляция космической системы</a:t>
            </a:r>
            <a:br>
              <a:rPr lang="ru-RU" sz="1200" i="1" dirty="0" smtClean="0"/>
            </a:br>
            <a:r>
              <a:rPr lang="ru-RU" sz="1200" i="1" dirty="0" smtClean="0"/>
              <a:t>(</a:t>
            </a:r>
            <a:r>
              <a:rPr lang="ru-RU" sz="1200" i="1" dirty="0"/>
              <a:t>Масса спутника </a:t>
            </a:r>
            <a:r>
              <a:rPr lang="en-US" sz="1200" i="1" dirty="0" smtClean="0"/>
              <a:t>&lt;&lt; </a:t>
            </a:r>
            <a:r>
              <a:rPr lang="ru-RU" sz="1200" i="1" dirty="0" smtClean="0"/>
              <a:t>масс</a:t>
            </a:r>
            <a:r>
              <a:rPr lang="ru-RU" sz="1200" i="1" dirty="0"/>
              <a:t>ы</a:t>
            </a:r>
            <a:r>
              <a:rPr lang="ru-RU" sz="1200" i="1" dirty="0" smtClean="0"/>
              <a:t> </a:t>
            </a:r>
            <a:r>
              <a:rPr lang="ru-RU" sz="1200" i="1" dirty="0"/>
              <a:t>Земли </a:t>
            </a:r>
            <a:r>
              <a:rPr lang="ru-RU" sz="1200" i="1" dirty="0" smtClean="0"/>
              <a:t>или Луны)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marL="0" indent="0" algn="ctr" eaLnBrk="1" hangingPunct="1">
              <a:lnSpc>
                <a:spcPct val="150000"/>
              </a:lnSpc>
              <a:buNone/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>
                <a:solidFill>
                  <a:schemeClr val="bg1"/>
                </a:solidFill>
              </a:rPr>
              <a:t>Уравнения </a:t>
            </a:r>
            <a:r>
              <a:rPr lang="ru-RU" altLang="ru-RU" sz="3200" b="1" dirty="0" smtClean="0">
                <a:solidFill>
                  <a:schemeClr val="bg1"/>
                </a:solidFill>
              </a:rPr>
              <a:t>движения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072" y="2003104"/>
            <a:ext cx="2294768" cy="1021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Текст 5"/>
          <p:cNvSpPr txBox="1">
            <a:spLocks noChangeArrowheads="1"/>
          </p:cNvSpPr>
          <p:nvPr/>
        </p:nvSpPr>
        <p:spPr bwMode="auto">
          <a:xfrm>
            <a:off x="4943872" y="3329704"/>
            <a:ext cx="6840760" cy="6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ru-RU" altLang="ru-RU" sz="1600" dirty="0" smtClean="0">
                <a:cs typeface="Times New Roman" panose="02020603050405020304" pitchFamily="18" charset="0"/>
              </a:rPr>
              <a:t>Для нахождения 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ускорений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 воспользуемся вторым законом Ньютона: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754" y="3974272"/>
            <a:ext cx="3038475" cy="1057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2333945"/>
            <a:ext cx="3152775" cy="2076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Текст 5"/>
          <p:cNvSpPr txBox="1">
            <a:spLocks noChangeArrowheads="1"/>
          </p:cNvSpPr>
          <p:nvPr/>
        </p:nvSpPr>
        <p:spPr bwMode="auto">
          <a:xfrm>
            <a:off x="4943872" y="5290952"/>
            <a:ext cx="684076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ru-RU" sz="1600" dirty="0" smtClean="0"/>
              <a:t>Выражаем через </a:t>
            </a:r>
            <a:r>
              <a:rPr lang="en-US" sz="1600" b="1" dirty="0" smtClean="0"/>
              <a:t>X</a:t>
            </a:r>
            <a:r>
              <a:rPr lang="en-US" sz="1600" dirty="0" smtClean="0"/>
              <a:t> </a:t>
            </a:r>
            <a:r>
              <a:rPr lang="ru-RU" sz="1600" dirty="0" smtClean="0"/>
              <a:t>и </a:t>
            </a:r>
            <a:r>
              <a:rPr lang="en-US" sz="1600" b="1" dirty="0" smtClean="0"/>
              <a:t>Y</a:t>
            </a:r>
            <a:r>
              <a:rPr lang="en-US" sz="1600" dirty="0" smtClean="0"/>
              <a:t>:</a:t>
            </a:r>
            <a:endParaRPr lang="ru-RU" altLang="ru-RU" sz="1600" dirty="0" smtClean="0"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6613" y="5797744"/>
            <a:ext cx="2664296" cy="7543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3768" y="5789627"/>
            <a:ext cx="2617465" cy="7344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41C0846-E12D-457F-B317-DC8C3B94C63F}" type="slidenum">
              <a:rPr lang="ru-RU" altLang="ru-RU">
                <a:solidFill>
                  <a:srgbClr val="898989"/>
                </a:solidFill>
              </a:rPr>
              <a:pPr/>
              <a:t>6</a:t>
            </a:fld>
            <a:endParaRPr lang="ru-RU" altLang="ru-RU">
              <a:solidFill>
                <a:srgbClr val="898989"/>
              </a:solidFill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802" y="1893810"/>
            <a:ext cx="3168352" cy="1859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Текст 5"/>
          <p:cNvSpPr txBox="1">
            <a:spLocks noChangeArrowheads="1"/>
          </p:cNvSpPr>
          <p:nvPr/>
        </p:nvSpPr>
        <p:spPr bwMode="auto">
          <a:xfrm>
            <a:off x="768986" y="1893810"/>
            <a:ext cx="5112568" cy="290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600" dirty="0" smtClean="0"/>
              <a:t>1. Спутник </a:t>
            </a:r>
            <a:r>
              <a:rPr lang="ru-RU" sz="1600" dirty="0"/>
              <a:t>стартует с </a:t>
            </a:r>
            <a:r>
              <a:rPr lang="ru-RU" sz="1600" b="1" dirty="0"/>
              <a:t>геостационарной </a:t>
            </a:r>
            <a:r>
              <a:rPr lang="ru-RU" sz="1600" b="1" dirty="0" smtClean="0"/>
              <a:t>орбиты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ru-RU" altLang="ru-RU" sz="1600" dirty="0" smtClean="0">
                <a:cs typeface="Times New Roman" panose="02020603050405020304" pitchFamily="18" charset="0"/>
              </a:rPr>
              <a:t>2. Используются 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безразмерные 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параметры и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 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уравнения движения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ru-RU" altLang="ru-RU" sz="1600" dirty="0" smtClean="0">
                <a:cs typeface="Times New Roman" panose="02020603050405020304" pitchFamily="18" charset="0"/>
              </a:rPr>
              <a:t>3. 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Силу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 двигателя считаем 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константой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 равной 0.01.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ru-RU" altLang="ru-RU" sz="1600" dirty="0" smtClean="0">
                <a:cs typeface="Times New Roman" panose="02020603050405020304" pitchFamily="18" charset="0"/>
              </a:rPr>
              <a:t>4. При выходе с орбиты Земли двигатель работает 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вдоль вектора скорости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 космического аппарата</a:t>
            </a:r>
          </a:p>
        </p:txBody>
      </p:sp>
      <p:sp>
        <p:nvSpPr>
          <p:cNvPr id="12" name="Текст 5"/>
          <p:cNvSpPr txBox="1">
            <a:spLocks noChangeArrowheads="1"/>
          </p:cNvSpPr>
          <p:nvPr/>
        </p:nvSpPr>
        <p:spPr bwMode="auto">
          <a:xfrm>
            <a:off x="8019005" y="3887010"/>
            <a:ext cx="208823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Геостационарная орбита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sp>
        <p:nvSpPr>
          <p:cNvPr id="13" name="Текст 5"/>
          <p:cNvSpPr txBox="1">
            <a:spLocks noChangeArrowheads="1"/>
          </p:cNvSpPr>
          <p:nvPr/>
        </p:nvSpPr>
        <p:spPr bwMode="auto">
          <a:xfrm>
            <a:off x="2929226" y="5684109"/>
            <a:ext cx="5434300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Значения радиуса орбиты и омеги для получения безразмерных величин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3359696" y="4988630"/>
                <a:ext cx="3786678" cy="64203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=4.216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7,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86164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,091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96" y="4988630"/>
                <a:ext cx="3786678" cy="6420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 16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 smtClean="0">
                <a:solidFill>
                  <a:schemeClr val="bg1"/>
                </a:solidFill>
              </a:rPr>
              <a:t>Подготовка</a:t>
            </a: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"/>
          <p:cNvSpPr>
            <a:spLocks noChangeArrowheads="1"/>
          </p:cNvSpPr>
          <p:nvPr/>
        </p:nvSpPr>
        <p:spPr bwMode="auto">
          <a:xfrm>
            <a:off x="1524000" y="3411538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altLang="ru-RU" sz="18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DA63EDB-417D-49E9-9C32-73DB45430C1E}" type="slidenum">
              <a:rPr lang="ru-RU" altLang="ru-RU">
                <a:solidFill>
                  <a:srgbClr val="898989"/>
                </a:solidFill>
              </a:rPr>
              <a:pPr/>
              <a:t>7</a:t>
            </a:fld>
            <a:endParaRPr lang="ru-RU" altLang="ru-RU">
              <a:solidFill>
                <a:srgbClr val="898989"/>
              </a:solidFill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47328" y="1851084"/>
            <a:ext cx="5044572" cy="3606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Текст 5"/>
          <p:cNvSpPr txBox="1">
            <a:spLocks noChangeArrowheads="1"/>
          </p:cNvSpPr>
          <p:nvPr/>
        </p:nvSpPr>
        <p:spPr bwMode="auto">
          <a:xfrm>
            <a:off x="1148263" y="5661248"/>
            <a:ext cx="338437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Разработанное программное обеспечение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sp>
        <p:nvSpPr>
          <p:cNvPr id="8" name="Текст 5"/>
          <p:cNvSpPr txBox="1">
            <a:spLocks noChangeArrowheads="1"/>
          </p:cNvSpPr>
          <p:nvPr/>
        </p:nvSpPr>
        <p:spPr bwMode="auto">
          <a:xfrm>
            <a:off x="5419952" y="1485858"/>
            <a:ext cx="6744072" cy="4458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ru-RU" sz="3200" dirty="0" smtClean="0"/>
              <a:t>Возможности</a:t>
            </a:r>
            <a:endParaRPr lang="ru-RU" sz="6000" dirty="0" smtClean="0"/>
          </a:p>
          <a:p>
            <a:pPr eaLnBrk="1" hangingPunct="1">
              <a:lnSpc>
                <a:spcPct val="150000"/>
              </a:lnSpc>
            </a:pPr>
            <a:r>
              <a:rPr lang="ru-RU" sz="1600" b="1" dirty="0" smtClean="0"/>
              <a:t>Управление</a:t>
            </a:r>
            <a:r>
              <a:rPr lang="ru-RU" sz="1600" dirty="0" smtClean="0"/>
              <a:t> над </a:t>
            </a:r>
            <a:r>
              <a:rPr lang="ru-RU" sz="1600" b="1" dirty="0" smtClean="0"/>
              <a:t>созданием</a:t>
            </a:r>
            <a:r>
              <a:rPr lang="ru-RU" sz="1600" dirty="0" smtClean="0"/>
              <a:t> этюдов, </a:t>
            </a:r>
            <a:r>
              <a:rPr lang="ru-RU" sz="1600" b="1" dirty="0" smtClean="0"/>
              <a:t>управление</a:t>
            </a:r>
            <a:r>
              <a:rPr lang="ru-RU" sz="1600" dirty="0" smtClean="0"/>
              <a:t> над </a:t>
            </a:r>
            <a:r>
              <a:rPr lang="ru-RU" sz="1600" b="1" dirty="0" smtClean="0"/>
              <a:t>объектами.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Настройка начальных данных симуляции: шаг интегрирования, масштаб</a:t>
            </a:r>
          </a:p>
          <a:p>
            <a:pPr eaLnBrk="1" hangingPunct="1">
              <a:lnSpc>
                <a:spcPct val="150000"/>
              </a:lnSpc>
            </a:pPr>
            <a:r>
              <a:rPr lang="ru-RU" sz="1600" dirty="0" smtClean="0"/>
              <a:t>Ввод </a:t>
            </a:r>
            <a:r>
              <a:rPr lang="ru-RU" sz="1600" b="1" dirty="0" smtClean="0"/>
              <a:t>начальных данных </a:t>
            </a:r>
            <a:r>
              <a:rPr lang="ru-RU" sz="1600" dirty="0" smtClean="0"/>
              <a:t>для небесных тел:</a:t>
            </a:r>
            <a:br>
              <a:rPr lang="ru-RU" sz="1600" dirty="0" smtClean="0"/>
            </a:br>
            <a:r>
              <a:rPr lang="ru-RU" sz="1600" dirty="0" smtClean="0"/>
              <a:t>- Начальные координаты 		- Масса тела</a:t>
            </a:r>
            <a:br>
              <a:rPr lang="ru-RU" sz="1600" dirty="0" smtClean="0"/>
            </a:br>
            <a:r>
              <a:rPr lang="ru-RU" sz="1600" dirty="0" smtClean="0"/>
              <a:t>- Скорость движения		- Радиус объекта</a:t>
            </a:r>
            <a:br>
              <a:rPr lang="ru-RU" sz="1600" dirty="0" smtClean="0"/>
            </a:br>
            <a:r>
              <a:rPr lang="ru-RU" sz="1600" dirty="0" smtClean="0"/>
              <a:t>- </a:t>
            </a:r>
            <a:r>
              <a:rPr lang="ru-RU" sz="1600" dirty="0"/>
              <a:t>Сила двигателя (для спутника) 	</a:t>
            </a:r>
            <a:r>
              <a:rPr lang="ru-RU" sz="1600" dirty="0" smtClean="0"/>
              <a:t>- Фаза </a:t>
            </a:r>
            <a:r>
              <a:rPr lang="ru-RU" sz="1600" dirty="0"/>
              <a:t>старта Луны</a:t>
            </a:r>
            <a:endParaRPr lang="ru-RU" sz="1600" dirty="0" smtClean="0"/>
          </a:p>
          <a:p>
            <a:pPr eaLnBrk="1" hangingPunct="1">
              <a:lnSpc>
                <a:spcPct val="150000"/>
              </a:lnSpc>
            </a:pPr>
            <a:r>
              <a:rPr lang="ru-RU" altLang="ru-RU" sz="1600" dirty="0" smtClean="0">
                <a:cs typeface="Times New Roman" panose="02020603050405020304" pitchFamily="18" charset="0"/>
              </a:rPr>
              <a:t>Запуск в 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двух режимах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: быстрая отрисовка траектории спутника, полная симуляция с анимацией движения космических тел</a:t>
            </a:r>
          </a:p>
          <a:p>
            <a:pPr eaLnBrk="1" hangingPunct="1">
              <a:lnSpc>
                <a:spcPct val="150000"/>
              </a:lnSpc>
            </a:pPr>
            <a:endParaRPr lang="ru-RU" altLang="ru-RU" sz="1600" dirty="0" smtClean="0"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>
                <a:solidFill>
                  <a:schemeClr val="bg1"/>
                </a:solidFill>
              </a:rPr>
              <a:t>Разработка приложения</a:t>
            </a:r>
            <a:endParaRPr lang="ru-RU" altLang="ru-RU" sz="3200" b="1" dirty="0" smtClean="0">
              <a:solidFill>
                <a:schemeClr val="bg1"/>
              </a:solidFill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"/>
          <p:cNvSpPr>
            <a:spLocks noChangeArrowheads="1"/>
          </p:cNvSpPr>
          <p:nvPr/>
        </p:nvSpPr>
        <p:spPr bwMode="auto">
          <a:xfrm>
            <a:off x="1524000" y="3411538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altLang="ru-RU" sz="18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90E7630-3E34-424B-8799-6114CE8D1C1C}" type="slidenum">
              <a:rPr lang="ru-RU" altLang="ru-RU" smtClean="0">
                <a:solidFill>
                  <a:srgbClr val="898989"/>
                </a:solidFill>
              </a:rPr>
              <a:pPr/>
              <a:t>8</a:t>
            </a:fld>
            <a:endParaRPr lang="ru-RU" altLang="ru-RU" dirty="0">
              <a:solidFill>
                <a:srgbClr val="898989"/>
              </a:solidFill>
            </a:endParaRPr>
          </a:p>
        </p:txBody>
      </p:sp>
      <p:sp>
        <p:nvSpPr>
          <p:cNvPr id="6" name="Текст 5"/>
          <p:cNvSpPr txBox="1">
            <a:spLocks noChangeArrowheads="1"/>
          </p:cNvSpPr>
          <p:nvPr/>
        </p:nvSpPr>
        <p:spPr bwMode="auto">
          <a:xfrm>
            <a:off x="768986" y="1893810"/>
            <a:ext cx="5112568" cy="3335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800" dirty="0" smtClean="0"/>
              <a:t>Выход с орбиты при помощи двигателя </a:t>
            </a:r>
            <a:br>
              <a:rPr lang="ru-RU" sz="1800" dirty="0" smtClean="0"/>
            </a:br>
            <a:r>
              <a:rPr lang="ru-RU" sz="1600" b="1" dirty="0" smtClean="0"/>
              <a:t>Результаты</a:t>
            </a:r>
            <a:r>
              <a:rPr lang="ru-RU" sz="1600" dirty="0" smtClean="0"/>
              <a:t>: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sz="1600" dirty="0" smtClean="0"/>
              <a:t>Финальная скорость</a:t>
            </a:r>
            <a:r>
              <a:rPr lang="en-US" sz="1600" dirty="0" smtClean="0"/>
              <a:t>: </a:t>
            </a:r>
            <a:r>
              <a:rPr lang="en-US" sz="1600" b="1" dirty="0" smtClean="0"/>
              <a:t>0.1852 </a:t>
            </a:r>
            <a:r>
              <a:rPr lang="ru-RU" sz="1600" dirty="0" smtClean="0"/>
              <a:t> 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altLang="ru-RU" sz="1600" dirty="0">
                <a:cs typeface="Times New Roman" panose="02020603050405020304" pitchFamily="18" charset="0"/>
              </a:rPr>
              <a:t>Затрачено топлива: 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1.44308</a:t>
            </a:r>
            <a:endParaRPr lang="ru-RU" altLang="ru-RU" sz="1600" b="1" i="1" dirty="0" smtClean="0"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>
                <a:solidFill>
                  <a:schemeClr val="bg1"/>
                </a:solidFill>
              </a:rPr>
              <a:t>Моделирование этюдов. Первый</a:t>
            </a:r>
            <a:endParaRPr lang="ru-RU" altLang="ru-RU" sz="3200" b="1" dirty="0" smtClean="0">
              <a:solidFill>
                <a:schemeClr val="bg1"/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554" y="1336337"/>
            <a:ext cx="3191470" cy="261475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6320" y="1484784"/>
            <a:ext cx="2833264" cy="2316942"/>
          </a:xfrm>
          <a:prstGeom prst="rect">
            <a:avLst/>
          </a:prstGeom>
        </p:spPr>
      </p:pic>
      <p:sp>
        <p:nvSpPr>
          <p:cNvPr id="15" name="Текст 5"/>
          <p:cNvSpPr txBox="1">
            <a:spLocks noChangeArrowheads="1"/>
          </p:cNvSpPr>
          <p:nvPr/>
        </p:nvSpPr>
        <p:spPr bwMode="auto">
          <a:xfrm>
            <a:off x="7104112" y="3500448"/>
            <a:ext cx="115212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Вид сверху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sp>
        <p:nvSpPr>
          <p:cNvPr id="16" name="Текст 5"/>
          <p:cNvSpPr txBox="1">
            <a:spLocks noChangeArrowheads="1"/>
          </p:cNvSpPr>
          <p:nvPr/>
        </p:nvSpPr>
        <p:spPr bwMode="auto">
          <a:xfrm>
            <a:off x="10128448" y="3519045"/>
            <a:ext cx="115212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Вид сбоку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5157" y="4186496"/>
            <a:ext cx="3563715" cy="2169854"/>
          </a:xfrm>
          <a:prstGeom prst="rect">
            <a:avLst/>
          </a:prstGeom>
        </p:spPr>
      </p:pic>
      <p:sp>
        <p:nvSpPr>
          <p:cNvPr id="18" name="Текст 5"/>
          <p:cNvSpPr txBox="1">
            <a:spLocks noChangeArrowheads="1"/>
          </p:cNvSpPr>
          <p:nvPr/>
        </p:nvSpPr>
        <p:spPr bwMode="auto">
          <a:xfrm>
            <a:off x="7968208" y="6319154"/>
            <a:ext cx="3681403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График изменения скорости спутника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sp>
        <p:nvSpPr>
          <p:cNvPr id="14" name="Текст 5"/>
          <p:cNvSpPr txBox="1">
            <a:spLocks noChangeArrowheads="1"/>
          </p:cNvSpPr>
          <p:nvPr/>
        </p:nvSpPr>
        <p:spPr bwMode="auto">
          <a:xfrm>
            <a:off x="768986" y="4365104"/>
            <a:ext cx="4840445" cy="154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altLang="ru-RU" sz="1600" dirty="0" smtClean="0">
                <a:cs typeface="Times New Roman" panose="02020603050405020304" pitchFamily="18" charset="0"/>
              </a:rPr>
              <a:t>Качество каждого этюда определяется по финальной скорости на расстоянии Земли </a:t>
            </a:r>
          </a:p>
        </p:txBody>
      </p:sp>
      <p:sp>
        <p:nvSpPr>
          <p:cNvPr id="17" name="Текст 5"/>
          <p:cNvSpPr txBox="1">
            <a:spLocks noChangeArrowheads="1"/>
          </p:cNvSpPr>
          <p:nvPr/>
        </p:nvSpPr>
        <p:spPr bwMode="auto">
          <a:xfrm>
            <a:off x="1455942" y="6138225"/>
            <a:ext cx="3084847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altLang="ru-RU" sz="1200" i="1" dirty="0" smtClean="0"/>
              <a:t>Дистанция фиксации финальной скорости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1691533" y="5180214"/>
                <a:ext cx="2613664" cy="96205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∗1000</m:t>
                              </m:r>
                            </m:e>
                          </m:rad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=31.6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533" y="5180214"/>
                <a:ext cx="2613664" cy="96205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kr.sh/i/050622/43EAmobL.jpg?download=1&amp;name=%D0%A1%D0%BA%D1%80%D0%B8%D0%BD%D1%88%D0%BE%D1%82%2005-06-2022%2021:22:2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551" y="4105799"/>
            <a:ext cx="3689249" cy="231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8A13E32-921C-4C5F-A143-E1C9D3019EF4}" type="slidenum">
              <a:rPr lang="ru-RU" altLang="ru-RU">
                <a:solidFill>
                  <a:srgbClr val="898989"/>
                </a:solidFill>
              </a:rPr>
              <a:pPr/>
              <a:t>9</a:t>
            </a:fld>
            <a:endParaRPr lang="ru-RU" altLang="ru-RU">
              <a:solidFill>
                <a:srgbClr val="898989"/>
              </a:solidFill>
            </a:endParaRPr>
          </a:p>
        </p:txBody>
      </p:sp>
      <p:sp>
        <p:nvSpPr>
          <p:cNvPr id="5" name="Текст 5"/>
          <p:cNvSpPr txBox="1">
            <a:spLocks noChangeArrowheads="1"/>
          </p:cNvSpPr>
          <p:nvPr/>
        </p:nvSpPr>
        <p:spPr bwMode="auto">
          <a:xfrm>
            <a:off x="768986" y="1893810"/>
            <a:ext cx="5112568" cy="3191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600" dirty="0" smtClean="0"/>
              <a:t>Использование гравитационного маневра. Ищем фазу Луны и учитываем компенсацию топлива.</a:t>
            </a:r>
            <a:br>
              <a:rPr lang="ru-RU" sz="1600" dirty="0" smtClean="0"/>
            </a:br>
            <a:r>
              <a:rPr lang="ru-RU" sz="1600" b="1" dirty="0" smtClean="0"/>
              <a:t>Результаты: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sz="1600" dirty="0" smtClean="0"/>
              <a:t>Финальная скорость</a:t>
            </a:r>
            <a:r>
              <a:rPr lang="en-US" sz="1600" dirty="0" smtClean="0"/>
              <a:t>: </a:t>
            </a:r>
            <a:r>
              <a:rPr lang="en-US" sz="1600" b="1" dirty="0" smtClean="0"/>
              <a:t>0.4464</a:t>
            </a:r>
            <a:endParaRPr lang="ru-RU" sz="1600" dirty="0" smtClean="0"/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altLang="ru-RU" sz="1600" dirty="0" smtClean="0">
                <a:cs typeface="Times New Roman" panose="02020603050405020304" pitchFamily="18" charset="0"/>
              </a:rPr>
              <a:t>Затрачено топлива: 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1.44308 </a:t>
            </a:r>
            <a:endParaRPr lang="ru-RU" altLang="ru-RU" sz="1600" b="1" i="1" dirty="0"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>
                <a:solidFill>
                  <a:schemeClr val="bg1"/>
                </a:solidFill>
              </a:rPr>
              <a:t>Моделирование этюдов. Второй</a:t>
            </a:r>
            <a:endParaRPr lang="ru-RU" altLang="ru-RU" sz="3200" b="1" dirty="0" smtClean="0">
              <a:solidFill>
                <a:schemeClr val="bg1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6133" y="1196752"/>
            <a:ext cx="3559730" cy="290355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8328" y="1294194"/>
            <a:ext cx="3024336" cy="2479955"/>
          </a:xfrm>
          <a:prstGeom prst="rect">
            <a:avLst/>
          </a:prstGeom>
        </p:spPr>
      </p:pic>
      <p:sp>
        <p:nvSpPr>
          <p:cNvPr id="13" name="Текст 5"/>
          <p:cNvSpPr txBox="1">
            <a:spLocks noChangeArrowheads="1"/>
          </p:cNvSpPr>
          <p:nvPr/>
        </p:nvSpPr>
        <p:spPr bwMode="auto">
          <a:xfrm>
            <a:off x="7104112" y="3500448"/>
            <a:ext cx="115212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Вид сверху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sp>
        <p:nvSpPr>
          <p:cNvPr id="14" name="Текст 5"/>
          <p:cNvSpPr txBox="1">
            <a:spLocks noChangeArrowheads="1"/>
          </p:cNvSpPr>
          <p:nvPr/>
        </p:nvSpPr>
        <p:spPr bwMode="auto">
          <a:xfrm>
            <a:off x="10128448" y="3519045"/>
            <a:ext cx="115212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Вид сбоку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0847" y="4216707"/>
            <a:ext cx="3487596" cy="2092558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34752" y="4923406"/>
            <a:ext cx="320410" cy="339580"/>
          </a:xfrm>
          <a:prstGeom prst="rect">
            <a:avLst/>
          </a:prstGeom>
        </p:spPr>
      </p:pic>
      <p:sp>
        <p:nvSpPr>
          <p:cNvPr id="24" name="Текст 5"/>
          <p:cNvSpPr txBox="1">
            <a:spLocks noChangeArrowheads="1"/>
          </p:cNvSpPr>
          <p:nvPr/>
        </p:nvSpPr>
        <p:spPr bwMode="auto">
          <a:xfrm>
            <a:off x="4646911" y="6290667"/>
            <a:ext cx="3681403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График изменения скорости спутника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sp>
        <p:nvSpPr>
          <p:cNvPr id="17" name="Текст 5"/>
          <p:cNvSpPr txBox="1">
            <a:spLocks noChangeArrowheads="1"/>
          </p:cNvSpPr>
          <p:nvPr/>
        </p:nvSpPr>
        <p:spPr bwMode="auto">
          <a:xfrm>
            <a:off x="8610600" y="6309265"/>
            <a:ext cx="3681403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altLang="ru-RU" sz="1200" i="1" dirty="0" smtClean="0"/>
              <a:t>Дополнительная скорость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10242</TotalTime>
  <Words>382</Words>
  <Application>Microsoft Office PowerPoint</Application>
  <PresentationFormat>Широкоэкранный</PresentationFormat>
  <Paragraphs>112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Wingdings</vt:lpstr>
      <vt:lpstr>Тема Office</vt:lpstr>
      <vt:lpstr>Дипломная работа  на тему  ПОСТРОЕНИЕ МАРШРУТА КОСМИЧЕСКОГО КОРАБЛЯ С ИСПОЛЬЗОВАНИЕМ ЭФФЕКТА ОБЕРТА</vt:lpstr>
      <vt:lpstr>Постановка задачи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 устойчивости относительных равновесий твёрдого тела с горизонтально вибрирующей точкой подвеса.</dc:title>
  <dc:creator>Найтбрингер</dc:creator>
  <cp:lastModifiedBy>Кирилл Михеев</cp:lastModifiedBy>
  <cp:revision>102</cp:revision>
  <dcterms:created xsi:type="dcterms:W3CDTF">2012-11-10T17:33:59Z</dcterms:created>
  <dcterms:modified xsi:type="dcterms:W3CDTF">2022-06-05T22:12:19Z</dcterms:modified>
</cp:coreProperties>
</file>