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Uriel" userId="318d1036a5ec9b0e" providerId="LiveId" clId="{8A1EDAFB-E0DC-469E-8636-8D0B9464DF03}"/>
    <pc:docChg chg="delSld">
      <pc:chgData name="Nicolas Uriel" userId="318d1036a5ec9b0e" providerId="LiveId" clId="{8A1EDAFB-E0DC-469E-8636-8D0B9464DF03}" dt="2023-07-01T00:15:13.178" v="0" actId="2696"/>
      <pc:docMkLst>
        <pc:docMk/>
      </pc:docMkLst>
      <pc:sldChg chg="del">
        <pc:chgData name="Nicolas Uriel" userId="318d1036a5ec9b0e" providerId="LiveId" clId="{8A1EDAFB-E0DC-469E-8636-8D0B9464DF03}" dt="2023-07-01T00:15:13.178" v="0" actId="2696"/>
        <pc:sldMkLst>
          <pc:docMk/>
          <pc:sldMk cId="3743162490" sldId="26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E1D6EE-1EBA-4E54-BFE4-AA06F2FD18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44315DD-EDDC-4298-919A-AAE939AAB6A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Introducción:</a:t>
          </a:r>
          <a:endParaRPr lang="en-US"/>
        </a:p>
      </dgm:t>
    </dgm:pt>
    <dgm:pt modelId="{5C548190-E5BA-44A7-9965-8C49188E29E1}" type="parTrans" cxnId="{46624A68-5154-49A7-8CAC-C0F47E26A642}">
      <dgm:prSet/>
      <dgm:spPr/>
      <dgm:t>
        <a:bodyPr/>
        <a:lstStyle/>
        <a:p>
          <a:endParaRPr lang="en-US"/>
        </a:p>
      </dgm:t>
    </dgm:pt>
    <dgm:pt modelId="{1F932787-7AC3-4CC7-BA3F-CC8768E0F6D9}" type="sibTrans" cxnId="{46624A68-5154-49A7-8CAC-C0F47E26A6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BDFA1F-0472-4B1A-8EE6-831AA8380F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Trivium es un algoritmo de cifrado de flujo síncrono que utiliza registros de desplazamiento y operaciones lógicas para generar secuencias de bits pseudoaleatorias. Es altamente seguro y eficiente en la protección de datos confidenciales en entornos digitales.</a:t>
          </a:r>
          <a:endParaRPr lang="en-US"/>
        </a:p>
      </dgm:t>
    </dgm:pt>
    <dgm:pt modelId="{81542FE2-5724-43EE-AF3A-BBCFBCDB752F}" type="parTrans" cxnId="{EF62F5FC-9F58-46DA-8BE6-A44AD4A6BE1B}">
      <dgm:prSet/>
      <dgm:spPr/>
      <dgm:t>
        <a:bodyPr/>
        <a:lstStyle/>
        <a:p>
          <a:endParaRPr lang="en-US"/>
        </a:p>
      </dgm:t>
    </dgm:pt>
    <dgm:pt modelId="{EE2B7D92-5A02-4B0A-933C-68FA6FC7C368}" type="sibTrans" cxnId="{EF62F5FC-9F58-46DA-8BE6-A44AD4A6BE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F0D637-3919-42A4-B4CB-FA3456D9003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Diseñadores:</a:t>
          </a:r>
          <a:endParaRPr lang="en-US"/>
        </a:p>
      </dgm:t>
    </dgm:pt>
    <dgm:pt modelId="{6799DA39-48D2-4944-91D6-DF57AA57F11F}" type="parTrans" cxnId="{C1DDEA54-A081-4477-A458-FCA75506D63A}">
      <dgm:prSet/>
      <dgm:spPr/>
      <dgm:t>
        <a:bodyPr/>
        <a:lstStyle/>
        <a:p>
          <a:endParaRPr lang="en-US"/>
        </a:p>
      </dgm:t>
    </dgm:pt>
    <dgm:pt modelId="{2543DDFD-E275-4FA5-9C94-19B1CEF1FAD4}" type="sibTrans" cxnId="{C1DDEA54-A081-4477-A458-FCA75506D6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A114D3-9FB1-4B82-9C39-B6D6ADE1D9D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Trivium fue diseñado por los criptógrafos Christophe De Cannière y Bart Preneel en el año 2005, con el objetivo de crear un algoritmo que pudiera generar secuencias de bits pseudoaleatorias de manera rápida y robusta.</a:t>
          </a:r>
          <a:endParaRPr lang="en-US"/>
        </a:p>
      </dgm:t>
    </dgm:pt>
    <dgm:pt modelId="{83970D18-78FF-4F98-A8E3-D642502910A4}" type="parTrans" cxnId="{D471AC12-9653-4B2B-BFD3-49A8A6C6DBBE}">
      <dgm:prSet/>
      <dgm:spPr/>
      <dgm:t>
        <a:bodyPr/>
        <a:lstStyle/>
        <a:p>
          <a:endParaRPr lang="en-US"/>
        </a:p>
      </dgm:t>
    </dgm:pt>
    <dgm:pt modelId="{05188C5B-A3C3-40B8-A7C4-CA0A4452A318}" type="sibTrans" cxnId="{D471AC12-9653-4B2B-BFD3-49A8A6C6DBBE}">
      <dgm:prSet/>
      <dgm:spPr/>
      <dgm:t>
        <a:bodyPr/>
        <a:lstStyle/>
        <a:p>
          <a:endParaRPr lang="en-US"/>
        </a:p>
      </dgm:t>
    </dgm:pt>
    <dgm:pt modelId="{C4EEAE7B-F58E-460E-89B4-1749A48160BD}" type="pres">
      <dgm:prSet presAssocID="{11E1D6EE-1EBA-4E54-BFE4-AA06F2FD18F3}" presName="root" presStyleCnt="0">
        <dgm:presLayoutVars>
          <dgm:dir/>
          <dgm:resizeHandles val="exact"/>
        </dgm:presLayoutVars>
      </dgm:prSet>
      <dgm:spPr/>
    </dgm:pt>
    <dgm:pt modelId="{0F16185E-828E-4E8C-8364-0749283B833A}" type="pres">
      <dgm:prSet presAssocID="{11E1D6EE-1EBA-4E54-BFE4-AA06F2FD18F3}" presName="container" presStyleCnt="0">
        <dgm:presLayoutVars>
          <dgm:dir/>
          <dgm:resizeHandles val="exact"/>
        </dgm:presLayoutVars>
      </dgm:prSet>
      <dgm:spPr/>
    </dgm:pt>
    <dgm:pt modelId="{80581305-D52C-471A-8C39-602D3B25D055}" type="pres">
      <dgm:prSet presAssocID="{D44315DD-EDDC-4298-919A-AAE939AAB6AC}" presName="compNode" presStyleCnt="0"/>
      <dgm:spPr/>
    </dgm:pt>
    <dgm:pt modelId="{6CAB93F6-331D-4768-AFAD-A3ED696CB954}" type="pres">
      <dgm:prSet presAssocID="{D44315DD-EDDC-4298-919A-AAE939AAB6AC}" presName="iconBgRect" presStyleLbl="bgShp" presStyleIdx="0" presStyleCnt="4"/>
      <dgm:spPr/>
    </dgm:pt>
    <dgm:pt modelId="{638DD129-6835-4B81-9540-82C0332B44FC}" type="pres">
      <dgm:prSet presAssocID="{D44315DD-EDDC-4298-919A-AAE939AAB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29197BA3-AFDC-41D3-8BFF-5BD0875BAB8B}" type="pres">
      <dgm:prSet presAssocID="{D44315DD-EDDC-4298-919A-AAE939AAB6AC}" presName="spaceRect" presStyleCnt="0"/>
      <dgm:spPr/>
    </dgm:pt>
    <dgm:pt modelId="{C2263242-D70C-48A8-9D10-95BD6AC41C3E}" type="pres">
      <dgm:prSet presAssocID="{D44315DD-EDDC-4298-919A-AAE939AAB6AC}" presName="textRect" presStyleLbl="revTx" presStyleIdx="0" presStyleCnt="4">
        <dgm:presLayoutVars>
          <dgm:chMax val="1"/>
          <dgm:chPref val="1"/>
        </dgm:presLayoutVars>
      </dgm:prSet>
      <dgm:spPr/>
    </dgm:pt>
    <dgm:pt modelId="{64125563-44EC-4FED-A240-765AEB80AD42}" type="pres">
      <dgm:prSet presAssocID="{1F932787-7AC3-4CC7-BA3F-CC8768E0F6D9}" presName="sibTrans" presStyleLbl="sibTrans2D1" presStyleIdx="0" presStyleCnt="0"/>
      <dgm:spPr/>
    </dgm:pt>
    <dgm:pt modelId="{4BCACE67-D0CF-46F7-A357-BE3A95B3FB8E}" type="pres">
      <dgm:prSet presAssocID="{06BDFA1F-0472-4B1A-8EE6-831AA8380F7D}" presName="compNode" presStyleCnt="0"/>
      <dgm:spPr/>
    </dgm:pt>
    <dgm:pt modelId="{AE92230B-AA82-4F10-9593-C684CCB7BAB8}" type="pres">
      <dgm:prSet presAssocID="{06BDFA1F-0472-4B1A-8EE6-831AA8380F7D}" presName="iconBgRect" presStyleLbl="bgShp" presStyleIdx="1" presStyleCnt="4"/>
      <dgm:spPr/>
    </dgm:pt>
    <dgm:pt modelId="{712EA8BD-381C-4F55-9436-938BB06458D3}" type="pres">
      <dgm:prSet presAssocID="{06BDFA1F-0472-4B1A-8EE6-831AA8380F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7B4CD07F-998B-4A7C-9823-83395EB930B5}" type="pres">
      <dgm:prSet presAssocID="{06BDFA1F-0472-4B1A-8EE6-831AA8380F7D}" presName="spaceRect" presStyleCnt="0"/>
      <dgm:spPr/>
    </dgm:pt>
    <dgm:pt modelId="{81471D83-2FF0-4A32-A2C2-EC9D29D790C9}" type="pres">
      <dgm:prSet presAssocID="{06BDFA1F-0472-4B1A-8EE6-831AA8380F7D}" presName="textRect" presStyleLbl="revTx" presStyleIdx="1" presStyleCnt="4">
        <dgm:presLayoutVars>
          <dgm:chMax val="1"/>
          <dgm:chPref val="1"/>
        </dgm:presLayoutVars>
      </dgm:prSet>
      <dgm:spPr/>
    </dgm:pt>
    <dgm:pt modelId="{D22D4BB4-C591-46AA-A7CD-4C2C0FCAD196}" type="pres">
      <dgm:prSet presAssocID="{EE2B7D92-5A02-4B0A-933C-68FA6FC7C368}" presName="sibTrans" presStyleLbl="sibTrans2D1" presStyleIdx="0" presStyleCnt="0"/>
      <dgm:spPr/>
    </dgm:pt>
    <dgm:pt modelId="{87FFB3C0-D07B-4F87-95DE-8BA9789EB13F}" type="pres">
      <dgm:prSet presAssocID="{96F0D637-3919-42A4-B4CB-FA3456D90038}" presName="compNode" presStyleCnt="0"/>
      <dgm:spPr/>
    </dgm:pt>
    <dgm:pt modelId="{6D4E54B5-6317-45AA-A789-CB17AD0E69DD}" type="pres">
      <dgm:prSet presAssocID="{96F0D637-3919-42A4-B4CB-FA3456D90038}" presName="iconBgRect" presStyleLbl="bgShp" presStyleIdx="2" presStyleCnt="4"/>
      <dgm:spPr/>
    </dgm:pt>
    <dgm:pt modelId="{FEC4840C-001E-475A-AEA5-6A3AC202C519}" type="pres">
      <dgm:prSet presAssocID="{96F0D637-3919-42A4-B4CB-FA3456D900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a"/>
        </a:ext>
      </dgm:extLst>
    </dgm:pt>
    <dgm:pt modelId="{33436118-A81F-4C57-B08A-A4721AA7C682}" type="pres">
      <dgm:prSet presAssocID="{96F0D637-3919-42A4-B4CB-FA3456D90038}" presName="spaceRect" presStyleCnt="0"/>
      <dgm:spPr/>
    </dgm:pt>
    <dgm:pt modelId="{245CFC8C-2022-4665-8407-4C028C6669C3}" type="pres">
      <dgm:prSet presAssocID="{96F0D637-3919-42A4-B4CB-FA3456D90038}" presName="textRect" presStyleLbl="revTx" presStyleIdx="2" presStyleCnt="4">
        <dgm:presLayoutVars>
          <dgm:chMax val="1"/>
          <dgm:chPref val="1"/>
        </dgm:presLayoutVars>
      </dgm:prSet>
      <dgm:spPr/>
    </dgm:pt>
    <dgm:pt modelId="{D85CA881-1B92-44F2-9EC2-477B4393F589}" type="pres">
      <dgm:prSet presAssocID="{2543DDFD-E275-4FA5-9C94-19B1CEF1FAD4}" presName="sibTrans" presStyleLbl="sibTrans2D1" presStyleIdx="0" presStyleCnt="0"/>
      <dgm:spPr/>
    </dgm:pt>
    <dgm:pt modelId="{4BEB1AEF-30E6-4529-8588-9BB534ACA26C}" type="pres">
      <dgm:prSet presAssocID="{2EA114D3-9FB1-4B82-9C39-B6D6ADE1D9D2}" presName="compNode" presStyleCnt="0"/>
      <dgm:spPr/>
    </dgm:pt>
    <dgm:pt modelId="{5AD717F1-6709-40FD-BB79-27B3F715236F}" type="pres">
      <dgm:prSet presAssocID="{2EA114D3-9FB1-4B82-9C39-B6D6ADE1D9D2}" presName="iconBgRect" presStyleLbl="bgShp" presStyleIdx="3" presStyleCnt="4"/>
      <dgm:spPr/>
    </dgm:pt>
    <dgm:pt modelId="{CF4216D7-D9A8-4B5F-989A-BE4B43BBF67D}" type="pres">
      <dgm:prSet presAssocID="{2EA114D3-9FB1-4B82-9C39-B6D6ADE1D9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60C62CA2-8608-4963-BFFE-0DA66DB6EE9B}" type="pres">
      <dgm:prSet presAssocID="{2EA114D3-9FB1-4B82-9C39-B6D6ADE1D9D2}" presName="spaceRect" presStyleCnt="0"/>
      <dgm:spPr/>
    </dgm:pt>
    <dgm:pt modelId="{56E416F0-D82D-4777-8FCC-7370A5028BF7}" type="pres">
      <dgm:prSet presAssocID="{2EA114D3-9FB1-4B82-9C39-B6D6ADE1D9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246609-A078-405E-BA04-F106788979AA}" type="presOf" srcId="{D44315DD-EDDC-4298-919A-AAE939AAB6AC}" destId="{C2263242-D70C-48A8-9D10-95BD6AC41C3E}" srcOrd="0" destOrd="0" presId="urn:microsoft.com/office/officeart/2018/2/layout/IconCircleList"/>
    <dgm:cxn modelId="{D471AC12-9653-4B2B-BFD3-49A8A6C6DBBE}" srcId="{11E1D6EE-1EBA-4E54-BFE4-AA06F2FD18F3}" destId="{2EA114D3-9FB1-4B82-9C39-B6D6ADE1D9D2}" srcOrd="3" destOrd="0" parTransId="{83970D18-78FF-4F98-A8E3-D642502910A4}" sibTransId="{05188C5B-A3C3-40B8-A7C4-CA0A4452A318}"/>
    <dgm:cxn modelId="{46624A68-5154-49A7-8CAC-C0F47E26A642}" srcId="{11E1D6EE-1EBA-4E54-BFE4-AA06F2FD18F3}" destId="{D44315DD-EDDC-4298-919A-AAE939AAB6AC}" srcOrd="0" destOrd="0" parTransId="{5C548190-E5BA-44A7-9965-8C49188E29E1}" sibTransId="{1F932787-7AC3-4CC7-BA3F-CC8768E0F6D9}"/>
    <dgm:cxn modelId="{46B65774-587C-44AE-AC88-33D0CB98FD9C}" type="presOf" srcId="{06BDFA1F-0472-4B1A-8EE6-831AA8380F7D}" destId="{81471D83-2FF0-4A32-A2C2-EC9D29D790C9}" srcOrd="0" destOrd="0" presId="urn:microsoft.com/office/officeart/2018/2/layout/IconCircleList"/>
    <dgm:cxn modelId="{C1DDEA54-A081-4477-A458-FCA75506D63A}" srcId="{11E1D6EE-1EBA-4E54-BFE4-AA06F2FD18F3}" destId="{96F0D637-3919-42A4-B4CB-FA3456D90038}" srcOrd="2" destOrd="0" parTransId="{6799DA39-48D2-4944-91D6-DF57AA57F11F}" sibTransId="{2543DDFD-E275-4FA5-9C94-19B1CEF1FAD4}"/>
    <dgm:cxn modelId="{666D3979-954B-4D8B-B28E-47B52EC76F7E}" type="presOf" srcId="{EE2B7D92-5A02-4B0A-933C-68FA6FC7C368}" destId="{D22D4BB4-C591-46AA-A7CD-4C2C0FCAD196}" srcOrd="0" destOrd="0" presId="urn:microsoft.com/office/officeart/2018/2/layout/IconCircleList"/>
    <dgm:cxn modelId="{D7B3BFA9-5AB8-4082-BA45-5A53126D17B7}" type="presOf" srcId="{2EA114D3-9FB1-4B82-9C39-B6D6ADE1D9D2}" destId="{56E416F0-D82D-4777-8FCC-7370A5028BF7}" srcOrd="0" destOrd="0" presId="urn:microsoft.com/office/officeart/2018/2/layout/IconCircleList"/>
    <dgm:cxn modelId="{D76FF5BF-04F1-4898-9D46-C7F572CC5347}" type="presOf" srcId="{11E1D6EE-1EBA-4E54-BFE4-AA06F2FD18F3}" destId="{C4EEAE7B-F58E-460E-89B4-1749A48160BD}" srcOrd="0" destOrd="0" presId="urn:microsoft.com/office/officeart/2018/2/layout/IconCircleList"/>
    <dgm:cxn modelId="{B82238D5-290E-44F7-9CAF-ECE3E74FDF4D}" type="presOf" srcId="{2543DDFD-E275-4FA5-9C94-19B1CEF1FAD4}" destId="{D85CA881-1B92-44F2-9EC2-477B4393F589}" srcOrd="0" destOrd="0" presId="urn:microsoft.com/office/officeart/2018/2/layout/IconCircleList"/>
    <dgm:cxn modelId="{EF62F5FC-9F58-46DA-8BE6-A44AD4A6BE1B}" srcId="{11E1D6EE-1EBA-4E54-BFE4-AA06F2FD18F3}" destId="{06BDFA1F-0472-4B1A-8EE6-831AA8380F7D}" srcOrd="1" destOrd="0" parTransId="{81542FE2-5724-43EE-AF3A-BBCFBCDB752F}" sibTransId="{EE2B7D92-5A02-4B0A-933C-68FA6FC7C368}"/>
    <dgm:cxn modelId="{E27F97FF-E5EE-4AEA-B2D1-7F102F43FAE6}" type="presOf" srcId="{96F0D637-3919-42A4-B4CB-FA3456D90038}" destId="{245CFC8C-2022-4665-8407-4C028C6669C3}" srcOrd="0" destOrd="0" presId="urn:microsoft.com/office/officeart/2018/2/layout/IconCircleList"/>
    <dgm:cxn modelId="{D383F7FF-E7D2-4FC9-97E4-FC76B5254C44}" type="presOf" srcId="{1F932787-7AC3-4CC7-BA3F-CC8768E0F6D9}" destId="{64125563-44EC-4FED-A240-765AEB80AD42}" srcOrd="0" destOrd="0" presId="urn:microsoft.com/office/officeart/2018/2/layout/IconCircleList"/>
    <dgm:cxn modelId="{34D23B1C-C78B-4E85-9AF8-39F6CE82C429}" type="presParOf" srcId="{C4EEAE7B-F58E-460E-89B4-1749A48160BD}" destId="{0F16185E-828E-4E8C-8364-0749283B833A}" srcOrd="0" destOrd="0" presId="urn:microsoft.com/office/officeart/2018/2/layout/IconCircleList"/>
    <dgm:cxn modelId="{52D9AF50-5D20-4D05-B051-C6FD65671060}" type="presParOf" srcId="{0F16185E-828E-4E8C-8364-0749283B833A}" destId="{80581305-D52C-471A-8C39-602D3B25D055}" srcOrd="0" destOrd="0" presId="urn:microsoft.com/office/officeart/2018/2/layout/IconCircleList"/>
    <dgm:cxn modelId="{3EBDCDD0-7D5B-4530-BF24-5BA4A02E9D2C}" type="presParOf" srcId="{80581305-D52C-471A-8C39-602D3B25D055}" destId="{6CAB93F6-331D-4768-AFAD-A3ED696CB954}" srcOrd="0" destOrd="0" presId="urn:microsoft.com/office/officeart/2018/2/layout/IconCircleList"/>
    <dgm:cxn modelId="{17508753-FF71-4943-8852-239A5BC942B5}" type="presParOf" srcId="{80581305-D52C-471A-8C39-602D3B25D055}" destId="{638DD129-6835-4B81-9540-82C0332B44FC}" srcOrd="1" destOrd="0" presId="urn:microsoft.com/office/officeart/2018/2/layout/IconCircleList"/>
    <dgm:cxn modelId="{1A4D1689-A31E-4772-881D-640E78FF9C60}" type="presParOf" srcId="{80581305-D52C-471A-8C39-602D3B25D055}" destId="{29197BA3-AFDC-41D3-8BFF-5BD0875BAB8B}" srcOrd="2" destOrd="0" presId="urn:microsoft.com/office/officeart/2018/2/layout/IconCircleList"/>
    <dgm:cxn modelId="{4CF195BE-5390-49EB-8D0E-ADF404425645}" type="presParOf" srcId="{80581305-D52C-471A-8C39-602D3B25D055}" destId="{C2263242-D70C-48A8-9D10-95BD6AC41C3E}" srcOrd="3" destOrd="0" presId="urn:microsoft.com/office/officeart/2018/2/layout/IconCircleList"/>
    <dgm:cxn modelId="{4B38476F-94AB-4D21-B3E0-E5638DF7F996}" type="presParOf" srcId="{0F16185E-828E-4E8C-8364-0749283B833A}" destId="{64125563-44EC-4FED-A240-765AEB80AD42}" srcOrd="1" destOrd="0" presId="urn:microsoft.com/office/officeart/2018/2/layout/IconCircleList"/>
    <dgm:cxn modelId="{DFA37405-7825-4DBB-81DE-41860AD74558}" type="presParOf" srcId="{0F16185E-828E-4E8C-8364-0749283B833A}" destId="{4BCACE67-D0CF-46F7-A357-BE3A95B3FB8E}" srcOrd="2" destOrd="0" presId="urn:microsoft.com/office/officeart/2018/2/layout/IconCircleList"/>
    <dgm:cxn modelId="{0B52E5FF-573F-4728-91AE-F7E2ACE1CC08}" type="presParOf" srcId="{4BCACE67-D0CF-46F7-A357-BE3A95B3FB8E}" destId="{AE92230B-AA82-4F10-9593-C684CCB7BAB8}" srcOrd="0" destOrd="0" presId="urn:microsoft.com/office/officeart/2018/2/layout/IconCircleList"/>
    <dgm:cxn modelId="{49A99E56-9381-408D-B2EC-459305FF7176}" type="presParOf" srcId="{4BCACE67-D0CF-46F7-A357-BE3A95B3FB8E}" destId="{712EA8BD-381C-4F55-9436-938BB06458D3}" srcOrd="1" destOrd="0" presId="urn:microsoft.com/office/officeart/2018/2/layout/IconCircleList"/>
    <dgm:cxn modelId="{B6D70C7C-1A2A-4587-9175-4D3B81224CDD}" type="presParOf" srcId="{4BCACE67-D0CF-46F7-A357-BE3A95B3FB8E}" destId="{7B4CD07F-998B-4A7C-9823-83395EB930B5}" srcOrd="2" destOrd="0" presId="urn:microsoft.com/office/officeart/2018/2/layout/IconCircleList"/>
    <dgm:cxn modelId="{B0B9A1A6-B188-406E-87A0-F4D6F733C2FF}" type="presParOf" srcId="{4BCACE67-D0CF-46F7-A357-BE3A95B3FB8E}" destId="{81471D83-2FF0-4A32-A2C2-EC9D29D790C9}" srcOrd="3" destOrd="0" presId="urn:microsoft.com/office/officeart/2018/2/layout/IconCircleList"/>
    <dgm:cxn modelId="{AC4981F0-3CB9-423A-9EF0-D7D7590C8764}" type="presParOf" srcId="{0F16185E-828E-4E8C-8364-0749283B833A}" destId="{D22D4BB4-C591-46AA-A7CD-4C2C0FCAD196}" srcOrd="3" destOrd="0" presId="urn:microsoft.com/office/officeart/2018/2/layout/IconCircleList"/>
    <dgm:cxn modelId="{030409C0-04C2-46F6-B2DE-0A3FF60A1E49}" type="presParOf" srcId="{0F16185E-828E-4E8C-8364-0749283B833A}" destId="{87FFB3C0-D07B-4F87-95DE-8BA9789EB13F}" srcOrd="4" destOrd="0" presId="urn:microsoft.com/office/officeart/2018/2/layout/IconCircleList"/>
    <dgm:cxn modelId="{A5E98D7D-881A-4529-AE6A-8ED83198F752}" type="presParOf" srcId="{87FFB3C0-D07B-4F87-95DE-8BA9789EB13F}" destId="{6D4E54B5-6317-45AA-A789-CB17AD0E69DD}" srcOrd="0" destOrd="0" presId="urn:microsoft.com/office/officeart/2018/2/layout/IconCircleList"/>
    <dgm:cxn modelId="{9FFC5D74-B29C-4073-9990-93B7535B2A16}" type="presParOf" srcId="{87FFB3C0-D07B-4F87-95DE-8BA9789EB13F}" destId="{FEC4840C-001E-475A-AEA5-6A3AC202C519}" srcOrd="1" destOrd="0" presId="urn:microsoft.com/office/officeart/2018/2/layout/IconCircleList"/>
    <dgm:cxn modelId="{D673B8E1-53E2-4C90-999C-F6E66B3AC0C9}" type="presParOf" srcId="{87FFB3C0-D07B-4F87-95DE-8BA9789EB13F}" destId="{33436118-A81F-4C57-B08A-A4721AA7C682}" srcOrd="2" destOrd="0" presId="urn:microsoft.com/office/officeart/2018/2/layout/IconCircleList"/>
    <dgm:cxn modelId="{FC14F4E8-B10B-4683-B33F-C56EA61A8E30}" type="presParOf" srcId="{87FFB3C0-D07B-4F87-95DE-8BA9789EB13F}" destId="{245CFC8C-2022-4665-8407-4C028C6669C3}" srcOrd="3" destOrd="0" presId="urn:microsoft.com/office/officeart/2018/2/layout/IconCircleList"/>
    <dgm:cxn modelId="{ECD33D22-D5C7-4540-B1D7-87D5FA7544A6}" type="presParOf" srcId="{0F16185E-828E-4E8C-8364-0749283B833A}" destId="{D85CA881-1B92-44F2-9EC2-477B4393F589}" srcOrd="5" destOrd="0" presId="urn:microsoft.com/office/officeart/2018/2/layout/IconCircleList"/>
    <dgm:cxn modelId="{05821212-167F-4F72-8E7E-EAF97744F2F3}" type="presParOf" srcId="{0F16185E-828E-4E8C-8364-0749283B833A}" destId="{4BEB1AEF-30E6-4529-8588-9BB534ACA26C}" srcOrd="6" destOrd="0" presId="urn:microsoft.com/office/officeart/2018/2/layout/IconCircleList"/>
    <dgm:cxn modelId="{AFFB6769-3DDB-4C28-939F-27A5AA19AE8C}" type="presParOf" srcId="{4BEB1AEF-30E6-4529-8588-9BB534ACA26C}" destId="{5AD717F1-6709-40FD-BB79-27B3F715236F}" srcOrd="0" destOrd="0" presId="urn:microsoft.com/office/officeart/2018/2/layout/IconCircleList"/>
    <dgm:cxn modelId="{6B9B304D-25A8-4C29-B187-D08502045184}" type="presParOf" srcId="{4BEB1AEF-30E6-4529-8588-9BB534ACA26C}" destId="{CF4216D7-D9A8-4B5F-989A-BE4B43BBF67D}" srcOrd="1" destOrd="0" presId="urn:microsoft.com/office/officeart/2018/2/layout/IconCircleList"/>
    <dgm:cxn modelId="{D4365D06-F4D3-4EDB-9C4E-D1831DD52BCA}" type="presParOf" srcId="{4BEB1AEF-30E6-4529-8588-9BB534ACA26C}" destId="{60C62CA2-8608-4963-BFFE-0DA66DB6EE9B}" srcOrd="2" destOrd="0" presId="urn:microsoft.com/office/officeart/2018/2/layout/IconCircleList"/>
    <dgm:cxn modelId="{65CEB413-4506-48A6-9AAA-7F7983CEEB89}" type="presParOf" srcId="{4BEB1AEF-30E6-4529-8588-9BB534ACA26C}" destId="{56E416F0-D82D-4777-8FCC-7370A5028B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B93F6-331D-4768-AFAD-A3ED696CB954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DD129-6835-4B81-9540-82C0332B44FC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63242-D70C-48A8-9D10-95BD6AC41C3E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Introducción:</a:t>
          </a:r>
          <a:endParaRPr lang="en-US" sz="1300" kern="1200"/>
        </a:p>
      </dsp:txBody>
      <dsp:txXfrm>
        <a:off x="1666401" y="21654"/>
        <a:ext cx="3023212" cy="1282575"/>
      </dsp:txXfrm>
    </dsp:sp>
    <dsp:sp modelId="{AE92230B-AA82-4F10-9593-C684CCB7BAB8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EA8BD-381C-4F55-9436-938BB06458D3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71D83-2FF0-4A32-A2C2-EC9D29D790C9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/>
            <a:t>Trivium es un algoritmo de cifrado de flujo síncrono que utiliza registros de desplazamiento y operaciones lógicas para generar secuencias de bits pseudoaleatorias. Es altamente seguro y eficiente en la protección de datos confidenciales en entornos digitales.</a:t>
          </a:r>
          <a:endParaRPr lang="en-US" sz="1300" kern="1200"/>
        </a:p>
      </dsp:txBody>
      <dsp:txXfrm>
        <a:off x="6773798" y="21654"/>
        <a:ext cx="3023212" cy="1282575"/>
      </dsp:txXfrm>
    </dsp:sp>
    <dsp:sp modelId="{6D4E54B5-6317-45AA-A789-CB17AD0E69DD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4840C-001E-475A-AEA5-6A3AC202C519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CFC8C-2022-4665-8407-4C028C6669C3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Diseñadores:</a:t>
          </a:r>
          <a:endParaRPr lang="en-US" sz="1300" kern="1200"/>
        </a:p>
      </dsp:txBody>
      <dsp:txXfrm>
        <a:off x="1666401" y="1838491"/>
        <a:ext cx="3023212" cy="1282575"/>
      </dsp:txXfrm>
    </dsp:sp>
    <dsp:sp modelId="{5AD717F1-6709-40FD-BB79-27B3F715236F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216D7-D9A8-4B5F-989A-BE4B43BBF67D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416F0-D82D-4777-8FCC-7370A5028BF7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kern="1200"/>
            <a:t>Trivium fue diseñado por los criptógrafos Christophe De Cannière y Bart Preneel en el año 2005, con el objetivo de crear un algoritmo que pudiera generar secuencias de bits pseudoaleatorias de manera rápida y robusta.</a:t>
          </a:r>
          <a:endParaRPr lang="en-US" sz="1300" kern="1200"/>
        </a:p>
      </dsp:txBody>
      <dsp:txXfrm>
        <a:off x="6773798" y="1838491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7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820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7079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745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953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151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3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8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3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1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76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5A0746C-8E74-780C-F614-23DEF573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00" y="-112163"/>
            <a:ext cx="6508426" cy="6932775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5A3DE6A-8CC4-565E-851C-E47CFF5E1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9984" y="867276"/>
            <a:ext cx="6428342" cy="1995565"/>
          </a:xfrm>
        </p:spPr>
        <p:txBody>
          <a:bodyPr/>
          <a:lstStyle/>
          <a:p>
            <a:pPr algn="ctr"/>
            <a:r>
              <a:rPr lang="es-AR" sz="2800" b="1"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Algoritmo de cifrado de flujo: TRIVIUM</a:t>
            </a:r>
            <a:endParaRPr lang="es-AR" sz="280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82D22D-4963-8CB9-BB28-CA74AAE7D454}"/>
              </a:ext>
            </a:extLst>
          </p:cNvPr>
          <p:cNvSpPr txBox="1"/>
          <p:nvPr/>
        </p:nvSpPr>
        <p:spPr>
          <a:xfrm>
            <a:off x="2330866" y="3354225"/>
            <a:ext cx="6097424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>
              <a:spcAft>
                <a:spcPts val="600"/>
              </a:spcAft>
            </a:pPr>
            <a:r>
              <a:rPr lang="es-AR" sz="1800" b="1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Integrantes:</a:t>
            </a:r>
          </a:p>
          <a:p>
            <a:pPr indent="180340">
              <a:spcAft>
                <a:spcPts val="600"/>
              </a:spcAft>
            </a:pPr>
            <a:endParaRPr lang="es-AR" b="1" dirty="0">
              <a:latin typeface="Times" panose="02020603050405020304" pitchFamily="18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indent="180340">
              <a:spcAft>
                <a:spcPts val="600"/>
              </a:spcAft>
            </a:pPr>
            <a:r>
              <a:rPr lang="es-AR" sz="1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MILITELLO, NICOLAS URIEL (41926805)</a:t>
            </a:r>
          </a:p>
          <a:p>
            <a:pPr indent="180340">
              <a:spcAft>
                <a:spcPts val="600"/>
              </a:spcAft>
            </a:pPr>
            <a:r>
              <a:rPr lang="es-AR" sz="1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PIZZO, FEDERICO DANIEL (36697346)</a:t>
            </a:r>
          </a:p>
          <a:p>
            <a:pPr indent="180340">
              <a:spcAft>
                <a:spcPts val="600"/>
              </a:spcAft>
            </a:pPr>
            <a:r>
              <a:rPr lang="es-AR" sz="11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RODRIGUEZ, EZEQUIEL NICOLAS (40135570)</a:t>
            </a:r>
          </a:p>
        </p:txBody>
      </p:sp>
      <p:pic>
        <p:nvPicPr>
          <p:cNvPr id="7" name="Imagen 6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E91C08EB-CF93-7F62-EC51-E66C4685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90" y="1665642"/>
            <a:ext cx="3205018" cy="33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1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3BDB464-F022-0329-2669-25644BB0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Conclusión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C3A77-30F2-0E76-FE89-38B6DD4B7D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809" b="-445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72" name="CuadroTexto 3">
            <a:extLst>
              <a:ext uri="{FF2B5EF4-FFF2-40B4-BE49-F238E27FC236}">
                <a16:creationId xmlns:a16="http://schemas.microsoft.com/office/drawing/2014/main" id="{D75A50B4-8DCF-90AE-FAB8-6DEE6B7CCDAD}"/>
              </a:ext>
            </a:extLst>
          </p:cNvPr>
          <p:cNvSpPr txBox="1"/>
          <p:nvPr/>
        </p:nvSpPr>
        <p:spPr>
          <a:xfrm>
            <a:off x="4968958" y="2249487"/>
            <a:ext cx="60784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Trivium es un </a:t>
            </a:r>
            <a:r>
              <a:rPr lang="en-US" sz="1500" b="0" i="0" dirty="0" err="1">
                <a:effectLst/>
              </a:rPr>
              <a:t>cifrador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flujo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síncrono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altamente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seguro</a:t>
            </a:r>
            <a:r>
              <a:rPr lang="en-US" sz="1500" b="0" i="0" dirty="0">
                <a:effectLst/>
              </a:rPr>
              <a:t> y </a:t>
            </a:r>
            <a:r>
              <a:rPr lang="en-US" sz="1500" b="0" i="0" dirty="0" err="1">
                <a:effectLst/>
              </a:rPr>
              <a:t>eficiente</a:t>
            </a:r>
            <a:r>
              <a:rPr lang="en-US" sz="1500" b="0" i="0" dirty="0">
                <a:effectLst/>
              </a:rPr>
              <a:t> que ha </a:t>
            </a:r>
            <a:r>
              <a:rPr lang="en-US" sz="1500" b="0" i="0" dirty="0" err="1">
                <a:effectLst/>
              </a:rPr>
              <a:t>sido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reconocido</a:t>
            </a:r>
            <a:r>
              <a:rPr lang="en-US" sz="1500" b="0" i="0" dirty="0">
                <a:effectLst/>
              </a:rPr>
              <a:t> y </a:t>
            </a:r>
            <a:r>
              <a:rPr lang="en-US" sz="1500" b="0" i="0" dirty="0" err="1">
                <a:effectLst/>
              </a:rPr>
              <a:t>seleccionado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el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proyecto</a:t>
            </a:r>
            <a:r>
              <a:rPr lang="en-US" sz="1500" b="0" i="0" dirty="0">
                <a:effectLst/>
              </a:rPr>
              <a:t> eSTREAM. </a:t>
            </a:r>
            <a:r>
              <a:rPr lang="en-US" sz="1500" b="0" i="0" dirty="0" err="1">
                <a:effectLst/>
              </a:rPr>
              <a:t>Su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diseño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robusto</a:t>
            </a:r>
            <a:r>
              <a:rPr lang="en-US" sz="1500" b="0" i="0" dirty="0">
                <a:effectLst/>
              </a:rPr>
              <a:t> y </a:t>
            </a:r>
            <a:r>
              <a:rPr lang="en-US" sz="1500" b="0" i="0" dirty="0" err="1">
                <a:effectLst/>
              </a:rPr>
              <a:t>su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capacidad</a:t>
            </a:r>
            <a:r>
              <a:rPr lang="en-US" sz="1500" b="0" i="0" dirty="0">
                <a:effectLst/>
              </a:rPr>
              <a:t> para </a:t>
            </a:r>
            <a:r>
              <a:rPr lang="en-US" sz="1500" b="0" i="0" dirty="0" err="1">
                <a:effectLst/>
              </a:rPr>
              <a:t>generar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secuencias</a:t>
            </a:r>
            <a:r>
              <a:rPr lang="en-US" sz="1500" b="0" i="0" dirty="0">
                <a:effectLst/>
              </a:rPr>
              <a:t> de bits </a:t>
            </a:r>
            <a:r>
              <a:rPr lang="en-US" sz="1500" b="0" i="0" dirty="0" err="1">
                <a:effectLst/>
              </a:rPr>
              <a:t>pseudoaleatorias</a:t>
            </a:r>
            <a:r>
              <a:rPr lang="en-US" sz="1500" b="0" i="0" dirty="0">
                <a:effectLst/>
              </a:rPr>
              <a:t> lo </a:t>
            </a:r>
            <a:r>
              <a:rPr lang="en-US" sz="1500" b="0" i="0" dirty="0" err="1">
                <a:effectLst/>
              </a:rPr>
              <a:t>hacen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adecuado</a:t>
            </a:r>
            <a:r>
              <a:rPr lang="en-US" sz="1500" b="0" i="0" dirty="0">
                <a:effectLst/>
              </a:rPr>
              <a:t> para </a:t>
            </a:r>
            <a:r>
              <a:rPr lang="en-US" sz="1500" b="0" i="0" dirty="0" err="1">
                <a:effectLst/>
              </a:rPr>
              <a:t>una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amplia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gama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aplicaciones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seguridad</a:t>
            </a:r>
            <a:r>
              <a:rPr lang="en-US" sz="1500" b="0" i="0" dirty="0">
                <a:effectLst/>
              </a:rPr>
              <a:t>. Al ser </a:t>
            </a:r>
            <a:r>
              <a:rPr lang="en-US" sz="1500" b="0" i="0" dirty="0" err="1">
                <a:effectLst/>
              </a:rPr>
              <a:t>transparente</a:t>
            </a:r>
            <a:r>
              <a:rPr lang="en-US" sz="1500" b="0" i="0" dirty="0">
                <a:effectLst/>
              </a:rPr>
              <a:t> y </a:t>
            </a:r>
            <a:r>
              <a:rPr lang="en-US" sz="1500" b="0" i="0" dirty="0" err="1">
                <a:effectLst/>
              </a:rPr>
              <a:t>estar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respaldado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por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análisis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criptográficos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exhaustivos</a:t>
            </a:r>
            <a:r>
              <a:rPr lang="en-US" sz="1500" b="0" i="0" dirty="0">
                <a:effectLst/>
              </a:rPr>
              <a:t>, ha </a:t>
            </a:r>
            <a:r>
              <a:rPr lang="en-US" sz="1500" b="0" i="0" dirty="0" err="1">
                <a:effectLst/>
              </a:rPr>
              <a:t>demostrado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su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resistencia</a:t>
            </a:r>
            <a:r>
              <a:rPr lang="en-US" sz="1500" b="0" i="0" dirty="0">
                <a:effectLst/>
              </a:rPr>
              <a:t> a </a:t>
            </a:r>
            <a:r>
              <a:rPr lang="en-US" sz="1500" b="0" i="0" dirty="0" err="1">
                <a:effectLst/>
              </a:rPr>
              <a:t>diversos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ataques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criptoanalíticos</a:t>
            </a:r>
            <a:r>
              <a:rPr lang="en-US" sz="1500" b="0" i="0" dirty="0">
                <a:effectLst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b="0" i="0" dirty="0" err="1">
                <a:effectLst/>
              </a:rPr>
              <a:t>Además</a:t>
            </a:r>
            <a:r>
              <a:rPr lang="en-US" sz="1500" b="0" i="0" dirty="0">
                <a:effectLst/>
              </a:rPr>
              <a:t>, se </a:t>
            </a:r>
            <a:r>
              <a:rPr lang="en-US" sz="1500" b="0" i="0" dirty="0" err="1">
                <a:effectLst/>
              </a:rPr>
              <a:t>destaca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por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su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flexibilidad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términos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longitud</a:t>
            </a:r>
            <a:r>
              <a:rPr lang="en-US" sz="1500" b="0" i="0" dirty="0">
                <a:effectLst/>
              </a:rPr>
              <a:t> de clave y vector de </a:t>
            </a:r>
            <a:r>
              <a:rPr lang="en-US" sz="1500" b="0" i="0" dirty="0" err="1">
                <a:effectLst/>
              </a:rPr>
              <a:t>inicialización</a:t>
            </a:r>
            <a:r>
              <a:rPr lang="en-US" sz="1500" b="0" i="0" dirty="0">
                <a:effectLst/>
              </a:rPr>
              <a:t>, lo que </a:t>
            </a:r>
            <a:r>
              <a:rPr lang="en-US" sz="1500" b="0" i="0" dirty="0" err="1">
                <a:effectLst/>
              </a:rPr>
              <a:t>permite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adaptarse</a:t>
            </a:r>
            <a:r>
              <a:rPr lang="en-US" sz="1500" b="0" i="0" dirty="0">
                <a:effectLst/>
              </a:rPr>
              <a:t> a </a:t>
            </a:r>
            <a:r>
              <a:rPr lang="en-US" sz="1500" b="0" i="0" dirty="0" err="1">
                <a:effectLst/>
              </a:rPr>
              <a:t>diferentes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configuraciones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seguridad</a:t>
            </a:r>
            <a:r>
              <a:rPr lang="en-US" sz="1500" b="0" i="0" dirty="0">
                <a:effectLst/>
              </a:rPr>
              <a:t>. </a:t>
            </a:r>
            <a:r>
              <a:rPr lang="en-US" sz="1500" b="0" i="0" dirty="0" err="1">
                <a:effectLst/>
              </a:rPr>
              <a:t>Su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inclusión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el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proyecto</a:t>
            </a:r>
            <a:r>
              <a:rPr lang="en-US" sz="1500" b="0" i="0" dirty="0">
                <a:effectLst/>
              </a:rPr>
              <a:t> eSTREAM </a:t>
            </a:r>
            <a:r>
              <a:rPr lang="en-US" sz="1500" b="0" i="0" dirty="0" err="1">
                <a:effectLst/>
              </a:rPr>
              <a:t>refleja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su</a:t>
            </a:r>
            <a:r>
              <a:rPr lang="en-US" sz="1500" b="0" i="0" dirty="0">
                <a:effectLst/>
              </a:rPr>
              <a:t> valor </a:t>
            </a:r>
            <a:r>
              <a:rPr lang="en-US" sz="1500" b="0" i="0" dirty="0" err="1">
                <a:effectLst/>
              </a:rPr>
              <a:t>como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una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solución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criptográfica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sólida</a:t>
            </a:r>
            <a:r>
              <a:rPr lang="en-US" sz="1500" b="0" i="0" dirty="0">
                <a:effectLst/>
              </a:rPr>
              <a:t> y </a:t>
            </a:r>
            <a:r>
              <a:rPr lang="en-US" sz="1500" b="0" i="0" dirty="0" err="1">
                <a:effectLst/>
              </a:rPr>
              <a:t>confiable</a:t>
            </a:r>
            <a:r>
              <a:rPr lang="en-US" sz="15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23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uadroTexto 1">
            <a:extLst>
              <a:ext uri="{FF2B5EF4-FFF2-40B4-BE49-F238E27FC236}">
                <a16:creationId xmlns:a16="http://schemas.microsoft.com/office/drawing/2014/main" id="{4E2471F2-D0CB-25EA-0A90-C726AD939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522206"/>
              </p:ext>
            </p:extLst>
          </p:nvPr>
        </p:nvGraphicFramePr>
        <p:xfrm>
          <a:off x="1298431" y="1857639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27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DCFA61-AF1B-AFC1-9196-24894994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C</a:t>
            </a:r>
            <a:r>
              <a:rPr lang="en-US" b="1" i="0" dirty="0" err="1">
                <a:effectLst/>
              </a:rPr>
              <a:t>ifrador</a:t>
            </a:r>
            <a:r>
              <a:rPr lang="en-US" b="1" i="0" dirty="0">
                <a:effectLst/>
              </a:rPr>
              <a:t> de </a:t>
            </a:r>
            <a:r>
              <a:rPr lang="en-US" b="1" i="0" dirty="0" err="1">
                <a:effectLst/>
              </a:rPr>
              <a:t>flujo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síncrono</a:t>
            </a:r>
            <a:endParaRPr lang="en-US" b="1" dirty="0"/>
          </a:p>
        </p:txBody>
      </p:sp>
      <p:pic>
        <p:nvPicPr>
          <p:cNvPr id="6" name="Picture 5" descr="Candado encima de placa base de ordenador">
            <a:extLst>
              <a:ext uri="{FF2B5EF4-FFF2-40B4-BE49-F238E27FC236}">
                <a16:creationId xmlns:a16="http://schemas.microsoft.com/office/drawing/2014/main" id="{3D86FEE2-FCD8-9003-B080-E06082CE4F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29" r="31982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5EF90F98-D9BD-D312-E017-7F4B2D4D770E}"/>
              </a:ext>
            </a:extLst>
          </p:cNvPr>
          <p:cNvSpPr txBox="1"/>
          <p:nvPr/>
        </p:nvSpPr>
        <p:spPr>
          <a:xfrm>
            <a:off x="6372225" y="2150269"/>
            <a:ext cx="5605462" cy="41195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Es un </a:t>
            </a:r>
            <a:r>
              <a:rPr lang="en-US" sz="1400" b="0" i="0" dirty="0" err="1">
                <a:effectLst/>
              </a:rPr>
              <a:t>tipo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algoritmo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cifrado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utilizado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criptografía</a:t>
            </a:r>
            <a:r>
              <a:rPr lang="en-US" sz="1400" b="0" i="0" dirty="0">
                <a:effectLst/>
              </a:rPr>
              <a:t>. A </a:t>
            </a:r>
            <a:r>
              <a:rPr lang="en-US" sz="1400" b="0" i="0" dirty="0" err="1">
                <a:effectLst/>
              </a:rPr>
              <a:t>diferencia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los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cifradores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bloque</a:t>
            </a:r>
            <a:r>
              <a:rPr lang="en-US" sz="1400" b="0" i="0" dirty="0">
                <a:effectLst/>
              </a:rPr>
              <a:t>, que </a:t>
            </a:r>
            <a:r>
              <a:rPr lang="en-US" sz="1400" b="0" i="0" dirty="0" err="1">
                <a:effectLst/>
              </a:rPr>
              <a:t>cifran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descifran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datos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bloques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fijos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los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cifradores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flujo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cifran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descifran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los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datos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secuencias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continuas</a:t>
            </a:r>
            <a:r>
              <a:rPr lang="en-US" sz="1400" b="0" i="0" dirty="0">
                <a:effectLst/>
              </a:rPr>
              <a:t> de bits </a:t>
            </a:r>
            <a:r>
              <a:rPr lang="en-US" sz="1400" b="0" i="0" dirty="0" err="1">
                <a:effectLst/>
              </a:rPr>
              <a:t>llamadas</a:t>
            </a:r>
            <a:r>
              <a:rPr lang="en-US" sz="1400" b="0" i="0" dirty="0">
                <a:effectLst/>
              </a:rPr>
              <a:t> "</a:t>
            </a:r>
            <a:r>
              <a:rPr lang="en-US" sz="1400" b="0" i="0" dirty="0" err="1">
                <a:effectLst/>
              </a:rPr>
              <a:t>flujos</a:t>
            </a:r>
            <a:r>
              <a:rPr lang="en-US" sz="1400" b="0" i="0" dirty="0">
                <a:effectLst/>
              </a:rPr>
              <a:t>".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En un </a:t>
            </a:r>
            <a:r>
              <a:rPr lang="en-US" sz="1400" b="0" i="0" dirty="0" err="1">
                <a:effectLst/>
              </a:rPr>
              <a:t>cifrador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flujo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síncrono</a:t>
            </a:r>
            <a:r>
              <a:rPr lang="en-US" sz="1400" b="0" i="0" dirty="0">
                <a:effectLst/>
              </a:rPr>
              <a:t>, tanto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emisor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receptor </a:t>
            </a:r>
            <a:r>
              <a:rPr lang="en-US" sz="1400" b="0" i="0" dirty="0" err="1">
                <a:effectLst/>
              </a:rPr>
              <a:t>deben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estar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sincronizados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utilizar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misma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secuencia</a:t>
            </a:r>
            <a:r>
              <a:rPr lang="en-US" sz="1400" b="0" i="0" dirty="0">
                <a:effectLst/>
              </a:rPr>
              <a:t> de bits </a:t>
            </a:r>
            <a:r>
              <a:rPr lang="en-US" sz="1400" b="0" i="0" dirty="0" err="1">
                <a:effectLst/>
              </a:rPr>
              <a:t>generada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por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algoritmo</a:t>
            </a:r>
            <a:r>
              <a:rPr lang="en-US" sz="1400" b="0" i="0" dirty="0">
                <a:effectLst/>
              </a:rPr>
              <a:t> para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cifrado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descifrado</a:t>
            </a:r>
            <a:r>
              <a:rPr lang="en-US" sz="1400" b="0" i="0" dirty="0">
                <a:effectLst/>
              </a:rPr>
              <a:t>. </a:t>
            </a:r>
            <a:r>
              <a:rPr lang="en-US" sz="1400" b="0" i="0" dirty="0" err="1">
                <a:effectLst/>
              </a:rPr>
              <a:t>Esto</a:t>
            </a:r>
            <a:r>
              <a:rPr lang="en-US" sz="1400" b="0" i="0" dirty="0">
                <a:effectLst/>
              </a:rPr>
              <a:t> se </a:t>
            </a:r>
            <a:r>
              <a:rPr lang="en-US" sz="1400" b="0" i="0" dirty="0" err="1">
                <a:effectLst/>
              </a:rPr>
              <a:t>logra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mediante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generación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una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secuencia</a:t>
            </a:r>
            <a:r>
              <a:rPr lang="en-US" sz="1400" b="0" i="0" dirty="0">
                <a:effectLst/>
              </a:rPr>
              <a:t> de bits </a:t>
            </a:r>
            <a:r>
              <a:rPr lang="en-US" sz="1400" b="0" i="0" dirty="0" err="1">
                <a:effectLst/>
              </a:rPr>
              <a:t>pseudoaleatoria</a:t>
            </a:r>
            <a:r>
              <a:rPr lang="en-US" sz="1400" b="0" i="0" dirty="0">
                <a:effectLst/>
              </a:rPr>
              <a:t>, que se </a:t>
            </a:r>
            <a:r>
              <a:rPr lang="en-US" sz="1400" b="0" i="0" dirty="0" err="1">
                <a:effectLst/>
              </a:rPr>
              <a:t>combina</a:t>
            </a:r>
            <a:r>
              <a:rPr lang="en-US" sz="1400" b="0" i="0" dirty="0">
                <a:effectLst/>
              </a:rPr>
              <a:t> con </a:t>
            </a:r>
            <a:r>
              <a:rPr lang="en-US" sz="1400" b="0" i="0" dirty="0" err="1">
                <a:effectLst/>
              </a:rPr>
              <a:t>los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datos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cifrar</a:t>
            </a:r>
            <a:r>
              <a:rPr lang="en-US" sz="1400" b="0" i="0" dirty="0">
                <a:effectLst/>
              </a:rPr>
              <a:t> o </a:t>
            </a:r>
            <a:r>
              <a:rPr lang="en-US" sz="1400" b="0" i="0" dirty="0" err="1">
                <a:effectLst/>
              </a:rPr>
              <a:t>descifrar</a:t>
            </a:r>
            <a:r>
              <a:rPr lang="en-US" sz="1400" b="0" i="0" dirty="0">
                <a:effectLst/>
              </a:rPr>
              <a:t> a </a:t>
            </a:r>
            <a:r>
              <a:rPr lang="en-US" sz="1400" b="0" i="0" dirty="0" err="1">
                <a:effectLst/>
              </a:rPr>
              <a:t>través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una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operación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lógica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como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una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operación</a:t>
            </a:r>
            <a:r>
              <a:rPr lang="en-US" sz="1400" b="0" i="0" dirty="0">
                <a:effectLst/>
              </a:rPr>
              <a:t> XOR (o </a:t>
            </a:r>
            <a:r>
              <a:rPr lang="en-US" sz="1400" b="0" i="0" dirty="0" err="1">
                <a:effectLst/>
              </a:rPr>
              <a:t>exclusivo</a:t>
            </a:r>
            <a:r>
              <a:rPr lang="en-US" sz="1400" b="0" i="0" dirty="0">
                <a:effectLst/>
              </a:rPr>
              <a:t>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La clave </a:t>
            </a:r>
            <a:r>
              <a:rPr lang="en-US" sz="1400" b="0" i="0" dirty="0" err="1">
                <a:effectLst/>
              </a:rPr>
              <a:t>utilizada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un </a:t>
            </a:r>
            <a:r>
              <a:rPr lang="en-US" sz="1400" b="0" i="0" dirty="0" err="1">
                <a:effectLst/>
              </a:rPr>
              <a:t>cifrador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flujo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síncrono</a:t>
            </a:r>
            <a:r>
              <a:rPr lang="en-US" sz="1400" b="0" i="0" dirty="0">
                <a:effectLst/>
              </a:rPr>
              <a:t> es crucial, </a:t>
            </a:r>
            <a:r>
              <a:rPr lang="en-US" sz="1400" b="0" i="0" dirty="0" err="1">
                <a:effectLst/>
              </a:rPr>
              <a:t>ya</a:t>
            </a:r>
            <a:r>
              <a:rPr lang="en-US" sz="1400" b="0" i="0" dirty="0">
                <a:effectLst/>
              </a:rPr>
              <a:t> que </a:t>
            </a:r>
            <a:r>
              <a:rPr lang="en-US" sz="1400" b="0" i="0" dirty="0" err="1">
                <a:effectLst/>
              </a:rPr>
              <a:t>determina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secuencia</a:t>
            </a:r>
            <a:r>
              <a:rPr lang="en-US" sz="1400" b="0" i="0" dirty="0">
                <a:effectLst/>
              </a:rPr>
              <a:t> de bits </a:t>
            </a:r>
            <a:r>
              <a:rPr lang="en-US" sz="1400" b="0" i="0" dirty="0" err="1">
                <a:effectLst/>
              </a:rPr>
              <a:t>generada</a:t>
            </a:r>
            <a:r>
              <a:rPr lang="en-US" sz="1400" b="0" i="0" dirty="0">
                <a:effectLst/>
              </a:rPr>
              <a:t>. Una clave </a:t>
            </a:r>
            <a:r>
              <a:rPr lang="en-US" sz="1400" b="0" i="0" dirty="0" err="1">
                <a:effectLst/>
              </a:rPr>
              <a:t>débil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puede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comprometer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seguridad</a:t>
            </a:r>
            <a:r>
              <a:rPr lang="en-US" sz="1400" b="0" i="0" dirty="0">
                <a:effectLst/>
              </a:rPr>
              <a:t> del </a:t>
            </a:r>
            <a:r>
              <a:rPr lang="en-US" sz="1400" b="0" i="0" dirty="0" err="1">
                <a:effectLst/>
              </a:rPr>
              <a:t>cifrado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facilitar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recuperación</a:t>
            </a:r>
            <a:r>
              <a:rPr lang="en-US" sz="1400" b="0" i="0" dirty="0">
                <a:effectLst/>
              </a:rPr>
              <a:t> de </a:t>
            </a:r>
            <a:r>
              <a:rPr lang="en-US" sz="1400" b="0" i="0" dirty="0" err="1">
                <a:effectLst/>
              </a:rPr>
              <a:t>los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datos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originales</a:t>
            </a:r>
            <a:r>
              <a:rPr lang="en-US" sz="1400" b="0" i="0" dirty="0">
                <a:effectLst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740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7194A3-DFEC-BB43-BF34-D59C8504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Seguridad</a:t>
            </a:r>
          </a:p>
        </p:txBody>
      </p:sp>
      <p:sp useBgFill="1"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21BCC6-F876-D182-3A03-74DF46800601}"/>
              </a:ext>
            </a:extLst>
          </p:cNvPr>
          <p:cNvSpPr txBox="1"/>
          <p:nvPr/>
        </p:nvSpPr>
        <p:spPr>
          <a:xfrm>
            <a:off x="5215467" y="1093788"/>
            <a:ext cx="5831944" cy="4697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>
                <a:effectLst/>
              </a:rPr>
              <a:t>Hasta la fecha, no se ha descubierto ninguna vulnerabilidad crítica en Trivium que ponga en peligro su seguridad. A continuación, se explican posibles ataques que se consideran teóricos:</a:t>
            </a:r>
          </a:p>
          <a:p>
            <a:pPr marL="285750" indent="-228600" defTabSz="914400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b="1">
                <a:effectLst/>
              </a:rPr>
              <a:t>Ataque de flujo conocido: </a:t>
            </a:r>
            <a:r>
              <a:rPr lang="en-US" sz="1500">
                <a:effectLst/>
              </a:rPr>
              <a:t>: Este ataque ocurre cuando el atacante conoce parte del flujo de salida generado por Trivium.</a:t>
            </a:r>
            <a:endParaRPr lang="en-US" sz="1500" b="1"/>
          </a:p>
          <a:p>
            <a:pPr marL="285750" indent="-228600" defTabSz="914400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b="1">
                <a:effectLst/>
              </a:rPr>
              <a:t>Ataque de texto claro conocido: </a:t>
            </a:r>
            <a:r>
              <a:rPr lang="en-US" sz="1500">
                <a:effectLst/>
              </a:rPr>
              <a:t>En este ataque, el atacante conoce el texto plano correspondiente a una parte del flujo de salida cifrado</a:t>
            </a:r>
            <a:endParaRPr lang="en-US" sz="1500" b="1">
              <a:effectLst/>
            </a:endParaRPr>
          </a:p>
          <a:p>
            <a:pPr marL="285750" indent="-228600" defTabSz="914400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b="1">
                <a:effectLst/>
              </a:rPr>
              <a:t>Ataque de inyección de flujo:</a:t>
            </a:r>
            <a:r>
              <a:rPr lang="en-US" sz="1500">
                <a:effectLst/>
              </a:rPr>
              <a:t> En este tipo de ataque, el atacante intenta inyectar flujo adicional en el cifrador para alterar su comportamiento</a:t>
            </a:r>
          </a:p>
        </p:txBody>
      </p:sp>
    </p:spTree>
    <p:extLst>
      <p:ext uri="{BB962C8B-B14F-4D97-AF65-F5344CB8AC3E}">
        <p14:creationId xmlns:p14="http://schemas.microsoft.com/office/powerpoint/2010/main" val="71299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C6F62FB-3BBE-1C76-5795-B48388C2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/>
              <a:t>Vulnerabilidades/Ataques conocidos</a:t>
            </a:r>
            <a:br>
              <a:rPr lang="en-US" sz="3300">
                <a:effectLst/>
              </a:rPr>
            </a:br>
            <a:endParaRPr lang="en-US" sz="3300"/>
          </a:p>
        </p:txBody>
      </p:sp>
      <p:pic>
        <p:nvPicPr>
          <p:cNvPr id="6" name="Picture 5" descr="Cubo de bloques en 3D dibujado en una pizarra">
            <a:extLst>
              <a:ext uri="{FF2B5EF4-FFF2-40B4-BE49-F238E27FC236}">
                <a16:creationId xmlns:a16="http://schemas.microsoft.com/office/drawing/2014/main" id="{8B0FF551-FBAA-9D27-DFEE-5084B9C1D6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89" r="44891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1B1171FD-DF47-5803-4104-0B4E37BBB119}"/>
              </a:ext>
            </a:extLst>
          </p:cNvPr>
          <p:cNvSpPr txBox="1"/>
          <p:nvPr/>
        </p:nvSpPr>
        <p:spPr>
          <a:xfrm>
            <a:off x="4968958" y="2249487"/>
            <a:ext cx="60784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 </a:t>
            </a:r>
            <a:r>
              <a:rPr lang="en-US" sz="1400" dirty="0" err="1">
                <a:effectLst/>
              </a:rPr>
              <a:t>partir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abril</a:t>
            </a:r>
            <a:r>
              <a:rPr lang="en-US" sz="1400" dirty="0">
                <a:effectLst/>
              </a:rPr>
              <a:t> de 2015, no se </a:t>
            </a:r>
            <a:r>
              <a:rPr lang="en-US" sz="1400" dirty="0" err="1">
                <a:effectLst/>
              </a:rPr>
              <a:t>conocen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ataques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criptoanalíticos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mejores</a:t>
            </a:r>
            <a:r>
              <a:rPr lang="en-US" sz="1400" dirty="0">
                <a:effectLst/>
              </a:rPr>
              <a:t> que </a:t>
            </a:r>
            <a:r>
              <a:rPr lang="en-US" sz="1400" dirty="0" err="1">
                <a:effectLst/>
              </a:rPr>
              <a:t>los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ataques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fuerza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bruta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pero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ataques</a:t>
            </a:r>
            <a:r>
              <a:rPr lang="en-US" sz="1400" dirty="0">
                <a:effectLst/>
              </a:rPr>
              <a:t> se </a:t>
            </a:r>
            <a:r>
              <a:rPr lang="en-US" sz="1400" dirty="0" err="1">
                <a:effectLst/>
              </a:rPr>
              <a:t>acercan</a:t>
            </a:r>
            <a:r>
              <a:rPr lang="en-US" sz="1400" dirty="0">
                <a:effectLst/>
              </a:rPr>
              <a:t>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>
              <a:effectLst/>
            </a:endParaRPr>
          </a:p>
          <a:p>
            <a:pPr marL="342900" lv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El </a:t>
            </a:r>
            <a:r>
              <a:rPr lang="en-US" sz="1400" dirty="0" err="1">
                <a:effectLst/>
              </a:rPr>
              <a:t>ataque</a:t>
            </a:r>
            <a:r>
              <a:rPr lang="en-US" sz="1400" dirty="0">
                <a:effectLst/>
              </a:rPr>
              <a:t> del </a:t>
            </a:r>
            <a:r>
              <a:rPr lang="en-US" sz="1400" dirty="0" err="1">
                <a:effectLst/>
              </a:rPr>
              <a:t>cubo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requiere</a:t>
            </a:r>
            <a:r>
              <a:rPr lang="en-US" sz="1400" dirty="0">
                <a:effectLst/>
              </a:rPr>
              <a:t> 268 pasos para romper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variante</a:t>
            </a:r>
            <a:r>
              <a:rPr lang="en-US" sz="1400" dirty="0">
                <a:effectLst/>
              </a:rPr>
              <a:t> de Trivium </a:t>
            </a:r>
            <a:r>
              <a:rPr lang="en-US" sz="1400" dirty="0" err="1">
                <a:effectLst/>
              </a:rPr>
              <a:t>donde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número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rondas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inicialización</a:t>
            </a:r>
            <a:r>
              <a:rPr lang="en-US" sz="1400" dirty="0">
                <a:effectLst/>
              </a:rPr>
              <a:t> se reduce a 799.</a:t>
            </a:r>
          </a:p>
          <a:p>
            <a:pPr marL="408940" defTabSz="914400">
              <a:lnSpc>
                <a:spcPct val="110000"/>
              </a:lnSpc>
              <a:buSzPct val="125000"/>
            </a:pPr>
            <a:endParaRPr lang="en-US" sz="1400" dirty="0">
              <a:effectLst/>
            </a:endParaRPr>
          </a:p>
          <a:p>
            <a:pPr marL="342900" lvl="0"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Otro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ataque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recupera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interno</a:t>
            </a:r>
            <a:r>
              <a:rPr lang="en-US" sz="1400" dirty="0">
                <a:effectLst/>
              </a:rPr>
              <a:t> (y </a:t>
            </a:r>
            <a:r>
              <a:rPr lang="en-US" sz="1400" dirty="0" err="1">
                <a:effectLst/>
              </a:rPr>
              <a:t>por</a:t>
            </a:r>
            <a:r>
              <a:rPr lang="en-US" sz="1400" dirty="0">
                <a:effectLst/>
              </a:rPr>
              <a:t> lo tanto la clave) del </a:t>
            </a:r>
            <a:r>
              <a:rPr lang="en-US" sz="1400" dirty="0" err="1">
                <a:effectLst/>
              </a:rPr>
              <a:t>cifrado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completo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alrededor</a:t>
            </a:r>
            <a:r>
              <a:rPr lang="en-US" sz="1400" dirty="0">
                <a:effectLst/>
              </a:rPr>
              <a:t> de 289,5 pasos (</a:t>
            </a:r>
            <a:r>
              <a:rPr lang="en-US" sz="1400" dirty="0" err="1">
                <a:effectLst/>
              </a:rPr>
              <a:t>donde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cada</a:t>
            </a:r>
            <a:r>
              <a:rPr lang="en-US" sz="1400" dirty="0">
                <a:effectLst/>
              </a:rPr>
              <a:t> paso es </a:t>
            </a:r>
            <a:r>
              <a:rPr lang="en-US" sz="1400" dirty="0" err="1">
                <a:effectLst/>
              </a:rPr>
              <a:t>aproximadamente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costo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sola </a:t>
            </a:r>
            <a:r>
              <a:rPr lang="en-US" sz="1400" dirty="0" err="1">
                <a:effectLst/>
              </a:rPr>
              <a:t>prueba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búsqueda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exhaustiva</a:t>
            </a:r>
            <a:r>
              <a:rPr lang="en-US" sz="1400" dirty="0">
                <a:effectLst/>
              </a:rPr>
              <a:t>).</a:t>
            </a:r>
          </a:p>
          <a:p>
            <a:pPr marL="228600" defTabSz="914400">
              <a:lnSpc>
                <a:spcPct val="110000"/>
              </a:lnSpc>
              <a:buSzPct val="125000"/>
            </a:pPr>
            <a:endParaRPr lang="en-US" sz="1400" dirty="0">
              <a:effectLst/>
            </a:endParaRPr>
          </a:p>
          <a:p>
            <a:pPr marL="342900"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En </a:t>
            </a:r>
            <a:r>
              <a:rPr lang="en-US" sz="1400" dirty="0" err="1">
                <a:effectLst/>
              </a:rPr>
              <a:t>aquellas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variantes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reducidas</a:t>
            </a:r>
            <a:r>
              <a:rPr lang="en-US" sz="1400" dirty="0">
                <a:effectLst/>
              </a:rPr>
              <a:t> del </a:t>
            </a:r>
            <a:r>
              <a:rPr lang="en-US" sz="1400" dirty="0" err="1">
                <a:effectLst/>
              </a:rPr>
              <a:t>cifrador</a:t>
            </a:r>
            <a:r>
              <a:rPr lang="en-US" sz="1400" dirty="0">
                <a:effectLst/>
              </a:rPr>
              <a:t> que </a:t>
            </a:r>
            <a:r>
              <a:rPr lang="en-US" sz="1400" dirty="0" err="1">
                <a:effectLst/>
              </a:rPr>
              <a:t>utilizan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mismos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principios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diseño</a:t>
            </a:r>
            <a:r>
              <a:rPr lang="en-US" sz="1400" dirty="0">
                <a:effectLst/>
              </a:rPr>
              <a:t> se </a:t>
            </a:r>
            <a:r>
              <a:rPr lang="en-US" sz="1400" dirty="0" err="1">
                <a:effectLst/>
              </a:rPr>
              <a:t>han</a:t>
            </a:r>
            <a:r>
              <a:rPr lang="en-US" sz="1400" dirty="0">
                <a:effectLst/>
              </a:rPr>
              <a:t> roto </a:t>
            </a:r>
            <a:r>
              <a:rPr lang="en-US" sz="1400" dirty="0" err="1">
                <a:effectLst/>
              </a:rPr>
              <a:t>mediante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técnica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resolución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ecuaciones</a:t>
            </a:r>
            <a:r>
              <a:rPr lang="en-US" sz="1400" dirty="0">
                <a:effectLst/>
              </a:rPr>
              <a:t>. </a:t>
            </a:r>
            <a:r>
              <a:rPr lang="en-US" sz="1400" dirty="0" err="1">
                <a:effectLst/>
              </a:rPr>
              <a:t>Estos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ataques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mejoran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el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conocido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ataque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compensación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espacio-tiempo</a:t>
            </a:r>
            <a:r>
              <a:rPr lang="en-US" sz="1400" dirty="0">
                <a:effectLst/>
              </a:rPr>
              <a:t>. </a:t>
            </a:r>
          </a:p>
          <a:p>
            <a:pPr indent="-228600" defTabSz="914400">
              <a:lnSpc>
                <a:spcPct val="110000"/>
              </a:lnSpc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978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CBD23-9C33-48D5-A068-02509C28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2111"/>
            <a:ext cx="5894387" cy="1196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Ventajas</a:t>
            </a:r>
            <a:endParaRPr lang="en-U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E633C7-99D2-3A64-9BDE-130745E3610E}"/>
              </a:ext>
            </a:extLst>
          </p:cNvPr>
          <p:cNvSpPr txBox="1"/>
          <p:nvPr/>
        </p:nvSpPr>
        <p:spPr>
          <a:xfrm>
            <a:off x="1141412" y="1658143"/>
            <a:ext cx="5894388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Seguridad</a:t>
            </a:r>
            <a:r>
              <a:rPr lang="en-US" sz="1200" b="0" i="0" dirty="0">
                <a:effectLst/>
              </a:rPr>
              <a:t>: Ha </a:t>
            </a:r>
            <a:r>
              <a:rPr lang="en-US" sz="1200" b="0" i="0" dirty="0" err="1">
                <a:effectLst/>
              </a:rPr>
              <a:t>resistido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diversos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ataques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criptoanalíticos</a:t>
            </a:r>
            <a:r>
              <a:rPr lang="en-US" sz="1200" b="0" i="0" dirty="0">
                <a:effectLst/>
              </a:rPr>
              <a:t> y se </a:t>
            </a:r>
            <a:r>
              <a:rPr lang="en-US" sz="1200" b="0" i="0" dirty="0" err="1">
                <a:effectLst/>
              </a:rPr>
              <a:t>considera</a:t>
            </a:r>
            <a:r>
              <a:rPr lang="en-US" sz="1200" b="0" i="0" dirty="0">
                <a:effectLst/>
              </a:rPr>
              <a:t> un </a:t>
            </a:r>
            <a:r>
              <a:rPr lang="en-US" sz="1200" b="0" i="0" dirty="0" err="1">
                <a:effectLst/>
              </a:rPr>
              <a:t>algoritmo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robusto</a:t>
            </a:r>
            <a:r>
              <a:rPr lang="en-US" sz="1200" b="0" i="0" dirty="0">
                <a:effectLst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Eficiencia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en</a:t>
            </a:r>
            <a:r>
              <a:rPr lang="en-US" sz="1200" b="0" i="0" dirty="0">
                <a:effectLst/>
              </a:rPr>
              <a:t> la </a:t>
            </a:r>
            <a:r>
              <a:rPr lang="en-US" sz="1200" b="0" i="0" dirty="0" err="1">
                <a:effectLst/>
              </a:rPr>
              <a:t>generación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secuencias</a:t>
            </a:r>
            <a:r>
              <a:rPr lang="en-US" sz="1200" b="0" i="0" dirty="0">
                <a:effectLst/>
              </a:rPr>
              <a:t>: es </a:t>
            </a:r>
            <a:r>
              <a:rPr lang="en-US" sz="1200" b="0" i="0" dirty="0" err="1">
                <a:effectLst/>
              </a:rPr>
              <a:t>conocido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por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eficiencia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en</a:t>
            </a:r>
            <a:r>
              <a:rPr lang="en-US" sz="1200" b="0" i="0" dirty="0">
                <a:effectLst/>
              </a:rPr>
              <a:t> la </a:t>
            </a:r>
            <a:r>
              <a:rPr lang="en-US" sz="1200" b="0" i="0" dirty="0" err="1">
                <a:effectLst/>
              </a:rPr>
              <a:t>generación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secuencias</a:t>
            </a:r>
            <a:r>
              <a:rPr lang="en-US" sz="1200" b="0" i="0" dirty="0">
                <a:effectLst/>
              </a:rPr>
              <a:t> de bits </a:t>
            </a:r>
            <a:r>
              <a:rPr lang="en-US" sz="1200" b="0" i="0" dirty="0" err="1">
                <a:effectLst/>
              </a:rPr>
              <a:t>pseudoaleatorias</a:t>
            </a:r>
            <a:r>
              <a:rPr lang="en-US" sz="1200" b="0" i="0" dirty="0">
                <a:effectLst/>
              </a:rPr>
              <a:t>. </a:t>
            </a:r>
            <a:r>
              <a:rPr lang="en-US" sz="1200" b="0" i="0" dirty="0" err="1">
                <a:effectLst/>
              </a:rPr>
              <a:t>Esto</a:t>
            </a:r>
            <a:r>
              <a:rPr lang="en-US" sz="1200" b="0" i="0" dirty="0">
                <a:effectLst/>
              </a:rPr>
              <a:t> lo </a:t>
            </a:r>
            <a:r>
              <a:rPr lang="en-US" sz="1200" b="0" i="0" dirty="0" err="1">
                <a:effectLst/>
              </a:rPr>
              <a:t>hace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adecuado</a:t>
            </a:r>
            <a:r>
              <a:rPr lang="en-US" sz="1200" b="0" i="0" dirty="0">
                <a:effectLst/>
              </a:rPr>
              <a:t> para </a:t>
            </a:r>
            <a:r>
              <a:rPr lang="en-US" sz="1200" b="0" i="0" dirty="0" err="1">
                <a:effectLst/>
              </a:rPr>
              <a:t>aplicaciones</a:t>
            </a:r>
            <a:r>
              <a:rPr lang="en-US" sz="1200" b="0" i="0" dirty="0">
                <a:effectLst/>
              </a:rPr>
              <a:t> que </a:t>
            </a:r>
            <a:r>
              <a:rPr lang="en-US" sz="1200" b="0" i="0" dirty="0" err="1">
                <a:effectLst/>
              </a:rPr>
              <a:t>requieren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cifrado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tiempo</a:t>
            </a:r>
            <a:r>
              <a:rPr lang="en-US" sz="1200" b="0" i="0" dirty="0">
                <a:effectLst/>
              </a:rPr>
              <a:t> real, </a:t>
            </a:r>
            <a:r>
              <a:rPr lang="en-US" sz="1200" b="0" i="0" dirty="0" err="1">
                <a:effectLst/>
              </a:rPr>
              <a:t>como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transmisiones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voz</a:t>
            </a:r>
            <a:r>
              <a:rPr lang="en-US" sz="1200" b="0" i="0" dirty="0">
                <a:effectLst/>
              </a:rPr>
              <a:t> y video.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Flexibilidad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en</a:t>
            </a:r>
            <a:r>
              <a:rPr lang="en-US" sz="1200" b="0" i="0" dirty="0">
                <a:effectLst/>
              </a:rPr>
              <a:t> la </a:t>
            </a:r>
            <a:r>
              <a:rPr lang="en-US" sz="1200" b="0" i="0" dirty="0" err="1">
                <a:effectLst/>
              </a:rPr>
              <a:t>longitud</a:t>
            </a:r>
            <a:r>
              <a:rPr lang="en-US" sz="1200" b="0" i="0" dirty="0">
                <a:effectLst/>
              </a:rPr>
              <a:t> de clave y vector de </a:t>
            </a:r>
            <a:r>
              <a:rPr lang="en-US" sz="1200" b="0" i="0" dirty="0" err="1">
                <a:effectLst/>
              </a:rPr>
              <a:t>inicialización</a:t>
            </a:r>
            <a:r>
              <a:rPr lang="en-US" sz="1200" b="0" i="0" dirty="0">
                <a:effectLst/>
              </a:rPr>
              <a:t>: Trivium </a:t>
            </a:r>
            <a:r>
              <a:rPr lang="en-US" sz="1200" b="0" i="0" dirty="0" err="1">
                <a:effectLst/>
              </a:rPr>
              <a:t>permite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utilizar</a:t>
            </a:r>
            <a:r>
              <a:rPr lang="en-US" sz="1200" b="0" i="0" dirty="0">
                <a:effectLst/>
              </a:rPr>
              <a:t> claves de </a:t>
            </a:r>
            <a:r>
              <a:rPr lang="en-US" sz="1200" b="0" i="0" dirty="0" err="1">
                <a:effectLst/>
              </a:rPr>
              <a:t>diferentes</a:t>
            </a:r>
            <a:r>
              <a:rPr lang="en-US" sz="1200" b="0" i="0" dirty="0">
                <a:effectLst/>
              </a:rPr>
              <a:t> longitudes, lo que </a:t>
            </a:r>
            <a:r>
              <a:rPr lang="en-US" sz="1200" b="0" i="0" dirty="0" err="1">
                <a:effectLst/>
              </a:rPr>
              <a:t>proporciona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flexibilidad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en</a:t>
            </a:r>
            <a:r>
              <a:rPr lang="en-US" sz="1200" b="0" i="0" dirty="0">
                <a:effectLst/>
              </a:rPr>
              <a:t> la </a:t>
            </a:r>
            <a:r>
              <a:rPr lang="en-US" sz="1200" b="0" i="0" dirty="0" err="1">
                <a:effectLst/>
              </a:rPr>
              <a:t>configuración</a:t>
            </a:r>
            <a:r>
              <a:rPr lang="en-US" sz="1200" b="0" i="0" dirty="0">
                <a:effectLst/>
              </a:rPr>
              <a:t> de la </a:t>
            </a:r>
            <a:r>
              <a:rPr lang="en-US" sz="1200" b="0" i="0" dirty="0" err="1">
                <a:effectLst/>
              </a:rPr>
              <a:t>seguridad</a:t>
            </a:r>
            <a:r>
              <a:rPr lang="en-US" sz="1200" b="0" i="0" dirty="0">
                <a:effectLst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Implementación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sencilla</a:t>
            </a:r>
            <a:r>
              <a:rPr lang="en-US" sz="1200" b="0" i="0" dirty="0">
                <a:effectLst/>
              </a:rPr>
              <a:t>: se </a:t>
            </a:r>
            <a:r>
              <a:rPr lang="en-US" sz="1200" b="0" i="0" dirty="0" err="1">
                <a:effectLst/>
              </a:rPr>
              <a:t>caracteriza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por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su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simplicidad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en</a:t>
            </a:r>
            <a:r>
              <a:rPr lang="en-US" sz="1200" b="0" i="0" dirty="0">
                <a:effectLst/>
              </a:rPr>
              <a:t> la </a:t>
            </a:r>
            <a:r>
              <a:rPr lang="en-US" sz="1200" b="0" i="0" dirty="0" err="1">
                <a:effectLst/>
              </a:rPr>
              <a:t>implementación</a:t>
            </a:r>
            <a:r>
              <a:rPr lang="en-US" sz="1200" b="0" i="0" dirty="0">
                <a:effectLst/>
              </a:rPr>
              <a:t>. No </a:t>
            </a:r>
            <a:r>
              <a:rPr lang="en-US" sz="1200" b="0" i="0" dirty="0" err="1">
                <a:effectLst/>
              </a:rPr>
              <a:t>requiere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una</a:t>
            </a:r>
            <a:r>
              <a:rPr lang="en-US" sz="1200" b="0" i="0" dirty="0">
                <a:effectLst/>
              </a:rPr>
              <a:t> gran </a:t>
            </a:r>
            <a:r>
              <a:rPr lang="en-US" sz="1200" b="0" i="0" dirty="0" err="1">
                <a:effectLst/>
              </a:rPr>
              <a:t>cantidad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recursos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computacionales</a:t>
            </a:r>
            <a:r>
              <a:rPr lang="en-US" sz="1200" b="0" i="0" dirty="0">
                <a:effectLst/>
              </a:rPr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Diseño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transparente</a:t>
            </a:r>
            <a:r>
              <a:rPr lang="en-US" sz="1200" b="0" i="0" dirty="0">
                <a:effectLst/>
              </a:rPr>
              <a:t>: La </a:t>
            </a:r>
            <a:r>
              <a:rPr lang="en-US" sz="1200" b="0" i="0" dirty="0" err="1">
                <a:effectLst/>
              </a:rPr>
              <a:t>estructura</a:t>
            </a:r>
            <a:r>
              <a:rPr lang="en-US" sz="1200" b="0" i="0" dirty="0">
                <a:effectLst/>
              </a:rPr>
              <a:t> y </a:t>
            </a:r>
            <a:r>
              <a:rPr lang="en-US" sz="1200" b="0" i="0" dirty="0" err="1">
                <a:effectLst/>
              </a:rPr>
              <a:t>el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funcionamiento</a:t>
            </a:r>
            <a:r>
              <a:rPr lang="en-US" sz="1200" b="0" i="0" dirty="0">
                <a:effectLst/>
              </a:rPr>
              <a:t> de Trivium </a:t>
            </a:r>
            <a:r>
              <a:rPr lang="en-US" sz="1200" b="0" i="0" dirty="0" err="1">
                <a:effectLst/>
              </a:rPr>
              <a:t>están</a:t>
            </a:r>
            <a:r>
              <a:rPr lang="en-US" sz="1200" b="0" i="0" dirty="0">
                <a:effectLst/>
              </a:rPr>
              <a:t> bien </a:t>
            </a:r>
            <a:r>
              <a:rPr lang="en-US" sz="1200" b="0" i="0" dirty="0" err="1">
                <a:effectLst/>
              </a:rPr>
              <a:t>documentados</a:t>
            </a:r>
            <a:r>
              <a:rPr lang="en-US" sz="1200" b="0" i="0" dirty="0">
                <a:effectLst/>
              </a:rPr>
              <a:t> y son </a:t>
            </a:r>
            <a:r>
              <a:rPr lang="en-US" sz="1200" b="0" i="0" dirty="0" err="1">
                <a:effectLst/>
              </a:rPr>
              <a:t>públicos</a:t>
            </a:r>
            <a:r>
              <a:rPr lang="en-US" sz="1200" b="0" i="0" dirty="0">
                <a:effectLst/>
              </a:rPr>
              <a:t>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</a:rPr>
              <a:t>Aplicaciones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prácticas</a:t>
            </a:r>
            <a:r>
              <a:rPr lang="en-US" sz="1200" b="0" i="0" dirty="0">
                <a:effectLst/>
              </a:rPr>
              <a:t>: Trivium se </a:t>
            </a:r>
            <a:r>
              <a:rPr lang="en-US" sz="1200" b="0" i="0" dirty="0" err="1">
                <a:effectLst/>
              </a:rPr>
              <a:t>utiliza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en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diversas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aplicaciones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seguridad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como</a:t>
            </a:r>
            <a:r>
              <a:rPr lang="en-US" sz="1200" b="0" i="0" dirty="0">
                <a:effectLst/>
              </a:rPr>
              <a:t> redes </a:t>
            </a:r>
            <a:r>
              <a:rPr lang="en-US" sz="1200" b="0" i="0" dirty="0" err="1">
                <a:effectLst/>
              </a:rPr>
              <a:t>inalámbricas</a:t>
            </a:r>
            <a:r>
              <a:rPr lang="en-US" sz="1200" b="0" i="0" dirty="0">
                <a:effectLst/>
              </a:rPr>
              <a:t>, </a:t>
            </a:r>
            <a:r>
              <a:rPr lang="en-US" sz="1200" b="0" i="0" dirty="0" err="1">
                <a:effectLst/>
              </a:rPr>
              <a:t>sistemas</a:t>
            </a:r>
            <a:r>
              <a:rPr lang="en-US" sz="1200" b="0" i="0" dirty="0">
                <a:effectLst/>
              </a:rPr>
              <a:t> de </a:t>
            </a:r>
            <a:r>
              <a:rPr lang="en-US" sz="1200" b="0" i="0" dirty="0" err="1">
                <a:effectLst/>
              </a:rPr>
              <a:t>comunicaciones</a:t>
            </a:r>
            <a:r>
              <a:rPr lang="en-US" sz="1200" b="0" i="0" dirty="0">
                <a:effectLst/>
              </a:rPr>
              <a:t> </a:t>
            </a:r>
            <a:r>
              <a:rPr lang="en-US" sz="1200" b="0" i="0" dirty="0" err="1">
                <a:effectLst/>
              </a:rPr>
              <a:t>seguras</a:t>
            </a:r>
            <a:r>
              <a:rPr lang="en-US" sz="1200" b="0" i="0" dirty="0">
                <a:effectLst/>
              </a:rPr>
              <a:t> y </a:t>
            </a:r>
            <a:r>
              <a:rPr lang="en-US" sz="1200" b="0" i="0" dirty="0" err="1">
                <a:effectLst/>
              </a:rPr>
              <a:t>dispositivos</a:t>
            </a:r>
            <a:r>
              <a:rPr lang="en-US" sz="1200" b="0" i="0" dirty="0">
                <a:effectLst/>
              </a:rPr>
              <a:t> IoT (Internet de las </a:t>
            </a:r>
            <a:r>
              <a:rPr lang="en-US" sz="1200" b="0" i="0" dirty="0" err="1">
                <a:effectLst/>
              </a:rPr>
              <a:t>cosas</a:t>
            </a:r>
            <a:r>
              <a:rPr lang="en-US" sz="1200" b="0" i="0" dirty="0">
                <a:effectLst/>
              </a:rPr>
              <a:t>).</a:t>
            </a:r>
          </a:p>
        </p:txBody>
      </p:sp>
      <p:pic>
        <p:nvPicPr>
          <p:cNvPr id="6" name="Picture 5" descr="CPU con números binarios y placa base">
            <a:extLst>
              <a:ext uri="{FF2B5EF4-FFF2-40B4-BE49-F238E27FC236}">
                <a16:creationId xmlns:a16="http://schemas.microsoft.com/office/drawing/2014/main" id="{1C0DD155-8A25-8662-DACD-FC940A3FB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66" r="27630" b="2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05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03DE6C-41B0-43EE-BF58-BAC84BB4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Funcionamiento:</a:t>
            </a:r>
            <a:br>
              <a:rPr lang="en-US" sz="3300"/>
            </a:br>
            <a:r>
              <a:rPr lang="en-US" sz="3300"/>
              <a:t>(Ejemplo de cifrado de imagen)</a:t>
            </a:r>
          </a:p>
        </p:txBody>
      </p:sp>
      <p:pic>
        <p:nvPicPr>
          <p:cNvPr id="6" name="Picture 5" descr="Script de ordenador en una pantalla">
            <a:extLst>
              <a:ext uri="{FF2B5EF4-FFF2-40B4-BE49-F238E27FC236}">
                <a16:creationId xmlns:a16="http://schemas.microsoft.com/office/drawing/2014/main" id="{0B71234A-E5F7-6C12-F1A8-DCD122A8DF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54" r="4732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8124ED13-B6F9-AFA5-1A58-847B4E0EB9A0}"/>
              </a:ext>
            </a:extLst>
          </p:cNvPr>
          <p:cNvSpPr txBox="1"/>
          <p:nvPr/>
        </p:nvSpPr>
        <p:spPr>
          <a:xfrm>
            <a:off x="4968958" y="2249487"/>
            <a:ext cx="60784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Paso 1: Preparación de la clave y el vector de inicialización (IV)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Selecciona una clave secreta de longitud adecuada para el cifrado (por ejemplo, 80 bits).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Genera un vector de inicialización (IV) de la misma longitud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Paso 2: Configuración de los registros de desplazamiento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b="1" i="0">
              <a:effectLst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Inicializa los tres registros de desplazamiento del cifrador Trivium con la clave y el IV.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762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D7EF8C7-8D76-FD4E-A663-C1828614CAAD}"/>
              </a:ext>
            </a:extLst>
          </p:cNvPr>
          <p:cNvSpPr txBox="1"/>
          <p:nvPr/>
        </p:nvSpPr>
        <p:spPr>
          <a:xfrm>
            <a:off x="2367180" y="1397675"/>
            <a:ext cx="7870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>
                <a:solidFill>
                  <a:srgbClr val="D1D5DB"/>
                </a:solidFill>
                <a:effectLst/>
                <a:latin typeface="Söhne"/>
              </a:rPr>
              <a:t>Paso 3: Generación de la secuencia de cifrado</a:t>
            </a:r>
          </a:p>
          <a:p>
            <a:pPr algn="l"/>
            <a:endParaRPr lang="es-ES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D1D5DB"/>
                </a:solidFill>
                <a:effectLst/>
                <a:latin typeface="Söhne"/>
              </a:rPr>
              <a:t>Ejecuta el algoritmo Trivium para generar una secuencia de bits pseudoaleatoria.</a:t>
            </a:r>
          </a:p>
          <a:p>
            <a:pPr algn="l"/>
            <a:endParaRPr lang="es-ES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D1D5DB"/>
                </a:solidFill>
                <a:effectLst/>
                <a:latin typeface="Söhne"/>
              </a:rPr>
              <a:t>Utiliza las operaciones lógicas (XOR, AND) y las funciones no lineales para generar la secuencia de cifrado.</a:t>
            </a:r>
          </a:p>
          <a:p>
            <a:pPr algn="l"/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2516BA-9CA7-277A-16D1-6AA78BA1A946}"/>
              </a:ext>
            </a:extLst>
          </p:cNvPr>
          <p:cNvSpPr txBox="1"/>
          <p:nvPr/>
        </p:nvSpPr>
        <p:spPr>
          <a:xfrm>
            <a:off x="2367181" y="3750105"/>
            <a:ext cx="7870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>
                <a:solidFill>
                  <a:srgbClr val="D1D5DB"/>
                </a:solidFill>
                <a:effectLst/>
                <a:latin typeface="Söhne"/>
              </a:rPr>
              <a:t>Paso 4: Conversión de la imagen a datos binarios</a:t>
            </a:r>
          </a:p>
          <a:p>
            <a:pPr algn="l"/>
            <a:endParaRPr lang="es-ES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D1D5DB"/>
                </a:solidFill>
                <a:effectLst/>
                <a:latin typeface="Söhne"/>
              </a:rPr>
              <a:t>Convierte la imagen en datos binarios para que puedan ser cifrados por el algoritmo Trivium.</a:t>
            </a:r>
          </a:p>
          <a:p>
            <a:pPr algn="l"/>
            <a:endParaRPr lang="es-ES" b="0" i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D1D5DB"/>
                </a:solidFill>
                <a:effectLst/>
                <a:latin typeface="Söhne"/>
              </a:rPr>
              <a:t>Esto implica representar cada píxel de la imagen como una secuencia de bits.</a:t>
            </a:r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0522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D8C1C7-F3BF-1D04-7CE3-120BAE46AF3B}"/>
              </a:ext>
            </a:extLst>
          </p:cNvPr>
          <p:cNvSpPr txBox="1"/>
          <p:nvPr/>
        </p:nvSpPr>
        <p:spPr>
          <a:xfrm>
            <a:off x="2367181" y="1228136"/>
            <a:ext cx="7870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Paso 5: Cifrado de los datos binarios de la imagen</a:t>
            </a:r>
          </a:p>
          <a:p>
            <a:pPr algn="l"/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Aplica la operación XOR entre los datos binarios de la imagen y la secuencia de cifrado generada por </a:t>
            </a:r>
            <a:r>
              <a:rPr lang="es-ES" b="0" i="0" dirty="0" err="1">
                <a:solidFill>
                  <a:srgbClr val="D1D5DB"/>
                </a:solidFill>
                <a:effectLst/>
                <a:latin typeface="Söhne"/>
              </a:rPr>
              <a:t>Trivium</a:t>
            </a: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/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Esto implica combinar cada bit de los datos binarios con el bit correspondiente de la secuencia de cifrado utilizando la operación XOR.</a:t>
            </a:r>
          </a:p>
          <a:p>
            <a:pPr algn="l"/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08740A-213D-03D8-9B1F-69AFF0739DE4}"/>
              </a:ext>
            </a:extLst>
          </p:cNvPr>
          <p:cNvSpPr txBox="1"/>
          <p:nvPr/>
        </p:nvSpPr>
        <p:spPr>
          <a:xfrm>
            <a:off x="2367181" y="3621918"/>
            <a:ext cx="7870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Paso 6: Almacenamiento del texto cifrado</a:t>
            </a:r>
          </a:p>
          <a:p>
            <a:pPr algn="l"/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1D5DB"/>
                </a:solidFill>
                <a:effectLst/>
                <a:latin typeface="Söhne"/>
              </a:rPr>
              <a:t>Guarda los datos cifrados, que ahora representan la imagen cifrada, en un archivo o en la memoria.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dirty="0">
              <a:solidFill>
                <a:srgbClr val="D1D5DB"/>
              </a:solidFill>
              <a:latin typeface="Söhne"/>
            </a:endParaRPr>
          </a:p>
          <a:p>
            <a:pPr algn="l"/>
            <a:endParaRPr lang="es-E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es-ES" b="1" i="0" dirty="0">
                <a:solidFill>
                  <a:srgbClr val="D1D5DB"/>
                </a:solidFill>
                <a:effectLst/>
                <a:latin typeface="Söhne"/>
              </a:rPr>
              <a:t>Para descifrar la imagen, se deben seguir los mismos pasos, pero utilizando la misma clave y vector de inicialización (IV) utilizados durante el proceso de cifrado.</a:t>
            </a:r>
          </a:p>
        </p:txBody>
      </p:sp>
    </p:spTree>
    <p:extLst>
      <p:ext uri="{BB962C8B-B14F-4D97-AF65-F5344CB8AC3E}">
        <p14:creationId xmlns:p14="http://schemas.microsoft.com/office/powerpoint/2010/main" val="362604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107</TotalTime>
  <Words>1043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Söhne</vt:lpstr>
      <vt:lpstr>Times</vt:lpstr>
      <vt:lpstr>Tw Cen MT</vt:lpstr>
      <vt:lpstr>Circuito</vt:lpstr>
      <vt:lpstr>Presentación de PowerPoint</vt:lpstr>
      <vt:lpstr>Presentación de PowerPoint</vt:lpstr>
      <vt:lpstr>Cifrador de flujo síncrono</vt:lpstr>
      <vt:lpstr>Seguridad</vt:lpstr>
      <vt:lpstr>Vulnerabilidades/Ataques conocidos </vt:lpstr>
      <vt:lpstr>Ventajas</vt:lpstr>
      <vt:lpstr>Funcionamiento: (Ejemplo de cifrado de imagen)</vt:lpstr>
      <vt:lpstr>Presentación de PowerPoint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PIZZO FEDERICO DANIEL</dc:creator>
  <cp:lastModifiedBy>Nicolas Uriel</cp:lastModifiedBy>
  <cp:revision>16</cp:revision>
  <dcterms:created xsi:type="dcterms:W3CDTF">2023-06-26T18:44:49Z</dcterms:created>
  <dcterms:modified xsi:type="dcterms:W3CDTF">2023-07-01T00:15:45Z</dcterms:modified>
</cp:coreProperties>
</file>