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1"/>
  </p:notesMasterIdLst>
  <p:sldIdLst>
    <p:sldId id="257" r:id="rId2"/>
    <p:sldId id="259" r:id="rId3"/>
    <p:sldId id="258" r:id="rId4"/>
    <p:sldId id="273" r:id="rId5"/>
    <p:sldId id="269" r:id="rId6"/>
    <p:sldId id="270" r:id="rId7"/>
    <p:sldId id="260" r:id="rId8"/>
    <p:sldId id="261" r:id="rId9"/>
    <p:sldId id="262" r:id="rId10"/>
    <p:sldId id="274" r:id="rId11"/>
    <p:sldId id="272" r:id="rId12"/>
    <p:sldId id="263" r:id="rId13"/>
    <p:sldId id="264" r:id="rId14"/>
    <p:sldId id="265" r:id="rId15"/>
    <p:sldId id="266" r:id="rId16"/>
    <p:sldId id="267" r:id="rId17"/>
    <p:sldId id="275" r:id="rId18"/>
    <p:sldId id="271" r:id="rId19"/>
    <p:sldId id="268"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D76DE22-80AD-465B-9012-FC9FB1C98812}" type="datetimeFigureOut">
              <a:rPr lang="en-US" smtClean="0"/>
              <a:pPr/>
              <a:t>10/26/2020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D36FE0A-7E6F-4FB6-B16B-62271C7D5983}"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D36FE0A-7E6F-4FB6-B16B-62271C7D5983}"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8"/>
          <p:cNvSpPr>
            <a:spLocks noGrp="1"/>
          </p:cNvSpPr>
          <p:nvPr>
            <p:ph type="ctrTitle"/>
          </p:nvPr>
        </p:nvSpPr>
        <p:spPr>
          <a:xfrm>
            <a:off x="429064" y="3337560"/>
            <a:ext cx="6480048" cy="230124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433050" y="1544812"/>
            <a:ext cx="6480048"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1D8BD707-D9CF-40AE-B4C6-C98DA3205C09}" type="datetimeFigureOut">
              <a:rPr lang="en-US" smtClean="0"/>
              <a:pPr/>
              <a:t>10/26/2020</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10/26/2020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10/26/2020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10/26/2020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2" name="Title 1"/>
          <p:cNvSpPr>
            <a:spLocks noGrp="1"/>
          </p:cNvSpPr>
          <p:nvPr>
            <p:ph type="title"/>
          </p:nvPr>
        </p:nvSpPr>
        <p:spPr>
          <a:xfrm>
            <a:off x="685800" y="3583837"/>
            <a:ext cx="66294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2485800"/>
            <a:ext cx="66294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26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10/26/2020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86400"/>
            <a:ext cx="4040188"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5486400"/>
            <a:ext cx="4041775"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516912"/>
            <a:ext cx="4040188"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516912"/>
            <a:ext cx="4041775"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10/26/2020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
            <a:ext cx="7470648" cy="1143000"/>
          </a:xfrm>
        </p:spPr>
        <p:txBody>
          <a:bodyPr anchor="ctr"/>
          <a:lstStyle>
            <a:lvl1pPr algn="l">
              <a:defRPr sz="4600"/>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10/26/2020</a:t>
            </a:fld>
            <a:endParaRPr lang="en-US"/>
          </a:p>
        </p:txBody>
      </p:sp>
      <p:sp>
        <p:nvSpPr>
          <p:cNvPr id="8" name="Slide Number Placeholder 7"/>
          <p:cNvSpPr>
            <a:spLocks noGrp="1"/>
          </p:cNvSpPr>
          <p:nvPr>
            <p:ph type="sldNum" sz="quarter" idx="11"/>
          </p:nvPr>
        </p:nvSpPr>
        <p:spPr/>
        <p:txBody>
          <a:bodyPr/>
          <a:lstStyle/>
          <a:p>
            <a:fld id="{B6F15528-21DE-4FAA-801E-634DDDAF4B2B}" type="slidenum">
              <a:rPr lang="en-US" smtClean="0"/>
              <a:pPr/>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10/26/2020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214424"/>
            <a:ext cx="27432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1981200"/>
            <a:ext cx="708660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10/26/2020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156448" y="6422064"/>
            <a:ext cx="762000" cy="365125"/>
          </a:xfrm>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56732" y="1705709"/>
            <a:ext cx="3053868" cy="1253808"/>
          </a:xfrm>
        </p:spPr>
        <p:txBody>
          <a:bodyPr anchor="b"/>
          <a:lstStyle>
            <a:lvl1pPr algn="l">
              <a:buNone/>
              <a:defRPr sz="2200" b="1">
                <a:solidFill>
                  <a:schemeClr val="accent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5556734" y="2998765"/>
            <a:ext cx="3053866"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457200" y="6422064"/>
            <a:ext cx="2133600" cy="365125"/>
          </a:xfrm>
        </p:spPr>
        <p:txBody>
          <a:bodyPr/>
          <a:lstStyle/>
          <a:p>
            <a:fld id="{1D8BD707-D9CF-40AE-B4C6-C98DA3205C09}" type="datetimeFigureOut">
              <a:rPr lang="en-US" smtClean="0"/>
              <a:pPr/>
              <a:t>10/26/2020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Freeform 11"/>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16" name="Freeform 15"/>
          <p:cNvSpPr>
            <a:spLocks/>
          </p:cNvSpPr>
          <p:nvPr/>
        </p:nvSpPr>
        <p:spPr bwMode="auto">
          <a:xfrm>
            <a:off x="7315200" y="0"/>
            <a:ext cx="18288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Placeholder 8"/>
          <p:cNvSpPr>
            <a:spLocks noGrp="1"/>
          </p:cNvSpPr>
          <p:nvPr>
            <p:ph type="title"/>
          </p:nvPr>
        </p:nvSpPr>
        <p:spPr>
          <a:xfrm>
            <a:off x="457200" y="274638"/>
            <a:ext cx="7467600" cy="1143000"/>
          </a:xfrm>
          <a:prstGeom prst="rect">
            <a:avLst/>
          </a:prstGeom>
        </p:spPr>
        <p:txBody>
          <a:bodyPr vert="horz" lIns="45720" rIns="45720" anchor="ctr">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600200"/>
            <a:ext cx="74676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422064"/>
            <a:ext cx="21336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fld id="{1D8BD707-D9CF-40AE-B4C6-C98DA3205C09}" type="datetimeFigureOut">
              <a:rPr lang="en-US" smtClean="0"/>
              <a:pPr/>
              <a:t>10/26/2020</a:t>
            </a:fld>
            <a:endParaRPr lang="en-US"/>
          </a:p>
        </p:txBody>
      </p:sp>
      <p:sp>
        <p:nvSpPr>
          <p:cNvPr id="22" name="Footer Placeholder 21"/>
          <p:cNvSpPr>
            <a:spLocks noGrp="1"/>
          </p:cNvSpPr>
          <p:nvPr>
            <p:ph type="ftr" sz="quarter" idx="3"/>
          </p:nvPr>
        </p:nvSpPr>
        <p:spPr>
          <a:xfrm>
            <a:off x="3124200" y="6422064"/>
            <a:ext cx="28956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endParaRPr lang="en-US"/>
          </a:p>
        </p:txBody>
      </p:sp>
      <p:sp>
        <p:nvSpPr>
          <p:cNvPr id="18" name="Slide Number Placeholder 17"/>
          <p:cNvSpPr>
            <a:spLocks noGrp="1"/>
          </p:cNvSpPr>
          <p:nvPr>
            <p:ph type="sldNum" sz="quarter" idx="4"/>
          </p:nvPr>
        </p:nvSpPr>
        <p:spPr>
          <a:xfrm>
            <a:off x="8153400" y="6422064"/>
            <a:ext cx="7620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fld id="{B6F15528-21DE-4FAA-801E-634DDDAF4B2B}"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hyperlink" Target="https://www.youtube.com/watch?v=zVNtiV0SRJ8" TargetMode="External"/><Relationship Id="rId2" Type="http://schemas.openxmlformats.org/officeDocument/2006/relationships/hyperlink" Target="https://www.allaboutcircuits.com/textbook/radio-frequency-analysis-design/radio-frequency-modulation/digital-phase-modulation-bpsk-qpsk-dqpsk/" TargetMode="External"/><Relationship Id="rId1" Type="http://schemas.openxmlformats.org/officeDocument/2006/relationships/slideLayout" Target="../slideLayouts/slideLayout7.xml"/><Relationship Id="rId5" Type="http://schemas.openxmlformats.org/officeDocument/2006/relationships/hyperlink" Target="https://github.com/Militiaking/CommunicationLinkProject.git" TargetMode="External"/><Relationship Id="rId4" Type="http://schemas.openxmlformats.org/officeDocument/2006/relationships/hyperlink" Target="https://www.tutorialspoint.com/digital_communication/digital_communication_phase_shift_keying.htm"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838200"/>
            <a:ext cx="8915400" cy="923330"/>
          </a:xfrm>
          <a:prstGeom prst="rect">
            <a:avLst/>
          </a:prstGeom>
          <a:noFill/>
        </p:spPr>
        <p:txBody>
          <a:bodyPr wrap="square" rtlCol="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IN" sz="54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glow rad="63500">
                    <a:schemeClr val="accent6">
                      <a:satMod val="175000"/>
                      <a:alpha val="40000"/>
                    </a:schemeClr>
                  </a:glow>
                  <a:outerShdw blurRad="80000" dist="40000" dir="5040000" algn="tl">
                    <a:srgbClr val="000000">
                      <a:alpha val="30000"/>
                    </a:srgbClr>
                  </a:outerShdw>
                </a:effectLst>
              </a:rPr>
              <a:t>Binary Phase Shift Keying</a:t>
            </a:r>
            <a:endParaRPr lang="en-US" sz="54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glow rad="63500">
                  <a:schemeClr val="accent6">
                    <a:satMod val="175000"/>
                    <a:alpha val="40000"/>
                  </a:schemeClr>
                </a:glow>
                <a:outerShdw blurRad="80000" dist="40000" dir="5040000" algn="tl">
                  <a:srgbClr val="000000">
                    <a:alpha val="30000"/>
                  </a:srgbClr>
                </a:outerShdw>
              </a:effectLst>
            </a:endParaRPr>
          </a:p>
        </p:txBody>
      </p:sp>
      <p:sp>
        <p:nvSpPr>
          <p:cNvPr id="5" name="TextBox 4"/>
          <p:cNvSpPr txBox="1"/>
          <p:nvPr/>
        </p:nvSpPr>
        <p:spPr>
          <a:xfrm>
            <a:off x="1981200" y="2133600"/>
            <a:ext cx="5029200" cy="769441"/>
          </a:xfrm>
          <a:prstGeom prst="rect">
            <a:avLst/>
          </a:prstGeom>
          <a:noFill/>
        </p:spPr>
        <p:txBody>
          <a:bodyPr wrap="square" rtlCol="0">
            <a:spAutoFit/>
          </a:bodyPr>
          <a:lstStyle/>
          <a:p>
            <a:pPr algn="ctr"/>
            <a:r>
              <a:rPr lang="en-IN" sz="4400" b="1"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(BPSK)</a:t>
            </a:r>
            <a:endParaRPr lang="en-US" sz="4400" b="1" dirty="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endParaRPr>
          </a:p>
        </p:txBody>
      </p:sp>
      <p:sp>
        <p:nvSpPr>
          <p:cNvPr id="6" name="TextBox 5"/>
          <p:cNvSpPr txBox="1"/>
          <p:nvPr/>
        </p:nvSpPr>
        <p:spPr>
          <a:xfrm>
            <a:off x="3962400" y="3352800"/>
            <a:ext cx="5181600" cy="1508105"/>
          </a:xfrm>
          <a:prstGeom prst="rect">
            <a:avLst/>
          </a:prstGeom>
          <a:noFill/>
        </p:spPr>
        <p:txBody>
          <a:bodyPr wrap="square" rtlCol="0">
            <a:spAutoFit/>
          </a:bodyPr>
          <a:lstStyle/>
          <a:p>
            <a:pPr algn="r"/>
            <a:r>
              <a:rPr lang="en-IN" sz="2000" dirty="0" smtClean="0">
                <a:solidFill>
                  <a:srgbClr val="00B0F0"/>
                </a:solidFill>
              </a:rPr>
              <a:t>Done By</a:t>
            </a:r>
            <a:r>
              <a:rPr lang="en-IN" dirty="0" smtClean="0"/>
              <a:t>,</a:t>
            </a:r>
          </a:p>
          <a:p>
            <a:pPr algn="r"/>
            <a:r>
              <a:rPr lang="en-IN" sz="2400" b="1" dirty="0" smtClean="0">
                <a:solidFill>
                  <a:srgbClr val="FFFF00"/>
                </a:solidFill>
              </a:rPr>
              <a:t>Kishore P(</a:t>
            </a:r>
            <a:r>
              <a:rPr lang="en-IN" sz="2400" b="1" dirty="0" smtClean="0"/>
              <a:t>2018504544</a:t>
            </a:r>
            <a:r>
              <a:rPr lang="en-IN" sz="2400" b="1" dirty="0" smtClean="0">
                <a:solidFill>
                  <a:srgbClr val="FFFF00"/>
                </a:solidFill>
              </a:rPr>
              <a:t>)</a:t>
            </a:r>
          </a:p>
          <a:p>
            <a:pPr algn="r"/>
            <a:r>
              <a:rPr lang="en-IN" sz="2400" b="1" dirty="0" err="1" smtClean="0">
                <a:solidFill>
                  <a:srgbClr val="FFFF00"/>
                </a:solidFill>
              </a:rPr>
              <a:t>Rohith</a:t>
            </a:r>
            <a:r>
              <a:rPr lang="en-IN" sz="2400" b="1" dirty="0" smtClean="0">
                <a:solidFill>
                  <a:srgbClr val="FFFF00"/>
                </a:solidFill>
              </a:rPr>
              <a:t> </a:t>
            </a:r>
            <a:r>
              <a:rPr lang="en-IN" sz="2400" b="1" dirty="0" err="1" smtClean="0">
                <a:solidFill>
                  <a:srgbClr val="FFFF00"/>
                </a:solidFill>
              </a:rPr>
              <a:t>Varon</a:t>
            </a:r>
            <a:r>
              <a:rPr lang="en-IN" sz="2400" b="1" dirty="0" smtClean="0">
                <a:solidFill>
                  <a:srgbClr val="FFFF00"/>
                </a:solidFill>
              </a:rPr>
              <a:t> S </a:t>
            </a:r>
            <a:r>
              <a:rPr lang="en-IN" sz="2400" b="1" dirty="0" err="1" smtClean="0">
                <a:solidFill>
                  <a:srgbClr val="FFFF00"/>
                </a:solidFill>
              </a:rPr>
              <a:t>S</a:t>
            </a:r>
            <a:r>
              <a:rPr lang="en-IN" sz="2400" b="1" dirty="0" smtClean="0">
                <a:solidFill>
                  <a:srgbClr val="FFFF00"/>
                </a:solidFill>
              </a:rPr>
              <a:t>(</a:t>
            </a:r>
            <a:r>
              <a:rPr lang="en-IN" sz="2400" b="1" dirty="0" smtClean="0"/>
              <a:t>2018504590</a:t>
            </a:r>
            <a:r>
              <a:rPr lang="en-IN" sz="2400" b="1" dirty="0" smtClean="0">
                <a:solidFill>
                  <a:srgbClr val="FFFF00"/>
                </a:solidFill>
              </a:rPr>
              <a:t>)</a:t>
            </a:r>
          </a:p>
          <a:p>
            <a:pPr algn="r"/>
            <a:r>
              <a:rPr lang="en-IN" sz="2400" b="1" dirty="0" err="1" smtClean="0">
                <a:solidFill>
                  <a:srgbClr val="FFFF00"/>
                </a:solidFill>
              </a:rPr>
              <a:t>Krishnakumar</a:t>
            </a:r>
            <a:r>
              <a:rPr lang="en-IN" sz="2400" b="1" dirty="0" smtClean="0">
                <a:solidFill>
                  <a:srgbClr val="FFFF00"/>
                </a:solidFill>
              </a:rPr>
              <a:t> R(</a:t>
            </a:r>
            <a:r>
              <a:rPr lang="en-IN" sz="2400" b="1" dirty="0" smtClean="0"/>
              <a:t>2018504549</a:t>
            </a:r>
            <a:r>
              <a:rPr lang="en-IN" sz="2400" b="1" dirty="0" smtClean="0">
                <a:solidFill>
                  <a:srgbClr val="FFFF00"/>
                </a:solidFill>
              </a:rPr>
              <a:t>)</a:t>
            </a:r>
            <a:endParaRPr lang="en-US" sz="2400" b="1" dirty="0">
              <a:solidFill>
                <a:srgbClr val="FFFF00"/>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0" name="Picture 2"/>
          <p:cNvPicPr>
            <a:picLocks noChangeAspect="1" noChangeArrowheads="1"/>
          </p:cNvPicPr>
          <p:nvPr/>
        </p:nvPicPr>
        <p:blipFill>
          <a:blip r:embed="rId2" cstate="print"/>
          <a:srcRect/>
          <a:stretch>
            <a:fillRect/>
          </a:stretch>
        </p:blipFill>
        <p:spPr bwMode="auto">
          <a:xfrm>
            <a:off x="1" y="1295401"/>
            <a:ext cx="4766506" cy="3657600"/>
          </a:xfrm>
          <a:prstGeom prst="rect">
            <a:avLst/>
          </a:prstGeom>
          <a:noFill/>
          <a:ln w="9525">
            <a:noFill/>
            <a:miter lim="800000"/>
            <a:headEnd/>
            <a:tailEnd/>
          </a:ln>
          <a:effectLst/>
        </p:spPr>
      </p:pic>
      <p:pic>
        <p:nvPicPr>
          <p:cNvPr id="32771" name="Picture 3"/>
          <p:cNvPicPr>
            <a:picLocks noChangeAspect="1" noChangeArrowheads="1"/>
          </p:cNvPicPr>
          <p:nvPr/>
        </p:nvPicPr>
        <p:blipFill>
          <a:blip r:embed="rId3" cstate="print"/>
          <a:srcRect/>
          <a:stretch>
            <a:fillRect/>
          </a:stretch>
        </p:blipFill>
        <p:spPr bwMode="auto">
          <a:xfrm>
            <a:off x="4557023" y="1295400"/>
            <a:ext cx="4586977" cy="3657600"/>
          </a:xfrm>
          <a:prstGeom prst="rect">
            <a:avLst/>
          </a:prstGeom>
          <a:noFill/>
          <a:ln w="9525">
            <a:noFill/>
            <a:miter lim="800000"/>
            <a:headEnd/>
            <a:tailEnd/>
          </a:ln>
          <a:effectLst/>
        </p:spPr>
      </p:pic>
      <p:sp>
        <p:nvSpPr>
          <p:cNvPr id="4" name="TextBox 3"/>
          <p:cNvSpPr txBox="1"/>
          <p:nvPr/>
        </p:nvSpPr>
        <p:spPr>
          <a:xfrm>
            <a:off x="228600" y="304800"/>
            <a:ext cx="6096000" cy="830997"/>
          </a:xfrm>
          <a:prstGeom prst="rect">
            <a:avLst/>
          </a:prstGeom>
          <a:noFill/>
        </p:spPr>
        <p:txBody>
          <a:bodyPr wrap="square" rtlCol="0">
            <a:spAutoFit/>
          </a:bodyPr>
          <a:lstStyle/>
          <a:p>
            <a:r>
              <a:rPr lang="en-IN" sz="2400" b="1" dirty="0" smtClean="0">
                <a:solidFill>
                  <a:srgbClr val="FFFF00"/>
                </a:solidFill>
              </a:rPr>
              <a:t>Signal Constellation at the receiver and the transmitter:</a:t>
            </a:r>
            <a:endParaRPr lang="en-US" sz="2400" b="1" dirty="0">
              <a:solidFill>
                <a:srgbClr val="FFFF00"/>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533400"/>
            <a:ext cx="7239000" cy="523220"/>
          </a:xfrm>
          <a:prstGeom prst="rect">
            <a:avLst/>
          </a:prstGeom>
          <a:noFill/>
        </p:spPr>
        <p:txBody>
          <a:bodyPr wrap="square" rtlCol="0">
            <a:spAutoFit/>
          </a:bodyPr>
          <a:lstStyle/>
          <a:p>
            <a:r>
              <a:rPr lang="en-IN" sz="2800" b="1" dirty="0" smtClean="0">
                <a:solidFill>
                  <a:srgbClr val="FFC000"/>
                </a:solidFill>
              </a:rPr>
              <a:t>Additive White Gaussian Noise Channel:</a:t>
            </a:r>
            <a:endParaRPr lang="en-US" sz="2800" b="1" dirty="0">
              <a:solidFill>
                <a:srgbClr val="FFC000"/>
              </a:solidFill>
            </a:endParaRPr>
          </a:p>
        </p:txBody>
      </p:sp>
      <p:sp>
        <p:nvSpPr>
          <p:cNvPr id="3" name="TextBox 2"/>
          <p:cNvSpPr txBox="1"/>
          <p:nvPr/>
        </p:nvSpPr>
        <p:spPr>
          <a:xfrm>
            <a:off x="533400" y="1371600"/>
            <a:ext cx="8077200" cy="4832092"/>
          </a:xfrm>
          <a:prstGeom prst="rect">
            <a:avLst/>
          </a:prstGeom>
          <a:noFill/>
        </p:spPr>
        <p:txBody>
          <a:bodyPr wrap="square" rtlCol="0">
            <a:spAutoFit/>
          </a:bodyPr>
          <a:lstStyle/>
          <a:p>
            <a:r>
              <a:rPr lang="en-IN" sz="2800" dirty="0" smtClean="0"/>
              <a:t>1) </a:t>
            </a:r>
            <a:r>
              <a:rPr lang="en-US" sz="2800" dirty="0" smtClean="0"/>
              <a:t>The</a:t>
            </a:r>
            <a:r>
              <a:rPr lang="en-US" sz="2800" dirty="0" smtClean="0"/>
              <a:t> </a:t>
            </a:r>
            <a:r>
              <a:rPr lang="en-US" sz="2800" b="1" dirty="0" smtClean="0"/>
              <a:t>Power Spectral Density</a:t>
            </a:r>
            <a:r>
              <a:rPr lang="en-US" sz="2800" dirty="0" smtClean="0"/>
              <a:t> (</a:t>
            </a:r>
            <a:r>
              <a:rPr lang="en-US" sz="2800" b="1" dirty="0" smtClean="0"/>
              <a:t>PSD</a:t>
            </a:r>
            <a:r>
              <a:rPr lang="en-US" sz="2800" dirty="0" smtClean="0"/>
              <a:t>) of white noise is constant for all frequencies ranging from −∞ to +</a:t>
            </a:r>
            <a:r>
              <a:rPr lang="en-US" sz="2800" dirty="0" smtClean="0"/>
              <a:t>∞.</a:t>
            </a:r>
          </a:p>
          <a:p>
            <a:r>
              <a:rPr lang="en-US" sz="2800" dirty="0" smtClean="0"/>
              <a:t>2) </a:t>
            </a:r>
            <a:r>
              <a:rPr lang="en-US" sz="2800" dirty="0" smtClean="0"/>
              <a:t>The noise is additive, i.e., the received signal is equal to the transmitted signal plus noise. This gives the most widely used equality in communication systems</a:t>
            </a:r>
            <a:r>
              <a:rPr lang="en-US" sz="2800" dirty="0" smtClean="0"/>
              <a:t>.</a:t>
            </a:r>
          </a:p>
          <a:p>
            <a:r>
              <a:rPr lang="en-US" sz="2800" dirty="0" smtClean="0"/>
              <a:t>                           r(t</a:t>
            </a:r>
            <a:r>
              <a:rPr lang="en-US" sz="2800" dirty="0" smtClean="0"/>
              <a:t>)=s(t)+w(t</a:t>
            </a:r>
            <a:r>
              <a:rPr lang="en-US" sz="2800" dirty="0" smtClean="0"/>
              <a:t>)</a:t>
            </a:r>
          </a:p>
          <a:p>
            <a:r>
              <a:rPr lang="en-US" sz="2800" dirty="0" smtClean="0"/>
              <a:t>3) It has the less BER than the FADING Channel </a:t>
            </a:r>
            <a:r>
              <a:rPr lang="en-US" sz="2800" dirty="0" smtClean="0"/>
              <a:t>(Rayleigh and </a:t>
            </a:r>
            <a:r>
              <a:rPr lang="en-US" sz="2800" dirty="0" err="1" smtClean="0"/>
              <a:t>Rician</a:t>
            </a:r>
            <a:r>
              <a:rPr lang="en-US" sz="2800" dirty="0" smtClean="0"/>
              <a:t> Channel).</a:t>
            </a:r>
            <a:r>
              <a:rPr lang="en-US" sz="2800" dirty="0" smtClean="0"/>
              <a:t/>
            </a:r>
            <a:br>
              <a:rPr lang="en-US" sz="2800" dirty="0" smtClean="0"/>
            </a:br>
            <a:endParaRPr lang="en-US" sz="28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cstate="print"/>
          <a:srcRect/>
          <a:stretch>
            <a:fillRect/>
          </a:stretch>
        </p:blipFill>
        <p:spPr bwMode="auto">
          <a:xfrm>
            <a:off x="457200" y="1676400"/>
            <a:ext cx="8153400" cy="4114800"/>
          </a:xfrm>
          <a:prstGeom prst="rect">
            <a:avLst/>
          </a:prstGeom>
          <a:noFill/>
          <a:ln w="9525">
            <a:noFill/>
            <a:miter lim="800000"/>
            <a:headEnd/>
            <a:tailEnd/>
          </a:ln>
          <a:effectLst/>
        </p:spPr>
      </p:pic>
      <p:sp>
        <p:nvSpPr>
          <p:cNvPr id="3" name="TextBox 2"/>
          <p:cNvSpPr txBox="1"/>
          <p:nvPr/>
        </p:nvSpPr>
        <p:spPr>
          <a:xfrm>
            <a:off x="381000" y="533400"/>
            <a:ext cx="8001000" cy="461665"/>
          </a:xfrm>
          <a:prstGeom prst="rect">
            <a:avLst/>
          </a:prstGeom>
          <a:noFill/>
        </p:spPr>
        <p:txBody>
          <a:bodyPr wrap="square" rtlCol="0">
            <a:spAutoFit/>
          </a:bodyPr>
          <a:lstStyle/>
          <a:p>
            <a:r>
              <a:rPr lang="en-IN" sz="2400" b="1" dirty="0" smtClean="0"/>
              <a:t>AWGN Channel and Decision Making:</a:t>
            </a:r>
            <a:endParaRPr lang="en-US" sz="2400" b="1"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cstate="print"/>
          <a:srcRect/>
          <a:stretch>
            <a:fillRect/>
          </a:stretch>
        </p:blipFill>
        <p:spPr bwMode="auto">
          <a:xfrm>
            <a:off x="457200" y="1295401"/>
            <a:ext cx="8229600" cy="4953000"/>
          </a:xfrm>
          <a:prstGeom prst="rect">
            <a:avLst/>
          </a:prstGeom>
          <a:noFill/>
          <a:ln w="9525">
            <a:noFill/>
            <a:miter lim="800000"/>
            <a:headEnd/>
            <a:tailEnd/>
          </a:ln>
          <a:effectLst/>
        </p:spPr>
      </p:pic>
      <p:sp>
        <p:nvSpPr>
          <p:cNvPr id="3" name="TextBox 2"/>
          <p:cNvSpPr txBox="1"/>
          <p:nvPr/>
        </p:nvSpPr>
        <p:spPr>
          <a:xfrm>
            <a:off x="457200" y="533400"/>
            <a:ext cx="8382000" cy="461665"/>
          </a:xfrm>
          <a:prstGeom prst="rect">
            <a:avLst/>
          </a:prstGeom>
          <a:noFill/>
        </p:spPr>
        <p:txBody>
          <a:bodyPr wrap="square" rtlCol="0">
            <a:spAutoFit/>
          </a:bodyPr>
          <a:lstStyle/>
          <a:p>
            <a:r>
              <a:rPr lang="en-IN" sz="2400" b="1" dirty="0" smtClean="0"/>
              <a:t>Demodulation of the Received Signal</a:t>
            </a:r>
            <a:r>
              <a:rPr lang="en-IN" dirty="0" smtClean="0"/>
              <a:t>:</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3400" y="609600"/>
            <a:ext cx="8077200" cy="461665"/>
          </a:xfrm>
          <a:prstGeom prst="rect">
            <a:avLst/>
          </a:prstGeom>
          <a:noFill/>
        </p:spPr>
        <p:txBody>
          <a:bodyPr wrap="square" rtlCol="0">
            <a:spAutoFit/>
          </a:bodyPr>
          <a:lstStyle/>
          <a:p>
            <a:r>
              <a:rPr lang="en-IN" sz="2400" b="1" dirty="0" smtClean="0"/>
              <a:t>BER </a:t>
            </a:r>
            <a:r>
              <a:rPr lang="en-IN" sz="2400" b="1" dirty="0" err="1" smtClean="0"/>
              <a:t>vs</a:t>
            </a:r>
            <a:r>
              <a:rPr lang="en-IN" sz="2400" b="1" dirty="0" smtClean="0"/>
              <a:t> SNR plotting</a:t>
            </a:r>
            <a:r>
              <a:rPr lang="en-IN" dirty="0" smtClean="0"/>
              <a:t>:</a:t>
            </a:r>
            <a:endParaRPr lang="en-US" dirty="0"/>
          </a:p>
        </p:txBody>
      </p:sp>
      <p:pic>
        <p:nvPicPr>
          <p:cNvPr id="5122" name="Picture 2"/>
          <p:cNvPicPr>
            <a:picLocks noChangeAspect="1" noChangeArrowheads="1"/>
          </p:cNvPicPr>
          <p:nvPr/>
        </p:nvPicPr>
        <p:blipFill>
          <a:blip r:embed="rId2" cstate="print"/>
          <a:srcRect/>
          <a:stretch>
            <a:fillRect/>
          </a:stretch>
        </p:blipFill>
        <p:spPr bwMode="auto">
          <a:xfrm>
            <a:off x="381000" y="1295400"/>
            <a:ext cx="8382000" cy="5105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0"/>
            <a:ext cx="8382000" cy="461665"/>
          </a:xfrm>
          <a:prstGeom prst="rect">
            <a:avLst/>
          </a:prstGeom>
          <a:noFill/>
        </p:spPr>
        <p:txBody>
          <a:bodyPr wrap="square" rtlCol="0">
            <a:spAutoFit/>
          </a:bodyPr>
          <a:lstStyle/>
          <a:p>
            <a:r>
              <a:rPr lang="en-IN" sz="2400" b="1" dirty="0" smtClean="0"/>
              <a:t>Constellation Diagram</a:t>
            </a:r>
            <a:r>
              <a:rPr lang="en-IN" dirty="0" smtClean="0"/>
              <a:t>:</a:t>
            </a:r>
            <a:endParaRPr lang="en-US" dirty="0"/>
          </a:p>
        </p:txBody>
      </p:sp>
      <p:sp>
        <p:nvSpPr>
          <p:cNvPr id="4" name="TextBox 3"/>
          <p:cNvSpPr txBox="1"/>
          <p:nvPr/>
        </p:nvSpPr>
        <p:spPr>
          <a:xfrm>
            <a:off x="457200" y="457200"/>
            <a:ext cx="5105400" cy="369332"/>
          </a:xfrm>
          <a:prstGeom prst="rect">
            <a:avLst/>
          </a:prstGeom>
          <a:noFill/>
        </p:spPr>
        <p:txBody>
          <a:bodyPr wrap="square" rtlCol="0">
            <a:spAutoFit/>
          </a:bodyPr>
          <a:lstStyle/>
          <a:p>
            <a:r>
              <a:rPr lang="en-IN" dirty="0" smtClean="0"/>
              <a:t>When SNR = 8 </a:t>
            </a:r>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0" y="990600"/>
            <a:ext cx="4966138" cy="411480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cstate="print"/>
          <a:srcRect/>
          <a:stretch>
            <a:fillRect/>
          </a:stretch>
        </p:blipFill>
        <p:spPr bwMode="auto">
          <a:xfrm>
            <a:off x="4419601" y="990600"/>
            <a:ext cx="4724400" cy="4114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457200"/>
            <a:ext cx="5105400" cy="369332"/>
          </a:xfrm>
          <a:prstGeom prst="rect">
            <a:avLst/>
          </a:prstGeom>
          <a:noFill/>
        </p:spPr>
        <p:txBody>
          <a:bodyPr wrap="square" rtlCol="0">
            <a:spAutoFit/>
          </a:bodyPr>
          <a:lstStyle/>
          <a:p>
            <a:r>
              <a:rPr lang="en-IN" dirty="0" smtClean="0"/>
              <a:t>When SNR = 20 </a:t>
            </a:r>
            <a:endParaRPr lang="en-US" dirty="0"/>
          </a:p>
        </p:txBody>
      </p:sp>
      <p:pic>
        <p:nvPicPr>
          <p:cNvPr id="2050" name="Picture 2"/>
          <p:cNvPicPr>
            <a:picLocks noChangeAspect="1" noChangeArrowheads="1"/>
          </p:cNvPicPr>
          <p:nvPr/>
        </p:nvPicPr>
        <p:blipFill>
          <a:blip r:embed="rId2" cstate="print"/>
          <a:srcRect/>
          <a:stretch>
            <a:fillRect/>
          </a:stretch>
        </p:blipFill>
        <p:spPr bwMode="auto">
          <a:xfrm>
            <a:off x="0" y="990600"/>
            <a:ext cx="5105400" cy="4029075"/>
          </a:xfrm>
          <a:prstGeom prst="rect">
            <a:avLst/>
          </a:prstGeom>
          <a:noFill/>
          <a:ln w="9525">
            <a:noFill/>
            <a:miter lim="800000"/>
            <a:headEnd/>
            <a:tailEnd/>
          </a:ln>
          <a:effectLst/>
        </p:spPr>
      </p:pic>
      <p:pic>
        <p:nvPicPr>
          <p:cNvPr id="2051" name="Picture 3"/>
          <p:cNvPicPr>
            <a:picLocks noChangeAspect="1" noChangeArrowheads="1"/>
          </p:cNvPicPr>
          <p:nvPr/>
        </p:nvPicPr>
        <p:blipFill>
          <a:blip r:embed="rId3" cstate="print"/>
          <a:srcRect/>
          <a:stretch>
            <a:fillRect/>
          </a:stretch>
        </p:blipFill>
        <p:spPr bwMode="auto">
          <a:xfrm>
            <a:off x="4724400" y="990600"/>
            <a:ext cx="4419600" cy="4038600"/>
          </a:xfrm>
          <a:prstGeom prst="rect">
            <a:avLst/>
          </a:prstGeom>
          <a:noFill/>
          <a:ln w="9525">
            <a:noFill/>
            <a:miter lim="800000"/>
            <a:headEnd/>
            <a:tailEnd/>
          </a:ln>
          <a:effectLst/>
        </p:spPr>
      </p:pic>
      <p:sp>
        <p:nvSpPr>
          <p:cNvPr id="5" name="TextBox 4"/>
          <p:cNvSpPr txBox="1"/>
          <p:nvPr/>
        </p:nvSpPr>
        <p:spPr>
          <a:xfrm>
            <a:off x="0" y="5257800"/>
            <a:ext cx="8839200" cy="369332"/>
          </a:xfrm>
          <a:prstGeom prst="rect">
            <a:avLst/>
          </a:prstGeom>
          <a:noFill/>
        </p:spPr>
        <p:txBody>
          <a:bodyPr wrap="square" rtlCol="0">
            <a:spAutoFit/>
          </a:bodyPr>
          <a:lstStyle/>
          <a:p>
            <a:r>
              <a:rPr lang="en-IN" dirty="0" smtClean="0"/>
              <a:t>Input sequence is 1000 bits: for various </a:t>
            </a:r>
            <a:r>
              <a:rPr lang="en-IN" dirty="0" err="1" smtClean="0"/>
              <a:t>snr</a:t>
            </a:r>
            <a:r>
              <a:rPr lang="en-IN" dirty="0" smtClean="0"/>
              <a:t> (for </a:t>
            </a:r>
            <a:r>
              <a:rPr lang="en-IN" dirty="0" err="1" smtClean="0"/>
              <a:t>snr</a:t>
            </a:r>
            <a:r>
              <a:rPr lang="en-IN" dirty="0" smtClean="0"/>
              <a:t> = 0:2:20)</a:t>
            </a:r>
          </a:p>
        </p:txBody>
      </p:sp>
      <p:pic>
        <p:nvPicPr>
          <p:cNvPr id="6" name="Picture 5"/>
          <p:cNvPicPr>
            <a:picLocks noChangeAspect="1" noChangeArrowheads="1"/>
          </p:cNvPicPr>
          <p:nvPr/>
        </p:nvPicPr>
        <p:blipFill>
          <a:blip r:embed="rId4" cstate="print"/>
          <a:srcRect/>
          <a:stretch>
            <a:fillRect/>
          </a:stretch>
        </p:blipFill>
        <p:spPr bwMode="auto">
          <a:xfrm>
            <a:off x="1" y="5638800"/>
            <a:ext cx="9144000" cy="5810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457200"/>
            <a:ext cx="7696200" cy="523220"/>
          </a:xfrm>
          <a:prstGeom prst="rect">
            <a:avLst/>
          </a:prstGeom>
          <a:noFill/>
        </p:spPr>
        <p:txBody>
          <a:bodyPr wrap="square" rtlCol="0">
            <a:spAutoFit/>
          </a:bodyPr>
          <a:lstStyle/>
          <a:p>
            <a:r>
              <a:rPr lang="en-IN" sz="2800" b="1" dirty="0" smtClean="0"/>
              <a:t>Power Spectral Density:</a:t>
            </a:r>
            <a:endParaRPr lang="en-US" sz="2800" b="1" dirty="0"/>
          </a:p>
        </p:txBody>
      </p:sp>
      <p:pic>
        <p:nvPicPr>
          <p:cNvPr id="33794" name="Picture 2"/>
          <p:cNvPicPr>
            <a:picLocks noChangeAspect="1" noChangeArrowheads="1"/>
          </p:cNvPicPr>
          <p:nvPr/>
        </p:nvPicPr>
        <p:blipFill>
          <a:blip r:embed="rId2" cstate="print"/>
          <a:srcRect/>
          <a:stretch>
            <a:fillRect/>
          </a:stretch>
        </p:blipFill>
        <p:spPr bwMode="auto">
          <a:xfrm>
            <a:off x="1" y="1066800"/>
            <a:ext cx="4335654" cy="3505200"/>
          </a:xfrm>
          <a:prstGeom prst="rect">
            <a:avLst/>
          </a:prstGeom>
          <a:noFill/>
          <a:ln w="9525">
            <a:noFill/>
            <a:miter lim="800000"/>
            <a:headEnd/>
            <a:tailEnd/>
          </a:ln>
          <a:effectLst/>
        </p:spPr>
      </p:pic>
      <p:pic>
        <p:nvPicPr>
          <p:cNvPr id="33795" name="Picture 3"/>
          <p:cNvPicPr>
            <a:picLocks noChangeAspect="1" noChangeArrowheads="1"/>
          </p:cNvPicPr>
          <p:nvPr/>
        </p:nvPicPr>
        <p:blipFill>
          <a:blip r:embed="rId3" cstate="print"/>
          <a:srcRect/>
          <a:stretch>
            <a:fillRect/>
          </a:stretch>
        </p:blipFill>
        <p:spPr bwMode="auto">
          <a:xfrm>
            <a:off x="4400550" y="1066800"/>
            <a:ext cx="4743450" cy="3505200"/>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304800"/>
            <a:ext cx="6781800" cy="523220"/>
          </a:xfrm>
          <a:prstGeom prst="rect">
            <a:avLst/>
          </a:prstGeom>
          <a:noFill/>
        </p:spPr>
        <p:txBody>
          <a:bodyPr wrap="square" rtlCol="0">
            <a:spAutoFit/>
          </a:bodyPr>
          <a:lstStyle/>
          <a:p>
            <a:r>
              <a:rPr lang="en-IN" sz="2800" b="1" dirty="0" smtClean="0">
                <a:effectLst>
                  <a:outerShdw blurRad="38100" dist="38100" dir="2700000" algn="tl">
                    <a:srgbClr val="000000">
                      <a:alpha val="43137"/>
                    </a:srgbClr>
                  </a:outerShdw>
                </a:effectLst>
              </a:rPr>
              <a:t>References:</a:t>
            </a:r>
            <a:endParaRPr lang="en-US" sz="2800" b="1" dirty="0">
              <a:effectLst>
                <a:outerShdw blurRad="38100" dist="38100" dir="2700000" algn="tl">
                  <a:srgbClr val="000000">
                    <a:alpha val="43137"/>
                  </a:srgbClr>
                </a:outerShdw>
              </a:effectLst>
            </a:endParaRPr>
          </a:p>
        </p:txBody>
      </p:sp>
      <p:sp>
        <p:nvSpPr>
          <p:cNvPr id="3" name="TextBox 2"/>
          <p:cNvSpPr txBox="1"/>
          <p:nvPr/>
        </p:nvSpPr>
        <p:spPr>
          <a:xfrm>
            <a:off x="457200" y="3581400"/>
            <a:ext cx="4038600" cy="523220"/>
          </a:xfrm>
          <a:prstGeom prst="rect">
            <a:avLst/>
          </a:prstGeom>
          <a:noFill/>
        </p:spPr>
        <p:txBody>
          <a:bodyPr wrap="square" rtlCol="0">
            <a:spAutoFit/>
          </a:bodyPr>
          <a:lstStyle/>
          <a:p>
            <a:r>
              <a:rPr lang="en-IN" sz="2800" b="1" dirty="0" smtClean="0"/>
              <a:t>Project Link:</a:t>
            </a:r>
            <a:endParaRPr lang="en-US" sz="2800" b="1" dirty="0"/>
          </a:p>
        </p:txBody>
      </p:sp>
      <p:sp>
        <p:nvSpPr>
          <p:cNvPr id="4" name="TextBox 3"/>
          <p:cNvSpPr txBox="1"/>
          <p:nvPr/>
        </p:nvSpPr>
        <p:spPr>
          <a:xfrm>
            <a:off x="533400" y="990600"/>
            <a:ext cx="6934200" cy="2308324"/>
          </a:xfrm>
          <a:prstGeom prst="rect">
            <a:avLst/>
          </a:prstGeom>
          <a:noFill/>
        </p:spPr>
        <p:txBody>
          <a:bodyPr wrap="square" rtlCol="0">
            <a:spAutoFit/>
          </a:bodyPr>
          <a:lstStyle/>
          <a:p>
            <a:pPr marL="342900" indent="-342900">
              <a:buAutoNum type="arabicParenR"/>
            </a:pPr>
            <a:r>
              <a:rPr lang="en-IN" dirty="0" smtClean="0">
                <a:hlinkClick r:id="rId2"/>
              </a:rPr>
              <a:t>https://www.allaboutcircuits.com/textbook/radio-frequency-analysis-design/radio-frequency-modulation/digital-phase-modulation-bpsk-qpsk-dqpsk/</a:t>
            </a:r>
            <a:endParaRPr lang="en-IN" dirty="0" smtClean="0"/>
          </a:p>
          <a:p>
            <a:pPr marL="342900" indent="-342900">
              <a:buAutoNum type="arabicParenR"/>
            </a:pPr>
            <a:endParaRPr lang="en-IN" dirty="0" smtClean="0"/>
          </a:p>
          <a:p>
            <a:pPr marL="342900" indent="-342900">
              <a:buAutoNum type="arabicParenR"/>
            </a:pPr>
            <a:r>
              <a:rPr lang="en-US" dirty="0" smtClean="0">
                <a:hlinkClick r:id="rId3"/>
              </a:rPr>
              <a:t>https://www.youtube.com/watch?v=zVNtiV0SRJ8</a:t>
            </a:r>
            <a:endParaRPr lang="en-US" dirty="0" smtClean="0"/>
          </a:p>
          <a:p>
            <a:pPr marL="342900" indent="-342900">
              <a:buAutoNum type="arabicParenR"/>
            </a:pPr>
            <a:endParaRPr lang="en-IN" dirty="0" smtClean="0"/>
          </a:p>
          <a:p>
            <a:pPr marL="342900" indent="-342900">
              <a:buAutoNum type="arabicParenR"/>
            </a:pPr>
            <a:r>
              <a:rPr lang="en-US" dirty="0" smtClean="0">
                <a:hlinkClick r:id="rId4"/>
              </a:rPr>
              <a:t>https://www.tutorialspoint.com/digital_communication/digital_communication_phase_shift_keying.htm</a:t>
            </a:r>
            <a:endParaRPr lang="en-US" dirty="0" smtClean="0"/>
          </a:p>
        </p:txBody>
      </p:sp>
      <p:sp>
        <p:nvSpPr>
          <p:cNvPr id="5" name="TextBox 4"/>
          <p:cNvSpPr txBox="1"/>
          <p:nvPr/>
        </p:nvSpPr>
        <p:spPr>
          <a:xfrm>
            <a:off x="533400" y="4267200"/>
            <a:ext cx="8001000" cy="646331"/>
          </a:xfrm>
          <a:prstGeom prst="rect">
            <a:avLst/>
          </a:prstGeom>
          <a:noFill/>
        </p:spPr>
        <p:txBody>
          <a:bodyPr wrap="square" rtlCol="0">
            <a:spAutoFit/>
          </a:bodyPr>
          <a:lstStyle/>
          <a:p>
            <a:r>
              <a:rPr lang="en-US" dirty="0" smtClean="0">
                <a:hlinkClick r:id="rId5"/>
              </a:rPr>
              <a:t>https://github.com/Militiaking/CommunicationLinkProject.git</a:t>
            </a:r>
            <a:endParaRPr lang="en-US" dirty="0" smtClean="0"/>
          </a:p>
          <a:p>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00" y="1143000"/>
            <a:ext cx="6019800" cy="1200329"/>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IN" sz="7200" b="1" dirty="0" smtClean="0">
                <a:ln w="11430"/>
                <a:solidFill>
                  <a:srgbClr val="00B050"/>
                </a:solidFill>
                <a:effectLst>
                  <a:glow rad="101600">
                    <a:schemeClr val="accent5">
                      <a:satMod val="175000"/>
                      <a:alpha val="40000"/>
                    </a:schemeClr>
                  </a:glow>
                  <a:outerShdw blurRad="50800" dist="39000" dir="5460000" algn="tl">
                    <a:srgbClr val="000000">
                      <a:alpha val="38000"/>
                    </a:srgbClr>
                  </a:outerShdw>
                </a:effectLst>
              </a:rPr>
              <a:t>Thank You</a:t>
            </a:r>
            <a:endParaRPr lang="en-US" sz="7200" b="1" dirty="0">
              <a:ln w="11430"/>
              <a:solidFill>
                <a:srgbClr val="00B050"/>
              </a:solidFill>
              <a:effectLst>
                <a:glow rad="101600">
                  <a:schemeClr val="accent5">
                    <a:satMod val="175000"/>
                    <a:alpha val="40000"/>
                  </a:schemeClr>
                </a:glow>
                <a:outerShdw blurRad="50800" dist="39000" dir="5460000" algn="tl">
                  <a:srgbClr val="000000">
                    <a:alpha val="38000"/>
                  </a:srgbClr>
                </a:outerShdw>
              </a:effectLst>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533400"/>
            <a:ext cx="8077200" cy="4893647"/>
          </a:xfrm>
          <a:prstGeom prst="rect">
            <a:avLst/>
          </a:prstGeom>
          <a:noFill/>
        </p:spPr>
        <p:txBody>
          <a:bodyPr wrap="square" rtlCol="0">
            <a:spAutoFit/>
          </a:bodyPr>
          <a:lstStyle/>
          <a:p>
            <a:r>
              <a:rPr lang="en-IN" sz="2400" b="1" dirty="0" smtClean="0">
                <a:solidFill>
                  <a:srgbClr val="002060"/>
                </a:solidFill>
              </a:rPr>
              <a:t>Definition of Phase Shift Keying?</a:t>
            </a:r>
          </a:p>
          <a:p>
            <a:r>
              <a:rPr lang="en-IN" sz="2400" b="1" dirty="0" smtClean="0">
                <a:solidFill>
                  <a:srgbClr val="002060"/>
                </a:solidFill>
              </a:rPr>
              <a:t>	</a:t>
            </a:r>
            <a:r>
              <a:rPr lang="en-IN" sz="2400" dirty="0" smtClean="0"/>
              <a:t>PSK is a digital modulation process of modulating the frequency of the carrier signal(reference signal) with respect to the input message signal.</a:t>
            </a:r>
          </a:p>
          <a:p>
            <a:endParaRPr lang="en-IN" sz="2400" dirty="0" smtClean="0"/>
          </a:p>
          <a:p>
            <a:endParaRPr lang="en-IN" sz="2400" dirty="0" smtClean="0"/>
          </a:p>
          <a:p>
            <a:r>
              <a:rPr lang="en-IN" sz="2400" dirty="0" smtClean="0"/>
              <a:t>Input signal – 0’s and 1’s</a:t>
            </a:r>
          </a:p>
          <a:p>
            <a:endParaRPr lang="en-IN" sz="2400" dirty="0" smtClean="0"/>
          </a:p>
          <a:p>
            <a:r>
              <a:rPr lang="en-IN" sz="2400" dirty="0" smtClean="0"/>
              <a:t>Depending on the number of symbols used....</a:t>
            </a:r>
          </a:p>
          <a:p>
            <a:pPr marL="457200" indent="-457200">
              <a:buAutoNum type="arabicParenR"/>
            </a:pPr>
            <a:r>
              <a:rPr lang="en-IN" sz="2400" dirty="0" smtClean="0">
                <a:solidFill>
                  <a:schemeClr val="accent1"/>
                </a:solidFill>
              </a:rPr>
              <a:t>BPSK</a:t>
            </a:r>
          </a:p>
          <a:p>
            <a:pPr marL="457200" indent="-457200">
              <a:buAutoNum type="arabicParenR"/>
            </a:pPr>
            <a:r>
              <a:rPr lang="en-IN" sz="2400" dirty="0" smtClean="0">
                <a:solidFill>
                  <a:schemeClr val="accent1"/>
                </a:solidFill>
              </a:rPr>
              <a:t>QPSK</a:t>
            </a:r>
          </a:p>
          <a:p>
            <a:pPr marL="457200" indent="-457200">
              <a:buAutoNum type="arabicParenR"/>
            </a:pPr>
            <a:r>
              <a:rPr lang="en-IN" sz="2400" dirty="0" smtClean="0">
                <a:solidFill>
                  <a:schemeClr val="accent1"/>
                </a:solidFill>
              </a:rPr>
              <a:t>8-PSK</a:t>
            </a:r>
          </a:p>
          <a:p>
            <a:endParaRPr lang="en-US" sz="2400" b="1" dirty="0">
              <a:solidFill>
                <a:srgbClr val="002060"/>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533400"/>
            <a:ext cx="8382000" cy="4832092"/>
          </a:xfrm>
          <a:prstGeom prst="rect">
            <a:avLst/>
          </a:prstGeom>
          <a:noFill/>
        </p:spPr>
        <p:txBody>
          <a:bodyPr wrap="square" rtlCol="0">
            <a:spAutoFit/>
          </a:bodyPr>
          <a:lstStyle/>
          <a:p>
            <a:r>
              <a:rPr lang="en-IN" sz="2800" b="1" dirty="0" smtClean="0">
                <a:solidFill>
                  <a:srgbClr val="FFC000"/>
                </a:solidFill>
              </a:rPr>
              <a:t>Binary Phase Shift Keying:</a:t>
            </a:r>
          </a:p>
          <a:p>
            <a:r>
              <a:rPr lang="en-IN" dirty="0" smtClean="0"/>
              <a:t>	</a:t>
            </a:r>
            <a:r>
              <a:rPr lang="en-US" sz="2000" dirty="0" smtClean="0"/>
              <a:t>BPSK is a two phase modulation scheme, where the 0's and 1's in a binary message are represented by two different phase states in the carrier signal: for binary 1 and for binary 0.</a:t>
            </a:r>
          </a:p>
          <a:p>
            <a:r>
              <a:rPr lang="en-IN" sz="2000" dirty="0" smtClean="0"/>
              <a:t>Symbol Set: { s1(t), s2(t) } ; </a:t>
            </a:r>
            <a:r>
              <a:rPr lang="en-IN" sz="2000" dirty="0" smtClean="0">
                <a:sym typeface="Wingdings" pitchFamily="2" charset="2"/>
              </a:rPr>
              <a:t>‘0’  s1(t), ‘1’  s2(t)</a:t>
            </a:r>
          </a:p>
          <a:p>
            <a:endParaRPr lang="en-IN" dirty="0" smtClean="0">
              <a:sym typeface="Wingdings" pitchFamily="2" charset="2"/>
            </a:endParaRPr>
          </a:p>
          <a:p>
            <a:endParaRPr lang="en-IN" dirty="0" smtClean="0"/>
          </a:p>
          <a:p>
            <a:r>
              <a:rPr lang="en-IN" sz="2800" b="1" dirty="0" err="1" smtClean="0">
                <a:solidFill>
                  <a:srgbClr val="FFC000"/>
                </a:solidFill>
              </a:rPr>
              <a:t>Quadrature</a:t>
            </a:r>
            <a:r>
              <a:rPr lang="en-IN" sz="2800" b="1" dirty="0" smtClean="0">
                <a:solidFill>
                  <a:srgbClr val="FFC000"/>
                </a:solidFill>
              </a:rPr>
              <a:t> Phase Shift Keying:</a:t>
            </a:r>
          </a:p>
          <a:p>
            <a:r>
              <a:rPr lang="en-IN" dirty="0" smtClean="0"/>
              <a:t>	</a:t>
            </a:r>
            <a:r>
              <a:rPr lang="en-US" sz="2000" dirty="0" smtClean="0"/>
              <a:t>QPSK is a form of Phase Shift Keying in which two bits are modulated at once, selecting one of four possible carrier phase shifts (0, 90, 180, or 270 degrees). allows QPSK the signal to carry twice as much information as ordinary PSK using the same bandwidth.</a:t>
            </a:r>
          </a:p>
          <a:p>
            <a:r>
              <a:rPr lang="en-IN" sz="2000" dirty="0" smtClean="0"/>
              <a:t>Symbol Set: { s1(t), s2(t), s3(t),s4(t) }</a:t>
            </a:r>
          </a:p>
          <a:p>
            <a:endParaRPr lang="en-IN" dirty="0" smtClean="0"/>
          </a:p>
          <a:p>
            <a:endParaRPr lang="en-IN"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ig 1"/>
          <p:cNvPicPr>
            <a:picLocks noChangeAspect="1" noChangeArrowheads="1"/>
          </p:cNvPicPr>
          <p:nvPr/>
        </p:nvPicPr>
        <p:blipFill>
          <a:blip r:embed="rId2" cstate="print"/>
          <a:srcRect/>
          <a:stretch>
            <a:fillRect/>
          </a:stretch>
        </p:blipFill>
        <p:spPr bwMode="auto">
          <a:xfrm>
            <a:off x="304800" y="1371600"/>
            <a:ext cx="8534400" cy="5257800"/>
          </a:xfrm>
          <a:prstGeom prst="rect">
            <a:avLst/>
          </a:prstGeom>
          <a:noFill/>
        </p:spPr>
      </p:pic>
      <p:sp>
        <p:nvSpPr>
          <p:cNvPr id="3" name="TextBox 2"/>
          <p:cNvSpPr txBox="1"/>
          <p:nvPr/>
        </p:nvSpPr>
        <p:spPr>
          <a:xfrm>
            <a:off x="228600" y="228600"/>
            <a:ext cx="5562600" cy="830997"/>
          </a:xfrm>
          <a:prstGeom prst="rect">
            <a:avLst/>
          </a:prstGeom>
          <a:noFill/>
        </p:spPr>
        <p:txBody>
          <a:bodyPr wrap="square" rtlCol="0">
            <a:spAutoFit/>
          </a:bodyPr>
          <a:lstStyle/>
          <a:p>
            <a:r>
              <a:rPr lang="en-IN" sz="2400" b="1" dirty="0" smtClean="0">
                <a:solidFill>
                  <a:srgbClr val="FFFF00"/>
                </a:solidFill>
              </a:rPr>
              <a:t>BPSK Simulation Model using Block Diagrams:</a:t>
            </a:r>
            <a:endParaRPr lang="en-US" sz="2400" b="1" dirty="0">
              <a:solidFill>
                <a:srgbClr val="FFFF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457200"/>
            <a:ext cx="7239000" cy="584775"/>
          </a:xfrm>
          <a:prstGeom prst="rect">
            <a:avLst/>
          </a:prstGeom>
          <a:noFill/>
        </p:spPr>
        <p:txBody>
          <a:bodyPr wrap="square" rtlCol="0">
            <a:spAutoFit/>
          </a:bodyPr>
          <a:lstStyle/>
          <a:p>
            <a:r>
              <a:rPr lang="en-IN" sz="3200" b="1"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Real Time Application Of BPSK:</a:t>
            </a:r>
            <a:endParaRPr lang="en-US" sz="3200" b="1"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3" name="TextBox 2"/>
          <p:cNvSpPr txBox="1"/>
          <p:nvPr/>
        </p:nvSpPr>
        <p:spPr>
          <a:xfrm>
            <a:off x="457200" y="1295400"/>
            <a:ext cx="8229600" cy="5632311"/>
          </a:xfrm>
          <a:prstGeom prst="rect">
            <a:avLst/>
          </a:prstGeom>
          <a:noFill/>
        </p:spPr>
        <p:txBody>
          <a:bodyPr wrap="square" rtlCol="0">
            <a:spAutoFit/>
          </a:bodyPr>
          <a:lstStyle/>
          <a:p>
            <a:pPr marL="342900" indent="-342900">
              <a:buAutoNum type="arabicParenR"/>
            </a:pPr>
            <a:r>
              <a:rPr lang="en-IN" sz="2400" dirty="0" smtClean="0"/>
              <a:t>It is most robust modulation technique due to the fact that binary 1 and 0 are separated180 degree phase shift of the carrier, hence withstand severe amount of channel fading.</a:t>
            </a:r>
          </a:p>
          <a:p>
            <a:pPr marL="342900" indent="-342900">
              <a:buAutoNum type="arabicParenR"/>
            </a:pPr>
            <a:r>
              <a:rPr lang="en-IN" sz="2400" dirty="0" smtClean="0"/>
              <a:t>BPSK modulated data can travel longer distances when transmitted from base station.</a:t>
            </a:r>
          </a:p>
          <a:p>
            <a:pPr marL="342900" indent="-342900">
              <a:buAutoNum type="arabicParenR"/>
            </a:pPr>
            <a:r>
              <a:rPr lang="en-IN" sz="2400" dirty="0" smtClean="0"/>
              <a:t>They are used in Time or Frequency Synchronization and channel estimation or equalization purpose.</a:t>
            </a:r>
          </a:p>
          <a:p>
            <a:pPr marL="342900" indent="-342900">
              <a:buAutoNum type="arabicParenR"/>
            </a:pPr>
            <a:r>
              <a:rPr lang="en-IN" sz="2400" dirty="0" smtClean="0"/>
              <a:t>Cellular towers for long distance communication or transmission of the data.</a:t>
            </a:r>
          </a:p>
          <a:p>
            <a:pPr marL="342900" indent="-342900">
              <a:buAutoNum type="arabicParenR"/>
            </a:pPr>
            <a:r>
              <a:rPr lang="en-IN" sz="2400" dirty="0" smtClean="0"/>
              <a:t>Its requires only two decisions in order to recover original binary information. Hence receiver is very simple compare to other modulation types.</a:t>
            </a:r>
          </a:p>
          <a:p>
            <a:pPr marL="342900" indent="-342900">
              <a:buAutoNum type="arabicParenR"/>
            </a:pPr>
            <a:r>
              <a:rPr lang="en-IN" sz="2400" dirty="0" smtClean="0"/>
              <a:t>Less no of bits , so less power, hence power efficient modulation.</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457200"/>
            <a:ext cx="7543800" cy="646331"/>
          </a:xfrm>
          <a:prstGeom prst="rect">
            <a:avLst/>
          </a:prstGeom>
          <a:noFill/>
        </p:spPr>
        <p:txBody>
          <a:bodyPr wrap="square" rtlCol="0">
            <a:spAutoFit/>
          </a:bodyPr>
          <a:lstStyle/>
          <a:p>
            <a:r>
              <a:rPr lang="en-IN" sz="3600" b="1" dirty="0" smtClean="0">
                <a:ln w="18000">
                  <a:solidFill>
                    <a:schemeClr val="accent2">
                      <a:satMod val="140000"/>
                    </a:schemeClr>
                  </a:solidFill>
                  <a:prstDash val="solid"/>
                  <a:miter lim="800000"/>
                </a:ln>
                <a:noFill/>
                <a:effectLst>
                  <a:outerShdw blurRad="38100" dist="38100" dir="2700000" algn="tl">
                    <a:srgbClr val="000000">
                      <a:alpha val="43137"/>
                    </a:srgbClr>
                  </a:outerShdw>
                </a:effectLst>
              </a:rPr>
              <a:t>Disadvantage of BPSK:</a:t>
            </a:r>
            <a:endParaRPr lang="en-US" sz="3600" b="1" dirty="0">
              <a:ln w="18000">
                <a:solidFill>
                  <a:schemeClr val="accent2">
                    <a:satMod val="140000"/>
                  </a:schemeClr>
                </a:solidFill>
                <a:prstDash val="solid"/>
                <a:miter lim="800000"/>
              </a:ln>
              <a:noFill/>
              <a:effectLst>
                <a:outerShdw blurRad="38100" dist="38100" dir="2700000" algn="tl">
                  <a:srgbClr val="000000">
                    <a:alpha val="43137"/>
                  </a:srgbClr>
                </a:outerShdw>
              </a:effectLst>
            </a:endParaRPr>
          </a:p>
        </p:txBody>
      </p:sp>
      <p:sp>
        <p:nvSpPr>
          <p:cNvPr id="3" name="TextBox 2"/>
          <p:cNvSpPr txBox="1"/>
          <p:nvPr/>
        </p:nvSpPr>
        <p:spPr>
          <a:xfrm>
            <a:off x="381000" y="1524000"/>
            <a:ext cx="8458200" cy="3539430"/>
          </a:xfrm>
          <a:prstGeom prst="rect">
            <a:avLst/>
          </a:prstGeom>
          <a:noFill/>
        </p:spPr>
        <p:txBody>
          <a:bodyPr wrap="square" rtlCol="0">
            <a:spAutoFit/>
          </a:bodyPr>
          <a:lstStyle/>
          <a:p>
            <a:pPr marL="342900" indent="-342900">
              <a:buAutoNum type="arabicParenR"/>
            </a:pPr>
            <a:r>
              <a:rPr lang="en-IN" sz="2800" dirty="0" smtClean="0"/>
              <a:t>One bit is carried by one single </a:t>
            </a:r>
            <a:r>
              <a:rPr lang="en-IN" sz="2800" dirty="0" err="1" smtClean="0"/>
              <a:t>analog</a:t>
            </a:r>
            <a:r>
              <a:rPr lang="en-IN" sz="2800" dirty="0" smtClean="0"/>
              <a:t> carrier. Hence data rate in bits per second is same as the symbol rate.</a:t>
            </a:r>
          </a:p>
          <a:p>
            <a:pPr marL="342900" indent="-342900">
              <a:buAutoNum type="arabicParenR"/>
            </a:pPr>
            <a:r>
              <a:rPr lang="en-IN" sz="2800" dirty="0" smtClean="0"/>
              <a:t>Its is not bandwidth efficient compared to QPSK , 16 QAM, 64 QAM.</a:t>
            </a:r>
          </a:p>
          <a:p>
            <a:pPr marL="342900" indent="-342900">
              <a:buAutoNum type="arabicParenR"/>
            </a:pPr>
            <a:r>
              <a:rPr lang="en-IN" sz="2800" dirty="0" smtClean="0"/>
              <a:t>It has the highest bandwidth among all other PSK modulation schemes.</a:t>
            </a:r>
          </a:p>
          <a:p>
            <a:pPr marL="342900" indent="-342900">
              <a:buAutoNum type="arabicParenR"/>
            </a:pPr>
            <a:endParaRPr lang="en-IN" sz="2800" dirty="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381000"/>
            <a:ext cx="7162800" cy="584775"/>
          </a:xfrm>
          <a:prstGeom prst="rect">
            <a:avLst/>
          </a:prstGeom>
          <a:noFill/>
        </p:spPr>
        <p:txBody>
          <a:bodyPr wrap="square" rtlCol="0">
            <a:spAutoFit/>
          </a:bodyPr>
          <a:lstStyle/>
          <a:p>
            <a:r>
              <a:rPr lang="en-IN" sz="3200" b="1" dirty="0" smtClean="0">
                <a:solidFill>
                  <a:srgbClr val="00B0F0"/>
                </a:solidFill>
              </a:rPr>
              <a:t>Simulation of BPSK:</a:t>
            </a:r>
            <a:endParaRPr lang="en-US" sz="3200" b="1" dirty="0">
              <a:solidFill>
                <a:srgbClr val="00B0F0"/>
              </a:solidFill>
            </a:endParaRPr>
          </a:p>
        </p:txBody>
      </p:sp>
      <p:sp>
        <p:nvSpPr>
          <p:cNvPr id="3" name="TextBox 2"/>
          <p:cNvSpPr txBox="1"/>
          <p:nvPr/>
        </p:nvSpPr>
        <p:spPr>
          <a:xfrm>
            <a:off x="457200" y="1371600"/>
            <a:ext cx="8229600" cy="3323987"/>
          </a:xfrm>
          <a:prstGeom prst="rect">
            <a:avLst/>
          </a:prstGeom>
          <a:noFill/>
        </p:spPr>
        <p:txBody>
          <a:bodyPr wrap="square" rtlCol="0">
            <a:spAutoFit/>
          </a:bodyPr>
          <a:lstStyle/>
          <a:p>
            <a:pPr marL="342900" indent="-342900">
              <a:buAutoNum type="arabicParenR"/>
            </a:pPr>
            <a:r>
              <a:rPr lang="en-IN" sz="2400" dirty="0" smtClean="0"/>
              <a:t>Modulation with the carrier Signal.</a:t>
            </a:r>
          </a:p>
          <a:p>
            <a:pPr marL="342900" indent="-342900">
              <a:buAutoNum type="arabicParenR"/>
            </a:pPr>
            <a:r>
              <a:rPr lang="en-IN" sz="2400" dirty="0" smtClean="0"/>
              <a:t>Passing the signal through the AWGN (Additive White Gaussian Noise).</a:t>
            </a:r>
          </a:p>
          <a:p>
            <a:pPr marL="342900" indent="-342900">
              <a:buAutoNum type="arabicParenR"/>
            </a:pPr>
            <a:r>
              <a:rPr lang="en-IN" sz="2400" dirty="0" smtClean="0"/>
              <a:t>Prediction using the Maximum livelihood Decision.</a:t>
            </a:r>
          </a:p>
          <a:p>
            <a:pPr marL="342900" indent="-342900">
              <a:buAutoNum type="arabicParenR"/>
            </a:pPr>
            <a:r>
              <a:rPr lang="en-IN" sz="2400" dirty="0" smtClean="0"/>
              <a:t>Demodulation of the received signal using Butterworth filter.</a:t>
            </a:r>
          </a:p>
          <a:p>
            <a:pPr marL="342900" indent="-342900">
              <a:buAutoNum type="arabicParenR"/>
            </a:pPr>
            <a:r>
              <a:rPr lang="en-IN" sz="2400" dirty="0" smtClean="0"/>
              <a:t>Plotting the BER </a:t>
            </a:r>
            <a:r>
              <a:rPr lang="en-IN" sz="2400" dirty="0" err="1" smtClean="0"/>
              <a:t>vs</a:t>
            </a:r>
            <a:r>
              <a:rPr lang="en-IN" sz="2400" dirty="0" smtClean="0"/>
              <a:t> SNR Graph.</a:t>
            </a:r>
          </a:p>
          <a:p>
            <a:pPr marL="342900" indent="-342900">
              <a:buAutoNum type="arabicParenR"/>
            </a:pPr>
            <a:r>
              <a:rPr lang="en-IN" sz="2400" dirty="0" smtClean="0"/>
              <a:t>Signal Constellation of the transmitted signal.</a:t>
            </a:r>
          </a:p>
          <a:p>
            <a:pPr marL="342900" indent="-342900">
              <a:buAutoNum type="arabicParenR"/>
            </a:pP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533400"/>
            <a:ext cx="7543800" cy="830997"/>
          </a:xfrm>
          <a:prstGeom prst="rect">
            <a:avLst/>
          </a:prstGeom>
          <a:noFill/>
        </p:spPr>
        <p:txBody>
          <a:bodyPr wrap="square" rtlCol="0">
            <a:spAutoFit/>
          </a:bodyPr>
          <a:lstStyle/>
          <a:p>
            <a:r>
              <a:rPr lang="en-IN" sz="2400" b="1" dirty="0" smtClean="0"/>
              <a:t>Modulation of the input signal and Mapping the input signal:</a:t>
            </a:r>
            <a:endParaRPr lang="en-US" sz="2400" b="1" dirty="0"/>
          </a:p>
        </p:txBody>
      </p:sp>
      <p:pic>
        <p:nvPicPr>
          <p:cNvPr id="1026" name="Picture 2"/>
          <p:cNvPicPr>
            <a:picLocks noChangeAspect="1" noChangeArrowheads="1"/>
          </p:cNvPicPr>
          <p:nvPr/>
        </p:nvPicPr>
        <p:blipFill>
          <a:blip r:embed="rId2" cstate="print"/>
          <a:srcRect/>
          <a:stretch>
            <a:fillRect/>
          </a:stretch>
        </p:blipFill>
        <p:spPr bwMode="auto">
          <a:xfrm>
            <a:off x="304800" y="1752600"/>
            <a:ext cx="8458200" cy="3352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cstate="print"/>
          <a:srcRect/>
          <a:stretch>
            <a:fillRect/>
          </a:stretch>
        </p:blipFill>
        <p:spPr bwMode="auto">
          <a:xfrm>
            <a:off x="457200" y="1905000"/>
            <a:ext cx="8229600" cy="3657600"/>
          </a:xfrm>
          <a:prstGeom prst="rect">
            <a:avLst/>
          </a:prstGeom>
          <a:noFill/>
          <a:ln w="9525">
            <a:noFill/>
            <a:miter lim="800000"/>
            <a:headEnd/>
            <a:tailEnd/>
          </a:ln>
          <a:effectLst/>
        </p:spPr>
      </p:pic>
      <p:sp>
        <p:nvSpPr>
          <p:cNvPr id="4" name="TextBox 3"/>
          <p:cNvSpPr txBox="1"/>
          <p:nvPr/>
        </p:nvSpPr>
        <p:spPr>
          <a:xfrm>
            <a:off x="457200" y="609600"/>
            <a:ext cx="7924800" cy="830997"/>
          </a:xfrm>
          <a:prstGeom prst="rect">
            <a:avLst/>
          </a:prstGeom>
          <a:noFill/>
        </p:spPr>
        <p:txBody>
          <a:bodyPr wrap="square" rtlCol="0">
            <a:spAutoFit/>
          </a:bodyPr>
          <a:lstStyle/>
          <a:p>
            <a:r>
              <a:rPr lang="en-IN" sz="2400" b="1" dirty="0" smtClean="0"/>
              <a:t>Mapping the symbols to plot the Signal Constellation of the BPSK</a:t>
            </a:r>
            <a:r>
              <a:rPr lang="en-IN" dirty="0" smtClean="0"/>
              <a:t>:</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echn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Technic">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Technic</Template>
  <TotalTime>662</TotalTime>
  <Words>371</Words>
  <Application>Microsoft Office PowerPoint</Application>
  <PresentationFormat>On-screen Show (4:3)</PresentationFormat>
  <Paragraphs>69</Paragraphs>
  <Slides>19</Slides>
  <Notes>1</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Technic</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KRISHNAKUMAR</dc:creator>
  <cp:lastModifiedBy>KRISHNAKUMAR</cp:lastModifiedBy>
  <cp:revision>74</cp:revision>
  <dcterms:created xsi:type="dcterms:W3CDTF">2006-08-16T00:00:00Z</dcterms:created>
  <dcterms:modified xsi:type="dcterms:W3CDTF">2020-10-26T19:00:12Z</dcterms:modified>
</cp:coreProperties>
</file>