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85" r:id="rId3"/>
    <p:sldId id="286" r:id="rId4"/>
    <p:sldId id="287" r:id="rId5"/>
    <p:sldId id="288" r:id="rId6"/>
    <p:sldId id="289" r:id="rId7"/>
    <p:sldId id="275" r:id="rId8"/>
    <p:sldId id="276" r:id="rId9"/>
    <p:sldId id="277" r:id="rId10"/>
    <p:sldId id="336" r:id="rId11"/>
    <p:sldId id="337" r:id="rId12"/>
    <p:sldId id="338" r:id="rId13"/>
    <p:sldId id="339" r:id="rId14"/>
    <p:sldId id="284" r:id="rId15"/>
    <p:sldId id="299" r:id="rId16"/>
    <p:sldId id="311" r:id="rId17"/>
    <p:sldId id="332" r:id="rId18"/>
    <p:sldId id="305" r:id="rId19"/>
    <p:sldId id="313" r:id="rId20"/>
    <p:sldId id="314" r:id="rId21"/>
    <p:sldId id="315" r:id="rId22"/>
    <p:sldId id="316" r:id="rId23"/>
    <p:sldId id="333" r:id="rId24"/>
    <p:sldId id="317" r:id="rId25"/>
    <p:sldId id="318" r:id="rId26"/>
    <p:sldId id="319" r:id="rId27"/>
    <p:sldId id="322" r:id="rId28"/>
    <p:sldId id="334" r:id="rId29"/>
    <p:sldId id="335" r:id="rId30"/>
    <p:sldId id="324" r:id="rId31"/>
    <p:sldId id="327" r:id="rId32"/>
    <p:sldId id="328" r:id="rId33"/>
    <p:sldId id="331" r:id="rId34"/>
    <p:sldId id="329" r:id="rId35"/>
    <p:sldId id="312" r:id="rId36"/>
    <p:sldId id="308" r:id="rId37"/>
    <p:sldId id="309" r:id="rId38"/>
    <p:sldId id="310" r:id="rId39"/>
    <p:sldId id="303" r:id="rId40"/>
    <p:sldId id="340" r:id="rId41"/>
    <p:sldId id="273" r:id="rId4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0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-108" y="-870"/>
      </p:cViewPr>
      <p:guideLst>
        <p:guide orient="horz" pos="55"/>
        <p:guide orient="horz" pos="3162"/>
        <p:guide pos="1202"/>
        <p:guide pos="56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4724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A7808C2C-12D8-49E5-A767-E2D2FD52F0C8}"/>
              </a:ext>
            </a:extLst>
          </p:cNvPr>
          <p:cNvCxnSpPr>
            <a:cxnSpLocks/>
          </p:cNvCxnSpPr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2A1F05D5-6AF2-485F-90D3-0D200AD3D2C8}"/>
              </a:ext>
            </a:extLst>
          </p:cNvPr>
          <p:cNvGrpSpPr/>
          <p:nvPr userDrawn="1"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667B22CB-8808-414D-A143-BD5ED12B2D12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="" xmlns:a16="http://schemas.microsoft.com/office/drawing/2014/main" id="{6A7779CB-C061-4F57-9C73-4B712E01C6D3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0" name="AutoShape 43">
                <a:extLst>
                  <a:ext uri="{FF2B5EF4-FFF2-40B4-BE49-F238E27FC236}">
                    <a16:creationId xmlns="" xmlns:a16="http://schemas.microsoft.com/office/drawing/2014/main" id="{A4EBCCF3-1011-4C4E-AC09-1FD950859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1" name="AutoShape 44">
                <a:extLst>
                  <a:ext uri="{FF2B5EF4-FFF2-40B4-BE49-F238E27FC236}">
                    <a16:creationId xmlns="" xmlns:a16="http://schemas.microsoft.com/office/drawing/2014/main" id="{5DEEC6ED-5F8A-497E-87B3-5EC42B6EF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2" name="AutoShape 45">
                <a:extLst>
                  <a:ext uri="{FF2B5EF4-FFF2-40B4-BE49-F238E27FC236}">
                    <a16:creationId xmlns="" xmlns:a16="http://schemas.microsoft.com/office/drawing/2014/main" id="{EBCBDC78-519F-4DCF-9701-737C2E299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223466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7664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0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6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49F7-5D90-411E-B63D-8723CE855B03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fe135791000/MySQ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zh_tw/download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/phpmyadmi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橢圓 22"/>
          <p:cNvSpPr/>
          <p:nvPr/>
        </p:nvSpPr>
        <p:spPr>
          <a:xfrm>
            <a:off x="3835940" y="848674"/>
            <a:ext cx="1445741" cy="1445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26" name="Picture 2" descr="C:\Users\zxc88\Desktop\mysql_PNG26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694" y="917237"/>
            <a:ext cx="1308611" cy="130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本框 10">
            <a:extLst>
              <a:ext uri="{FF2B5EF4-FFF2-40B4-BE49-F238E27FC236}">
                <a16:creationId xmlns=""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2191812" y="2439683"/>
            <a:ext cx="4733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1"/>
                </a:solidFill>
                <a:latin typeface="+mn-ea"/>
              </a:rPr>
              <a:t>MySQL </a:t>
            </a:r>
            <a:r>
              <a:rPr lang="zh-TW" altLang="en-US" sz="4000" b="1" dirty="0" smtClean="0">
                <a:solidFill>
                  <a:schemeClr val="accent1"/>
                </a:solidFill>
                <a:latin typeface="+mn-ea"/>
              </a:rPr>
              <a:t>資料庫實務</a:t>
            </a:r>
            <a:endParaRPr lang="zh-CN" altLang="en-US" sz="4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0" name="文本框 19">
            <a:extLst>
              <a:ext uri="{FF2B5EF4-FFF2-40B4-BE49-F238E27FC236}">
                <a16:creationId xmlns=""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757242" y="3999047"/>
            <a:ext cx="1603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1"/>
                </a:solidFill>
                <a:latin typeface="+mn-ea"/>
              </a:rPr>
              <a:t>D</a:t>
            </a:r>
            <a:r>
              <a:rPr lang="en-US" altLang="zh-TW" sz="1400" b="1" dirty="0" smtClean="0">
                <a:solidFill>
                  <a:schemeClr val="accent1"/>
                </a:solidFill>
                <a:latin typeface="+mn-ea"/>
              </a:rPr>
              <a:t>E</a:t>
            </a:r>
            <a:r>
              <a:rPr lang="en-US" altLang="zh-CN" sz="1400" b="1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TW" sz="1400" b="1" dirty="0" smtClean="0">
                <a:solidFill>
                  <a:schemeClr val="accent1"/>
                </a:solidFill>
                <a:latin typeface="+mn-ea"/>
              </a:rPr>
              <a:t>-</a:t>
            </a:r>
            <a:r>
              <a:rPr lang="en-US" altLang="zh-CN" sz="1400" b="1" dirty="0" smtClean="0">
                <a:solidFill>
                  <a:schemeClr val="accent1"/>
                </a:solidFill>
                <a:latin typeface="+mn-ea"/>
              </a:rPr>
              <a:t> L</a:t>
            </a:r>
            <a:r>
              <a:rPr lang="en-US" altLang="zh-TW" sz="1400" b="1" dirty="0" smtClean="0">
                <a:solidFill>
                  <a:schemeClr val="accent1"/>
                </a:solidFill>
                <a:latin typeface="+mn-ea"/>
              </a:rPr>
              <a:t>ONG</a:t>
            </a:r>
            <a:r>
              <a:rPr lang="en-US" altLang="zh-CN" sz="1400" b="1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zh-TW" altLang="en-US" sz="1400" b="1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1400" b="1" dirty="0" smtClean="0">
                <a:solidFill>
                  <a:schemeClr val="accent1"/>
                </a:solidFill>
                <a:latin typeface="+mn-ea"/>
              </a:rPr>
              <a:t>C</a:t>
            </a:r>
            <a:r>
              <a:rPr lang="en-US" altLang="zh-TW" sz="1400" b="1" dirty="0" smtClean="0">
                <a:solidFill>
                  <a:schemeClr val="accent1"/>
                </a:solidFill>
                <a:latin typeface="+mn-ea"/>
              </a:rPr>
              <a:t>AL</a:t>
            </a:r>
            <a:endParaRPr lang="zh-CN" altLang="en-US" sz="1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1" name="文本框 25">
            <a:extLst>
              <a:ext uri="{FF2B5EF4-FFF2-40B4-BE49-F238E27FC236}">
                <a16:creationId xmlns=""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1587007" y="3221142"/>
            <a:ext cx="594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1"/>
                </a:solidFill>
                <a:latin typeface="+mj-lt"/>
              </a:rPr>
              <a:t>Database </a:t>
            </a:r>
            <a:r>
              <a:rPr lang="en-US" altLang="zh-CN" sz="2400" b="1" dirty="0">
                <a:solidFill>
                  <a:schemeClr val="accent1"/>
                </a:solidFill>
                <a:latin typeface="+mj-lt"/>
              </a:rPr>
              <a:t>Management System</a:t>
            </a:r>
            <a:endParaRPr lang="zh-CN" altLang="en-US" sz="24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634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數學運算</a:t>
            </a:r>
            <a:endParaRPr lang="en-US" altLang="zh-CN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573144"/>
              </p:ext>
            </p:extLst>
          </p:nvPr>
        </p:nvGraphicFramePr>
        <p:xfrm>
          <a:off x="1524000" y="1517213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優先順序</a:t>
                      </a:r>
                      <a:endParaRPr lang="en-US" altLang="zh-TW" sz="16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運算子</a:t>
                      </a:r>
                      <a:endParaRPr lang="zh-TW" altLang="en-US" sz="16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說明</a:t>
                      </a:r>
                      <a:endParaRPr lang="zh-TW" altLang="en-US" sz="16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範例</a:t>
                      </a:r>
                      <a:endParaRPr lang="zh-TW" altLang="en-US" sz="16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運算結果</a:t>
                      </a:r>
                      <a:endParaRPr lang="zh-TW" altLang="en-US" sz="16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%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餘數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7 % 3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MOD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餘數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7 MOD 3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乘法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7 * 3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21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/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除法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7 / 3 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2.333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DIV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除法</a:t>
                      </a:r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整數</a:t>
                      </a:r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7 DIV 3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+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加法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7 + 3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10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-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減法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7 - 3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4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44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比較運算子</a:t>
            </a:r>
            <a:endParaRPr lang="en-US" altLang="zh-CN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159958"/>
              </p:ext>
            </p:extLst>
          </p:nvPr>
        </p:nvGraphicFramePr>
        <p:xfrm>
          <a:off x="1524000" y="1476922"/>
          <a:ext cx="6096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優先順序</a:t>
                      </a:r>
                      <a:endParaRPr lang="zh-TW" altLang="en-US" sz="16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運算子</a:t>
                      </a:r>
                      <a:endParaRPr lang="zh-TW" altLang="en-US" sz="16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說明</a:t>
                      </a:r>
                      <a:endParaRPr lang="zh-TW" altLang="en-US" sz="16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=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等於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&lt;=&gt;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等於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!=</a:t>
                      </a:r>
                      <a:r>
                        <a:rPr lang="zh-TW" altLang="en-US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不等於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&lt;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小於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&lt;=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小於等於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&gt;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大於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&gt;=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大於等於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56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邏輯運算子</a:t>
            </a:r>
            <a:endParaRPr lang="en-US" altLang="zh-CN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238896"/>
              </p:ext>
            </p:extLst>
          </p:nvPr>
        </p:nvGraphicFramePr>
        <p:xfrm>
          <a:off x="1524000" y="155925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優先順序</a:t>
                      </a:r>
                      <a:endParaRPr lang="zh-TW" altLang="en-US" sz="16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運算子</a:t>
                      </a:r>
                      <a:endParaRPr lang="zh-TW" altLang="en-US" sz="16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說明</a:t>
                      </a:r>
                      <a:endParaRPr lang="zh-TW" altLang="en-US" sz="16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NOT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非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&amp;&amp;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且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AND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且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||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或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OR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或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XOR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互斥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5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其他條件運算子</a:t>
            </a:r>
            <a:endParaRPr lang="en-US" altLang="zh-CN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968923"/>
              </p:ext>
            </p:extLst>
          </p:nvPr>
        </p:nvGraphicFramePr>
        <p:xfrm>
          <a:off x="1524000" y="180099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運算子</a:t>
                      </a:r>
                      <a:endParaRPr lang="zh-TW" altLang="en-US" sz="16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說明</a:t>
                      </a:r>
                      <a:endParaRPr lang="zh-TW" altLang="en-US" sz="16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BETWEEN</a:t>
                      </a:r>
                      <a:r>
                        <a:rPr lang="en-US" altLang="zh-TW" sz="1500" b="1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… AND …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範圍比較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IN </a:t>
                      </a:r>
                      <a:r>
                        <a:rPr lang="en-US" altLang="zh-TW" sz="1500" b="1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( … )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成員比較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IS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是 </a:t>
                      </a:r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…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IS</a:t>
                      </a:r>
                      <a:r>
                        <a:rPr lang="en-US" altLang="zh-TW" sz="1500" b="1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NOT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不是</a:t>
                      </a:r>
                      <a:r>
                        <a:rPr lang="zh-TW" altLang="en-US" sz="1500" b="1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sz="1500" b="1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…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LIKE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像 </a:t>
                      </a:r>
                      <a:r>
                        <a:rPr lang="en-US" altLang="zh-TW" sz="15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…</a:t>
                      </a:r>
                      <a:endParaRPr lang="zh-TW" altLang="en-US" sz="15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76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48125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SELECT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查詢指令</a:t>
            </a:r>
            <a:r>
              <a:rPr lang="en-US" altLang="zh-TW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‐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圖例</a:t>
            </a:r>
            <a:endParaRPr lang="en-US" altLang="zh-CN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69" y="1021571"/>
            <a:ext cx="5497260" cy="3784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51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查詢敘述</a:t>
            </a:r>
            <a:endParaRPr lang="en-US" altLang="zh-CN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4740106" y="2613719"/>
            <a:ext cx="3998791" cy="2031325"/>
            <a:chOff x="4939467" y="2501423"/>
            <a:chExt cx="3998791" cy="2031325"/>
          </a:xfrm>
        </p:grpSpPr>
        <p:cxnSp>
          <p:nvCxnSpPr>
            <p:cNvPr id="6" name="直線單箭頭接點 5"/>
            <p:cNvCxnSpPr/>
            <p:nvPr/>
          </p:nvCxnSpPr>
          <p:spPr>
            <a:xfrm>
              <a:off x="5496120" y="2501423"/>
              <a:ext cx="0" cy="20313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群組 42"/>
            <p:cNvGrpSpPr/>
            <p:nvPr/>
          </p:nvGrpSpPr>
          <p:grpSpPr>
            <a:xfrm>
              <a:off x="4939467" y="2501423"/>
              <a:ext cx="3998791" cy="2031325"/>
              <a:chOff x="4939467" y="2501423"/>
              <a:chExt cx="3998791" cy="2031325"/>
            </a:xfrm>
          </p:grpSpPr>
          <p:sp>
            <p:nvSpPr>
              <p:cNvPr id="4" name="矩形 3">
                <a:extLst>
                  <a:ext uri="{FF2B5EF4-FFF2-40B4-BE49-F238E27FC236}">
                    <a16:creationId xmlns="" xmlns:a16="http://schemas.microsoft.com/office/drawing/2014/main" id="{9E909954-10C8-4280-953E-B54B27A00653}"/>
                  </a:ext>
                </a:extLst>
              </p:cNvPr>
              <p:cNvSpPr/>
              <p:nvPr/>
            </p:nvSpPr>
            <p:spPr>
              <a:xfrm>
                <a:off x="5680051" y="2501423"/>
                <a:ext cx="3258207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b="1" kern="100" dirty="0" smtClean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SELECT       </a:t>
                </a:r>
                <a:r>
                  <a:rPr lang="zh-TW" altLang="en-US" b="1" kern="100" dirty="0" smtClean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 想要查詢的欄位</a:t>
                </a:r>
                <a:endParaRPr lang="en-US" altLang="zh-TW" b="1" kern="100" dirty="0" smtClean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TW" b="1" kern="100" dirty="0" smtClean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FROM	</a:t>
                </a:r>
                <a:r>
                  <a:rPr lang="zh-TW" altLang="en-US" b="1" kern="100" dirty="0" smtClean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        想要查詢的表格</a:t>
                </a:r>
                <a:endParaRPr lang="en-US" altLang="zh-TW" b="1" kern="100" dirty="0" smtClean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TW" b="1" kern="100" dirty="0" smtClean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WHERE		</a:t>
                </a:r>
                <a:r>
                  <a:rPr lang="zh-TW" altLang="en-US" b="1" kern="100" dirty="0" smtClean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 查詢條件</a:t>
                </a:r>
                <a:endParaRPr lang="en-US" altLang="zh-TW" b="1" kern="100" dirty="0" smtClean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TW" b="1" kern="100" dirty="0" smtClean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GROUP</a:t>
                </a:r>
                <a:r>
                  <a:rPr lang="zh-TW" altLang="en-US" b="1" kern="100" dirty="0" smtClean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altLang="zh-TW" b="1" kern="100" dirty="0" smtClean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BY	</a:t>
                </a:r>
                <a:r>
                  <a:rPr lang="zh-TW" altLang="en-US" b="1" kern="100" dirty="0" smtClean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 分組設定</a:t>
                </a:r>
                <a:endParaRPr lang="en-US" altLang="zh-TW" b="1" kern="100" dirty="0" smtClean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TW" b="1" kern="100" dirty="0" smtClean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HAVING		</a:t>
                </a:r>
                <a:r>
                  <a:rPr lang="zh-TW" altLang="en-US" b="1" kern="100" dirty="0" smtClean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 分組條件</a:t>
                </a:r>
                <a:endParaRPr lang="en-US" altLang="zh-TW" b="1" kern="100" dirty="0" smtClean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TW" b="1" kern="100" dirty="0" smtClean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ORDER BY	</a:t>
                </a:r>
                <a:r>
                  <a:rPr lang="zh-TW" altLang="en-US" b="1" kern="100" dirty="0" smtClean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 排序設定</a:t>
                </a:r>
                <a:endParaRPr lang="en-US" altLang="zh-TW" b="1" kern="100" dirty="0" smtClean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TW" b="1" kern="100" dirty="0" smtClean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LIMIT		</a:t>
                </a:r>
                <a:r>
                  <a:rPr lang="zh-TW" altLang="en-US" b="1" kern="100" dirty="0" smtClean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 限制設定</a:t>
                </a:r>
                <a:endParaRPr lang="it-IT" altLang="zh-TW" b="1" kern="100" dirty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4939467" y="2893837"/>
                <a:ext cx="461665" cy="124649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 algn="ctr"/>
                <a:r>
                  <a:rPr lang="zh-TW" altLang="en-US" b="1" dirty="0" smtClean="0">
                    <a:solidFill>
                      <a:srgbClr val="FF0000"/>
                    </a:solidFill>
                  </a:rPr>
                  <a:t>子句的順序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41" name="群組 40"/>
          <p:cNvGrpSpPr/>
          <p:nvPr/>
        </p:nvGrpSpPr>
        <p:grpSpPr>
          <a:xfrm>
            <a:off x="388823" y="1176682"/>
            <a:ext cx="4168508" cy="2577862"/>
            <a:chOff x="388823" y="2053066"/>
            <a:chExt cx="4168508" cy="2577862"/>
          </a:xfrm>
        </p:grpSpPr>
        <p:sp>
          <p:nvSpPr>
            <p:cNvPr id="3" name="矩形 2">
              <a:extLst>
                <a:ext uri="{FF2B5EF4-FFF2-40B4-BE49-F238E27FC236}">
                  <a16:creationId xmlns="" xmlns:a16="http://schemas.microsoft.com/office/drawing/2014/main" id="{9E909954-10C8-4280-953E-B54B27A00653}"/>
                </a:ext>
              </a:extLst>
            </p:cNvPr>
            <p:cNvSpPr/>
            <p:nvPr/>
          </p:nvSpPr>
          <p:spPr>
            <a:xfrm>
              <a:off x="1299124" y="2599603"/>
              <a:ext cx="3258207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altLang="zh-TW" b="1" kern="100" dirty="0" smtClean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rPr>
                <a:t>SELECT       </a:t>
              </a:r>
              <a:r>
                <a:rPr lang="zh-TW" altLang="en-US" b="1" kern="100" dirty="0" smtClean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rPr>
                <a:t> 想要查詢的欄位</a:t>
              </a:r>
              <a:endParaRPr lang="en-US" altLang="zh-TW" b="1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altLang="zh-TW" b="1" kern="100" dirty="0" smtClean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rPr>
                <a:t>FROM	</a:t>
              </a:r>
              <a:r>
                <a:rPr lang="zh-TW" altLang="en-US" b="1" kern="100" dirty="0" smtClean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rPr>
                <a:t>        想要查詢的表格</a:t>
              </a:r>
              <a:endParaRPr lang="en-US" altLang="zh-TW" b="1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altLang="zh-TW" b="1" kern="100" dirty="0" smtClean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rPr>
                <a:t>WHERE		</a:t>
              </a:r>
              <a:r>
                <a:rPr lang="zh-TW" altLang="en-US" b="1" kern="100" dirty="0" smtClean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rPr>
                <a:t> 查詢條件</a:t>
              </a:r>
              <a:endParaRPr lang="en-US" altLang="zh-TW" b="1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altLang="zh-TW" b="1" kern="100" dirty="0" smtClean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rPr>
                <a:t>GROUP</a:t>
              </a:r>
              <a:r>
                <a:rPr lang="zh-TW" altLang="en-US" b="1" kern="100" dirty="0" smtClean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altLang="zh-TW" b="1" kern="100" dirty="0" smtClean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rPr>
                <a:t>BY	</a:t>
              </a:r>
              <a:r>
                <a:rPr lang="zh-TW" altLang="en-US" b="1" kern="100" dirty="0" smtClean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rPr>
                <a:t> 分組設定</a:t>
              </a:r>
              <a:endParaRPr lang="en-US" altLang="zh-TW" b="1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altLang="zh-TW" b="1" kern="100" dirty="0" smtClean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rPr>
                <a:t>HAVING		</a:t>
              </a:r>
              <a:r>
                <a:rPr lang="zh-TW" altLang="en-US" b="1" kern="100" dirty="0" smtClean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rPr>
                <a:t> 分組條件</a:t>
              </a:r>
              <a:endParaRPr lang="en-US" altLang="zh-TW" b="1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altLang="zh-TW" b="1" kern="100" dirty="0" smtClean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rPr>
                <a:t>ORDER BY	</a:t>
              </a:r>
              <a:r>
                <a:rPr lang="zh-TW" altLang="en-US" b="1" kern="100" dirty="0" smtClean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rPr>
                <a:t> 排序設定</a:t>
              </a:r>
              <a:endParaRPr lang="en-US" altLang="zh-TW" b="1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altLang="zh-TW" b="1" kern="100" dirty="0" smtClean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rPr>
                <a:t>LIMIT		</a:t>
              </a:r>
              <a:r>
                <a:rPr lang="zh-TW" altLang="en-US" b="1" kern="100" dirty="0" smtClean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rPr>
                <a:t> 限制設定</a:t>
              </a:r>
              <a:endParaRPr lang="it-IT" altLang="zh-TW" b="1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3" name="左大括弧 12"/>
            <p:cNvSpPr/>
            <p:nvPr/>
          </p:nvSpPr>
          <p:spPr>
            <a:xfrm>
              <a:off x="1172605" y="3006281"/>
              <a:ext cx="126519" cy="1499487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388823" y="2649895"/>
              <a:ext cx="738664" cy="193899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rgbClr val="FF0000"/>
                  </a:solidFill>
                </a:rPr>
                <a:t>所需要的查詢工作</a:t>
              </a:r>
            </a:p>
            <a:p>
              <a:pPr algn="ctr"/>
              <a:r>
                <a:rPr lang="zh-TW" altLang="en-US" b="1" dirty="0" smtClean="0">
                  <a:solidFill>
                    <a:srgbClr val="FF0000"/>
                  </a:solidFill>
                </a:rPr>
                <a:t>搭配</a:t>
              </a:r>
              <a:r>
                <a:rPr lang="zh-TW" altLang="en-US" b="1" dirty="0">
                  <a:solidFill>
                    <a:srgbClr val="FF0000"/>
                  </a:solidFill>
                </a:rPr>
                <a:t>其他子句</a:t>
              </a:r>
              <a:r>
                <a:rPr lang="zh-TW" altLang="en-US" b="1" dirty="0" smtClean="0">
                  <a:solidFill>
                    <a:srgbClr val="FF0000"/>
                  </a:solidFill>
                </a:rPr>
                <a:t>完成</a:t>
              </a:r>
              <a:endParaRPr lang="en-US" altLang="zh-TW" b="1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直線接點 21"/>
            <p:cNvCxnSpPr/>
            <p:nvPr/>
          </p:nvCxnSpPr>
          <p:spPr>
            <a:xfrm>
              <a:off x="1235864" y="2785241"/>
              <a:ext cx="13228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flipV="1">
              <a:off x="1244701" y="2216711"/>
              <a:ext cx="0" cy="58857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>
              <a:off x="1246879" y="2237732"/>
              <a:ext cx="36260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字方塊 37"/>
            <p:cNvSpPr txBox="1"/>
            <p:nvPr/>
          </p:nvSpPr>
          <p:spPr>
            <a:xfrm>
              <a:off x="1709334" y="2053066"/>
              <a:ext cx="2710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  <a:latin typeface="+mj-lt"/>
                </a:rPr>
                <a:t>以「</a:t>
              </a:r>
              <a:r>
                <a:rPr lang="en-US" altLang="zh-TW" b="1" dirty="0" smtClean="0">
                  <a:solidFill>
                    <a:srgbClr val="FF0000"/>
                  </a:solidFill>
                  <a:latin typeface="+mj-lt"/>
                </a:rPr>
                <a:t>SELECT</a:t>
              </a:r>
              <a:r>
                <a:rPr lang="zh-TW" altLang="en-US" b="1" dirty="0" smtClean="0">
                  <a:solidFill>
                    <a:srgbClr val="FF0000"/>
                  </a:solidFill>
                  <a:latin typeface="+mj-lt"/>
                </a:rPr>
                <a:t>」子句開始</a:t>
              </a:r>
              <a:endParaRPr lang="zh-TW" altLang="en-US" b="1" dirty="0">
                <a:solidFill>
                  <a:srgbClr val="FF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55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10393" y="365205"/>
            <a:ext cx="28905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SQL </a:t>
            </a:r>
            <a:r>
              <a:rPr lang="en-US" altLang="zh-TW" sz="3600" b="1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SELECT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55490" y="2442906"/>
            <a:ext cx="25330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 err="1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Store_Information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表格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1117931" y="1743818"/>
            <a:ext cx="28893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SELECT </a:t>
            </a:r>
            <a:r>
              <a:rPr lang="en-US" altLang="zh-TW" sz="1600" b="1" kern="100" dirty="0" err="1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Store_Name</a:t>
            </a: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 </a:t>
            </a:r>
          </a:p>
          <a:p>
            <a:pPr>
              <a:spcAft>
                <a:spcPts val="0"/>
              </a:spcAft>
            </a:pP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FROM   </a:t>
            </a:r>
            <a:r>
              <a:rPr lang="en-US" altLang="zh-TW" sz="1600" b="1" kern="100" dirty="0" err="1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Store_Information</a:t>
            </a:r>
            <a:r>
              <a:rPr lang="en-US" altLang="zh-TW" sz="1600" b="1" dirty="0">
                <a:solidFill>
                  <a:srgbClr val="008000"/>
                </a:solidFill>
                <a:latin typeface="Verdana" pitchFamily="34" charset="0"/>
                <a:ea typeface="Verdana" pitchFamily="34" charset="0"/>
              </a:rPr>
              <a:t>;</a:t>
            </a:r>
            <a:endParaRPr lang="zh-TW" altLang="en-US" sz="1600" dirty="0">
              <a:solidFill>
                <a:prstClr val="black"/>
              </a:solidFill>
              <a:latin typeface="Verdana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384223"/>
              </p:ext>
            </p:extLst>
          </p:nvPr>
        </p:nvGraphicFramePr>
        <p:xfrm>
          <a:off x="455490" y="2850936"/>
          <a:ext cx="33423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60"/>
                <a:gridCol w="788276"/>
                <a:gridCol w="1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Store_Name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Sales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Txn_Date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1500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2019-10-05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Diego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250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2019-10-07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300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Boston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700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772594"/>
              </p:ext>
            </p:extLst>
          </p:nvPr>
        </p:nvGraphicFramePr>
        <p:xfrm>
          <a:off x="5533927" y="2850936"/>
          <a:ext cx="12192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Store_Name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Diego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Boston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5480295" y="2443238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結果</a:t>
            </a:r>
            <a:r>
              <a:rPr lang="en-US" altLang="zh-TW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向右箭號 3"/>
          <p:cNvSpPr/>
          <p:nvPr/>
        </p:nvSpPr>
        <p:spPr>
          <a:xfrm>
            <a:off x="4446797" y="3418495"/>
            <a:ext cx="620111" cy="73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098879" y="1116936"/>
            <a:ext cx="18896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  <a:ea typeface="Verdana" pitchFamily="34" charset="0"/>
              </a:rPr>
              <a:t>SELECT</a:t>
            </a:r>
            <a:r>
              <a:rPr lang="zh-TW" altLang="en-US" sz="1600" b="1" dirty="0" smtClean="0">
                <a:solidFill>
                  <a:srgbClr val="008000"/>
                </a:solidFill>
                <a:latin typeface="Consolas" pitchFamily="49" charset="0"/>
                <a:ea typeface="Verdana" pitchFamily="34" charset="0"/>
              </a:rPr>
              <a:t> </a:t>
            </a:r>
            <a:r>
              <a:rPr lang="en-US" altLang="zh-TW" sz="1600" b="1" dirty="0" smtClean="0">
                <a:solidFill>
                  <a:srgbClr val="008000"/>
                </a:solidFill>
                <a:latin typeface="verdana"/>
              </a:rPr>
              <a:t>"</a:t>
            </a:r>
            <a:r>
              <a:rPr lang="zh-TW" altLang="en-US" sz="1600" b="1" dirty="0" smtClean="0">
                <a:solidFill>
                  <a:srgbClr val="008000"/>
                </a:solidFill>
                <a:latin typeface="Consolas" pitchFamily="49" charset="0"/>
              </a:rPr>
              <a:t>欄位名</a:t>
            </a:r>
            <a:r>
              <a:rPr lang="en-US" altLang="zh-TW" sz="1600" b="1" dirty="0" smtClean="0">
                <a:solidFill>
                  <a:srgbClr val="008000"/>
                </a:solidFill>
                <a:latin typeface="verdana"/>
              </a:rPr>
              <a:t>"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  <a:ea typeface="Verdana" pitchFamily="34" charset="0"/>
              </a:rPr>
              <a:t>  </a:t>
            </a:r>
          </a:p>
          <a:p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  <a:ea typeface="Verdana" pitchFamily="34" charset="0"/>
              </a:rPr>
              <a:t>FROM </a:t>
            </a:r>
            <a:r>
              <a:rPr lang="zh-TW" altLang="en-US" sz="1600" b="1" dirty="0" smtClean="0">
                <a:solidFill>
                  <a:srgbClr val="008000"/>
                </a:solidFill>
                <a:latin typeface="Consolas" pitchFamily="49" charset="0"/>
                <a:ea typeface="Verdana" pitchFamily="34" charset="0"/>
              </a:rPr>
              <a:t>  </a:t>
            </a:r>
            <a:r>
              <a:rPr lang="en-US" altLang="zh-TW" sz="1600" b="1" dirty="0" smtClean="0">
                <a:solidFill>
                  <a:srgbClr val="008000"/>
                </a:solidFill>
                <a:latin typeface="verdana"/>
              </a:rPr>
              <a:t>"</a:t>
            </a:r>
            <a:r>
              <a:rPr lang="zh-TW" altLang="en-US" sz="1600" b="1" dirty="0" smtClean="0">
                <a:solidFill>
                  <a:srgbClr val="008000"/>
                </a:solidFill>
                <a:latin typeface="Consolas" pitchFamily="49" charset="0"/>
              </a:rPr>
              <a:t>表格名</a:t>
            </a:r>
            <a:r>
              <a:rPr lang="en-US" altLang="zh-TW" sz="1600" b="1" dirty="0" smtClean="0">
                <a:solidFill>
                  <a:srgbClr val="008000"/>
                </a:solidFill>
                <a:latin typeface="verdana"/>
              </a:rPr>
              <a:t>"</a:t>
            </a:r>
            <a:r>
              <a:rPr lang="en-US" altLang="zh-TW" sz="1600" b="1" dirty="0" smtClean="0">
                <a:solidFill>
                  <a:srgbClr val="008000"/>
                </a:solidFill>
                <a:latin typeface="Verdana" pitchFamily="34" charset="0"/>
                <a:ea typeface="Verdana" pitchFamily="34" charset="0"/>
              </a:rPr>
              <a:t>;</a:t>
            </a:r>
            <a:endParaRPr lang="zh-TW" altLang="en-US" sz="1600" dirty="0">
              <a:latin typeface="Verdana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10393" y="1234176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Verdana" pitchFamily="34" charset="0"/>
                <a:cs typeface="Times New Roman" panose="02020603050405020304" pitchFamily="18" charset="0"/>
              </a:rPr>
              <a:t>語法：</a:t>
            </a:r>
            <a:endParaRPr lang="it-IT" altLang="zh-TW" sz="1600" b="1" kern="100" dirty="0">
              <a:solidFill>
                <a:schemeClr val="accent1"/>
              </a:solidFill>
              <a:latin typeface="Verdana" pitchFamily="34" charset="0"/>
              <a:ea typeface="Verdana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10393" y="1862292"/>
            <a:ext cx="707348" cy="347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答案：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95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7110534" y="0"/>
            <a:ext cx="1856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SQL </a:t>
            </a:r>
            <a:r>
              <a:rPr lang="en-US" altLang="zh-TW" sz="3600" b="1" kern="1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AS</a:t>
            </a:r>
            <a:endParaRPr lang="en-US" altLang="zh-TW" sz="3600" b="1" kern="1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52704" y="596353"/>
            <a:ext cx="40931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SELECT 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zh-TW" altLang="en-US" sz="1600" b="1" dirty="0" smtClean="0">
                <a:solidFill>
                  <a:srgbClr val="008000"/>
                </a:solidFill>
                <a:latin typeface="Consolas" pitchFamily="49" charset="0"/>
              </a:rPr>
              <a:t>表格別名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"."</a:t>
            </a:r>
            <a:r>
              <a:rPr lang="zh-TW" altLang="en-US" sz="1600" b="1" dirty="0" smtClean="0">
                <a:solidFill>
                  <a:srgbClr val="008000"/>
                </a:solidFill>
                <a:latin typeface="Consolas" pitchFamily="49" charset="0"/>
              </a:rPr>
              <a:t>欄位</a:t>
            </a:r>
            <a:r>
              <a:rPr lang="en-US" altLang="zh-TW" sz="1600" b="1" dirty="0" smtClean="0">
                <a:solidFill>
                  <a:srgbClr val="008000"/>
                </a:solidFill>
                <a:latin typeface="+mn-ea"/>
              </a:rPr>
              <a:t>1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" "</a:t>
            </a:r>
            <a:r>
              <a:rPr lang="zh-TW" altLang="en-US" sz="1600" b="1" dirty="0" smtClean="0">
                <a:solidFill>
                  <a:srgbClr val="008000"/>
                </a:solidFill>
                <a:latin typeface="Consolas" pitchFamily="49" charset="0"/>
              </a:rPr>
              <a:t>欄位別名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/>
            </a:r>
            <a:b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FROM 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 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表格名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 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 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表格別名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n-US" altLang="zh-TW" sz="1600" b="1" dirty="0">
                <a:solidFill>
                  <a:srgbClr val="008000"/>
                </a:solidFill>
                <a:latin typeface="Verdana" pitchFamily="34" charset="0"/>
                <a:ea typeface="Verdana" pitchFamily="34" charset="0"/>
              </a:rPr>
              <a:t>;</a:t>
            </a:r>
            <a:endParaRPr lang="zh-TW" altLang="en-US" sz="1600" dirty="0">
              <a:latin typeface="Verdana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2704" y="596353"/>
            <a:ext cx="4351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SELECT "</a:t>
            </a:r>
            <a:r>
              <a:rPr lang="zh-TW" altLang="en-US" sz="1600" b="1" dirty="0" smtClean="0">
                <a:solidFill>
                  <a:srgbClr val="008000"/>
                </a:solidFill>
                <a:latin typeface="Consolas" pitchFamily="49" charset="0"/>
              </a:rPr>
              <a:t>表格別名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"."</a:t>
            </a:r>
            <a:r>
              <a:rPr lang="zh-TW" altLang="en-US" sz="1600" b="1" dirty="0" smtClean="0">
                <a:solidFill>
                  <a:srgbClr val="008000"/>
                </a:solidFill>
                <a:latin typeface="Consolas" pitchFamily="49" charset="0"/>
              </a:rPr>
              <a:t>欄位</a:t>
            </a:r>
            <a:r>
              <a:rPr lang="en-US" altLang="zh-TW" sz="1600" b="1" dirty="0" smtClean="0">
                <a:solidFill>
                  <a:srgbClr val="008000"/>
                </a:solidFill>
                <a:latin typeface="+mn-ea"/>
              </a:rPr>
              <a:t>1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" 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AS "</a:t>
            </a:r>
            <a:r>
              <a:rPr lang="zh-TW" altLang="en-US" sz="1600" b="1" dirty="0" smtClean="0">
                <a:solidFill>
                  <a:srgbClr val="008000"/>
                </a:solidFill>
                <a:latin typeface="Consolas" pitchFamily="49" charset="0"/>
              </a:rPr>
              <a:t>欄位別名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FROM </a:t>
            </a:r>
            <a:r>
              <a:rPr lang="zh-TW" altLang="en-US" sz="1600" b="1" dirty="0" smtClean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表格名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 AS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表格別名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n-US" altLang="zh-TW" sz="1600" b="1" dirty="0">
                <a:solidFill>
                  <a:srgbClr val="008000"/>
                </a:solidFill>
                <a:latin typeface="Verdana" pitchFamily="34" charset="0"/>
                <a:ea typeface="Verdana" pitchFamily="34" charset="0"/>
              </a:rPr>
              <a:t>;</a:t>
            </a:r>
            <a:endParaRPr lang="zh-TW" altLang="en-US" sz="1600" dirty="0">
              <a:latin typeface="Verdana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039393"/>
              </p:ext>
            </p:extLst>
          </p:nvPr>
        </p:nvGraphicFramePr>
        <p:xfrm>
          <a:off x="5480295" y="3044677"/>
          <a:ext cx="20075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60"/>
                <a:gridCol w="7882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Store_Name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Sales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Boston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700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1500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Diego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250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1152704" y="1524278"/>
            <a:ext cx="7836679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SELECT A1.Store_Name AS Store, SUM(A1.Sales) AS 'Total Sales'</a:t>
            </a:r>
          </a:p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FROM </a:t>
            </a:r>
            <a:r>
              <a:rPr lang="en-US" altLang="zh-TW" sz="1600" b="1" kern="100" dirty="0" err="1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Store_Information</a:t>
            </a: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AS A1</a:t>
            </a:r>
          </a:p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GROUP BY A1.Store_Name</a:t>
            </a:r>
            <a:r>
              <a:rPr lang="en-US" altLang="zh-TW" sz="1600" b="1" kern="1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55490" y="2442906"/>
            <a:ext cx="25330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 err="1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Store_Information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表格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746826"/>
              </p:ext>
            </p:extLst>
          </p:nvPr>
        </p:nvGraphicFramePr>
        <p:xfrm>
          <a:off x="455490" y="2850936"/>
          <a:ext cx="33423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60"/>
                <a:gridCol w="788276"/>
                <a:gridCol w="1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Store_Name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Sales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Txn_Date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1500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2019-10-05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Diego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250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2019-10-07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300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Boston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700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5408799" y="2612183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結果</a:t>
            </a:r>
            <a:r>
              <a:rPr lang="en-US" altLang="zh-TW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6" name="向右箭號 25"/>
          <p:cNvSpPr/>
          <p:nvPr/>
        </p:nvSpPr>
        <p:spPr>
          <a:xfrm>
            <a:off x="4446797" y="3418495"/>
            <a:ext cx="620111" cy="73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55490" y="719464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語法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36628" y="1765864"/>
            <a:ext cx="707348" cy="347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答案：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59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5066908" y="1387391"/>
            <a:ext cx="3799491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SELECT DISTINCT </a:t>
            </a:r>
            <a:r>
              <a:rPr lang="en-US" altLang="zh-TW" sz="1600" b="1" kern="100" dirty="0" err="1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Store_Name</a:t>
            </a: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endParaRPr lang="en-US" altLang="zh-TW" sz="1600" b="1" kern="100" dirty="0" smtClean="0">
              <a:solidFill>
                <a:srgbClr val="0070C0"/>
              </a:solidFill>
              <a:latin typeface="Consolas" pitchFamily="49" charset="0"/>
              <a:ea typeface="Verdana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FROM</a:t>
            </a:r>
            <a:r>
              <a:rPr lang="zh-TW" altLang="en-US" sz="1600" b="1" kern="100" dirty="0" smtClean="0">
                <a:solidFill>
                  <a:srgbClr val="0070C0"/>
                </a:solidFill>
                <a:latin typeface="Consolas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zh-TW" altLang="en-US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600" b="1" kern="100" dirty="0" err="1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Store_Information</a:t>
            </a:r>
            <a:r>
              <a:rPr lang="en-US" altLang="zh-TW" sz="1600" b="1" kern="1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716125"/>
              </p:ext>
            </p:extLst>
          </p:nvPr>
        </p:nvGraphicFramePr>
        <p:xfrm>
          <a:off x="5559151" y="3075929"/>
          <a:ext cx="12192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Store_Name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Diego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Boston</a:t>
                      </a:r>
                      <a:endParaRPr lang="zh-TW" altLang="en-US" sz="1500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1499992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語法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77308" y="1387391"/>
            <a:ext cx="3494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SELECT DISTINCT "</a:t>
            </a:r>
            <a:r>
              <a:rPr lang="zh-TW" altLang="en-US" sz="1600" b="1" dirty="0" smtClean="0">
                <a:solidFill>
                  <a:srgbClr val="008000"/>
                </a:solidFill>
                <a:latin typeface="Consolas" pitchFamily="49" charset="0"/>
              </a:rPr>
              <a:t>欄位名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“</a:t>
            </a:r>
          </a:p>
          <a:p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FROM </a:t>
            </a:r>
            <a:r>
              <a:rPr lang="zh-TW" altLang="en-US" sz="1600" b="1" dirty="0" smtClean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表格名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n-US" altLang="zh-TW" sz="1600" b="1" dirty="0">
                <a:solidFill>
                  <a:srgbClr val="008000"/>
                </a:solidFill>
                <a:latin typeface="Verdana" pitchFamily="34" charset="0"/>
                <a:ea typeface="Verdana" pitchFamily="34" charset="0"/>
              </a:rPr>
              <a:t>;</a:t>
            </a:r>
            <a:endParaRPr lang="zh-TW" altLang="en-US" sz="1600" dirty="0">
              <a:latin typeface="Verdana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359561" y="1505865"/>
            <a:ext cx="707348" cy="347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答案：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67640"/>
            <a:ext cx="34644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SQL </a:t>
            </a:r>
            <a:r>
              <a:rPr lang="en-US" altLang="zh-TW" sz="3600" b="1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DISTINCT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55490" y="2442906"/>
            <a:ext cx="25330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 err="1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Store_Information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表格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746826"/>
              </p:ext>
            </p:extLst>
          </p:nvPr>
        </p:nvGraphicFramePr>
        <p:xfrm>
          <a:off x="455490" y="2850936"/>
          <a:ext cx="33423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60"/>
                <a:gridCol w="788276"/>
                <a:gridCol w="1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Store_Name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Sales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Txn_Date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1500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2019-10-05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Diego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250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2019-10-07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300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Boston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700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5480295" y="2695900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結果</a:t>
            </a:r>
            <a:r>
              <a:rPr lang="en-US" altLang="zh-TW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向右箭號 16"/>
          <p:cNvSpPr/>
          <p:nvPr/>
        </p:nvSpPr>
        <p:spPr>
          <a:xfrm>
            <a:off x="4446797" y="3418495"/>
            <a:ext cx="620111" cy="73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60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5848334" y="94593"/>
            <a:ext cx="29594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SQL </a:t>
            </a:r>
            <a:r>
              <a:rPr lang="en-US" altLang="zh-TW" sz="3600" b="1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WHERE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5029170" y="1095340"/>
            <a:ext cx="3271896" cy="853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SELECT </a:t>
            </a:r>
            <a:r>
              <a:rPr lang="en-US" altLang="zh-TW" sz="1600" b="1" kern="100" dirty="0" err="1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Store_Name</a:t>
            </a:r>
            <a:endParaRPr lang="en-US" altLang="zh-TW" sz="1600" b="1" kern="100" dirty="0">
              <a:solidFill>
                <a:srgbClr val="0070C0"/>
              </a:solidFill>
              <a:latin typeface="Consolas" pitchFamily="49" charset="0"/>
              <a:ea typeface="Verdana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FROM </a:t>
            </a:r>
            <a:r>
              <a:rPr lang="zh-TW" altLang="en-US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 </a:t>
            </a:r>
            <a:r>
              <a:rPr lang="en-US" altLang="zh-TW" sz="1600" b="1" kern="100" dirty="0" err="1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Store_Information</a:t>
            </a:r>
            <a:endParaRPr lang="en-US" altLang="zh-TW" sz="1600" b="1" kern="100" dirty="0">
              <a:solidFill>
                <a:srgbClr val="0070C0"/>
              </a:solidFill>
              <a:latin typeface="Consolas" pitchFamily="49" charset="0"/>
              <a:ea typeface="Verdana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WHERE </a:t>
            </a:r>
            <a:r>
              <a:rPr lang="zh-TW" altLang="en-US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Sales </a:t>
            </a: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&gt; 1000</a:t>
            </a:r>
            <a:r>
              <a:rPr lang="en-US" altLang="zh-TW" sz="1600" b="1" kern="1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131787"/>
              </p:ext>
            </p:extLst>
          </p:nvPr>
        </p:nvGraphicFramePr>
        <p:xfrm>
          <a:off x="5456925" y="3412539"/>
          <a:ext cx="12192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Store_Name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155448" y="1118106"/>
            <a:ext cx="18101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SELECT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欄位名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</a:p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FROM 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 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表格名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</a:p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WHERE 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條件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n-US" altLang="zh-TW" sz="1600" b="1" dirty="0">
                <a:solidFill>
                  <a:srgbClr val="008000"/>
                </a:solidFill>
                <a:latin typeface="Verdana" pitchFamily="34" charset="0"/>
                <a:ea typeface="Verdana" pitchFamily="34" charset="0"/>
              </a:rPr>
              <a:t>;</a:t>
            </a:r>
            <a:endParaRPr lang="zh-TW" altLang="en-US" sz="1600" dirty="0">
              <a:latin typeface="Verdana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55490" y="1386234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語法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321822" y="1393270"/>
            <a:ext cx="707348" cy="347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答案</a:t>
            </a: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：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55490" y="2442906"/>
            <a:ext cx="25330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 err="1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Store_Information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表格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265954"/>
              </p:ext>
            </p:extLst>
          </p:nvPr>
        </p:nvGraphicFramePr>
        <p:xfrm>
          <a:off x="455490" y="2850936"/>
          <a:ext cx="33423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60"/>
                <a:gridCol w="788276"/>
                <a:gridCol w="1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Store_Name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Sales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Txn_Date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1500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2019-10-05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Diego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250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2019-10-07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300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Boston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700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5409785" y="3079941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結果</a:t>
            </a:r>
            <a:r>
              <a:rPr lang="en-US" altLang="zh-TW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向右箭號 16"/>
          <p:cNvSpPr/>
          <p:nvPr/>
        </p:nvSpPr>
        <p:spPr>
          <a:xfrm>
            <a:off x="4446797" y="3418495"/>
            <a:ext cx="620111" cy="73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19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62550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>
                <a:solidFill>
                  <a:schemeClr val="accent1"/>
                </a:solidFill>
                <a:latin typeface="+mj-lt"/>
                <a:ea typeface="微軟正黑體" pitchFamily="34" charset="-120"/>
                <a:cs typeface="Times New Roman" panose="02020603050405020304" pitchFamily="18" charset="0"/>
              </a:rPr>
              <a:t>認識</a:t>
            </a:r>
            <a:r>
              <a:rPr lang="zh-TW" altLang="en-US" sz="3600" b="1" kern="100" dirty="0" smtClean="0">
                <a:solidFill>
                  <a:schemeClr val="accent1"/>
                </a:solidFill>
                <a:latin typeface="+mj-lt"/>
                <a:ea typeface="微軟正黑體" pitchFamily="34" charset="-120"/>
                <a:cs typeface="Times New Roman" panose="02020603050405020304" pitchFamily="18" charset="0"/>
              </a:rPr>
              <a:t>資料</a:t>
            </a:r>
            <a:r>
              <a:rPr lang="zh-TW" altLang="en-US" sz="3600" b="1" kern="100" dirty="0">
                <a:solidFill>
                  <a:schemeClr val="accent1"/>
                </a:solidFill>
                <a:latin typeface="+mj-lt"/>
                <a:ea typeface="微軟正黑體" pitchFamily="34" charset="-120"/>
                <a:cs typeface="Times New Roman" panose="02020603050405020304" pitchFamily="18" charset="0"/>
              </a:rPr>
              <a:t>庫系統</a:t>
            </a:r>
            <a:endParaRPr lang="en-US" altLang="zh-CN" sz="3600" b="1" kern="100" dirty="0">
              <a:solidFill>
                <a:schemeClr val="accent1"/>
              </a:solidFill>
              <a:latin typeface="+mj-lt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88671" y="1412409"/>
            <a:ext cx="727321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b="1" kern="1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狹義的資料庫</a:t>
            </a:r>
            <a:r>
              <a:rPr lang="zh-TW" altLang="en-US" b="1" kern="1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定義</a:t>
            </a:r>
            <a:endParaRPr lang="en-US" altLang="zh-TW" b="1" kern="1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TW" b="1" kern="1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TW" altLang="en-US" sz="1400" b="1" kern="100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將</a:t>
            </a:r>
            <a:r>
              <a:rPr lang="zh-TW" altLang="en-US" sz="1400" b="1" kern="100" dirty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這些定義和限制儲存於資料</a:t>
            </a:r>
            <a:r>
              <a:rPr lang="zh-TW" altLang="en-US" sz="1400" b="1" kern="100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庫</a:t>
            </a:r>
            <a:endParaRPr lang="en-US" altLang="zh-TW" sz="1400" b="1" kern="1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zh-TW" altLang="en-US" sz="1400" b="1" kern="100" dirty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Wingdings" pitchFamily="2" charset="2"/>
              <a:buChar char="Ø"/>
            </a:pPr>
            <a:r>
              <a:rPr lang="zh-TW" altLang="en-US" sz="1400" b="1" kern="100" dirty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將真實現象忠實的 抽象</a:t>
            </a:r>
            <a:r>
              <a:rPr lang="zh-TW" altLang="en-US" sz="1400" b="1" kern="100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化 </a:t>
            </a:r>
            <a:r>
              <a:rPr lang="en-US" altLang="zh-TW" sz="1400" b="1" kern="100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&amp;</a:t>
            </a:r>
            <a:r>
              <a:rPr lang="zh-TW" altLang="en-US" sz="1400" b="1" kern="100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kern="100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1400" b="1" kern="100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一般化 後，對</a:t>
            </a:r>
            <a:r>
              <a:rPr lang="zh-TW" altLang="en-US" sz="1400" b="1" kern="100" dirty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資料明確的定義和規範一些完整性的</a:t>
            </a:r>
            <a:r>
              <a:rPr lang="zh-TW" altLang="en-US" sz="1400" b="1" kern="100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限制。</a:t>
            </a:r>
            <a:endParaRPr lang="en-US" altLang="zh-TW" sz="1400" b="1" kern="100" dirty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88671" y="3046928"/>
            <a:ext cx="747291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b="1" kern="1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廣義</a:t>
            </a:r>
            <a:r>
              <a:rPr lang="zh-TW" altLang="en-US" b="1" kern="1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的資料庫</a:t>
            </a:r>
            <a:r>
              <a:rPr lang="zh-TW" altLang="en-US" b="1" kern="1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定義</a:t>
            </a:r>
            <a:endParaRPr lang="en-US" altLang="zh-TW" b="1" kern="1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zh-TW" altLang="en-US" b="1" kern="1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Wingdings" pitchFamily="2" charset="2"/>
              <a:buChar char="Ø"/>
            </a:pPr>
            <a:r>
              <a:rPr lang="zh-TW" altLang="en-US" sz="1400" b="1" kern="100" dirty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一群具有相關性之資料所形成的一個集合</a:t>
            </a:r>
            <a:r>
              <a:rPr lang="zh-TW" altLang="en-US" sz="1400" b="1" kern="100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體</a:t>
            </a:r>
            <a:endParaRPr lang="en-US" altLang="zh-TW" sz="1400" b="1" kern="1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Wingdings" pitchFamily="2" charset="2"/>
              <a:buChar char="Ø"/>
            </a:pPr>
            <a:endParaRPr lang="zh-TW" altLang="en-US" sz="1400" b="1" kern="100" dirty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Wingdings" pitchFamily="2" charset="2"/>
              <a:buChar char="Ø"/>
            </a:pPr>
            <a:r>
              <a:rPr lang="zh-TW" altLang="en-US" sz="1400" b="1" kern="100" dirty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文書處理軟體如微軟公司的</a:t>
            </a:r>
            <a:r>
              <a:rPr lang="en-US" altLang="zh-TW" sz="1400" b="1" kern="100" dirty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Word</a:t>
            </a:r>
            <a:r>
              <a:rPr lang="zh-TW" altLang="en-US" sz="1400" b="1" kern="100" dirty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1400" b="1" kern="100" dirty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Excel</a:t>
            </a:r>
            <a:r>
              <a:rPr lang="zh-TW" altLang="en-US" sz="1400" b="1" kern="100" dirty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1400" b="1" kern="100" dirty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Access…</a:t>
            </a:r>
            <a:r>
              <a:rPr lang="zh-TW" altLang="en-US" sz="1400" b="1" kern="100" dirty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等等</a:t>
            </a:r>
            <a:r>
              <a:rPr lang="zh-TW" altLang="en-US" sz="1400" b="1" kern="100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的儲存</a:t>
            </a:r>
            <a:r>
              <a:rPr lang="zh-TW" altLang="en-US" sz="1400" b="1" kern="100" dirty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方式，稱為</a:t>
            </a:r>
            <a:r>
              <a:rPr lang="en-US" altLang="zh-TW" sz="1400" b="1" kern="100" dirty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『</a:t>
            </a:r>
            <a:r>
              <a:rPr lang="zh-TW" altLang="en-US" sz="1400" b="1" kern="100" dirty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資料</a:t>
            </a:r>
            <a:r>
              <a:rPr lang="zh-TW" altLang="en-US" sz="1400" b="1" kern="100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庫</a:t>
            </a:r>
            <a:r>
              <a:rPr lang="en-US" altLang="zh-TW" sz="1400" b="1" kern="100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』</a:t>
            </a:r>
            <a:r>
              <a:rPr lang="zh-TW" altLang="en-US" sz="1400" b="1" kern="100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。</a:t>
            </a:r>
            <a:endParaRPr lang="en-US" altLang="zh-TW" sz="1400" b="1" kern="1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5601669" y="93530"/>
            <a:ext cx="31742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SQL </a:t>
            </a:r>
            <a:r>
              <a:rPr lang="en-US" altLang="zh-TW" sz="3600" b="1" kern="1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AND OR</a:t>
            </a:r>
            <a:endParaRPr lang="en-US" altLang="zh-TW" sz="3600" b="1" kern="1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874100" y="920650"/>
            <a:ext cx="390183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SELECT </a:t>
            </a:r>
            <a:r>
              <a:rPr lang="en-US" altLang="zh-TW" sz="1600" b="1" kern="100" dirty="0" err="1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Store_Name</a:t>
            </a:r>
            <a:endParaRPr lang="en-US" altLang="zh-TW" sz="1600" b="1" kern="100" dirty="0">
              <a:solidFill>
                <a:srgbClr val="0070C0"/>
              </a:solidFill>
              <a:latin typeface="Consolas" pitchFamily="49" charset="0"/>
              <a:ea typeface="Verdana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FROM </a:t>
            </a:r>
            <a:r>
              <a:rPr lang="zh-TW" altLang="en-US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 </a:t>
            </a:r>
            <a:r>
              <a:rPr lang="en-US" altLang="zh-TW" sz="1600" b="1" kern="100" dirty="0" err="1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Store_Information</a:t>
            </a:r>
            <a:endParaRPr lang="en-US" altLang="zh-TW" sz="1600" b="1" kern="100" dirty="0">
              <a:solidFill>
                <a:srgbClr val="0070C0"/>
              </a:solidFill>
              <a:latin typeface="Consolas" pitchFamily="49" charset="0"/>
              <a:ea typeface="Verdana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WHERE </a:t>
            </a:r>
            <a:r>
              <a:rPr lang="zh-TW" altLang="en-US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Sales </a:t>
            </a: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&gt; 1000</a:t>
            </a:r>
          </a:p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OR (Sales &lt; 500 AND Sales &gt; 275)</a:t>
            </a:r>
            <a:r>
              <a:rPr lang="en-US" altLang="zh-TW" sz="1600" b="1" kern="1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415875"/>
              </p:ext>
            </p:extLst>
          </p:nvPr>
        </p:nvGraphicFramePr>
        <p:xfrm>
          <a:off x="443458" y="2781460"/>
          <a:ext cx="33423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60"/>
                <a:gridCol w="788276"/>
                <a:gridCol w="1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Store_Name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Sales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Txn_Date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1500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2019-10-05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Diego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250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2019-10-07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Francisco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300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Boston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700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097236" y="920650"/>
            <a:ext cx="268855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SELECT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欄位名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</a:p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FROM 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 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表格名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</a:p>
          <a:p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WHERE  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簡單條件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</a:p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{[AND|OR]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簡單條件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"}+</a:t>
            </a:r>
            <a:r>
              <a:rPr lang="en-US" altLang="zh-TW" sz="1600" b="1" dirty="0">
                <a:solidFill>
                  <a:srgbClr val="008000"/>
                </a:solidFill>
                <a:latin typeface="Verdana" pitchFamily="34" charset="0"/>
                <a:ea typeface="Verdana" pitchFamily="34" charset="0"/>
              </a:rPr>
              <a:t>;</a:t>
            </a:r>
            <a:endParaRPr lang="zh-TW" altLang="en-US" sz="1600" dirty="0">
              <a:latin typeface="Verdana" pitchFamily="34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611098"/>
              </p:ext>
            </p:extLst>
          </p:nvPr>
        </p:nvGraphicFramePr>
        <p:xfrm>
          <a:off x="5535781" y="3230097"/>
          <a:ext cx="12192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Store_Name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Francisco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55490" y="1289982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語法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273572" y="1280707"/>
            <a:ext cx="707348" cy="347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答案：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55490" y="2442906"/>
            <a:ext cx="25330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 err="1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Store_Information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表格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5456925" y="2900106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結果</a:t>
            </a:r>
            <a:r>
              <a:rPr lang="en-US" altLang="zh-TW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向右箭號 14"/>
          <p:cNvSpPr/>
          <p:nvPr/>
        </p:nvSpPr>
        <p:spPr>
          <a:xfrm>
            <a:off x="4446797" y="3418495"/>
            <a:ext cx="620111" cy="73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4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43976" y="473242"/>
            <a:ext cx="46217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SELECT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欄位名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</a:p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FROM 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 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表格名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</a:p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WHERE </a:t>
            </a:r>
            <a:r>
              <a:rPr lang="zh-TW" altLang="en-US" sz="1600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欄位名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 IN ('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值一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', '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值二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', ...)</a:t>
            </a:r>
            <a:r>
              <a:rPr lang="en-US" altLang="zh-TW" sz="1600" b="1" dirty="0">
                <a:solidFill>
                  <a:srgbClr val="008000"/>
                </a:solidFill>
                <a:latin typeface="Verdana" pitchFamily="34" charset="0"/>
                <a:ea typeface="Verdana" pitchFamily="34" charset="0"/>
              </a:rPr>
              <a:t>;</a:t>
            </a:r>
            <a:endParaRPr lang="zh-TW" altLang="en-US" sz="1600" dirty="0">
              <a:latin typeface="Verdana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7020849" y="94593"/>
            <a:ext cx="1778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SQL </a:t>
            </a:r>
            <a:r>
              <a:rPr lang="en-US" altLang="zh-TW" sz="3600" b="1" kern="1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IN</a:t>
            </a:r>
            <a:endParaRPr lang="en-US" altLang="zh-TW" sz="3600" b="1" kern="1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1143976" y="1517325"/>
            <a:ext cx="58768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SELECT *</a:t>
            </a:r>
          </a:p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FROM </a:t>
            </a: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 </a:t>
            </a:r>
            <a:r>
              <a:rPr lang="en-US" altLang="zh-TW" sz="1600" b="1" kern="100" dirty="0" err="1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Store_Information</a:t>
            </a:r>
            <a:endParaRPr lang="en-US" altLang="zh-TW" sz="1600" b="1" kern="100" dirty="0">
              <a:solidFill>
                <a:srgbClr val="0070C0"/>
              </a:solidFill>
              <a:latin typeface="Consolas" pitchFamily="49" charset="0"/>
              <a:ea typeface="Verdana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WHERE </a:t>
            </a: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600" b="1" kern="100" dirty="0" err="1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Store_Name</a:t>
            </a: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IN ('Los Angeles', 'San Diego')</a:t>
            </a:r>
            <a:r>
              <a:rPr lang="en-US" altLang="zh-TW" sz="1600" b="1" kern="1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1" name="矩形 10"/>
          <p:cNvSpPr/>
          <p:nvPr/>
        </p:nvSpPr>
        <p:spPr>
          <a:xfrm>
            <a:off x="1143976" y="719464"/>
            <a:ext cx="26693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WHERE "</a:t>
            </a:r>
            <a:r>
              <a:rPr lang="zh-TW" altLang="en-US" sz="1600" b="1" dirty="0" smtClean="0">
                <a:solidFill>
                  <a:srgbClr val="008000"/>
                </a:solidFill>
                <a:latin typeface="Consolas" pitchFamily="49" charset="0"/>
              </a:rPr>
              <a:t>欄位名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" = '</a:t>
            </a:r>
            <a:r>
              <a:rPr lang="zh-TW" altLang="en-US" sz="1600" b="1" dirty="0" smtClean="0">
                <a:solidFill>
                  <a:srgbClr val="008000"/>
                </a:solidFill>
                <a:latin typeface="Consolas" pitchFamily="49" charset="0"/>
              </a:rPr>
              <a:t>值一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'</a:t>
            </a:r>
            <a:endParaRPr lang="zh-TW" altLang="en-US" sz="1600" dirty="0">
              <a:latin typeface="Consolas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037913"/>
              </p:ext>
            </p:extLst>
          </p:nvPr>
        </p:nvGraphicFramePr>
        <p:xfrm>
          <a:off x="5349674" y="3230097"/>
          <a:ext cx="334234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60"/>
                <a:gridCol w="788276"/>
                <a:gridCol w="1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Store_Name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Sales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Txn_Date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1500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2019-10-05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Diego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250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2019-10-07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60049"/>
              </p:ext>
            </p:extLst>
          </p:nvPr>
        </p:nvGraphicFramePr>
        <p:xfrm>
          <a:off x="443458" y="2781460"/>
          <a:ext cx="33423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60"/>
                <a:gridCol w="788276"/>
                <a:gridCol w="1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Store_Name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Sales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Txn_Date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1500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2019-10-05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Diego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250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2019-10-07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Francisco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300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Boston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700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55490" y="2442906"/>
            <a:ext cx="25330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 err="1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Store_Information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表格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5314493" y="2900106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結果</a:t>
            </a:r>
            <a:r>
              <a:rPr lang="en-US" altLang="zh-TW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向右箭號 16"/>
          <p:cNvSpPr/>
          <p:nvPr/>
        </p:nvSpPr>
        <p:spPr>
          <a:xfrm>
            <a:off x="4388715" y="3418495"/>
            <a:ext cx="620111" cy="73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55490" y="719464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語法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36628" y="1765864"/>
            <a:ext cx="707348" cy="347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答案：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111247" y="-901857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語法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25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5360271" y="75162"/>
            <a:ext cx="3530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SQL </a:t>
            </a:r>
            <a:r>
              <a:rPr lang="en-US" altLang="zh-TW" sz="3600" b="1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BETWEEN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1143976" y="1524279"/>
            <a:ext cx="62073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SELECT * </a:t>
            </a:r>
            <a:endParaRPr lang="en-US" altLang="zh-TW" sz="1600" b="1" kern="100" dirty="0" smtClean="0">
              <a:solidFill>
                <a:srgbClr val="0070C0"/>
              </a:solidFill>
              <a:latin typeface="Consolas" pitchFamily="49" charset="0"/>
              <a:ea typeface="Verdana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FROM </a:t>
            </a:r>
            <a:r>
              <a:rPr lang="zh-TW" altLang="en-US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 </a:t>
            </a:r>
            <a:r>
              <a:rPr lang="en-US" altLang="zh-TW" sz="1600" b="1" kern="100" dirty="0" err="1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store_information</a:t>
            </a:r>
            <a:endParaRPr lang="en-US" altLang="zh-TW" sz="1600" b="1" kern="100" dirty="0">
              <a:solidFill>
                <a:srgbClr val="0070C0"/>
              </a:solidFill>
              <a:latin typeface="Consolas" pitchFamily="49" charset="0"/>
              <a:ea typeface="Verdana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WHERE </a:t>
            </a:r>
            <a:r>
              <a:rPr lang="zh-TW" altLang="en-US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600" b="1" kern="100" dirty="0" err="1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Txn_Date</a:t>
            </a: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BETWEEN </a:t>
            </a: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'2019-10-06' AND '2019-10-08'</a:t>
            </a:r>
            <a:r>
              <a:rPr lang="en-US" altLang="zh-TW" sz="1600" b="1" kern="1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9" name="矩形 8"/>
          <p:cNvSpPr/>
          <p:nvPr/>
        </p:nvSpPr>
        <p:spPr>
          <a:xfrm>
            <a:off x="1143976" y="473242"/>
            <a:ext cx="47339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SELECT</a:t>
            </a:r>
            <a:r>
              <a:rPr lang="zh-TW" altLang="en-US" sz="1600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欄位名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</a:p>
          <a:p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FROM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zh-TW" altLang="en-US" sz="1600" b="1" dirty="0" smtClean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表格名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</a:p>
          <a:p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WHERE 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欄位名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 BETWEEN '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值一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' AND '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值二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'</a:t>
            </a:r>
            <a:r>
              <a:rPr lang="en-US" altLang="zh-TW" sz="1600" b="1" dirty="0">
                <a:solidFill>
                  <a:srgbClr val="008000"/>
                </a:solidFill>
                <a:latin typeface="Verdana" pitchFamily="34" charset="0"/>
                <a:ea typeface="Verdana" pitchFamily="34" charset="0"/>
              </a:rPr>
              <a:t>;</a:t>
            </a:r>
            <a:endParaRPr lang="zh-TW" altLang="en-US" sz="1600" dirty="0">
              <a:latin typeface="Verdana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772497"/>
              </p:ext>
            </p:extLst>
          </p:nvPr>
        </p:nvGraphicFramePr>
        <p:xfrm>
          <a:off x="5360271" y="3238660"/>
          <a:ext cx="334234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60"/>
                <a:gridCol w="788276"/>
                <a:gridCol w="1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Store_Name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Sales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Txn_Date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Diego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250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2019-10-07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Boston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700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63436"/>
              </p:ext>
            </p:extLst>
          </p:nvPr>
        </p:nvGraphicFramePr>
        <p:xfrm>
          <a:off x="443458" y="2781460"/>
          <a:ext cx="33423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60"/>
                <a:gridCol w="788276"/>
                <a:gridCol w="1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Store_Name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Sales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Txn_Date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1500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2019-10-05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Diego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250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2019-10-07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Francisco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300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Boston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700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55490" y="2442906"/>
            <a:ext cx="25330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 err="1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Store_Information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表格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5314493" y="2900106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結果</a:t>
            </a:r>
            <a:r>
              <a:rPr lang="en-US" altLang="zh-TW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向右箭號 16"/>
          <p:cNvSpPr/>
          <p:nvPr/>
        </p:nvSpPr>
        <p:spPr>
          <a:xfrm>
            <a:off x="4388715" y="3418495"/>
            <a:ext cx="620111" cy="73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55490" y="719464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語法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36628" y="1765864"/>
            <a:ext cx="707348" cy="347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答案：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74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5890574" y="-21422"/>
            <a:ext cx="30780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SQL </a:t>
            </a:r>
            <a:r>
              <a:rPr lang="zh-TW" altLang="en-US" sz="3600" b="1" kern="1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萬用字元</a:t>
            </a:r>
            <a:endParaRPr lang="en-US" altLang="zh-TW" sz="3600" b="1" kern="1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圓角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601558" y="973372"/>
            <a:ext cx="2766288" cy="919401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SELECT </a:t>
            </a:r>
            <a:r>
              <a:rPr lang="en-US" altLang="zh-TW" sz="1600" b="1" kern="1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Name</a:t>
            </a:r>
            <a:endParaRPr lang="en-US" altLang="zh-TW" sz="1600" b="1" kern="100" dirty="0">
              <a:solidFill>
                <a:schemeClr val="tx1"/>
              </a:solidFill>
              <a:latin typeface="Consolas" pitchFamily="49" charset="0"/>
              <a:ea typeface="Verdana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FROM </a:t>
            </a:r>
            <a:r>
              <a:rPr lang="zh-TW" altLang="en-US" sz="1600" b="1" kern="1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 </a:t>
            </a:r>
            <a:r>
              <a:rPr lang="en-US" altLang="zh-TW" sz="1600" b="1" kern="1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City</a:t>
            </a:r>
            <a:endParaRPr lang="en-US" altLang="zh-TW" sz="1600" b="1" kern="100" dirty="0">
              <a:solidFill>
                <a:schemeClr val="tx1"/>
              </a:solidFill>
              <a:latin typeface="Consolas" pitchFamily="49" charset="0"/>
              <a:ea typeface="Verdana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600" b="1" kern="1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WHERE </a:t>
            </a:r>
            <a:r>
              <a:rPr lang="zh-TW" altLang="en-US" sz="1600" b="1" kern="1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600" b="1" kern="1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Name </a:t>
            </a:r>
            <a:r>
              <a:rPr lang="en-US" altLang="zh-TW" sz="1600" b="1" kern="100" dirty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LIKE 'w</a:t>
            </a:r>
            <a:r>
              <a:rPr lang="en-US" altLang="zh-TW" sz="1600" b="1" kern="1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%'</a:t>
            </a:r>
            <a:r>
              <a:rPr lang="en-US" altLang="zh-TW" sz="1600" b="1" kern="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Times New Roman" panose="02020603050405020304" pitchFamily="18" charset="0"/>
              </a:rPr>
              <a:t>;</a:t>
            </a:r>
            <a:endParaRPr lang="en-US" altLang="zh-TW" sz="1600" b="1" kern="1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圓角矩形 4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1167551" y="2345572"/>
            <a:ext cx="2766288" cy="919401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SELECT </a:t>
            </a:r>
            <a:r>
              <a:rPr lang="en-US" altLang="zh-TW" sz="1600" b="1" kern="1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Name</a:t>
            </a:r>
            <a:endParaRPr lang="en-US" altLang="zh-TW" sz="1600" b="1" kern="100" dirty="0">
              <a:solidFill>
                <a:schemeClr val="tx1"/>
              </a:solidFill>
              <a:latin typeface="Consolas" pitchFamily="49" charset="0"/>
              <a:ea typeface="Verdana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FROM </a:t>
            </a:r>
            <a:r>
              <a:rPr lang="zh-TW" altLang="en-US" sz="1600" b="1" kern="1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 </a:t>
            </a:r>
            <a:r>
              <a:rPr lang="en-US" altLang="zh-TW" sz="1600" b="1" kern="1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City</a:t>
            </a:r>
            <a:endParaRPr lang="en-US" altLang="zh-TW" sz="1600" b="1" kern="100" dirty="0">
              <a:solidFill>
                <a:schemeClr val="tx1"/>
              </a:solidFill>
              <a:latin typeface="Consolas" pitchFamily="49" charset="0"/>
              <a:ea typeface="Verdana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600" b="1" kern="1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WHERE </a:t>
            </a:r>
            <a:r>
              <a:rPr lang="zh-TW" altLang="en-US" sz="1600" b="1" kern="1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600" b="1" kern="1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Name </a:t>
            </a:r>
            <a:r>
              <a:rPr lang="en-US" altLang="zh-TW" sz="1600" b="1" kern="100" dirty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LIKE </a:t>
            </a:r>
            <a:r>
              <a:rPr lang="en-US" altLang="zh-TW" sz="1600" b="1" kern="1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'</a:t>
            </a:r>
            <a:r>
              <a:rPr lang="en-US" altLang="zh-TW" sz="1600" b="1" kern="100" dirty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%</a:t>
            </a:r>
            <a:r>
              <a:rPr lang="en-US" altLang="zh-TW" sz="1600" b="1" kern="1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w'</a:t>
            </a:r>
            <a:r>
              <a:rPr lang="en-US" altLang="zh-TW" sz="1600" b="1" kern="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Times New Roman" panose="02020603050405020304" pitchFamily="18" charset="0"/>
              </a:rPr>
              <a:t>;</a:t>
            </a:r>
            <a:endParaRPr lang="en-US" altLang="zh-TW" sz="1600" b="1" kern="1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圓角矩形 6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1807896" y="3695531"/>
            <a:ext cx="2766288" cy="919401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SELECT </a:t>
            </a:r>
            <a:r>
              <a:rPr lang="en-US" altLang="zh-TW" sz="1600" b="1" kern="1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Name</a:t>
            </a:r>
            <a:endParaRPr lang="en-US" altLang="zh-TW" sz="1600" b="1" kern="100" dirty="0">
              <a:solidFill>
                <a:schemeClr val="tx1"/>
              </a:solidFill>
              <a:latin typeface="Consolas" pitchFamily="49" charset="0"/>
              <a:ea typeface="Verdana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FROM </a:t>
            </a:r>
            <a:r>
              <a:rPr lang="zh-TW" altLang="en-US" sz="1600" b="1" kern="1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 </a:t>
            </a:r>
            <a:r>
              <a:rPr lang="en-US" altLang="zh-TW" sz="1600" b="1" kern="1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City</a:t>
            </a:r>
            <a:endParaRPr lang="en-US" altLang="zh-TW" sz="1600" b="1" kern="100" dirty="0">
              <a:solidFill>
                <a:schemeClr val="tx1"/>
              </a:solidFill>
              <a:latin typeface="Consolas" pitchFamily="49" charset="0"/>
              <a:ea typeface="Verdana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600" b="1" kern="1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WHERE </a:t>
            </a:r>
            <a:r>
              <a:rPr lang="zh-TW" altLang="en-US" sz="1600" b="1" kern="1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600" b="1" kern="1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Name </a:t>
            </a:r>
            <a:r>
              <a:rPr lang="en-US" altLang="zh-TW" sz="1600" b="1" kern="100" dirty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LIKE </a:t>
            </a:r>
            <a:r>
              <a:rPr lang="en-US" altLang="zh-TW" sz="1600" b="1" kern="1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'</a:t>
            </a:r>
            <a:r>
              <a:rPr lang="en-US" altLang="zh-TW" sz="1600" b="1" kern="100" dirty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%</a:t>
            </a:r>
            <a:r>
              <a:rPr lang="en-US" altLang="zh-TW" sz="1600" b="1" kern="1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w</a:t>
            </a:r>
            <a:r>
              <a:rPr lang="en-US" altLang="zh-TW" sz="1600" b="1" kern="100" dirty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%'</a:t>
            </a:r>
            <a:r>
              <a:rPr lang="en-US" altLang="zh-TW" sz="1600" b="1" kern="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Times New Roman" panose="02020603050405020304" pitchFamily="18" charset="0"/>
              </a:rPr>
              <a:t>;</a:t>
            </a:r>
            <a:endParaRPr lang="en-US" altLang="zh-TW" sz="1600" b="1" kern="1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542040" y="837165"/>
            <a:ext cx="2766288" cy="1191816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 err="1" smtClean="0">
                <a:solidFill>
                  <a:srgbClr val="C0000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W</a:t>
            </a:r>
            <a:r>
              <a:rPr lang="en-US" altLang="zh-TW" sz="1600" b="1" kern="100" dirty="0" err="1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alsall</a:t>
            </a:r>
            <a:endParaRPr lang="en-US" altLang="zh-TW" sz="1600" b="1" kern="100" dirty="0" smtClean="0">
              <a:solidFill>
                <a:schemeClr val="tx1"/>
              </a:solidFill>
              <a:latin typeface="Consolas" pitchFamily="49" charset="0"/>
              <a:ea typeface="Verdana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600" b="1" kern="100" dirty="0" smtClean="0">
                <a:solidFill>
                  <a:srgbClr val="C0000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W</a:t>
            </a:r>
            <a:r>
              <a:rPr lang="en-US" altLang="zh-TW" sz="1600" b="1" kern="1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illemstad</a:t>
            </a:r>
          </a:p>
          <a:p>
            <a:pPr>
              <a:spcAft>
                <a:spcPts val="0"/>
              </a:spcAft>
            </a:pPr>
            <a:r>
              <a:rPr lang="en-US" altLang="zh-TW" sz="1600" b="1" kern="100" dirty="0" err="1" smtClean="0">
                <a:solidFill>
                  <a:srgbClr val="C0000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W</a:t>
            </a:r>
            <a:r>
              <a:rPr lang="en-US" altLang="zh-TW" sz="1600" b="1" kern="100" dirty="0" err="1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olverhampton</a:t>
            </a:r>
            <a:endParaRPr lang="en-US" altLang="zh-TW" sz="1600" b="1" kern="100" dirty="0" smtClean="0">
              <a:solidFill>
                <a:schemeClr val="tx1"/>
              </a:solidFill>
              <a:latin typeface="Consolas" pitchFamily="49" charset="0"/>
              <a:ea typeface="Verdana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600" b="1" kern="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Times New Roman" panose="02020603050405020304" pitchFamily="18" charset="0"/>
              </a:rPr>
              <a:t>…</a:t>
            </a:r>
            <a:endParaRPr lang="en-US" altLang="zh-TW" sz="1600" b="1" kern="1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圓角矩形 8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5156647" y="2209366"/>
            <a:ext cx="2766288" cy="1191816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kern="100" dirty="0" err="1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Krak</a:t>
            </a:r>
            <a:r>
              <a:rPr lang="en-US" altLang="zh-TW" sz="1600" b="1" kern="100" dirty="0" err="1" smtClean="0">
                <a:solidFill>
                  <a:srgbClr val="C0000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w</a:t>
            </a:r>
            <a:endParaRPr lang="en-US" altLang="zh-TW" sz="1600" b="1" kern="100" dirty="0" smtClean="0">
              <a:solidFill>
                <a:srgbClr val="C00000"/>
              </a:solidFill>
              <a:latin typeface="Consolas" pitchFamily="49" charset="0"/>
              <a:ea typeface="Verdana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600" b="1" kern="1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Glasgo</a:t>
            </a:r>
            <a:r>
              <a:rPr lang="en-US" altLang="zh-TW" sz="1600" b="1" kern="100" dirty="0" smtClean="0">
                <a:solidFill>
                  <a:srgbClr val="C0000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w</a:t>
            </a:r>
          </a:p>
          <a:p>
            <a:pPr>
              <a:spcAft>
                <a:spcPts val="0"/>
              </a:spcAft>
            </a:pPr>
            <a:r>
              <a:rPr lang="en-US" altLang="zh-TW" sz="1600" b="1" kern="100" dirty="0" err="1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Luckno</a:t>
            </a:r>
            <a:r>
              <a:rPr lang="en-US" altLang="zh-TW" sz="1600" b="1" kern="100" dirty="0" err="1" smtClean="0">
                <a:solidFill>
                  <a:srgbClr val="C0000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w</a:t>
            </a:r>
            <a:endParaRPr lang="en-US" altLang="zh-TW" sz="1600" b="1" kern="100" dirty="0" smtClean="0">
              <a:solidFill>
                <a:srgbClr val="C00000"/>
              </a:solidFill>
              <a:latin typeface="Consolas" pitchFamily="49" charset="0"/>
              <a:ea typeface="Verdana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600" b="1" kern="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Times New Roman" panose="02020603050405020304" pitchFamily="18" charset="0"/>
              </a:rPr>
              <a:t>…</a:t>
            </a:r>
            <a:endParaRPr lang="en-US" altLang="zh-TW" sz="1600" b="1" kern="1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5769748" y="3559325"/>
            <a:ext cx="2766288" cy="1191816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kern="1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Glasgo</a:t>
            </a:r>
            <a:r>
              <a:rPr lang="en-US" altLang="zh-TW" sz="1600" b="1" kern="100" dirty="0" smtClean="0">
                <a:solidFill>
                  <a:srgbClr val="C0000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w</a:t>
            </a:r>
            <a:endParaRPr lang="en-US" altLang="zh-TW" sz="1600" b="1" kern="100" dirty="0">
              <a:solidFill>
                <a:schemeClr val="tx1"/>
              </a:solidFill>
              <a:latin typeface="Consolas" pitchFamily="49" charset="0"/>
              <a:ea typeface="Verdana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600" b="1" kern="1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Ne</a:t>
            </a:r>
            <a:r>
              <a:rPr lang="en-US" altLang="zh-TW" sz="1600" b="1" kern="100" dirty="0" smtClean="0">
                <a:solidFill>
                  <a:srgbClr val="C0000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w</a:t>
            </a:r>
            <a:r>
              <a:rPr lang="en-US" altLang="zh-TW" sz="1600" b="1" kern="1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castle</a:t>
            </a:r>
          </a:p>
          <a:p>
            <a:r>
              <a:rPr lang="en-US" altLang="zh-TW" sz="1600" b="1" kern="100" dirty="0" smtClean="0">
                <a:solidFill>
                  <a:srgbClr val="C0000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W</a:t>
            </a:r>
            <a:r>
              <a:rPr lang="en-US" altLang="zh-TW" sz="1600" b="1" kern="1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illemstad</a:t>
            </a:r>
          </a:p>
          <a:p>
            <a:pPr>
              <a:spcAft>
                <a:spcPts val="0"/>
              </a:spcAft>
            </a:pPr>
            <a:r>
              <a:rPr lang="en-US" altLang="zh-TW" sz="1600" b="1" kern="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Times New Roman" panose="02020603050405020304" pitchFamily="18" charset="0"/>
              </a:rPr>
              <a:t>…</a:t>
            </a:r>
            <a:endParaRPr lang="en-US" altLang="zh-TW" sz="1600" b="1" kern="1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單箭頭接點 14"/>
          <p:cNvCxnSpPr>
            <a:stCxn id="4" idx="3"/>
            <a:endCxn id="8" idx="1"/>
          </p:cNvCxnSpPr>
          <p:nvPr/>
        </p:nvCxnSpPr>
        <p:spPr>
          <a:xfrm>
            <a:off x="3367846" y="1433073"/>
            <a:ext cx="117419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5" idx="3"/>
            <a:endCxn id="9" idx="1"/>
          </p:cNvCxnSpPr>
          <p:nvPr/>
        </p:nvCxnSpPr>
        <p:spPr>
          <a:xfrm>
            <a:off x="3933839" y="2805273"/>
            <a:ext cx="1222808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7" idx="3"/>
            <a:endCxn id="10" idx="1"/>
          </p:cNvCxnSpPr>
          <p:nvPr/>
        </p:nvCxnSpPr>
        <p:spPr>
          <a:xfrm>
            <a:off x="4574184" y="4155232"/>
            <a:ext cx="1195564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02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6600437" y="54142"/>
            <a:ext cx="2225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SQL </a:t>
            </a:r>
            <a:r>
              <a:rPr lang="en-US" altLang="zh-TW" sz="3600" b="1" kern="1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LIKE</a:t>
            </a:r>
            <a:endParaRPr lang="en-US" altLang="zh-TW" sz="3600" b="1" kern="1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3976" y="473242"/>
            <a:ext cx="34159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SELECT "</a:t>
            </a:r>
            <a:r>
              <a:rPr lang="zh-TW" altLang="en-US" sz="1600" b="1" dirty="0" smtClean="0">
                <a:solidFill>
                  <a:srgbClr val="008000"/>
                </a:solidFill>
                <a:latin typeface="Consolas" pitchFamily="49" charset="0"/>
              </a:rPr>
              <a:t>欄位名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FROM </a:t>
            </a:r>
            <a:r>
              <a:rPr lang="zh-TW" altLang="en-US" sz="1600" b="1" dirty="0" smtClean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zh-TW" altLang="en-US" sz="1600" b="1" dirty="0" smtClean="0">
                <a:solidFill>
                  <a:srgbClr val="008000"/>
                </a:solidFill>
                <a:latin typeface="Consolas" pitchFamily="49" charset="0"/>
              </a:rPr>
              <a:t>表格名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WHERE </a:t>
            </a:r>
            <a:r>
              <a:rPr lang="zh-TW" altLang="en-US" sz="1600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欄位名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 LIKE {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模式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}</a:t>
            </a:r>
            <a:r>
              <a:rPr lang="en-US" altLang="zh-TW" sz="1600" b="1" dirty="0">
                <a:solidFill>
                  <a:srgbClr val="008000"/>
                </a:solidFill>
                <a:latin typeface="Verdana" pitchFamily="34" charset="0"/>
                <a:ea typeface="Verdana" pitchFamily="34" charset="0"/>
              </a:rPr>
              <a:t>;</a:t>
            </a:r>
            <a:endParaRPr lang="zh-TW" altLang="en-US" sz="1600" dirty="0">
              <a:latin typeface="Verdana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1143976" y="1524279"/>
            <a:ext cx="35997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SELECT *</a:t>
            </a:r>
          </a:p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FROM </a:t>
            </a:r>
            <a:r>
              <a:rPr lang="zh-TW" altLang="en-US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 </a:t>
            </a:r>
            <a:r>
              <a:rPr lang="en-US" altLang="zh-TW" sz="1600" b="1" kern="100" dirty="0" err="1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Store_Information</a:t>
            </a:r>
            <a:endParaRPr lang="en-US" altLang="zh-TW" sz="1600" b="1" kern="100" dirty="0">
              <a:solidFill>
                <a:srgbClr val="0070C0"/>
              </a:solidFill>
              <a:latin typeface="Consolas" pitchFamily="49" charset="0"/>
              <a:ea typeface="Verdana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WHERE </a:t>
            </a:r>
            <a:r>
              <a:rPr lang="zh-TW" altLang="en-US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600" b="1" kern="100" dirty="0" err="1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store_name</a:t>
            </a: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LIKE '%AN%'</a:t>
            </a:r>
            <a:r>
              <a:rPr lang="en-US" altLang="zh-TW" sz="1600" b="1" kern="1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984085"/>
              </p:ext>
            </p:extLst>
          </p:nvPr>
        </p:nvGraphicFramePr>
        <p:xfrm>
          <a:off x="5319643" y="3044677"/>
          <a:ext cx="334234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60"/>
                <a:gridCol w="788276"/>
                <a:gridCol w="1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Store_Name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Sales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Txn_Date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1500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2019-10-05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Diego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250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2019-10-07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Francisco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300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903593"/>
              </p:ext>
            </p:extLst>
          </p:nvPr>
        </p:nvGraphicFramePr>
        <p:xfrm>
          <a:off x="443458" y="2781460"/>
          <a:ext cx="33423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60"/>
                <a:gridCol w="788276"/>
                <a:gridCol w="1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Store_Name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Sales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smtClean="0"/>
                        <a:t>Txn_Date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1500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2019-10-05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Diego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250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2019-10-07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Francisco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300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Boston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700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55490" y="2442906"/>
            <a:ext cx="25330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 err="1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Store_Information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表格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5302462" y="2638411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結果</a:t>
            </a:r>
            <a:r>
              <a:rPr lang="en-US" altLang="zh-TW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向右箭號 14"/>
          <p:cNvSpPr/>
          <p:nvPr/>
        </p:nvSpPr>
        <p:spPr>
          <a:xfrm>
            <a:off x="4267396" y="3418495"/>
            <a:ext cx="620111" cy="73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55490" y="719464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語法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36628" y="1765864"/>
            <a:ext cx="707348" cy="347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答案：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02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5333425" y="0"/>
            <a:ext cx="36247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SQL </a:t>
            </a:r>
            <a:r>
              <a:rPr lang="en-US" altLang="zh-TW" sz="3600" b="1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ORDER BY</a:t>
            </a:r>
          </a:p>
        </p:txBody>
      </p:sp>
      <p:sp>
        <p:nvSpPr>
          <p:cNvPr id="3" name="矩形 2"/>
          <p:cNvSpPr/>
          <p:nvPr/>
        </p:nvSpPr>
        <p:spPr>
          <a:xfrm>
            <a:off x="1143976" y="350132"/>
            <a:ext cx="39728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SELECT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欄位名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</a:p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FROM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表格名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</a:p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[WHERE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條件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"]</a:t>
            </a:r>
          </a:p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ORDER BY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欄位名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 [ASC, DESC];</a:t>
            </a:r>
            <a:endParaRPr lang="zh-TW" altLang="en-US" sz="1600" dirty="0">
              <a:latin typeface="Consolas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1143976" y="1524279"/>
            <a:ext cx="43544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SELECT </a:t>
            </a: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 </a:t>
            </a:r>
            <a:r>
              <a:rPr lang="en-US" altLang="zh-TW" sz="1600" b="1" kern="100" dirty="0" err="1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Store_Name</a:t>
            </a: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, Sales, </a:t>
            </a:r>
            <a:r>
              <a:rPr lang="en-US" altLang="zh-TW" sz="1600" b="1" kern="100" dirty="0" err="1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Txn_Date</a:t>
            </a:r>
            <a:endParaRPr lang="en-US" altLang="zh-TW" sz="1600" b="1" kern="100" dirty="0">
              <a:solidFill>
                <a:srgbClr val="0070C0"/>
              </a:solidFill>
              <a:latin typeface="Consolas" pitchFamily="49" charset="0"/>
              <a:ea typeface="Verdana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FROM </a:t>
            </a: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   </a:t>
            </a:r>
            <a:r>
              <a:rPr lang="en-US" altLang="zh-TW" sz="1600" b="1" kern="100" dirty="0" err="1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Store_Information</a:t>
            </a:r>
            <a:endParaRPr lang="en-US" altLang="zh-TW" sz="1600" b="1" kern="100" dirty="0">
              <a:solidFill>
                <a:srgbClr val="0070C0"/>
              </a:solidFill>
              <a:latin typeface="Consolas" pitchFamily="49" charset="0"/>
              <a:ea typeface="Verdana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ORDER BY Sales DESC</a:t>
            </a:r>
            <a:r>
              <a:rPr lang="en-US" altLang="zh-TW" sz="1600" b="1" kern="1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2" name="矩形 11"/>
          <p:cNvSpPr/>
          <p:nvPr/>
        </p:nvSpPr>
        <p:spPr>
          <a:xfrm>
            <a:off x="1143976" y="719464"/>
            <a:ext cx="57085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ORDER BY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欄位一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 [ASC, DESC],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欄位二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 [ASC, DESC]</a:t>
            </a:r>
            <a:endParaRPr lang="zh-TW" altLang="en-US" sz="1600" dirty="0">
              <a:latin typeface="Consolas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55490" y="719464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語法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36628" y="1765864"/>
            <a:ext cx="707348" cy="347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答案：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405517"/>
              </p:ext>
            </p:extLst>
          </p:nvPr>
        </p:nvGraphicFramePr>
        <p:xfrm>
          <a:off x="443458" y="2781460"/>
          <a:ext cx="33423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60"/>
                <a:gridCol w="788276"/>
                <a:gridCol w="1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Store_Name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Sales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Txn_Date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1500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2019-10-05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Diego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250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2019-10-07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Francisco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300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Boston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700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55490" y="2442906"/>
            <a:ext cx="25330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 err="1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Store_Information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表格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5333425" y="2442906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結果</a:t>
            </a:r>
            <a:r>
              <a:rPr lang="en-US" altLang="zh-TW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8" name="向右箭號 17"/>
          <p:cNvSpPr/>
          <p:nvPr/>
        </p:nvSpPr>
        <p:spPr>
          <a:xfrm>
            <a:off x="4267396" y="3418495"/>
            <a:ext cx="620111" cy="73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107629"/>
              </p:ext>
            </p:extLst>
          </p:nvPr>
        </p:nvGraphicFramePr>
        <p:xfrm>
          <a:off x="5333231" y="2781460"/>
          <a:ext cx="33776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60"/>
                <a:gridCol w="967246"/>
                <a:gridCol w="11911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Store_Name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Sales</a:t>
                      </a:r>
                      <a:r>
                        <a:rPr lang="zh-TW" altLang="en-US" sz="1600" b="1" dirty="0" smtClean="0"/>
                        <a:t>      </a:t>
                      </a:r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Txn_Date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1500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2019-10-05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Boston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700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Francisco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300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Diego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250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2019-10-07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流程圖: 合併 20"/>
          <p:cNvSpPr/>
          <p:nvPr/>
        </p:nvSpPr>
        <p:spPr>
          <a:xfrm>
            <a:off x="7122695" y="2866209"/>
            <a:ext cx="144379" cy="173916"/>
          </a:xfrm>
          <a:prstGeom prst="flowChartMerg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03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55490" y="2442906"/>
            <a:ext cx="25330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 err="1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Store_Information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表格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585112"/>
              </p:ext>
            </p:extLst>
          </p:nvPr>
        </p:nvGraphicFramePr>
        <p:xfrm>
          <a:off x="455490" y="2850936"/>
          <a:ext cx="33423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60"/>
                <a:gridCol w="788276"/>
                <a:gridCol w="1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Store_Name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Sales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Txn_Date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1500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2019-10-05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Diego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250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2019-10-07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300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Boston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700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5480295" y="3079941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結果</a:t>
            </a:r>
            <a:r>
              <a:rPr lang="en-US" altLang="zh-TW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4446797" y="3418495"/>
            <a:ext cx="620111" cy="73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6356708" y="-5678"/>
            <a:ext cx="26164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SQL </a:t>
            </a:r>
            <a:r>
              <a:rPr lang="zh-TW" altLang="en-US" sz="3600" b="1" kern="1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平均值</a:t>
            </a:r>
            <a:endParaRPr lang="en-US" altLang="zh-TW" sz="3600" b="1" kern="1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43976" y="596353"/>
            <a:ext cx="34159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SELECT AVG("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欄位名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")</a:t>
            </a:r>
          </a:p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FROM 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 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表格名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n-US" altLang="zh-TW" sz="1600" b="1" dirty="0">
                <a:solidFill>
                  <a:srgbClr val="008000"/>
                </a:solidFill>
                <a:latin typeface="Verdana" pitchFamily="34" charset="0"/>
                <a:ea typeface="Verdana" pitchFamily="34" charset="0"/>
              </a:rPr>
              <a:t>;</a:t>
            </a:r>
            <a:endParaRPr lang="zh-TW" altLang="en-US" sz="1600" dirty="0">
              <a:latin typeface="Verdana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1143976" y="1647390"/>
            <a:ext cx="35997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SELECT AVG(Sales) </a:t>
            </a:r>
            <a:endParaRPr lang="en-US" altLang="zh-TW" sz="1600" b="1" kern="100" dirty="0" smtClean="0">
              <a:solidFill>
                <a:srgbClr val="0070C0"/>
              </a:solidFill>
              <a:latin typeface="Consolas" pitchFamily="49" charset="0"/>
              <a:ea typeface="Verdana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FROM   </a:t>
            </a:r>
            <a:r>
              <a:rPr lang="en-US" altLang="zh-TW" sz="1600" b="1" kern="100" dirty="0" err="1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Store_Information</a:t>
            </a:r>
            <a:r>
              <a:rPr lang="en-US" altLang="zh-TW" sz="1600" b="1" kern="1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55490" y="719464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語法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36628" y="1765864"/>
            <a:ext cx="707348" cy="347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答案：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340882"/>
              </p:ext>
            </p:extLst>
          </p:nvPr>
        </p:nvGraphicFramePr>
        <p:xfrm>
          <a:off x="5559151" y="3418495"/>
          <a:ext cx="12192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AVG(Sales)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687.5000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97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55490" y="2442906"/>
            <a:ext cx="25330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 err="1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Store_Information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表格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61182"/>
              </p:ext>
            </p:extLst>
          </p:nvPr>
        </p:nvGraphicFramePr>
        <p:xfrm>
          <a:off x="455490" y="2850936"/>
          <a:ext cx="33423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60"/>
                <a:gridCol w="788276"/>
                <a:gridCol w="1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Store_Name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Sales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Txn_Date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1500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2019-10-05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Diego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250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2019-10-07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300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Boston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700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5480295" y="3079941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結果</a:t>
            </a:r>
            <a:r>
              <a:rPr lang="en-US" altLang="zh-TW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4446797" y="3418495"/>
            <a:ext cx="620111" cy="73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6019824" y="-5678"/>
            <a:ext cx="29533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SQL </a:t>
            </a:r>
            <a:r>
              <a:rPr lang="en-US" altLang="zh-TW" sz="3600" b="1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COUNT</a:t>
            </a:r>
          </a:p>
        </p:txBody>
      </p:sp>
      <p:sp>
        <p:nvSpPr>
          <p:cNvPr id="7" name="矩形 6"/>
          <p:cNvSpPr/>
          <p:nvPr/>
        </p:nvSpPr>
        <p:spPr>
          <a:xfrm>
            <a:off x="1143976" y="596353"/>
            <a:ext cx="34159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SELECT COUNT("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欄位名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")</a:t>
            </a:r>
          </a:p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FROM 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 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表格名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n-US" altLang="zh-TW" sz="1600" b="1" dirty="0">
                <a:solidFill>
                  <a:srgbClr val="008000"/>
                </a:solidFill>
                <a:latin typeface="Verdana" pitchFamily="34" charset="0"/>
                <a:ea typeface="Verdana" pitchFamily="34" charset="0"/>
              </a:rPr>
              <a:t>;</a:t>
            </a:r>
            <a:endParaRPr lang="zh-TW" altLang="en-US" sz="1600" dirty="0">
              <a:latin typeface="Verdana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1143976" y="1524279"/>
            <a:ext cx="35997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SELECT </a:t>
            </a: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COUNT(</a:t>
            </a:r>
            <a:r>
              <a:rPr lang="en-US" altLang="zh-TW" sz="1600" b="1" kern="100" dirty="0" err="1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Store_Name</a:t>
            </a: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FROM   </a:t>
            </a:r>
            <a:r>
              <a:rPr lang="en-US" altLang="zh-TW" sz="1600" b="1" kern="100" dirty="0" err="1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Store_Information</a:t>
            </a:r>
            <a:endParaRPr lang="en-US" altLang="zh-TW" sz="1600" b="1" kern="100" dirty="0">
              <a:solidFill>
                <a:srgbClr val="0070C0"/>
              </a:solidFill>
              <a:latin typeface="Consolas" pitchFamily="49" charset="0"/>
              <a:ea typeface="Verdana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WHERE </a:t>
            </a: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600" b="1" kern="100" dirty="0" err="1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Store_Name</a:t>
            </a: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IS NOT NULL</a:t>
            </a:r>
            <a:r>
              <a:rPr lang="en-US" altLang="zh-TW" sz="1600" b="1" kern="1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55490" y="719464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語法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36628" y="1765864"/>
            <a:ext cx="707348" cy="347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答案：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213472"/>
              </p:ext>
            </p:extLst>
          </p:nvPr>
        </p:nvGraphicFramePr>
        <p:xfrm>
          <a:off x="5559151" y="3418495"/>
          <a:ext cx="19373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3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COUNT(</a:t>
                      </a:r>
                      <a:r>
                        <a:rPr lang="en-US" altLang="zh-TW" sz="1600" b="1" dirty="0" err="1" smtClean="0"/>
                        <a:t>Store_Name</a:t>
                      </a:r>
                      <a:r>
                        <a:rPr lang="en-US" altLang="zh-TW" sz="1600" b="1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4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67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55490" y="2442906"/>
            <a:ext cx="25330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 err="1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Store_Information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表格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415846"/>
              </p:ext>
            </p:extLst>
          </p:nvPr>
        </p:nvGraphicFramePr>
        <p:xfrm>
          <a:off x="455490" y="2850936"/>
          <a:ext cx="33423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60"/>
                <a:gridCol w="788276"/>
                <a:gridCol w="1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Store_Name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Sales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Txn_Date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1500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2019-10-05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Diego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250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2019-10-07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300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Boston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700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5480295" y="3079941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結果</a:t>
            </a:r>
            <a:r>
              <a:rPr lang="en-US" altLang="zh-TW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4446797" y="3418495"/>
            <a:ext cx="620111" cy="73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6019824" y="-5678"/>
            <a:ext cx="29533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SQL </a:t>
            </a:r>
            <a:r>
              <a:rPr lang="en-US" altLang="zh-TW" sz="3600" b="1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COUNT</a:t>
            </a:r>
          </a:p>
        </p:txBody>
      </p:sp>
      <p:sp>
        <p:nvSpPr>
          <p:cNvPr id="7" name="矩形 6"/>
          <p:cNvSpPr/>
          <p:nvPr/>
        </p:nvSpPr>
        <p:spPr>
          <a:xfrm>
            <a:off x="1143976" y="596353"/>
            <a:ext cx="34159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SELECT COUNT("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欄位名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")</a:t>
            </a:r>
          </a:p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FROM 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 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表格名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n-US" altLang="zh-TW" sz="1600" b="1" dirty="0">
                <a:solidFill>
                  <a:srgbClr val="008000"/>
                </a:solidFill>
                <a:latin typeface="Verdana" pitchFamily="34" charset="0"/>
                <a:ea typeface="Verdana" pitchFamily="34" charset="0"/>
              </a:rPr>
              <a:t>;</a:t>
            </a:r>
            <a:endParaRPr lang="zh-TW" altLang="en-US" sz="1600" dirty="0">
              <a:latin typeface="Verdana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1143976" y="1647390"/>
            <a:ext cx="39229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SELECT COUNT(DISTINCT </a:t>
            </a:r>
            <a:r>
              <a:rPr lang="en-US" altLang="zh-TW" sz="1600" b="1" kern="100" dirty="0" err="1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Store_Name</a:t>
            </a: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FROM </a:t>
            </a:r>
            <a:r>
              <a:rPr lang="zh-TW" altLang="en-US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 </a:t>
            </a:r>
            <a:r>
              <a:rPr lang="en-US" altLang="zh-TW" sz="1600" b="1" kern="100" dirty="0" err="1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Store_Information</a:t>
            </a:r>
            <a:r>
              <a:rPr lang="en-US" altLang="zh-TW" sz="1600" b="1" kern="1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55490" y="719464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語法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36628" y="1765864"/>
            <a:ext cx="707348" cy="347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答案：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05688"/>
              </p:ext>
            </p:extLst>
          </p:nvPr>
        </p:nvGraphicFramePr>
        <p:xfrm>
          <a:off x="5559151" y="3418495"/>
          <a:ext cx="27185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COUNT(DISTINCT </a:t>
                      </a:r>
                      <a:r>
                        <a:rPr lang="en-US" altLang="zh-TW" sz="1600" b="1" dirty="0" err="1" smtClean="0"/>
                        <a:t>Store_Name</a:t>
                      </a:r>
                      <a:r>
                        <a:rPr lang="en-US" altLang="zh-TW" sz="1600" b="1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3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02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6337458" y="-5678"/>
            <a:ext cx="26164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SQL </a:t>
            </a:r>
            <a:r>
              <a:rPr lang="zh-TW" altLang="en-US" sz="3600" b="1" kern="1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最大值</a:t>
            </a:r>
            <a:endParaRPr lang="en-US" altLang="zh-TW" sz="3600" b="1" kern="100" dirty="0" smtClean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55490" y="2442906"/>
            <a:ext cx="25330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 err="1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Store_Information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表格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683"/>
              </p:ext>
            </p:extLst>
          </p:nvPr>
        </p:nvGraphicFramePr>
        <p:xfrm>
          <a:off x="455490" y="2850936"/>
          <a:ext cx="33423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60"/>
                <a:gridCol w="788276"/>
                <a:gridCol w="1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Store_Name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Sales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Txn_Date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1500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2019-10-05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Diego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250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2019-10-07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300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Boston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700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5480295" y="3079941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結果</a:t>
            </a:r>
            <a:r>
              <a:rPr lang="en-US" altLang="zh-TW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4446797" y="3418495"/>
            <a:ext cx="620111" cy="73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162838" y="543042"/>
            <a:ext cx="34159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SELECT MAX ("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欄位名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")</a:t>
            </a:r>
          </a:p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FROM 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 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表格名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n-US" altLang="zh-TW" sz="1600" b="1" dirty="0">
                <a:solidFill>
                  <a:srgbClr val="008000"/>
                </a:solidFill>
                <a:latin typeface="Verdana" pitchFamily="34" charset="0"/>
                <a:ea typeface="Verdana" pitchFamily="34" charset="0"/>
              </a:rPr>
              <a:t>;</a:t>
            </a:r>
            <a:endParaRPr lang="zh-TW" altLang="en-US" sz="1600" dirty="0">
              <a:latin typeface="Verdana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1162838" y="1594079"/>
            <a:ext cx="29856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SELECT </a:t>
            </a: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MAX(Sales)</a:t>
            </a:r>
          </a:p>
          <a:p>
            <a:pPr>
              <a:spcAft>
                <a:spcPts val="0"/>
              </a:spcAft>
            </a:pP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FROM </a:t>
            </a:r>
            <a:r>
              <a:rPr lang="zh-TW" altLang="en-US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 </a:t>
            </a:r>
            <a:r>
              <a:rPr lang="en-US" altLang="zh-TW" sz="1600" b="1" kern="100" dirty="0" err="1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Store_Information</a:t>
            </a:r>
            <a:r>
              <a:rPr lang="en-US" altLang="zh-TW" sz="1600" b="1" kern="1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74352" y="666153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語法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55490" y="1712553"/>
            <a:ext cx="707348" cy="347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答案：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906890"/>
              </p:ext>
            </p:extLst>
          </p:nvPr>
        </p:nvGraphicFramePr>
        <p:xfrm>
          <a:off x="5559151" y="3412539"/>
          <a:ext cx="12192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MAX(Sales)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1500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02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5549004" y="0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>
                <a:solidFill>
                  <a:schemeClr val="accent1"/>
                </a:solidFill>
                <a:latin typeface="+mj-lt"/>
                <a:ea typeface="微軟正黑體" pitchFamily="34" charset="-120"/>
                <a:cs typeface="Times New Roman" panose="02020603050405020304" pitchFamily="18" charset="0"/>
              </a:rPr>
              <a:t>認識資料庫</a:t>
            </a:r>
            <a:r>
              <a:rPr lang="zh-TW" altLang="en-US" sz="3600" b="1" kern="100" dirty="0" smtClean="0">
                <a:solidFill>
                  <a:schemeClr val="accent1"/>
                </a:solidFill>
                <a:latin typeface="+mj-lt"/>
                <a:ea typeface="微軟正黑體" pitchFamily="34" charset="-120"/>
                <a:cs typeface="Times New Roman" panose="02020603050405020304" pitchFamily="18" charset="0"/>
              </a:rPr>
              <a:t>系統</a:t>
            </a:r>
            <a:endParaRPr lang="en-US" altLang="zh-CN" sz="3600" b="1" kern="100" dirty="0">
              <a:solidFill>
                <a:schemeClr val="accent1"/>
              </a:solidFill>
              <a:latin typeface="+mj-lt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365" y="713708"/>
            <a:ext cx="489788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b="1" kern="1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資</a:t>
            </a:r>
            <a:r>
              <a:rPr lang="zh-TW" altLang="en-US" b="1" kern="1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料庫（</a:t>
            </a:r>
            <a:r>
              <a:rPr lang="en-US" altLang="zh-TW" b="1" kern="1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Database</a:t>
            </a:r>
            <a:r>
              <a:rPr lang="zh-TW" altLang="en-US" b="1" kern="1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）</a:t>
            </a:r>
            <a:endParaRPr lang="en-US" altLang="zh-TW" b="1" kern="1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zh-TW" altLang="en-US" b="1" kern="1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Wingdings" pitchFamily="2" charset="2"/>
              <a:buChar char="Ø"/>
            </a:pPr>
            <a:r>
              <a:rPr lang="zh-TW" altLang="en-US" sz="1400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由作業系統的檔案系統的</a:t>
            </a:r>
            <a:r>
              <a:rPr lang="en-US" altLang="zh-TW" sz="1400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『</a:t>
            </a:r>
            <a:r>
              <a:rPr lang="zh-TW" altLang="en-US" sz="1400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檔案</a:t>
            </a:r>
            <a:r>
              <a:rPr lang="en-US" altLang="zh-TW" sz="1400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』</a:t>
            </a:r>
            <a:r>
              <a:rPr lang="zh-TW" altLang="en-US" sz="1400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組成</a:t>
            </a:r>
            <a:r>
              <a:rPr lang="zh-TW" altLang="en-US" sz="1400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。</a:t>
            </a:r>
            <a:endParaRPr lang="en-US" altLang="zh-TW" sz="1400" b="1" kern="100" dirty="0" smtClean="0"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Wingdings" pitchFamily="2" charset="2"/>
              <a:buChar char="Ø"/>
            </a:pPr>
            <a:endParaRPr lang="zh-TW" altLang="en-US" sz="1400" b="1" kern="100" dirty="0"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Wingdings" pitchFamily="2" charset="2"/>
              <a:buChar char="Ø"/>
            </a:pPr>
            <a:r>
              <a:rPr lang="zh-TW" altLang="en-US" sz="1400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由</a:t>
            </a:r>
            <a:r>
              <a:rPr lang="en-US" altLang="zh-TW" sz="1400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『</a:t>
            </a:r>
            <a:r>
              <a:rPr lang="zh-TW" altLang="en-US" sz="1400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資料庫管理系統</a:t>
            </a:r>
            <a:r>
              <a:rPr lang="en-US" altLang="zh-TW" sz="1400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』</a:t>
            </a:r>
            <a:r>
              <a:rPr lang="zh-TW" altLang="en-US" sz="1400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來進行管理與存取</a:t>
            </a:r>
            <a:r>
              <a:rPr lang="zh-TW" altLang="en-US" sz="1400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。</a:t>
            </a:r>
            <a:endParaRPr lang="en-US" altLang="zh-TW" sz="1400" b="1" kern="100" dirty="0" smtClean="0"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Wingdings" pitchFamily="2" charset="2"/>
              <a:buChar char="Ø"/>
            </a:pPr>
            <a:endParaRPr lang="zh-TW" altLang="en-US" sz="1400" b="1" kern="100" dirty="0"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Wingdings" pitchFamily="2" charset="2"/>
              <a:buChar char="Ø"/>
            </a:pPr>
            <a:r>
              <a:rPr lang="zh-TW" altLang="en-US" sz="1400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底層檔案大小會影響</a:t>
            </a:r>
            <a:r>
              <a:rPr lang="en-US" altLang="zh-TW" sz="1400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『</a:t>
            </a:r>
            <a:r>
              <a:rPr lang="zh-TW" altLang="en-US" sz="1400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資料庫</a:t>
            </a:r>
            <a:r>
              <a:rPr lang="en-US" altLang="zh-TW" sz="1400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』</a:t>
            </a:r>
            <a:r>
              <a:rPr lang="zh-TW" altLang="en-US" sz="1400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存放的空間大小</a:t>
            </a:r>
            <a:r>
              <a:rPr lang="zh-TW" altLang="en-US" sz="1400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。</a:t>
            </a:r>
            <a:endParaRPr lang="en-US" altLang="zh-TW" sz="1400" b="1" kern="100" dirty="0" smtClean="0"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Wingdings" pitchFamily="2" charset="2"/>
              <a:buChar char="Ø"/>
            </a:pPr>
            <a:endParaRPr lang="zh-TW" altLang="en-US" sz="1400" b="1" kern="100" dirty="0"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Wingdings" pitchFamily="2" charset="2"/>
              <a:buChar char="Ø"/>
            </a:pPr>
            <a:r>
              <a:rPr lang="zh-TW" altLang="en-US" sz="1400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儲存空間不足時，必須從底層擴增檔案給該資料庫使用</a:t>
            </a:r>
            <a:r>
              <a:rPr lang="zh-TW" altLang="en-US" sz="1400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。</a:t>
            </a:r>
            <a:endParaRPr lang="en-US" altLang="zh-TW" sz="1400" b="1" kern="100" dirty="0" smtClean="0"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8366" y="3109286"/>
            <a:ext cx="853491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b="1" kern="1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資料庫系統</a:t>
            </a:r>
            <a:r>
              <a:rPr lang="en-US" altLang="zh-TW" b="1" kern="1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(Database System</a:t>
            </a:r>
            <a:r>
              <a:rPr lang="en-US" altLang="zh-TW" b="1" kern="1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0"/>
              </a:spcAft>
            </a:pPr>
            <a:endParaRPr lang="en-US" altLang="zh-TW" b="1" kern="1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Wingdings" pitchFamily="2" charset="2"/>
              <a:buChar char="Ø"/>
            </a:pPr>
            <a:r>
              <a:rPr lang="zh-TW" altLang="en-US" sz="1400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藉</a:t>
            </a:r>
            <a:r>
              <a:rPr lang="zh-TW" altLang="en-US" sz="1400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由資料庫管理系統對資料的儲存和管理，以及具有商業。</a:t>
            </a:r>
          </a:p>
          <a:p>
            <a:pPr marL="285750" indent="-285750">
              <a:spcAft>
                <a:spcPts val="0"/>
              </a:spcAft>
              <a:buFont typeface="Wingdings" pitchFamily="2" charset="2"/>
              <a:buChar char="Ø"/>
            </a:pPr>
            <a:endParaRPr lang="zh-TW" altLang="en-US" sz="1400" b="1" kern="100" dirty="0"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Wingdings" pitchFamily="2" charset="2"/>
              <a:buChar char="Ø"/>
            </a:pPr>
            <a:r>
              <a:rPr lang="zh-TW" altLang="en-US" sz="1400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是由一些彼此相關的資料</a:t>
            </a:r>
            <a:r>
              <a:rPr lang="zh-TW" altLang="en-US" sz="1400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，</a:t>
            </a:r>
            <a:endParaRPr lang="en-US" altLang="zh-TW" sz="1400" b="1" kern="100" dirty="0" smtClean="0"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     </a:t>
            </a:r>
            <a:r>
              <a:rPr lang="zh-TW" altLang="en-US" sz="1400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以及</a:t>
            </a:r>
            <a:r>
              <a:rPr lang="zh-TW" altLang="en-US" sz="1400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存取這些資料</a:t>
            </a:r>
            <a:r>
              <a:rPr lang="zh-TW" altLang="en-US" sz="1400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sz="1400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『</a:t>
            </a:r>
            <a:r>
              <a:rPr lang="zh-TW" altLang="en-US" sz="1400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應用程式</a:t>
            </a:r>
            <a:r>
              <a:rPr lang="en-US" altLang="zh-TW" sz="1400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』</a:t>
            </a:r>
            <a:r>
              <a:rPr lang="zh-TW" altLang="en-US" sz="1400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所組成的一個集合體邏輯的</a:t>
            </a:r>
            <a:r>
              <a:rPr lang="en-US" altLang="zh-TW" sz="1400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『</a:t>
            </a:r>
            <a:r>
              <a:rPr lang="zh-TW" altLang="en-US" sz="1400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應用程式</a:t>
            </a:r>
            <a:r>
              <a:rPr lang="en-US" altLang="zh-TW" sz="1400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』</a:t>
            </a:r>
            <a:r>
              <a:rPr lang="zh-TW" altLang="en-US" sz="1400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來達成企業需求。</a:t>
            </a:r>
            <a:endParaRPr lang="zh-TW" altLang="en-US" sz="1400" b="1" kern="100" dirty="0"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2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6799471" y="-5678"/>
            <a:ext cx="21547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SQL </a:t>
            </a:r>
            <a:r>
              <a:rPr lang="zh-TW" altLang="en-US" sz="3600" b="1" kern="1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總和</a:t>
            </a:r>
            <a:endParaRPr lang="en-US" altLang="zh-TW" sz="3600" b="1" kern="100" dirty="0" smtClean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55490" y="2442906"/>
            <a:ext cx="25330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 err="1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Store_Information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表格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865592"/>
              </p:ext>
            </p:extLst>
          </p:nvPr>
        </p:nvGraphicFramePr>
        <p:xfrm>
          <a:off x="455490" y="2850936"/>
          <a:ext cx="33423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60"/>
                <a:gridCol w="788276"/>
                <a:gridCol w="1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Store_Name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Sales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Txn_Date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1500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2019-10-05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Diego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250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2019-10-07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300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Boston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700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5480295" y="3079941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結果</a:t>
            </a:r>
            <a:r>
              <a:rPr lang="en-US" altLang="zh-TW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4446797" y="3418495"/>
            <a:ext cx="620111" cy="73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162838" y="543042"/>
            <a:ext cx="34159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SELECT 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SUM("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欄位名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")</a:t>
            </a:r>
          </a:p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FROM 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 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表格名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n-US" altLang="zh-TW" sz="1600" b="1" dirty="0">
                <a:solidFill>
                  <a:srgbClr val="008000"/>
                </a:solidFill>
                <a:latin typeface="Verdana" pitchFamily="34" charset="0"/>
                <a:ea typeface="Verdana" pitchFamily="34" charset="0"/>
              </a:rPr>
              <a:t>;</a:t>
            </a:r>
            <a:endParaRPr lang="zh-TW" altLang="en-US" sz="1600" dirty="0">
              <a:latin typeface="Verdana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1162838" y="1594079"/>
            <a:ext cx="29856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SELECT </a:t>
            </a: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SUM(Sales) </a:t>
            </a:r>
          </a:p>
          <a:p>
            <a:pPr>
              <a:spcAft>
                <a:spcPts val="0"/>
              </a:spcAft>
            </a:pP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FROM </a:t>
            </a:r>
            <a:r>
              <a:rPr lang="en-US" altLang="zh-TW" sz="1600" b="1" kern="100" dirty="0" err="1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Store_Information</a:t>
            </a:r>
            <a:r>
              <a:rPr lang="en-US" altLang="zh-TW" sz="1600" b="1" kern="1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55490" y="666153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語法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55490" y="1712553"/>
            <a:ext cx="707348" cy="347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答案：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22054"/>
              </p:ext>
            </p:extLst>
          </p:nvPr>
        </p:nvGraphicFramePr>
        <p:xfrm>
          <a:off x="5559151" y="3412539"/>
          <a:ext cx="12192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SUM(Sales)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2750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18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2837" y="419931"/>
            <a:ext cx="35262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SELECT 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 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欄位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1", SUM("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欄位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2")</a:t>
            </a:r>
            <a:b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FROM 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   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表格名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GROUP BY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欄位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1"</a:t>
            </a:r>
            <a:r>
              <a:rPr lang="en-US" altLang="zh-TW" sz="1600" b="1" dirty="0">
                <a:solidFill>
                  <a:srgbClr val="008000"/>
                </a:solidFill>
                <a:latin typeface="Verdana" pitchFamily="34" charset="0"/>
                <a:ea typeface="Verdana" pitchFamily="34" charset="0"/>
              </a:rPr>
              <a:t>;</a:t>
            </a:r>
            <a:endParaRPr lang="zh-TW" altLang="en-US" sz="1600" dirty="0">
              <a:latin typeface="Verdana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5192051" y="52074"/>
            <a:ext cx="36820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SQL </a:t>
            </a:r>
            <a:r>
              <a:rPr lang="en-US" altLang="zh-TW" sz="3600" b="1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GROUP BY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1162838" y="1470968"/>
            <a:ext cx="35997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SELECT</a:t>
            </a:r>
            <a:r>
              <a:rPr lang="zh-TW" altLang="en-US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 </a:t>
            </a: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600" b="1" kern="100" dirty="0" err="1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Store_Name</a:t>
            </a: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, SUM(Sales)</a:t>
            </a:r>
          </a:p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FROM </a:t>
            </a:r>
            <a:r>
              <a:rPr lang="zh-TW" altLang="en-US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   </a:t>
            </a:r>
            <a:r>
              <a:rPr lang="en-US" altLang="zh-TW" sz="1600" b="1" kern="100" dirty="0" err="1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Store_Information</a:t>
            </a:r>
            <a:endParaRPr lang="en-US" altLang="zh-TW" sz="1600" b="1" kern="100" dirty="0">
              <a:solidFill>
                <a:srgbClr val="0070C0"/>
              </a:solidFill>
              <a:latin typeface="Consolas" pitchFamily="49" charset="0"/>
              <a:ea typeface="Verdana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GROUP BY </a:t>
            </a:r>
            <a:r>
              <a:rPr lang="en-US" altLang="zh-TW" sz="1600" b="1" kern="100" dirty="0" err="1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Store_Name</a:t>
            </a:r>
            <a:r>
              <a:rPr lang="en-US" altLang="zh-TW" sz="1600" b="1" kern="1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55490" y="2442906"/>
            <a:ext cx="25330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 err="1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Store_Information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表格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597275"/>
              </p:ext>
            </p:extLst>
          </p:nvPr>
        </p:nvGraphicFramePr>
        <p:xfrm>
          <a:off x="455490" y="2850936"/>
          <a:ext cx="33423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60"/>
                <a:gridCol w="788276"/>
                <a:gridCol w="1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Store_Name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Sales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Txn_Date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1500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2019-10-05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Diego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250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2019-10-07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300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Boston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700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5612781" y="2683537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結果</a:t>
            </a:r>
            <a:r>
              <a:rPr lang="en-US" altLang="zh-TW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4446797" y="3418495"/>
            <a:ext cx="620111" cy="73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55490" y="666153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語法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55490" y="1712553"/>
            <a:ext cx="707348" cy="347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答案：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451344"/>
              </p:ext>
            </p:extLst>
          </p:nvPr>
        </p:nvGraphicFramePr>
        <p:xfrm>
          <a:off x="5631399" y="3044677"/>
          <a:ext cx="272332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990"/>
                <a:gridCol w="10693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Store_Name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SUM(Sales)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1800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Diego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250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Boston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700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18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5842663" y="5386"/>
            <a:ext cx="31609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SQL </a:t>
            </a:r>
            <a:r>
              <a:rPr lang="en-US" altLang="zh-TW" sz="3600" b="1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HAVING</a:t>
            </a:r>
          </a:p>
        </p:txBody>
      </p:sp>
      <p:sp>
        <p:nvSpPr>
          <p:cNvPr id="3" name="矩形 2"/>
          <p:cNvSpPr/>
          <p:nvPr/>
        </p:nvSpPr>
        <p:spPr>
          <a:xfrm>
            <a:off x="1162837" y="296821"/>
            <a:ext cx="34736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SELECT 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 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欄位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1", SUM("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欄位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2")</a:t>
            </a:r>
            <a:b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FROM 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   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表格名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GROUP BY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欄位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1"</a:t>
            </a:r>
            <a:b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HAVING (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函數條件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)</a:t>
            </a:r>
            <a:r>
              <a:rPr lang="en-US" altLang="zh-TW" sz="1600" b="1" dirty="0">
                <a:solidFill>
                  <a:srgbClr val="008000"/>
                </a:solidFill>
                <a:latin typeface="Verdana" pitchFamily="34" charset="0"/>
                <a:ea typeface="Verdana" pitchFamily="34" charset="0"/>
              </a:rPr>
              <a:t>;</a:t>
            </a:r>
            <a:endParaRPr lang="zh-TW" altLang="en-US" sz="1600" dirty="0">
              <a:latin typeface="Verdana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1162838" y="1347858"/>
            <a:ext cx="359979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SELECT </a:t>
            </a: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 </a:t>
            </a:r>
            <a:r>
              <a:rPr lang="en-US" altLang="zh-TW" sz="1600" b="1" kern="100" dirty="0" err="1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Store_Name</a:t>
            </a: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, SUM(Sales)</a:t>
            </a:r>
          </a:p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FROM </a:t>
            </a: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   </a:t>
            </a:r>
            <a:r>
              <a:rPr lang="en-US" altLang="zh-TW" sz="1600" b="1" kern="100" dirty="0" err="1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Store_Information</a:t>
            </a:r>
            <a:endParaRPr lang="en-US" altLang="zh-TW" sz="1600" b="1" kern="100" dirty="0">
              <a:solidFill>
                <a:srgbClr val="0070C0"/>
              </a:solidFill>
              <a:latin typeface="Consolas" pitchFamily="49" charset="0"/>
              <a:ea typeface="Verdana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GROUP BY </a:t>
            </a:r>
            <a:r>
              <a:rPr lang="en-US" altLang="zh-TW" sz="1600" b="1" kern="100" dirty="0" err="1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Store_Name</a:t>
            </a:r>
            <a:endParaRPr lang="en-US" altLang="zh-TW" sz="1600" b="1" kern="100" dirty="0">
              <a:solidFill>
                <a:srgbClr val="0070C0"/>
              </a:solidFill>
              <a:latin typeface="Consolas" pitchFamily="49" charset="0"/>
              <a:ea typeface="Verdana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HAVING SUM(Sales) &gt; 1500;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55490" y="2442906"/>
            <a:ext cx="25330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 err="1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Store_Information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表格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79329"/>
              </p:ext>
            </p:extLst>
          </p:nvPr>
        </p:nvGraphicFramePr>
        <p:xfrm>
          <a:off x="455490" y="2850936"/>
          <a:ext cx="33423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60"/>
                <a:gridCol w="788276"/>
                <a:gridCol w="1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Store_Name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Sales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Txn_Date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1500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2019-10-05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Diego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250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2019-10-07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300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Boston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700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5612781" y="3070074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結果</a:t>
            </a:r>
            <a:r>
              <a:rPr lang="en-US" altLang="zh-TW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4446797" y="3418495"/>
            <a:ext cx="620111" cy="73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55490" y="666153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語法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55490" y="1712553"/>
            <a:ext cx="707348" cy="347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答案：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629642"/>
              </p:ext>
            </p:extLst>
          </p:nvPr>
        </p:nvGraphicFramePr>
        <p:xfrm>
          <a:off x="5612780" y="3412539"/>
          <a:ext cx="275157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145"/>
                <a:gridCol w="10804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Store_Name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smtClean="0"/>
                        <a:t>SUM(Sales)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1800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18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6799470" y="0"/>
            <a:ext cx="21547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SQL </a:t>
            </a:r>
            <a:r>
              <a:rPr lang="zh-TW" altLang="en-US" sz="3600" b="1" kern="1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別名</a:t>
            </a:r>
            <a:endParaRPr lang="en-US" altLang="zh-TW" sz="3600" b="1" kern="1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37" y="543042"/>
            <a:ext cx="40444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SELECT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表格別名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"."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欄位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1"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欄位別名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</a:p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FROM </a:t>
            </a:r>
            <a:r>
              <a:rPr lang="zh-TW" altLang="en-US" sz="1600" b="1" dirty="0" smtClean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表格名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表格別名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n-US" altLang="zh-TW" sz="1600" b="1" dirty="0">
                <a:solidFill>
                  <a:srgbClr val="008000"/>
                </a:solidFill>
                <a:latin typeface="Verdana" pitchFamily="34" charset="0"/>
                <a:ea typeface="Verdana" pitchFamily="34" charset="0"/>
              </a:rPr>
              <a:t>;</a:t>
            </a:r>
            <a:endParaRPr lang="zh-TW" altLang="en-US" sz="1600" dirty="0">
              <a:latin typeface="Verdana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1162837" y="1470968"/>
            <a:ext cx="66047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SELECT </a:t>
            </a: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 A1.Store_Name </a:t>
            </a: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Store, SUM(A1.Sales) "Total Sales"</a:t>
            </a:r>
          </a:p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FROM </a:t>
            </a: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   </a:t>
            </a:r>
            <a:r>
              <a:rPr lang="en-US" altLang="zh-TW" sz="1600" b="1" kern="100" dirty="0" err="1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Store_Information</a:t>
            </a: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A1</a:t>
            </a:r>
          </a:p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GROUP </a:t>
            </a: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BY </a:t>
            </a: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A1.Store_Name;</a:t>
            </a:r>
            <a:endParaRPr lang="en-US" altLang="zh-TW" sz="1600" b="1" kern="1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55490" y="2442906"/>
            <a:ext cx="25330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 err="1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Store_Information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表格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428212"/>
              </p:ext>
            </p:extLst>
          </p:nvPr>
        </p:nvGraphicFramePr>
        <p:xfrm>
          <a:off x="455490" y="2850936"/>
          <a:ext cx="33423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60"/>
                <a:gridCol w="788276"/>
                <a:gridCol w="1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Store_Name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Sales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Txn_Date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1500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2019-10-05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Diego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250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2019-10-07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300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Boston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700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5268538" y="2683537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結果</a:t>
            </a:r>
            <a:r>
              <a:rPr lang="en-US" altLang="zh-TW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4244667" y="3418495"/>
            <a:ext cx="620111" cy="73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55490" y="666153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語法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55490" y="1712553"/>
            <a:ext cx="707348" cy="347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答案：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605235"/>
              </p:ext>
            </p:extLst>
          </p:nvPr>
        </p:nvGraphicFramePr>
        <p:xfrm>
          <a:off x="5319642" y="3044677"/>
          <a:ext cx="26693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92"/>
                <a:gridCol w="10481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Store_Name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Total Sales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1800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Diego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250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Boston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700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78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5894695" y="0"/>
            <a:ext cx="30780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SQL </a:t>
            </a:r>
            <a:r>
              <a:rPr lang="zh-TW" altLang="en-US" sz="3600" b="1" kern="1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表格</a:t>
            </a:r>
            <a:r>
              <a:rPr lang="zh-TW" altLang="en-US" sz="3600" b="1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連接</a:t>
            </a:r>
            <a:endParaRPr lang="en-US" altLang="zh-TW" sz="3600" b="1" kern="1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281847" y="976164"/>
            <a:ext cx="59698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SELECT </a:t>
            </a:r>
            <a:r>
              <a:rPr lang="zh-TW" altLang="en-US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 </a:t>
            </a: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A1.Region_Name </a:t>
            </a: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REGION, SUM(A2.Sales) SALES</a:t>
            </a:r>
          </a:p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FROM </a:t>
            </a:r>
            <a:r>
              <a:rPr lang="zh-TW" altLang="en-US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   </a:t>
            </a: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Geography </a:t>
            </a: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A1, </a:t>
            </a:r>
            <a:r>
              <a:rPr lang="en-US" altLang="zh-TW" sz="1600" b="1" kern="100" dirty="0" err="1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Store_Information</a:t>
            </a: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A2</a:t>
            </a:r>
          </a:p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WHERE </a:t>
            </a:r>
            <a:r>
              <a:rPr lang="zh-TW" altLang="en-US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  </a:t>
            </a: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A1.Store_Name </a:t>
            </a: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= A2.Store_Name</a:t>
            </a:r>
          </a:p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GROUP </a:t>
            </a: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BY </a:t>
            </a: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A1.Region_Name;</a:t>
            </a:r>
            <a:endParaRPr lang="en-US" altLang="zh-TW" sz="1600" b="1" kern="1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281847" y="2242204"/>
            <a:ext cx="25330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 err="1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Store_Information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表格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695682"/>
              </p:ext>
            </p:extLst>
          </p:nvPr>
        </p:nvGraphicFramePr>
        <p:xfrm>
          <a:off x="281847" y="2650234"/>
          <a:ext cx="31254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60"/>
                <a:gridCol w="788276"/>
                <a:gridCol w="1117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Store_Name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Sales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Txn_Date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1500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2019-10-05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Diego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250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2019-10-07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300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Boston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700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7258701" y="2732436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結果</a:t>
            </a:r>
            <a:r>
              <a:rPr lang="en-US" altLang="zh-TW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6484175" y="3212528"/>
            <a:ext cx="620111" cy="73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281847" y="628335"/>
            <a:ext cx="707348" cy="347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答案：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519481" y="2242204"/>
            <a:ext cx="25330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Geography </a:t>
            </a:r>
            <a:r>
              <a:rPr lang="zh-TW" altLang="en-US" sz="1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表格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52683"/>
              </p:ext>
            </p:extLst>
          </p:nvPr>
        </p:nvGraphicFramePr>
        <p:xfrm>
          <a:off x="3519481" y="2653290"/>
          <a:ext cx="280343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525"/>
                <a:gridCol w="14149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Region_Name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Store_Name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East</a:t>
                      </a:r>
                      <a:endParaRPr lang="en-US" altLang="zh-TW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Boston</a:t>
                      </a:r>
                      <a:endParaRPr lang="en-US" altLang="zh-TW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East</a:t>
                      </a:r>
                      <a:endParaRPr lang="en-US" altLang="zh-TW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New York</a:t>
                      </a:r>
                      <a:endParaRPr lang="en-US" altLang="zh-TW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West</a:t>
                      </a:r>
                      <a:endParaRPr lang="en-US" altLang="zh-TW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Los Angeles</a:t>
                      </a:r>
                      <a:endParaRPr lang="en-US" altLang="zh-TW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West</a:t>
                      </a:r>
                      <a:endParaRPr lang="en-US" altLang="zh-TW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San Diego</a:t>
                      </a:r>
                      <a:endParaRPr lang="en-US" altLang="zh-TW" sz="15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990370"/>
              </p:ext>
            </p:extLst>
          </p:nvPr>
        </p:nvGraphicFramePr>
        <p:xfrm>
          <a:off x="7247824" y="3074358"/>
          <a:ext cx="15977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022"/>
                <a:gridCol w="7507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REGION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SALES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East</a:t>
                      </a:r>
                      <a:endParaRPr lang="en-US" altLang="zh-TW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700</a:t>
                      </a:r>
                      <a:endParaRPr lang="en-US" altLang="zh-TW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West</a:t>
                      </a:r>
                      <a:endParaRPr lang="en-US" altLang="zh-TW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2050</a:t>
                      </a:r>
                      <a:endParaRPr lang="en-US" altLang="zh-TW" sz="15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78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9043" y="375384"/>
            <a:ext cx="45744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SQL </a:t>
            </a:r>
            <a:r>
              <a:rPr lang="en-US" altLang="zh-TW" sz="3600" b="1" kern="1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CREATE </a:t>
            </a:r>
            <a:r>
              <a:rPr lang="en-US" altLang="zh-TW" sz="3600" b="1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TABLE</a:t>
            </a:r>
            <a:endParaRPr lang="en-US" altLang="zh-TW" sz="3600" b="1" kern="1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70784" y="1722704"/>
            <a:ext cx="34159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CREATE TABLE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表格名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</a:p>
          <a:p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(</a:t>
            </a:r>
          </a:p>
          <a:p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欄位 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1"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欄位 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1 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資料種類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",</a:t>
            </a:r>
          </a:p>
          <a:p>
            <a:r>
              <a:rPr lang="zh-TW" altLang="en-US" sz="1600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欄位 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2"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欄位 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2 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資料種類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",</a:t>
            </a:r>
          </a:p>
          <a:p>
            <a:r>
              <a:rPr lang="zh-TW" altLang="en-US" sz="1600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... 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)</a:t>
            </a:r>
            <a:r>
              <a:rPr lang="en-US" altLang="zh-TW" sz="1600" b="1" dirty="0">
                <a:solidFill>
                  <a:srgbClr val="008000"/>
                </a:solidFill>
                <a:latin typeface="Verdana" pitchFamily="34" charset="0"/>
                <a:ea typeface="Verdana" pitchFamily="34" charset="0"/>
              </a:rPr>
              <a:t>;</a:t>
            </a:r>
            <a:endParaRPr lang="zh-TW" altLang="en-US" sz="1600" dirty="0">
              <a:latin typeface="Verdana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5670847" y="1230754"/>
            <a:ext cx="298564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CREATE TABLE Customer</a:t>
            </a:r>
          </a:p>
          <a:p>
            <a:pPr>
              <a:spcAft>
                <a:spcPts val="0"/>
              </a:spcAft>
            </a:pP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1600" b="1" kern="100" dirty="0" err="1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First_Name</a:t>
            </a: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 char(50</a:t>
            </a: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),</a:t>
            </a:r>
          </a:p>
          <a:p>
            <a:pPr>
              <a:spcAft>
                <a:spcPts val="0"/>
              </a:spcAft>
            </a:pP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600" b="1" kern="100" dirty="0" err="1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Last_Name</a:t>
            </a: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  </a:t>
            </a: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char(50),</a:t>
            </a:r>
          </a:p>
          <a:p>
            <a:pPr>
              <a:spcAft>
                <a:spcPts val="0"/>
              </a:spcAft>
            </a:pP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Address     char(50</a:t>
            </a: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),</a:t>
            </a:r>
          </a:p>
          <a:p>
            <a:pPr>
              <a:spcAft>
                <a:spcPts val="0"/>
              </a:spcAft>
            </a:pP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City        char(50</a:t>
            </a: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),</a:t>
            </a:r>
          </a:p>
          <a:p>
            <a:pPr>
              <a:spcAft>
                <a:spcPts val="0"/>
              </a:spcAft>
            </a:pP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Country     char(25</a:t>
            </a: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),</a:t>
            </a:r>
          </a:p>
          <a:p>
            <a:pPr>
              <a:spcAft>
                <a:spcPts val="0"/>
              </a:spcAft>
            </a:pP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600" b="1" kern="100" dirty="0" err="1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Birth_Date</a:t>
            </a: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600" b="1" kern="100" dirty="0" err="1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datetime</a:t>
            </a: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);</a:t>
            </a:r>
            <a:endParaRPr lang="en-US" altLang="zh-TW" sz="1600" b="1" kern="1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2298" y="2092036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語法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963499" y="1964780"/>
            <a:ext cx="707348" cy="347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答案：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440510"/>
              </p:ext>
            </p:extLst>
          </p:nvPr>
        </p:nvGraphicFramePr>
        <p:xfrm>
          <a:off x="852380" y="4156591"/>
          <a:ext cx="74419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981"/>
                <a:gridCol w="1244184"/>
                <a:gridCol w="1244184"/>
                <a:gridCol w="1244184"/>
                <a:gridCol w="1244184"/>
                <a:gridCol w="12441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First_Name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Last_Name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Address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City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Country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Birth_Date</a:t>
                      </a:r>
                      <a:endParaRPr lang="zh-TW" altLang="en-US" sz="1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793918" y="3762996"/>
            <a:ext cx="25330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Customer </a:t>
            </a: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表格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78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9043" y="375384"/>
            <a:ext cx="45744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SQL </a:t>
            </a:r>
            <a:r>
              <a:rPr lang="en-US" altLang="zh-TW" sz="3600" b="1" kern="1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CREATE </a:t>
            </a:r>
            <a:r>
              <a:rPr lang="en-US" altLang="zh-TW" sz="3600" b="1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TABLE</a:t>
            </a:r>
            <a:endParaRPr lang="en-US" altLang="zh-TW" sz="3600" b="1" kern="1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533286"/>
              </p:ext>
            </p:extLst>
          </p:nvPr>
        </p:nvGraphicFramePr>
        <p:xfrm>
          <a:off x="389043" y="3287306"/>
          <a:ext cx="24258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626"/>
                <a:gridCol w="118823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600" b="1" dirty="0" smtClean="0"/>
                        <a:t>欄位名稱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 smtClean="0"/>
                        <a:t>資料種類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dirty="0" err="1" smtClean="0"/>
                        <a:t>Store_Name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Char(50)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Sales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Float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dirty="0" err="1" smtClean="0"/>
                        <a:t>Txn_Date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err="1" smtClean="0"/>
                        <a:t>datetime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63434" y="2948752"/>
            <a:ext cx="25330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 err="1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Store_Information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表格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0782" y="1233759"/>
            <a:ext cx="48295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INSERT INTO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表格名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 ("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欄位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1",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欄位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2", ...)</a:t>
            </a:r>
          </a:p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VALUES ("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值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1",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值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2", 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...)</a:t>
            </a:r>
            <a:r>
              <a:rPr lang="en-US" altLang="zh-TW" sz="1600" b="1" dirty="0" smtClean="0">
                <a:solidFill>
                  <a:srgbClr val="008000"/>
                </a:solidFill>
                <a:latin typeface="Verdana" pitchFamily="34" charset="0"/>
                <a:ea typeface="Verdana" pitchFamily="34" charset="0"/>
              </a:rPr>
              <a:t>;</a:t>
            </a:r>
            <a:endParaRPr lang="zh-TW" altLang="en-US" sz="1600" dirty="0">
              <a:latin typeface="Verdana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1070784" y="2117755"/>
            <a:ext cx="67064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INSERT INTO </a:t>
            </a:r>
            <a:r>
              <a:rPr lang="en-US" altLang="zh-TW" sz="1600" b="1" kern="100" dirty="0" err="1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Store_Information</a:t>
            </a: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(</a:t>
            </a:r>
            <a:r>
              <a:rPr lang="en-US" altLang="zh-TW" sz="1600" b="1" kern="100" dirty="0" err="1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Store_Name</a:t>
            </a: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, Sales, </a:t>
            </a:r>
            <a:r>
              <a:rPr lang="en-US" altLang="zh-TW" sz="1600" b="1" kern="100" dirty="0" err="1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Txn_Date</a:t>
            </a: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VALUES ('Los Angeles', 900, </a:t>
            </a: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'1999-10-07');</a:t>
            </a:r>
            <a:endParaRPr lang="en-US" altLang="zh-TW" sz="1600" b="1" kern="1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2298" y="1356870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語法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63434" y="2236229"/>
            <a:ext cx="707348" cy="347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答案：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952687" y="3220760"/>
            <a:ext cx="25330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 err="1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Store_Information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表格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715575"/>
              </p:ext>
            </p:extLst>
          </p:nvPr>
        </p:nvGraphicFramePr>
        <p:xfrm>
          <a:off x="4963500" y="3569956"/>
          <a:ext cx="37093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981"/>
                <a:gridCol w="1244184"/>
                <a:gridCol w="12441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Store_Name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Sales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Txn_Date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1999-10-07</a:t>
                      </a:r>
                      <a:endParaRPr lang="zh-TW" altLang="en-US" sz="1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60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0784" y="1518673"/>
            <a:ext cx="40979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UPDATE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表格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</a:p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SET 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  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欄位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1" = [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值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1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],</a:t>
            </a:r>
          </a:p>
          <a:p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WHERE 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條件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n-US" altLang="zh-TW" sz="1600" b="1" dirty="0">
                <a:solidFill>
                  <a:srgbClr val="008000"/>
                </a:solidFill>
                <a:latin typeface="Verdana" pitchFamily="34" charset="0"/>
                <a:ea typeface="Verdana" pitchFamily="34" charset="0"/>
              </a:rPr>
              <a:t>;</a:t>
            </a:r>
            <a:endParaRPr lang="zh-TW" altLang="en-US" sz="1600" dirty="0">
              <a:latin typeface="Verdana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9043" y="375384"/>
            <a:ext cx="3117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SQL </a:t>
            </a:r>
            <a:r>
              <a:rPr lang="en-US" altLang="zh-TW" sz="3600" b="1" kern="1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UPDATE</a:t>
            </a:r>
            <a:endParaRPr lang="en-US" altLang="zh-TW" sz="3600" b="1" kern="1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0782" y="2580758"/>
            <a:ext cx="44870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UPDATE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表格名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</a:p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SET 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  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欄位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1" = [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新值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]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欄位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2" = [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值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2] </a:t>
            </a:r>
          </a:p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WHERE 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條件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n-US" altLang="zh-TW" sz="1600" b="1" dirty="0">
                <a:solidFill>
                  <a:srgbClr val="008000"/>
                </a:solidFill>
                <a:latin typeface="Verdana" pitchFamily="34" charset="0"/>
                <a:ea typeface="Verdana" pitchFamily="34" charset="0"/>
              </a:rPr>
              <a:t>;</a:t>
            </a:r>
            <a:endParaRPr lang="zh-TW" altLang="en-US" sz="1600" dirty="0">
              <a:latin typeface="Verdana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291258" y="249924"/>
            <a:ext cx="25330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 err="1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Store_Information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表格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031779"/>
              </p:ext>
            </p:extLst>
          </p:nvPr>
        </p:nvGraphicFramePr>
        <p:xfrm>
          <a:off x="4371197" y="599047"/>
          <a:ext cx="31254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60"/>
                <a:gridCol w="788276"/>
                <a:gridCol w="1117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Store_Name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Sales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Txn_Date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1500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2019-10-05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Diego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250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2019-10-07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300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Boston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700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5557785" y="2488426"/>
            <a:ext cx="25330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 err="1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Store_Information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表格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123008"/>
              </p:ext>
            </p:extLst>
          </p:nvPr>
        </p:nvGraphicFramePr>
        <p:xfrm>
          <a:off x="5637724" y="2819511"/>
          <a:ext cx="31254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60"/>
                <a:gridCol w="788276"/>
                <a:gridCol w="1117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Store_Name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Sales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Txn_Date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1500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2019-10-05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Diego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250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2019-10-07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500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Boston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700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6908533" y="3975234"/>
            <a:ext cx="687736" cy="2791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9043" y="3945523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語法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1077529" y="3576191"/>
            <a:ext cx="413980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UPDATE </a:t>
            </a:r>
            <a:r>
              <a:rPr lang="en-US" altLang="zh-TW" sz="1600" b="1" kern="100" dirty="0" err="1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Store_Information</a:t>
            </a:r>
            <a:endParaRPr lang="en-US" altLang="zh-TW" sz="1600" b="1" kern="100" dirty="0">
              <a:solidFill>
                <a:srgbClr val="0070C0"/>
              </a:solidFill>
              <a:latin typeface="Consolas" pitchFamily="49" charset="0"/>
              <a:ea typeface="Verdana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SET </a:t>
            </a: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  Sales </a:t>
            </a: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= 500</a:t>
            </a:r>
          </a:p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WHERE </a:t>
            </a: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600" b="1" kern="100" dirty="0" err="1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Store_Name</a:t>
            </a: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= 'Los Angeles'</a:t>
            </a:r>
          </a:p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AND </a:t>
            </a: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  </a:t>
            </a:r>
            <a:r>
              <a:rPr lang="en-US" altLang="zh-TW" sz="1600" b="1" kern="100" dirty="0" err="1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Txn_Date</a:t>
            </a:r>
            <a:r>
              <a:rPr lang="en-US" altLang="zh-TW" sz="1600" b="1" kern="100" dirty="0" smtClean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= '2019-10-08'</a:t>
            </a:r>
            <a:r>
              <a:rPr lang="en-US" altLang="zh-TW" sz="1600" b="1" kern="1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2298" y="1764896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語法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9043" y="2826980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語法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60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9043" y="375384"/>
            <a:ext cx="27297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SQL </a:t>
            </a:r>
            <a:r>
              <a:rPr lang="en-US" altLang="zh-TW" sz="3600" b="1" kern="1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Delete</a:t>
            </a:r>
            <a:endParaRPr lang="en-US" altLang="zh-TW" sz="3600" b="1" kern="1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7529" y="1178083"/>
            <a:ext cx="40979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DELETE FROM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表格名</a:t>
            </a:r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</a:p>
          <a:p>
            <a:r>
              <a:rPr lang="en-US" altLang="zh-TW" sz="1600" b="1" dirty="0">
                <a:solidFill>
                  <a:srgbClr val="008000"/>
                </a:solidFill>
                <a:latin typeface="Consolas" pitchFamily="49" charset="0"/>
              </a:rPr>
              <a:t>WHERE "</a:t>
            </a:r>
            <a:r>
              <a:rPr lang="zh-TW" altLang="en-US" sz="1600" b="1" dirty="0">
                <a:solidFill>
                  <a:srgbClr val="008000"/>
                </a:solidFill>
                <a:latin typeface="Consolas" pitchFamily="49" charset="0"/>
              </a:rPr>
              <a:t>條件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n-US" altLang="zh-TW" sz="1600" b="1" dirty="0" smtClean="0">
                <a:solidFill>
                  <a:srgbClr val="008000"/>
                </a:solidFill>
                <a:latin typeface="Verdana" pitchFamily="34" charset="0"/>
                <a:ea typeface="Verdana" pitchFamily="34" charset="0"/>
              </a:rPr>
              <a:t>;</a:t>
            </a:r>
            <a:endParaRPr lang="en-US" altLang="zh-TW" sz="1600" b="1" dirty="0">
              <a:solidFill>
                <a:srgbClr val="008000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95788" y="2057283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答案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1084274" y="1934172"/>
            <a:ext cx="41398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DELETE FROM </a:t>
            </a:r>
            <a:r>
              <a:rPr lang="en-US" altLang="zh-TW" sz="1600" b="1" kern="100" dirty="0" err="1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Store_Information</a:t>
            </a:r>
            <a:endParaRPr lang="en-US" altLang="zh-TW" sz="1600" b="1" kern="100" dirty="0">
              <a:solidFill>
                <a:srgbClr val="0070C0"/>
              </a:solidFill>
              <a:latin typeface="Consolas" pitchFamily="49" charset="0"/>
              <a:ea typeface="Verdana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WHERE </a:t>
            </a:r>
            <a:r>
              <a:rPr lang="en-US" altLang="zh-TW" sz="1600" b="1" kern="100" dirty="0" err="1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Store_Name</a:t>
            </a:r>
            <a:r>
              <a:rPr lang="en-US" altLang="zh-TW" sz="1600" b="1" kern="100" dirty="0">
                <a:solidFill>
                  <a:srgbClr val="0070C0"/>
                </a:solidFill>
                <a:latin typeface="Consolas" pitchFamily="49" charset="0"/>
                <a:ea typeface="Verdana" pitchFamily="34" charset="0"/>
                <a:cs typeface="Times New Roman" panose="02020603050405020304" pitchFamily="18" charset="0"/>
              </a:rPr>
              <a:t> = 'Los Angeles';</a:t>
            </a:r>
            <a:endParaRPr lang="en-US" altLang="zh-TW" sz="1600" b="1" kern="1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9043" y="1301194"/>
            <a:ext cx="68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語法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9043" y="2488426"/>
            <a:ext cx="25330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 err="1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Store_Information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表格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989003"/>
              </p:ext>
            </p:extLst>
          </p:nvPr>
        </p:nvGraphicFramePr>
        <p:xfrm>
          <a:off x="468982" y="2819511"/>
          <a:ext cx="31254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60"/>
                <a:gridCol w="788276"/>
                <a:gridCol w="1117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Store_Name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Sales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Txn_Date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1500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2019-10-05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Diego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250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2019-10-07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500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Boston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700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106732"/>
              </p:ext>
            </p:extLst>
          </p:nvPr>
        </p:nvGraphicFramePr>
        <p:xfrm>
          <a:off x="5388285" y="3294101"/>
          <a:ext cx="31254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60"/>
                <a:gridCol w="788276"/>
                <a:gridCol w="1117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Store_Name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Sales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Txn_Date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Diego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250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2019-10-07</a:t>
                      </a:r>
                      <a:endParaRPr lang="zh-TW" alt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Boston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smtClean="0"/>
                        <a:t>700</a:t>
                      </a:r>
                      <a:endParaRPr lang="zh-TW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2019-10-08</a:t>
                      </a:r>
                      <a:endParaRPr lang="zh-TW" altLang="en-US" sz="15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5397330" y="2948360"/>
            <a:ext cx="25330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100" dirty="0" err="1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Store_Information</a:t>
            </a:r>
            <a:r>
              <a:rPr lang="en-US" altLang="zh-TW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en-US" sz="1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表格</a:t>
            </a:r>
            <a:endParaRPr lang="it-IT" altLang="zh-TW" sz="1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向右箭號 14"/>
          <p:cNvSpPr/>
          <p:nvPr/>
        </p:nvSpPr>
        <p:spPr>
          <a:xfrm>
            <a:off x="4273617" y="3542097"/>
            <a:ext cx="490888" cy="577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60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40809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Database Design</a:t>
            </a:r>
            <a:endParaRPr lang="en-US" altLang="zh-CN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364" y="3126518"/>
            <a:ext cx="7781077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Wingdings" pitchFamily="2" charset="2"/>
              <a:buChar char="n"/>
            </a:pPr>
            <a:r>
              <a:rPr lang="zh-TW" altLang="en-US" sz="2000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正規</a:t>
            </a:r>
            <a:r>
              <a:rPr lang="zh-TW" altLang="en-US" sz="2000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畫主要是</a:t>
            </a:r>
            <a:r>
              <a:rPr lang="zh-TW" altLang="en-US" sz="2000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對表格做分割的動作。</a:t>
            </a:r>
            <a:endParaRPr lang="en-US" altLang="zh-TW" sz="2000" b="1" kern="100" dirty="0" smtClean="0"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TW" b="1" kern="100" dirty="0" smtClean="0"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Wingdings" pitchFamily="2" charset="2"/>
              <a:buChar char="n"/>
            </a:pPr>
            <a:r>
              <a:rPr lang="zh-TW" altLang="en-US" sz="2000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沒有正規化會</a:t>
            </a:r>
            <a:r>
              <a:rPr lang="zh-TW" altLang="en-US" sz="2000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造成：</a:t>
            </a:r>
            <a:endParaRPr lang="en-US" altLang="zh-TW" sz="2000" b="1" kern="100" dirty="0" smtClean="0"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微軟正黑體" pitchFamily="34" charset="-120"/>
              <a:buChar char="○"/>
            </a:pPr>
            <a:r>
              <a:rPr lang="zh-TW" altLang="en-US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容易有 </a:t>
            </a:r>
            <a:r>
              <a:rPr lang="zh-TW" altLang="en-US" b="1" kern="1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資料重複儲存</a:t>
            </a:r>
            <a:r>
              <a:rPr lang="zh-TW" altLang="en-US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 的浪費情形</a:t>
            </a:r>
            <a:endParaRPr lang="en-US" altLang="zh-TW" b="1" kern="100" dirty="0" smtClean="0"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微軟正黑體" pitchFamily="34" charset="-120"/>
              <a:buChar char="○"/>
            </a:pPr>
            <a:r>
              <a:rPr lang="zh-TW" altLang="en-US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資料在做 </a:t>
            </a:r>
            <a:r>
              <a:rPr lang="zh-TW" altLang="en-US" b="1" kern="10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插入</a:t>
            </a:r>
            <a:r>
              <a:rPr lang="zh-TW" altLang="en-US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、</a:t>
            </a:r>
            <a:r>
              <a:rPr lang="zh-TW" altLang="en-US" b="1" kern="10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刪除</a:t>
            </a:r>
            <a:r>
              <a:rPr lang="zh-TW" altLang="en-US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&amp;</a:t>
            </a:r>
            <a:r>
              <a:rPr lang="zh-TW" altLang="en-US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b="1" kern="10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更新</a:t>
            </a:r>
            <a:r>
              <a:rPr lang="zh-TW" altLang="en-US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 動作時產生 </a:t>
            </a:r>
            <a:r>
              <a:rPr lang="zh-TW" altLang="en-US" b="1" kern="1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異常</a:t>
            </a:r>
            <a:r>
              <a:rPr lang="en-US" altLang="zh-TW" b="1" kern="1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b="1" kern="100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Anomailes</a:t>
            </a:r>
            <a:r>
              <a:rPr lang="en-US" altLang="zh-TW" b="1" kern="1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) </a:t>
            </a:r>
            <a:r>
              <a:rPr lang="zh-TW" altLang="en-US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情形</a:t>
            </a:r>
            <a:endParaRPr lang="en-US" altLang="zh-TW" b="1" kern="100" dirty="0" smtClean="0"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362" y="1238140"/>
            <a:ext cx="77810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kern="1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為何正規化</a:t>
            </a:r>
            <a:endParaRPr lang="en-US" altLang="zh-TW" sz="3200" b="1" kern="1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TW" sz="2000" b="1" kern="100" dirty="0" smtClean="0"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Wingdings" pitchFamily="2" charset="2"/>
              <a:buChar char="n"/>
            </a:pPr>
            <a:r>
              <a:rPr lang="zh-TW" altLang="en-US" sz="2000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正規化的目的：</a:t>
            </a:r>
            <a:endParaRPr lang="en-US" altLang="zh-TW" b="1" kern="100" dirty="0" smtClean="0"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微軟正黑體" pitchFamily="34" charset="-120"/>
              <a:buChar char="○"/>
            </a:pPr>
            <a:r>
              <a:rPr lang="zh-TW" altLang="en-US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降低資料重覆性</a:t>
            </a:r>
            <a:r>
              <a:rPr lang="en-US" altLang="zh-TW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(Data Redundancy)</a:t>
            </a:r>
          </a:p>
          <a:p>
            <a:pPr marL="742950" lvl="1" indent="-285750">
              <a:buFont typeface="微軟正黑體" pitchFamily="34" charset="-120"/>
              <a:buChar char="○"/>
            </a:pPr>
            <a:r>
              <a:rPr lang="zh-TW" altLang="en-US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避免產生</a:t>
            </a:r>
            <a:r>
              <a:rPr lang="zh-TW" altLang="en-US" b="1" kern="10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插入</a:t>
            </a:r>
            <a:r>
              <a:rPr lang="zh-TW" altLang="en-US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、</a:t>
            </a:r>
            <a:r>
              <a:rPr lang="zh-TW" altLang="en-US" b="1" kern="10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刪除</a:t>
            </a:r>
            <a:r>
              <a:rPr lang="zh-TW" altLang="en-US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&amp; </a:t>
            </a:r>
            <a:r>
              <a:rPr lang="zh-TW" altLang="en-US" b="1" kern="10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更新</a:t>
            </a:r>
            <a:r>
              <a:rPr lang="zh-TW" altLang="en-US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 可能的 </a:t>
            </a:r>
            <a:r>
              <a:rPr lang="zh-TW" altLang="en-US" b="1" kern="1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異常</a:t>
            </a:r>
            <a:r>
              <a:rPr lang="en-US" altLang="zh-TW" b="1" kern="1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b="1" kern="100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Anomailes</a:t>
            </a:r>
            <a:r>
              <a:rPr lang="en-US" altLang="zh-TW" b="1" kern="1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) </a:t>
            </a:r>
            <a:endParaRPr lang="en-US" altLang="zh-TW" b="1" kern="100" dirty="0" smtClean="0"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5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1" y="365205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>
                <a:solidFill>
                  <a:schemeClr val="accent1"/>
                </a:solidFill>
                <a:latin typeface="+mj-lt"/>
                <a:ea typeface="微軟正黑體" pitchFamily="34" charset="-120"/>
                <a:cs typeface="Times New Roman" panose="02020603050405020304" pitchFamily="18" charset="0"/>
              </a:rPr>
              <a:t>認識資料庫系統</a:t>
            </a:r>
            <a:endParaRPr lang="en-US" altLang="zh-CN" sz="3600" b="1" kern="100" dirty="0">
              <a:solidFill>
                <a:schemeClr val="accent1"/>
              </a:solidFill>
              <a:latin typeface="+mj-lt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1" y="1011536"/>
            <a:ext cx="778822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b="1" kern="1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資料庫管理系統</a:t>
            </a:r>
            <a:r>
              <a:rPr lang="en-US" altLang="zh-TW" b="1" kern="1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(DBMS</a:t>
            </a:r>
            <a:r>
              <a:rPr lang="en-US" altLang="zh-TW" b="1" kern="1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0"/>
              </a:spcAft>
            </a:pPr>
            <a:endParaRPr lang="en-US" altLang="zh-TW" b="1" kern="1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Wingdings" pitchFamily="2" charset="2"/>
              <a:buChar char="Ø"/>
            </a:pPr>
            <a:r>
              <a:rPr lang="zh-TW" altLang="en-US" sz="1400" b="1" kern="100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讓</a:t>
            </a:r>
            <a:r>
              <a:rPr lang="zh-TW" altLang="en-US" sz="1400" b="1" kern="100" dirty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使用者或程式設計人員可以透過所提供的共用軟體來</a:t>
            </a:r>
            <a:r>
              <a:rPr lang="zh-TW" altLang="en-US" sz="1400" b="1" kern="100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進行</a:t>
            </a:r>
            <a:r>
              <a:rPr lang="zh-TW" altLang="en-US" sz="1400" b="1" kern="100" dirty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資料的定義、控制和存取的動作。</a:t>
            </a:r>
          </a:p>
        </p:txBody>
      </p:sp>
      <p:pic>
        <p:nvPicPr>
          <p:cNvPr id="9218" name="Picture 2" descr="C:\Users\zxc88\Desktop\DB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59" y="2259724"/>
            <a:ext cx="2253643" cy="249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zxc88\Desktop\database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21" y="2213248"/>
            <a:ext cx="4960883" cy="259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12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393700"/>
            <a:ext cx="6097587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17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lc="http://schemas.openxmlformats.org/drawingml/2006/lockedCanvas" xmlns=""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22351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29" name="文本框 10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3431589" y="2415680"/>
            <a:ext cx="2254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b="1" dirty="0" smtClean="0">
                <a:solidFill>
                  <a:schemeClr val="accent1"/>
                </a:solidFill>
                <a:latin typeface="+mn-ea"/>
              </a:rPr>
              <a:t>The End</a:t>
            </a:r>
            <a:endParaRPr lang="zh-CN" altLang="en-US" sz="4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3835940" y="824671"/>
            <a:ext cx="1445741" cy="1445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dirty="0"/>
          </a:p>
        </p:txBody>
      </p:sp>
      <p:pic>
        <p:nvPicPr>
          <p:cNvPr id="31" name="Picture 2" descr="C:\Users\zxc88\Desktop\Canadian HTML5 Logo_thu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936" y="873797"/>
            <a:ext cx="1445741" cy="134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91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2" y="1204884"/>
            <a:ext cx="53980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b="1" kern="1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資料操作語言（</a:t>
            </a:r>
            <a:r>
              <a:rPr lang="en-US" altLang="zh-TW" b="1" kern="1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DML</a:t>
            </a:r>
            <a:r>
              <a:rPr lang="zh-TW" altLang="en-US" b="1" kern="1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） </a:t>
            </a:r>
            <a:endParaRPr lang="en-US" altLang="zh-TW" b="1" kern="1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TW" b="1" kern="1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Wingdings" pitchFamily="2" charset="2"/>
              <a:buChar char="Ø"/>
            </a:pPr>
            <a:r>
              <a:rPr lang="zh-TW" altLang="en-US" sz="1400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主要是針對於資料表或檢視表內的資料進行存取的操作。</a:t>
            </a:r>
            <a:endParaRPr lang="en-US" altLang="zh-TW" sz="1400" b="1" kern="100" dirty="0" smtClean="0"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1400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       常用的指令包括： </a:t>
            </a:r>
            <a:r>
              <a:rPr lang="en-US" altLang="zh-TW" sz="1400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SELECT </a:t>
            </a:r>
            <a:r>
              <a:rPr lang="zh-TW" altLang="en-US" sz="1400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、 </a:t>
            </a:r>
            <a:r>
              <a:rPr lang="en-US" altLang="zh-TW" sz="1400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INSERT </a:t>
            </a:r>
            <a:r>
              <a:rPr lang="zh-TW" altLang="en-US" sz="1400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、 </a:t>
            </a:r>
            <a:r>
              <a:rPr lang="en-US" altLang="zh-TW" sz="1400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UPDATE </a:t>
            </a:r>
            <a:r>
              <a:rPr lang="zh-TW" altLang="en-US" sz="1400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、 </a:t>
            </a:r>
            <a:r>
              <a:rPr lang="en-US" altLang="zh-TW" sz="1400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DELETE</a:t>
            </a:r>
            <a:r>
              <a:rPr lang="zh-TW" altLang="en-US" sz="1400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。 </a:t>
            </a:r>
            <a:endParaRPr lang="en-US" altLang="zh-TW" sz="1400" b="1" kern="100" dirty="0" smtClean="0"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2" y="420414"/>
            <a:ext cx="41360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200" b="1" kern="100" dirty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結構化查詢語言</a:t>
            </a:r>
            <a:r>
              <a:rPr lang="en-US" altLang="zh-TW" sz="3200" b="1" kern="100" dirty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(SQL)</a:t>
            </a:r>
            <a:endParaRPr lang="en-US" altLang="zh-CN" sz="3200" b="1" kern="100" dirty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2" y="2519151"/>
            <a:ext cx="59699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b="1" kern="1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資</a:t>
            </a:r>
            <a:r>
              <a:rPr lang="zh-TW" altLang="en-US" b="1" kern="1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料定義語言（</a:t>
            </a:r>
            <a:r>
              <a:rPr lang="en-US" altLang="zh-TW" b="1" kern="1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DDL</a:t>
            </a:r>
            <a:r>
              <a:rPr lang="zh-TW" altLang="en-US" b="1" kern="1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） </a:t>
            </a:r>
            <a:endParaRPr lang="en-US" altLang="zh-TW" b="1" kern="1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TW" b="1" kern="1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Wingdings" pitchFamily="2" charset="2"/>
              <a:buChar char="Ø"/>
            </a:pPr>
            <a:r>
              <a:rPr lang="zh-TW" altLang="en-US" sz="1400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主要</a:t>
            </a:r>
            <a:r>
              <a:rPr lang="zh-TW" altLang="en-US" sz="1400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是針對不同物件的結構定義</a:t>
            </a:r>
            <a:r>
              <a:rPr lang="zh-TW" altLang="en-US" sz="1400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，進</a:t>
            </a:r>
            <a:r>
              <a:rPr lang="zh-TW" altLang="en-US" sz="1400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行建立、刪除、修改等指令操作</a:t>
            </a:r>
            <a:r>
              <a:rPr lang="zh-TW" altLang="en-US" sz="1400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，</a:t>
            </a:r>
            <a:endParaRPr lang="en-US" altLang="zh-TW" sz="1400" b="1" kern="100" dirty="0" smtClean="0"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       Ex</a:t>
            </a:r>
            <a:r>
              <a:rPr lang="zh-TW" altLang="en-US" sz="1400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： </a:t>
            </a:r>
            <a:r>
              <a:rPr lang="en-US" altLang="zh-TW" sz="1400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CREATE</a:t>
            </a:r>
            <a:r>
              <a:rPr lang="zh-TW" altLang="en-US" sz="1400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、 </a:t>
            </a:r>
            <a:r>
              <a:rPr lang="en-US" altLang="zh-TW" sz="1400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DROP</a:t>
            </a:r>
            <a:r>
              <a:rPr lang="zh-TW" altLang="en-US" sz="1400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、 </a:t>
            </a:r>
            <a:r>
              <a:rPr lang="en-US" altLang="zh-TW" sz="1400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ALTER</a:t>
            </a:r>
            <a:r>
              <a:rPr lang="zh-TW" altLang="en-US" sz="1400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。 </a:t>
            </a:r>
            <a:endParaRPr lang="en-US" altLang="zh-TW" sz="1400" b="1" kern="100" dirty="0" smtClean="0"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1" y="3812312"/>
            <a:ext cx="79143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b="1" kern="1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資</a:t>
            </a:r>
            <a:r>
              <a:rPr lang="zh-TW" altLang="en-US" b="1" kern="1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料控制語言（</a:t>
            </a:r>
            <a:r>
              <a:rPr lang="en-US" altLang="zh-TW" b="1" kern="1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DCL</a:t>
            </a:r>
            <a:r>
              <a:rPr lang="zh-TW" altLang="en-US" b="1" kern="1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）</a:t>
            </a:r>
            <a:endParaRPr lang="en-US" altLang="zh-TW" b="1" kern="1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TW" b="1" kern="1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Wingdings" pitchFamily="2" charset="2"/>
              <a:buChar char="Ø"/>
            </a:pPr>
            <a:r>
              <a:rPr lang="zh-TW" altLang="en-US" sz="1400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主要</a:t>
            </a:r>
            <a:r>
              <a:rPr lang="zh-TW" altLang="en-US" sz="1400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是針對資料庫管理系統的安全進行控制</a:t>
            </a:r>
            <a:r>
              <a:rPr lang="zh-TW" altLang="en-US" sz="1400" b="1" kern="100" dirty="0" smtClean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，常用</a:t>
            </a:r>
            <a:r>
              <a:rPr lang="zh-TW" altLang="en-US" sz="1400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的指令包括： </a:t>
            </a:r>
            <a:r>
              <a:rPr lang="en-US" altLang="zh-TW" sz="1400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GRANT</a:t>
            </a:r>
            <a:r>
              <a:rPr lang="zh-TW" altLang="en-US" sz="1400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、 </a:t>
            </a:r>
            <a:r>
              <a:rPr lang="en-US" altLang="zh-TW" sz="1400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DENY</a:t>
            </a:r>
            <a:r>
              <a:rPr lang="zh-TW" altLang="en-US" sz="1400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、 </a:t>
            </a:r>
            <a:r>
              <a:rPr lang="en-US" altLang="zh-TW" sz="1400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REVOKE</a:t>
            </a:r>
            <a:r>
              <a:rPr lang="zh-TW" altLang="en-US" sz="1400" b="1" kern="100" dirty="0"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1312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3195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Server</a:t>
            </a: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 伺服器</a:t>
            </a:r>
            <a:endParaRPr lang="en-US" altLang="zh-CN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098" name="Picture 2" descr="C:\Users\zxc88\Desktop\圖片\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421" y="838108"/>
            <a:ext cx="5751094" cy="394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49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59367" y="1877639"/>
            <a:ext cx="4343403" cy="2747162"/>
            <a:chOff x="367681" y="1751490"/>
            <a:chExt cx="4628552" cy="297784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81" y="1751490"/>
              <a:ext cx="4628552" cy="29778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503028" y="3501125"/>
              <a:ext cx="4353303" cy="31897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28400" y="1008304"/>
            <a:ext cx="6076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b="1" kern="100" dirty="0">
                <a:solidFill>
                  <a:schemeClr val="accent1"/>
                </a:solidFill>
                <a:cs typeface="Times New Roman" panose="02020603050405020304" pitchFamily="18" charset="0"/>
              </a:rPr>
              <a:t>• </a:t>
            </a:r>
            <a:r>
              <a:rPr lang="en-US" altLang="zh-TW" b="1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Go to </a:t>
            </a:r>
            <a:r>
              <a:rPr lang="en-US" altLang="zh-TW" b="1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the below web for your download</a:t>
            </a:r>
          </a:p>
          <a:p>
            <a:pPr>
              <a:spcAft>
                <a:spcPts val="0"/>
              </a:spcAft>
            </a:pPr>
            <a:r>
              <a:rPr lang="en-US" altLang="zh-TW" b="1" kern="100" dirty="0">
                <a:solidFill>
                  <a:schemeClr val="accent1"/>
                </a:solidFill>
                <a:cs typeface="Times New Roman" panose="02020603050405020304" pitchFamily="18" charset="0"/>
              </a:rPr>
              <a:t>• </a:t>
            </a:r>
            <a:r>
              <a:rPr lang="en-US" altLang="zh-TW" b="1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altLang="zh-TW" b="1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  <a:hlinkClick r:id="rId3"/>
              </a:rPr>
              <a:t>://www.apachefriends.org/zh_tw/download.html</a:t>
            </a:r>
            <a:endParaRPr lang="en-US" altLang="zh-TW" b="1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59367" y="343952"/>
            <a:ext cx="25517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Download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5283720" y="3150997"/>
            <a:ext cx="35659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500" b="1" kern="100" dirty="0" smtClean="0">
                <a:latin typeface="+mj-lt"/>
                <a:cs typeface="Times New Roman" panose="02020603050405020304" pitchFamily="18" charset="0"/>
              </a:rPr>
              <a:t>Tomcat 8.5.65</a:t>
            </a:r>
            <a:endParaRPr lang="en-US" altLang="zh-TW" sz="1500" b="1" kern="100" dirty="0">
              <a:latin typeface="+mj-lt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500" b="1" kern="100" dirty="0" err="1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OpenSSL</a:t>
            </a:r>
            <a:r>
              <a:rPr lang="en-US" altLang="zh-TW" sz="1500" b="1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1.1.1</a:t>
            </a:r>
          </a:p>
          <a:p>
            <a:pPr>
              <a:spcAft>
                <a:spcPts val="0"/>
              </a:spcAft>
            </a:pPr>
            <a:r>
              <a:rPr lang="en-US" altLang="zh-TW" sz="1500" b="1" kern="100" dirty="0" err="1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Webalizer</a:t>
            </a:r>
            <a:r>
              <a:rPr lang="en-US" altLang="zh-TW" sz="1500" b="1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2.23-04</a:t>
            </a:r>
          </a:p>
          <a:p>
            <a:pPr>
              <a:spcAft>
                <a:spcPts val="0"/>
              </a:spcAft>
            </a:pPr>
            <a:r>
              <a:rPr lang="en-US" altLang="zh-TW" sz="1500" b="1" kern="100" dirty="0" err="1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FileZilla</a:t>
            </a:r>
            <a:r>
              <a:rPr lang="en-US" altLang="zh-TW" sz="1500" b="1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FTP Server 0.9.41</a:t>
            </a:r>
          </a:p>
          <a:p>
            <a:pPr>
              <a:spcAft>
                <a:spcPts val="0"/>
              </a:spcAft>
            </a:pPr>
            <a:r>
              <a:rPr lang="en-US" altLang="zh-TW" sz="1500" b="1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Strawberry Perl 5.32.0.1 </a:t>
            </a:r>
            <a:r>
              <a:rPr lang="en-US" altLang="zh-TW" sz="1500" b="1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Portable</a:t>
            </a:r>
            <a:endParaRPr lang="en-US" altLang="zh-TW" sz="1500" b="1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500" b="1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Mercury Mail Transport System </a:t>
            </a:r>
            <a:r>
              <a:rPr lang="en-US" altLang="zh-TW" sz="1500" b="1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4.63</a:t>
            </a:r>
            <a:endParaRPr lang="en-US" altLang="zh-TW" sz="1500" b="1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83720" y="1904502"/>
            <a:ext cx="293141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1500" b="1" kern="100" dirty="0">
                <a:solidFill>
                  <a:srgbClr val="FF0000"/>
                </a:solidFill>
                <a:latin typeface="Arial"/>
                <a:cs typeface="Times New Roman" panose="02020603050405020304" pitchFamily="18" charset="0"/>
              </a:rPr>
              <a:t>PHP 8.0.5</a:t>
            </a:r>
          </a:p>
          <a:p>
            <a:pPr lvl="0"/>
            <a:r>
              <a:rPr lang="en-US" altLang="zh-TW" sz="1500" b="1" kern="100" dirty="0">
                <a:solidFill>
                  <a:srgbClr val="FF0000"/>
                </a:solidFill>
                <a:latin typeface="Arial"/>
                <a:cs typeface="Times New Roman" panose="02020603050405020304" pitchFamily="18" charset="0"/>
              </a:rPr>
              <a:t>Apache 2.4.47</a:t>
            </a:r>
          </a:p>
          <a:p>
            <a:pPr lvl="0"/>
            <a:r>
              <a:rPr lang="en-US" altLang="zh-TW" sz="1500" b="1" kern="100" dirty="0" err="1">
                <a:solidFill>
                  <a:srgbClr val="FF0000"/>
                </a:solidFill>
                <a:latin typeface="Arial"/>
                <a:cs typeface="Times New Roman" panose="02020603050405020304" pitchFamily="18" charset="0"/>
              </a:rPr>
              <a:t>MariaDB</a:t>
            </a:r>
            <a:r>
              <a:rPr lang="en-US" altLang="zh-TW" sz="1500" b="1" kern="100" dirty="0">
                <a:solidFill>
                  <a:srgbClr val="FF0000"/>
                </a:solidFill>
                <a:latin typeface="Arial"/>
                <a:cs typeface="Times New Roman" panose="02020603050405020304" pitchFamily="18" charset="0"/>
              </a:rPr>
              <a:t> 10.4.18</a:t>
            </a:r>
          </a:p>
          <a:p>
            <a:pPr lvl="0"/>
            <a:r>
              <a:rPr lang="en-US" altLang="zh-TW" sz="1500" b="1" kern="100" dirty="0" err="1">
                <a:solidFill>
                  <a:srgbClr val="FF0000"/>
                </a:solidFill>
                <a:latin typeface="Arial"/>
                <a:cs typeface="Times New Roman" panose="02020603050405020304" pitchFamily="18" charset="0"/>
              </a:rPr>
              <a:t>phpMyAdmin</a:t>
            </a:r>
            <a:r>
              <a:rPr lang="en-US" altLang="zh-TW" sz="1500" b="1" kern="100" dirty="0">
                <a:solidFill>
                  <a:srgbClr val="FF0000"/>
                </a:solidFill>
                <a:latin typeface="Arial"/>
                <a:cs typeface="Times New Roman" panose="02020603050405020304" pitchFamily="18" charset="0"/>
              </a:rPr>
              <a:t> 5.1.0</a:t>
            </a:r>
          </a:p>
          <a:p>
            <a:pPr lvl="0"/>
            <a:r>
              <a:rPr lang="en-US" altLang="zh-TW" sz="1500" b="1" kern="100" dirty="0">
                <a:solidFill>
                  <a:srgbClr val="FF0000"/>
                </a:solidFill>
                <a:latin typeface="Arial"/>
                <a:cs typeface="Times New Roman" panose="02020603050405020304" pitchFamily="18" charset="0"/>
              </a:rPr>
              <a:t>XAMPP Control Panel 3.2.4</a:t>
            </a:r>
          </a:p>
        </p:txBody>
      </p:sp>
      <p:sp>
        <p:nvSpPr>
          <p:cNvPr id="17" name="左大括弧 16"/>
          <p:cNvSpPr/>
          <p:nvPr/>
        </p:nvSpPr>
        <p:spPr>
          <a:xfrm>
            <a:off x="5011094" y="1877640"/>
            <a:ext cx="140283" cy="274716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35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081" y="1669637"/>
            <a:ext cx="4797877" cy="312324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936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XAMPP</a:t>
            </a:r>
            <a:endParaRPr lang="en-US" altLang="zh-CN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1" y="1023306"/>
            <a:ext cx="72311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b="1" kern="1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•</a:t>
            </a:r>
            <a:r>
              <a:rPr lang="en-US" altLang="zh-TW" b="1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Run control panel</a:t>
            </a:r>
          </a:p>
          <a:p>
            <a:pPr>
              <a:spcAft>
                <a:spcPts val="0"/>
              </a:spcAft>
            </a:pPr>
            <a:r>
              <a:rPr lang="en-US" altLang="zh-TW" b="1" kern="1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•</a:t>
            </a:r>
            <a:r>
              <a:rPr lang="en-US" altLang="zh-TW" b="1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Click </a:t>
            </a:r>
            <a:r>
              <a:rPr lang="en-US" altLang="zh-TW" b="1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on the “start” buttons for Apache and </a:t>
            </a:r>
            <a:r>
              <a:rPr lang="en-US" altLang="zh-TW" b="1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MySQL</a:t>
            </a:r>
            <a:endParaRPr lang="en-US" altLang="zh-TW" b="1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68971" y="2381693"/>
            <a:ext cx="490109" cy="40403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99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32784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3600" b="1" kern="100" dirty="0" err="1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phpmyadmin</a:t>
            </a:r>
            <a:endParaRPr lang="en-US" altLang="zh-CN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1" y="1023306"/>
            <a:ext cx="7231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b="1" kern="1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•</a:t>
            </a:r>
            <a:r>
              <a:rPr lang="en-US" altLang="zh-TW" b="1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TW" b="1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Run </a:t>
            </a:r>
            <a:r>
              <a:rPr lang="en-US" altLang="zh-TW" b="1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  <a:hlinkClick r:id="rId2"/>
              </a:rPr>
              <a:t>http://localhost/phpmyadmin/</a:t>
            </a:r>
            <a:r>
              <a:rPr lang="en-US" altLang="zh-TW" b="1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on </a:t>
            </a:r>
            <a:r>
              <a:rPr lang="en-US" altLang="zh-TW" b="1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your browser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118" y="1419329"/>
            <a:ext cx="6291943" cy="337355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99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訂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B34"/>
      </a:accent1>
      <a:accent2>
        <a:srgbClr val="F6F4F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C000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1280</TotalTime>
  <Words>2211</Words>
  <Application>Microsoft Office PowerPoint</Application>
  <PresentationFormat>如螢幕大小 (16:9)</PresentationFormat>
  <Paragraphs>896</Paragraphs>
  <Slides>41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2" baseType="lpstr"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zxc884162@gmail.com</cp:lastModifiedBy>
  <cp:revision>984</cp:revision>
  <dcterms:created xsi:type="dcterms:W3CDTF">2017-10-30T02:36:03Z</dcterms:created>
  <dcterms:modified xsi:type="dcterms:W3CDTF">2021-05-18T06:57:09Z</dcterms:modified>
</cp:coreProperties>
</file>