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2" r:id="rId3"/>
    <p:sldId id="258" r:id="rId4"/>
    <p:sldId id="264" r:id="rId5"/>
    <p:sldId id="265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192FF-D8F8-4B41-8658-3E82DA740017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9A3BE-91D1-40CC-AE5B-3257C477E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2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4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9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9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9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5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9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7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939F-8440-4ADE-AA9D-36911196DD5E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B9CB-EFE0-4186-8B5B-D1CFECC5A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93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6.svg"/><Relationship Id="rId12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5" Type="http://schemas.openxmlformats.org/officeDocument/2006/relationships/image" Target="../media/image24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42460-5AFB-4491-950C-484062B4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034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ASC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STS</a:t>
            </a:r>
            <a:b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(Anti – Spy Camera)</a:t>
            </a:r>
            <a:b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97F46-B4C0-4616-B0C9-80FBCA6BE9C1}"/>
              </a:ext>
            </a:extLst>
          </p:cNvPr>
          <p:cNvSpPr txBox="1"/>
          <p:nvPr/>
        </p:nvSpPr>
        <p:spPr>
          <a:xfrm>
            <a:off x="8858774" y="5889072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여성가족부 제출용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9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B03EE-8719-4285-8990-A1B640A9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830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ASC 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프로젝트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77DFFF-19B1-4A7E-87E3-D8B2C3FABAF6}"/>
              </a:ext>
            </a:extLst>
          </p:cNvPr>
          <p:cNvCxnSpPr/>
          <p:nvPr/>
        </p:nvCxnSpPr>
        <p:spPr>
          <a:xfrm>
            <a:off x="628475" y="793066"/>
            <a:ext cx="114341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A8E19BA5-6983-4E94-9494-C4199B10FD71}"/>
              </a:ext>
            </a:extLst>
          </p:cNvPr>
          <p:cNvSpPr txBox="1">
            <a:spLocks/>
          </p:cNvSpPr>
          <p:nvPr/>
        </p:nvSpPr>
        <p:spPr>
          <a:xfrm>
            <a:off x="7298421" y="365126"/>
            <a:ext cx="4764249" cy="582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목차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팀원소개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아이디어 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어플 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</p:txBody>
      </p:sp>
      <p:pic>
        <p:nvPicPr>
          <p:cNvPr id="7" name="그래픽 6" descr="남자 집단">
            <a:extLst>
              <a:ext uri="{FF2B5EF4-FFF2-40B4-BE49-F238E27FC236}">
                <a16:creationId xmlns:a16="http://schemas.microsoft.com/office/drawing/2014/main" id="{0811C024-B0B0-4FF7-8F61-C737F4E1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813" y="2547806"/>
            <a:ext cx="1762387" cy="1762387"/>
          </a:xfrm>
          <a:prstGeom prst="rect">
            <a:avLst/>
          </a:prstGeom>
        </p:spPr>
      </p:pic>
      <p:pic>
        <p:nvPicPr>
          <p:cNvPr id="9" name="그래픽 8" descr="기어 헤드">
            <a:extLst>
              <a:ext uri="{FF2B5EF4-FFF2-40B4-BE49-F238E27FC236}">
                <a16:creationId xmlns:a16="http://schemas.microsoft.com/office/drawing/2014/main" id="{B44440FE-82BC-41FB-91FD-7EAB7E7CB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5749" y="2547806"/>
            <a:ext cx="1762387" cy="1762387"/>
          </a:xfrm>
          <a:prstGeom prst="rect">
            <a:avLst/>
          </a:prstGeom>
        </p:spPr>
      </p:pic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D9D25C0E-87D2-4FBC-BDB2-4599AC96E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349" y="2547806"/>
            <a:ext cx="1762386" cy="1762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59D611-B9DC-4FF9-ABBD-654F2625FFD0}"/>
              </a:ext>
            </a:extLst>
          </p:cNvPr>
          <p:cNvSpPr txBox="1"/>
          <p:nvPr/>
        </p:nvSpPr>
        <p:spPr>
          <a:xfrm>
            <a:off x="893955" y="4773336"/>
            <a:ext cx="189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75000"/>
                  </a:schemeClr>
                </a:solidFill>
              </a:rPr>
              <a:t>팀원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B12F5-9142-4F17-BB9E-8B74AC57CE15}"/>
              </a:ext>
            </a:extLst>
          </p:cNvPr>
          <p:cNvSpPr txBox="1"/>
          <p:nvPr/>
        </p:nvSpPr>
        <p:spPr>
          <a:xfrm>
            <a:off x="4822683" y="4773336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75000"/>
                  </a:schemeClr>
                </a:solidFill>
              </a:rPr>
              <a:t>아이디어 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4628EF-F99C-4367-AE83-0A850105A609}"/>
              </a:ext>
            </a:extLst>
          </p:cNvPr>
          <p:cNvSpPr txBox="1"/>
          <p:nvPr/>
        </p:nvSpPr>
        <p:spPr>
          <a:xfrm>
            <a:off x="9084730" y="4773336"/>
            <a:ext cx="1901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75000"/>
                  </a:schemeClr>
                </a:solidFill>
              </a:rPr>
              <a:t>어플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91EE-EC65-488D-97E4-F0853311EE3A}"/>
              </a:ext>
            </a:extLst>
          </p:cNvPr>
          <p:cNvSpPr txBox="1"/>
          <p:nvPr/>
        </p:nvSpPr>
        <p:spPr>
          <a:xfrm>
            <a:off x="721453" y="1069596"/>
            <a:ext cx="998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75000"/>
                  </a:schemeClr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1673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B03EE-8719-4285-8990-A1B640A9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830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ASC 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프로젝트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77DFFF-19B1-4A7E-87E3-D8B2C3FABAF6}"/>
              </a:ext>
            </a:extLst>
          </p:cNvPr>
          <p:cNvCxnSpPr/>
          <p:nvPr/>
        </p:nvCxnSpPr>
        <p:spPr>
          <a:xfrm>
            <a:off x="628475" y="793066"/>
            <a:ext cx="114341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5B4BDB55-44BD-444B-B98B-B6BE902733C5}"/>
              </a:ext>
            </a:extLst>
          </p:cNvPr>
          <p:cNvSpPr txBox="1">
            <a:spLocks/>
          </p:cNvSpPr>
          <p:nvPr/>
        </p:nvSpPr>
        <p:spPr>
          <a:xfrm>
            <a:off x="7298421" y="365126"/>
            <a:ext cx="4764249" cy="582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목차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팀원소개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아이디어 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어플 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51EE6-96F0-4690-95E9-05D7B753F602}"/>
              </a:ext>
            </a:extLst>
          </p:cNvPr>
          <p:cNvSpPr txBox="1"/>
          <p:nvPr/>
        </p:nvSpPr>
        <p:spPr>
          <a:xfrm>
            <a:off x="5605963" y="1912791"/>
            <a:ext cx="595756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팀장 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김태훈 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( 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국민대학교 소프트웨어 학부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/>
              <a:t>	- PM /</a:t>
            </a:r>
            <a:r>
              <a:rPr lang="ko-KR" altLang="en-US" sz="1400" dirty="0"/>
              <a:t> </a:t>
            </a:r>
            <a:r>
              <a:rPr lang="en-US" altLang="ko-KR" sz="1400" dirty="0"/>
              <a:t>AOS &amp; IOS &amp; Back End </a:t>
            </a:r>
            <a:r>
              <a:rPr lang="ko-KR" altLang="en-US" sz="1400" dirty="0"/>
              <a:t>개발자 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일정관리</a:t>
            </a:r>
            <a:r>
              <a:rPr lang="en-US" altLang="ko-KR" sz="1400" dirty="0"/>
              <a:t>, PPT </a:t>
            </a:r>
            <a:r>
              <a:rPr lang="ko-KR" altLang="en-US" sz="1400" dirty="0"/>
              <a:t>제작</a:t>
            </a:r>
            <a:r>
              <a:rPr lang="en-US" altLang="ko-KR" sz="1400" dirty="0"/>
              <a:t> </a:t>
            </a:r>
            <a:r>
              <a:rPr lang="ko-KR" altLang="en-US" sz="1400" dirty="0"/>
              <a:t>및 관련</a:t>
            </a:r>
            <a:r>
              <a:rPr lang="en-US" altLang="ko-KR" sz="1400" dirty="0"/>
              <a:t> </a:t>
            </a:r>
            <a:r>
              <a:rPr lang="ko-KR" altLang="en-US" sz="1400" dirty="0"/>
              <a:t>서류 작업</a:t>
            </a:r>
            <a:r>
              <a:rPr lang="en-US" altLang="ko-KR" sz="1400" dirty="0"/>
              <a:t>, </a:t>
            </a:r>
            <a:r>
              <a:rPr lang="ko-KR" altLang="en-US" sz="1400" dirty="0"/>
              <a:t>어플리케이션 설계 및 제작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서버 제작 </a:t>
            </a:r>
            <a:endParaRPr lang="en-US" altLang="ko-KR" sz="1400" dirty="0"/>
          </a:p>
          <a:p>
            <a:endParaRPr lang="en-US" altLang="ko-KR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팀원 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신지인 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( 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서울 여자대학교 소프트웨어 융합 학과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/>
              <a:t>	- DB, AOS &amp; Front End &amp; Back End </a:t>
            </a:r>
            <a:r>
              <a:rPr lang="ko-KR" altLang="en-US" sz="1400" dirty="0"/>
              <a:t>개발자</a:t>
            </a:r>
            <a:endParaRPr lang="en-US" altLang="ko-KR" sz="1400" dirty="0"/>
          </a:p>
          <a:p>
            <a:r>
              <a:rPr lang="en-US" altLang="ko-KR" sz="1400" dirty="0"/>
              <a:t>	- DB </a:t>
            </a:r>
            <a:r>
              <a:rPr lang="ko-KR" altLang="en-US" sz="1400" dirty="0"/>
              <a:t>관리</a:t>
            </a:r>
            <a:r>
              <a:rPr lang="en-US" altLang="ko-KR" sz="1400" dirty="0"/>
              <a:t>, </a:t>
            </a:r>
            <a:r>
              <a:rPr lang="ko-KR" altLang="en-US" sz="1400" dirty="0"/>
              <a:t>자료조사</a:t>
            </a:r>
            <a:r>
              <a:rPr lang="en-US" altLang="ko-KR" sz="1400" dirty="0"/>
              <a:t>, </a:t>
            </a:r>
            <a:r>
              <a:rPr lang="ko-KR" altLang="en-US" sz="1400" dirty="0"/>
              <a:t>어플리케이션 설계 및 제작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서버 제작 </a:t>
            </a:r>
            <a:endParaRPr lang="en-US" altLang="ko-KR" sz="1400" dirty="0"/>
          </a:p>
          <a:p>
            <a:endParaRPr lang="en-US" altLang="ko-KR" sz="2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팀원 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성주희 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( 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연세대학교 산업 디자인학과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디자이너</a:t>
            </a:r>
            <a:endParaRPr lang="en-US" altLang="ko-KR" sz="1400" dirty="0"/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자료조사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데이터분석</a:t>
            </a:r>
            <a:r>
              <a:rPr lang="en-US" altLang="ko-KR" sz="1400" dirty="0"/>
              <a:t>, </a:t>
            </a:r>
            <a:r>
              <a:rPr lang="ko-KR" altLang="en-US" sz="1400" dirty="0"/>
              <a:t>제품 디자인</a:t>
            </a:r>
            <a:r>
              <a:rPr lang="en-US" altLang="ko-KR" sz="1400" dirty="0"/>
              <a:t>, </a:t>
            </a:r>
            <a:r>
              <a:rPr lang="ko-KR" altLang="en-US" sz="1400" dirty="0"/>
              <a:t>제품 홍보용 영상 제작</a:t>
            </a:r>
            <a:r>
              <a:rPr lang="en-US" altLang="ko-KR" sz="1400" dirty="0"/>
              <a:t>, UI UX </a:t>
            </a:r>
            <a:r>
              <a:rPr lang="ko-KR" altLang="en-US" sz="1400" dirty="0"/>
              <a:t>총괄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13" name="그래픽 12" descr="단일 톱니바퀴">
            <a:extLst>
              <a:ext uri="{FF2B5EF4-FFF2-40B4-BE49-F238E27FC236}">
                <a16:creationId xmlns:a16="http://schemas.microsoft.com/office/drawing/2014/main" id="{D5CF1F18-154A-4154-B906-F2CA27D3F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3133" y="3219480"/>
            <a:ext cx="582830" cy="582830"/>
          </a:xfrm>
          <a:prstGeom prst="rect">
            <a:avLst/>
          </a:prstGeom>
        </p:spPr>
      </p:pic>
      <p:pic>
        <p:nvPicPr>
          <p:cNvPr id="15" name="그래픽 14" descr="톱니바퀴">
            <a:extLst>
              <a:ext uri="{FF2B5EF4-FFF2-40B4-BE49-F238E27FC236}">
                <a16:creationId xmlns:a16="http://schemas.microsoft.com/office/drawing/2014/main" id="{70B8BABB-6470-42AD-A58C-D49172AFE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3133" y="1808341"/>
            <a:ext cx="582830" cy="582830"/>
          </a:xfrm>
          <a:prstGeom prst="rect">
            <a:avLst/>
          </a:prstGeom>
        </p:spPr>
      </p:pic>
      <p:pic>
        <p:nvPicPr>
          <p:cNvPr id="17" name="그래픽 16" descr="데이터베이스">
            <a:extLst>
              <a:ext uri="{FF2B5EF4-FFF2-40B4-BE49-F238E27FC236}">
                <a16:creationId xmlns:a16="http://schemas.microsoft.com/office/drawing/2014/main" id="{AE82CC66-1231-44FC-8F0F-254DD4360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6625" y="3219480"/>
            <a:ext cx="582830" cy="582830"/>
          </a:xfrm>
          <a:prstGeom prst="rect">
            <a:avLst/>
          </a:prstGeom>
        </p:spPr>
      </p:pic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F60D8F21-3316-4AF1-8344-1D526828E7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9805" y="3219480"/>
            <a:ext cx="582830" cy="582830"/>
          </a:xfrm>
          <a:prstGeom prst="rect">
            <a:avLst/>
          </a:prstGeom>
        </p:spPr>
      </p:pic>
      <p:pic>
        <p:nvPicPr>
          <p:cNvPr id="21" name="그래픽 20" descr="페인트 브러시">
            <a:extLst>
              <a:ext uri="{FF2B5EF4-FFF2-40B4-BE49-F238E27FC236}">
                <a16:creationId xmlns:a16="http://schemas.microsoft.com/office/drawing/2014/main" id="{7D13BCC9-E79B-4D23-9AC5-C9B7298C1B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2985" y="4547344"/>
            <a:ext cx="582831" cy="582831"/>
          </a:xfrm>
          <a:prstGeom prst="rect">
            <a:avLst/>
          </a:prstGeom>
        </p:spPr>
      </p:pic>
      <p:pic>
        <p:nvPicPr>
          <p:cNvPr id="25" name="그래픽 24" descr="비디오 카메라">
            <a:extLst>
              <a:ext uri="{FF2B5EF4-FFF2-40B4-BE49-F238E27FC236}">
                <a16:creationId xmlns:a16="http://schemas.microsoft.com/office/drawing/2014/main" id="{FA5FF77D-C950-4E40-8DE4-CE5F42FD9E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5977" y="4547345"/>
            <a:ext cx="582830" cy="582830"/>
          </a:xfrm>
          <a:prstGeom prst="rect">
            <a:avLst/>
          </a:prstGeom>
        </p:spPr>
      </p:pic>
      <p:pic>
        <p:nvPicPr>
          <p:cNvPr id="28" name="그래픽 27" descr="브라우저 창">
            <a:extLst>
              <a:ext uri="{FF2B5EF4-FFF2-40B4-BE49-F238E27FC236}">
                <a16:creationId xmlns:a16="http://schemas.microsoft.com/office/drawing/2014/main" id="{84D60FF2-22BC-4204-AFC7-A1DD6FD5C3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64597" y="1792303"/>
            <a:ext cx="582830" cy="582830"/>
          </a:xfrm>
          <a:prstGeom prst="rect">
            <a:avLst/>
          </a:prstGeom>
        </p:spPr>
      </p:pic>
      <p:pic>
        <p:nvPicPr>
          <p:cNvPr id="30" name="그래픽 29" descr="무선 라우터">
            <a:extLst>
              <a:ext uri="{FF2B5EF4-FFF2-40B4-BE49-F238E27FC236}">
                <a16:creationId xmlns:a16="http://schemas.microsoft.com/office/drawing/2014/main" id="{438FCF7A-9CD0-4B6A-9AA6-6F7F7AA4FA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65938" y="1792303"/>
            <a:ext cx="582830" cy="5828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5077837-F7BB-4CEA-99B6-C408062D4AB4}"/>
              </a:ext>
            </a:extLst>
          </p:cNvPr>
          <p:cNvSpPr txBox="1"/>
          <p:nvPr/>
        </p:nvSpPr>
        <p:spPr>
          <a:xfrm>
            <a:off x="721453" y="1069596"/>
            <a:ext cx="1644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accent4">
                    <a:lumMod val="75000"/>
                  </a:schemeClr>
                </a:solidFill>
              </a:rPr>
              <a:t>팀 구성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B03EE-8719-4285-8990-A1B640A9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830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ASC 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프로젝트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77DFFF-19B1-4A7E-87E3-D8B2C3FABAF6}"/>
              </a:ext>
            </a:extLst>
          </p:cNvPr>
          <p:cNvCxnSpPr/>
          <p:nvPr/>
        </p:nvCxnSpPr>
        <p:spPr>
          <a:xfrm>
            <a:off x="628475" y="793066"/>
            <a:ext cx="114341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A8E19BA5-6983-4E94-9494-C4199B10FD71}"/>
              </a:ext>
            </a:extLst>
          </p:cNvPr>
          <p:cNvSpPr txBox="1">
            <a:spLocks/>
          </p:cNvSpPr>
          <p:nvPr/>
        </p:nvSpPr>
        <p:spPr>
          <a:xfrm>
            <a:off x="7298421" y="365126"/>
            <a:ext cx="4764249" cy="582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목차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팀원소개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아이디어 소개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어플 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91EE-EC65-488D-97E4-F0853311EE3A}"/>
              </a:ext>
            </a:extLst>
          </p:cNvPr>
          <p:cNvSpPr txBox="1"/>
          <p:nvPr/>
        </p:nvSpPr>
        <p:spPr>
          <a:xfrm>
            <a:off x="721452" y="1069596"/>
            <a:ext cx="280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75000"/>
                  </a:schemeClr>
                </a:solidFill>
              </a:rPr>
              <a:t>아이디어 소개 </a:t>
            </a:r>
          </a:p>
        </p:txBody>
      </p:sp>
      <p:pic>
        <p:nvPicPr>
          <p:cNvPr id="4" name="그래픽 3" descr="돋보기">
            <a:extLst>
              <a:ext uri="{FF2B5EF4-FFF2-40B4-BE49-F238E27FC236}">
                <a16:creationId xmlns:a16="http://schemas.microsoft.com/office/drawing/2014/main" id="{5713425C-2043-438C-B8F6-D456C6E3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2413" y="2514600"/>
            <a:ext cx="914400" cy="914400"/>
          </a:xfrm>
          <a:prstGeom prst="rect">
            <a:avLst/>
          </a:prstGeom>
        </p:spPr>
      </p:pic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B91017D9-B34D-446A-8492-498E2B45DF39}"/>
              </a:ext>
            </a:extLst>
          </p:cNvPr>
          <p:cNvSpPr/>
          <p:nvPr/>
        </p:nvSpPr>
        <p:spPr>
          <a:xfrm>
            <a:off x="2447746" y="2081590"/>
            <a:ext cx="914400" cy="914388"/>
          </a:xfrm>
          <a:prstGeom prst="mathMultiply">
            <a:avLst>
              <a:gd name="adj1" fmla="val 87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2E0EF-2179-4218-93BE-D140BBCD0EAB}"/>
              </a:ext>
            </a:extLst>
          </p:cNvPr>
          <p:cNvSpPr txBox="1"/>
          <p:nvPr/>
        </p:nvSpPr>
        <p:spPr>
          <a:xfrm>
            <a:off x="3456883" y="2811312"/>
            <a:ext cx="890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기존의 몰래 카메라 검사 방식은 </a:t>
            </a:r>
            <a:r>
              <a:rPr lang="ko-KR" altLang="en-US" sz="2400" dirty="0"/>
              <a:t>시간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sz="2400" dirty="0"/>
              <a:t>비용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 측면에서 </a:t>
            </a:r>
            <a:r>
              <a:rPr lang="ko-KR" altLang="en-US" sz="2400" dirty="0"/>
              <a:t>한계점</a:t>
            </a:r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</a:rPr>
              <a:t>이 존재함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5C578-5D7D-49B6-9248-92B947E55C46}"/>
              </a:ext>
            </a:extLst>
          </p:cNvPr>
          <p:cNvSpPr txBox="1"/>
          <p:nvPr/>
        </p:nvSpPr>
        <p:spPr>
          <a:xfrm>
            <a:off x="3770489" y="3607038"/>
            <a:ext cx="658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인력과 장비를 투입하여 검사하는 방식은 많은 비용과 시간이 소요됨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예산이 부족한 일부 지방은 시행이 불가능함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개인 사유지 </a:t>
            </a:r>
            <a:r>
              <a:rPr lang="en-US" altLang="ko-KR" dirty="0"/>
              <a:t>(</a:t>
            </a:r>
            <a:r>
              <a:rPr lang="ko-KR" altLang="en-US" dirty="0"/>
              <a:t>개인 카페</a:t>
            </a:r>
            <a:r>
              <a:rPr lang="en-US" altLang="ko-KR" dirty="0"/>
              <a:t>, </a:t>
            </a:r>
            <a:r>
              <a:rPr lang="ko-KR" altLang="en-US" dirty="0"/>
              <a:t>개인 음식점 등</a:t>
            </a:r>
            <a:r>
              <a:rPr lang="en-US" altLang="ko-KR" dirty="0"/>
              <a:t>) </a:t>
            </a:r>
            <a:r>
              <a:rPr lang="ko-KR" altLang="en-US" dirty="0"/>
              <a:t>검사 불가능</a:t>
            </a:r>
          </a:p>
        </p:txBody>
      </p:sp>
    </p:spTree>
    <p:extLst>
      <p:ext uri="{BB962C8B-B14F-4D97-AF65-F5344CB8AC3E}">
        <p14:creationId xmlns:p14="http://schemas.microsoft.com/office/powerpoint/2010/main" val="247630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B03EE-8719-4285-8990-A1B640A9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830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ASC 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프로젝트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77DFFF-19B1-4A7E-87E3-D8B2C3FABAF6}"/>
              </a:ext>
            </a:extLst>
          </p:cNvPr>
          <p:cNvCxnSpPr/>
          <p:nvPr/>
        </p:nvCxnSpPr>
        <p:spPr>
          <a:xfrm>
            <a:off x="628475" y="793066"/>
            <a:ext cx="114341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A8E19BA5-6983-4E94-9494-C4199B10FD71}"/>
              </a:ext>
            </a:extLst>
          </p:cNvPr>
          <p:cNvSpPr txBox="1">
            <a:spLocks/>
          </p:cNvSpPr>
          <p:nvPr/>
        </p:nvSpPr>
        <p:spPr>
          <a:xfrm>
            <a:off x="7298421" y="365126"/>
            <a:ext cx="4764249" cy="582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목차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팀원소개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아이디어 소개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어플 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91EE-EC65-488D-97E4-F0853311EE3A}"/>
              </a:ext>
            </a:extLst>
          </p:cNvPr>
          <p:cNvSpPr txBox="1"/>
          <p:nvPr/>
        </p:nvSpPr>
        <p:spPr>
          <a:xfrm>
            <a:off x="721452" y="1069596"/>
            <a:ext cx="280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75000"/>
                  </a:schemeClr>
                </a:solidFill>
              </a:rPr>
              <a:t>아이디어 소개 </a:t>
            </a:r>
          </a:p>
        </p:txBody>
      </p:sp>
      <p:pic>
        <p:nvPicPr>
          <p:cNvPr id="4" name="그래픽 3" descr="돋보기">
            <a:extLst>
              <a:ext uri="{FF2B5EF4-FFF2-40B4-BE49-F238E27FC236}">
                <a16:creationId xmlns:a16="http://schemas.microsoft.com/office/drawing/2014/main" id="{5713425C-2043-438C-B8F6-D456C6E3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2160" y="2382628"/>
            <a:ext cx="851742" cy="851742"/>
          </a:xfrm>
          <a:prstGeom prst="rect">
            <a:avLst/>
          </a:prstGeom>
        </p:spPr>
      </p:pic>
      <p:pic>
        <p:nvPicPr>
          <p:cNvPr id="12" name="그래픽 11" descr="지구본: 아프리카 및 유럽">
            <a:extLst>
              <a:ext uri="{FF2B5EF4-FFF2-40B4-BE49-F238E27FC236}">
                <a16:creationId xmlns:a16="http://schemas.microsoft.com/office/drawing/2014/main" id="{B42BBC6B-6D0D-430E-B8B3-F03BA0D52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3510" y="2486377"/>
            <a:ext cx="3110089" cy="3110089"/>
          </a:xfrm>
          <a:prstGeom prst="rect">
            <a:avLst/>
          </a:prstGeom>
        </p:spPr>
      </p:pic>
      <p:pic>
        <p:nvPicPr>
          <p:cNvPr id="14" name="그래픽 13" descr="아이디어를 가진 사람">
            <a:extLst>
              <a:ext uri="{FF2B5EF4-FFF2-40B4-BE49-F238E27FC236}">
                <a16:creationId xmlns:a16="http://schemas.microsoft.com/office/drawing/2014/main" id="{D84FED29-A527-4B68-943A-EBB430F09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9546" y="4372156"/>
            <a:ext cx="1548712" cy="1548712"/>
          </a:xfrm>
          <a:prstGeom prst="rect">
            <a:avLst/>
          </a:prstGeom>
        </p:spPr>
      </p:pic>
      <p:pic>
        <p:nvPicPr>
          <p:cNvPr id="16" name="그래픽 15" descr="스마트폰">
            <a:extLst>
              <a:ext uri="{FF2B5EF4-FFF2-40B4-BE49-F238E27FC236}">
                <a16:creationId xmlns:a16="http://schemas.microsoft.com/office/drawing/2014/main" id="{E1CAAC09-DC4F-4CC0-910A-E8C722F15B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29102" y="2350910"/>
            <a:ext cx="1078090" cy="1078090"/>
          </a:xfrm>
          <a:prstGeom prst="rect">
            <a:avLst/>
          </a:prstGeom>
        </p:spPr>
      </p:pic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A8015044-41B3-46C6-A42A-979B7DE9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8667" y="2382628"/>
            <a:ext cx="851742" cy="851742"/>
          </a:xfrm>
          <a:prstGeom prst="rect">
            <a:avLst/>
          </a:prstGeom>
        </p:spPr>
      </p:pic>
      <p:pic>
        <p:nvPicPr>
          <p:cNvPr id="19" name="그래픽 18" descr="스마트폰">
            <a:extLst>
              <a:ext uri="{FF2B5EF4-FFF2-40B4-BE49-F238E27FC236}">
                <a16:creationId xmlns:a16="http://schemas.microsoft.com/office/drawing/2014/main" id="{08D959C9-9806-40EC-B423-B84203245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5609" y="2350910"/>
            <a:ext cx="1078090" cy="1078090"/>
          </a:xfrm>
          <a:prstGeom prst="rect">
            <a:avLst/>
          </a:prstGeom>
        </p:spPr>
      </p:pic>
      <p:pic>
        <p:nvPicPr>
          <p:cNvPr id="21" name="그래픽 20" descr="돋보기">
            <a:extLst>
              <a:ext uri="{FF2B5EF4-FFF2-40B4-BE49-F238E27FC236}">
                <a16:creationId xmlns:a16="http://schemas.microsoft.com/office/drawing/2014/main" id="{243C8127-1FAF-4946-9753-1849C864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8667" y="5069126"/>
            <a:ext cx="851742" cy="851742"/>
          </a:xfrm>
          <a:prstGeom prst="rect">
            <a:avLst/>
          </a:prstGeom>
        </p:spPr>
      </p:pic>
      <p:pic>
        <p:nvPicPr>
          <p:cNvPr id="22" name="그래픽 21" descr="스마트폰">
            <a:extLst>
              <a:ext uri="{FF2B5EF4-FFF2-40B4-BE49-F238E27FC236}">
                <a16:creationId xmlns:a16="http://schemas.microsoft.com/office/drawing/2014/main" id="{BCB558FE-AEB0-424C-882F-3196E74824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5609" y="5037408"/>
            <a:ext cx="1078090" cy="107809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27C293D-5DC2-4883-9098-868F10BB801E}"/>
              </a:ext>
            </a:extLst>
          </p:cNvPr>
          <p:cNvCxnSpPr>
            <a:stCxn id="19" idx="3"/>
          </p:cNvCxnSpPr>
          <p:nvPr/>
        </p:nvCxnSpPr>
        <p:spPr>
          <a:xfrm>
            <a:off x="3253699" y="2889955"/>
            <a:ext cx="2435901" cy="34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C2879D3-2718-4145-A920-DF7944A93DE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253699" y="4059700"/>
            <a:ext cx="1837590" cy="151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69A4B86-93E8-4248-83C2-E65C6D613BAA}"/>
              </a:ext>
            </a:extLst>
          </p:cNvPr>
          <p:cNvCxnSpPr>
            <a:cxnSpLocks/>
            <a:stCxn id="4" idx="1"/>
            <a:endCxn id="33" idx="2"/>
          </p:cNvCxnSpPr>
          <p:nvPr/>
        </p:nvCxnSpPr>
        <p:spPr>
          <a:xfrm flipH="1">
            <a:off x="6533448" y="2808499"/>
            <a:ext cx="1548712" cy="823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래픽 30" descr="표식">
            <a:extLst>
              <a:ext uri="{FF2B5EF4-FFF2-40B4-BE49-F238E27FC236}">
                <a16:creationId xmlns:a16="http://schemas.microsoft.com/office/drawing/2014/main" id="{D3D0655F-F179-41B3-945D-362DBFD320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73510" y="2664282"/>
            <a:ext cx="570088" cy="570088"/>
          </a:xfrm>
          <a:prstGeom prst="rect">
            <a:avLst/>
          </a:prstGeom>
        </p:spPr>
      </p:pic>
      <p:pic>
        <p:nvPicPr>
          <p:cNvPr id="32" name="그래픽 31" descr="표식">
            <a:extLst>
              <a:ext uri="{FF2B5EF4-FFF2-40B4-BE49-F238E27FC236}">
                <a16:creationId xmlns:a16="http://schemas.microsoft.com/office/drawing/2014/main" id="{10897895-B1CA-4782-8E25-8D9CED3873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11891" y="3479799"/>
            <a:ext cx="570088" cy="570088"/>
          </a:xfrm>
          <a:prstGeom prst="rect">
            <a:avLst/>
          </a:prstGeom>
        </p:spPr>
      </p:pic>
      <p:pic>
        <p:nvPicPr>
          <p:cNvPr id="33" name="그래픽 32" descr="표식">
            <a:extLst>
              <a:ext uri="{FF2B5EF4-FFF2-40B4-BE49-F238E27FC236}">
                <a16:creationId xmlns:a16="http://schemas.microsoft.com/office/drawing/2014/main" id="{48665EBC-0A69-4FF1-955D-34881B060A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8404" y="3062162"/>
            <a:ext cx="570088" cy="570088"/>
          </a:xfrm>
          <a:prstGeom prst="rect">
            <a:avLst/>
          </a:prstGeom>
        </p:spPr>
      </p:pic>
      <p:pic>
        <p:nvPicPr>
          <p:cNvPr id="38" name="그래픽 37" descr="핀 있는 지도">
            <a:extLst>
              <a:ext uri="{FF2B5EF4-FFF2-40B4-BE49-F238E27FC236}">
                <a16:creationId xmlns:a16="http://schemas.microsoft.com/office/drawing/2014/main" id="{DB82805A-63DD-4D11-B994-24ABA27333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13599" y="4818076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FDB87AA-472C-432A-BAA8-029B731AAFD1}"/>
              </a:ext>
            </a:extLst>
          </p:cNvPr>
          <p:cNvSpPr txBox="1"/>
          <p:nvPr/>
        </p:nvSpPr>
        <p:spPr>
          <a:xfrm>
            <a:off x="3523375" y="1176274"/>
            <a:ext cx="6971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현재의 한계점을 </a:t>
            </a:r>
            <a:endParaRPr lang="en-US" altLang="ko-KR" dirty="0"/>
          </a:p>
          <a:p>
            <a:r>
              <a:rPr lang="ko-KR" altLang="en-US" dirty="0"/>
              <a:t>많은 사용자들이 손 쉽게 검사를 하고 그 정보를 공유하는 시스템을 만들어 극복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B03EE-8719-4285-8990-A1B640A9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830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ASC 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프로젝트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77DFFF-19B1-4A7E-87E3-D8B2C3FABAF6}"/>
              </a:ext>
            </a:extLst>
          </p:cNvPr>
          <p:cNvCxnSpPr/>
          <p:nvPr/>
        </p:nvCxnSpPr>
        <p:spPr>
          <a:xfrm>
            <a:off x="628475" y="793066"/>
            <a:ext cx="114341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A8E19BA5-6983-4E94-9494-C4199B10FD71}"/>
              </a:ext>
            </a:extLst>
          </p:cNvPr>
          <p:cNvSpPr txBox="1">
            <a:spLocks/>
          </p:cNvSpPr>
          <p:nvPr/>
        </p:nvSpPr>
        <p:spPr>
          <a:xfrm>
            <a:off x="7298421" y="365126"/>
            <a:ext cx="4764249" cy="582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목차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팀원소개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아이디어 소개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어플 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91EE-EC65-488D-97E4-F0853311EE3A}"/>
              </a:ext>
            </a:extLst>
          </p:cNvPr>
          <p:cNvSpPr txBox="1"/>
          <p:nvPr/>
        </p:nvSpPr>
        <p:spPr>
          <a:xfrm>
            <a:off x="721452" y="1069596"/>
            <a:ext cx="2801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75000"/>
                  </a:schemeClr>
                </a:solidFill>
              </a:rPr>
              <a:t>아이디어 원리 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6B24EC3-BD25-4C32-B40F-9859836A5BFA}"/>
              </a:ext>
            </a:extLst>
          </p:cNvPr>
          <p:cNvSpPr/>
          <p:nvPr/>
        </p:nvSpPr>
        <p:spPr>
          <a:xfrm>
            <a:off x="1095602" y="1969153"/>
            <a:ext cx="3737604" cy="3795507"/>
          </a:xfrm>
          <a:prstGeom prst="ellipse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래픽 38" descr="연결">
            <a:extLst>
              <a:ext uri="{FF2B5EF4-FFF2-40B4-BE49-F238E27FC236}">
                <a16:creationId xmlns:a16="http://schemas.microsoft.com/office/drawing/2014/main" id="{C427FAAD-2FA7-4EEC-9B11-E59DBAC58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868" y="3429000"/>
            <a:ext cx="914400" cy="914400"/>
          </a:xfrm>
          <a:prstGeom prst="rect">
            <a:avLst/>
          </a:prstGeom>
        </p:spPr>
      </p:pic>
      <p:pic>
        <p:nvPicPr>
          <p:cNvPr id="40" name="그래픽 39" descr="목표 대상 그룹">
            <a:extLst>
              <a:ext uri="{FF2B5EF4-FFF2-40B4-BE49-F238E27FC236}">
                <a16:creationId xmlns:a16="http://schemas.microsoft.com/office/drawing/2014/main" id="{C0DA1A35-20B2-4162-8570-44A538F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8599" y="2313116"/>
            <a:ext cx="914400" cy="914400"/>
          </a:xfrm>
          <a:prstGeom prst="rect">
            <a:avLst/>
          </a:prstGeom>
        </p:spPr>
      </p:pic>
      <p:pic>
        <p:nvPicPr>
          <p:cNvPr id="41" name="그래픽 40" descr="펼친 손">
            <a:extLst>
              <a:ext uri="{FF2B5EF4-FFF2-40B4-BE49-F238E27FC236}">
                <a16:creationId xmlns:a16="http://schemas.microsoft.com/office/drawing/2014/main" id="{CD678E01-EFF1-46DB-90E8-26556C579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5190933"/>
            <a:ext cx="2060798" cy="2060798"/>
          </a:xfrm>
          <a:prstGeom prst="rect">
            <a:avLst/>
          </a:prstGeom>
        </p:spPr>
      </p:pic>
      <p:pic>
        <p:nvPicPr>
          <p:cNvPr id="42" name="그래픽 41" descr="연구">
            <a:extLst>
              <a:ext uri="{FF2B5EF4-FFF2-40B4-BE49-F238E27FC236}">
                <a16:creationId xmlns:a16="http://schemas.microsoft.com/office/drawing/2014/main" id="{5C4BED37-081F-4167-B63D-6894DD30E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8866" y="2368531"/>
            <a:ext cx="914400" cy="914400"/>
          </a:xfrm>
          <a:prstGeom prst="rect">
            <a:avLst/>
          </a:prstGeom>
        </p:spPr>
      </p:pic>
      <p:pic>
        <p:nvPicPr>
          <p:cNvPr id="43" name="그래픽 42" descr="모래시계">
            <a:extLst>
              <a:ext uri="{FF2B5EF4-FFF2-40B4-BE49-F238E27FC236}">
                <a16:creationId xmlns:a16="http://schemas.microsoft.com/office/drawing/2014/main" id="{4418DD0C-6DA9-48D7-8C21-6FEE11765B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28866" y="3430666"/>
            <a:ext cx="914400" cy="914400"/>
          </a:xfrm>
          <a:prstGeom prst="rect">
            <a:avLst/>
          </a:prstGeom>
        </p:spPr>
      </p:pic>
      <p:pic>
        <p:nvPicPr>
          <p:cNvPr id="44" name="그래픽 43" descr="클라우드에서 다운로드">
            <a:extLst>
              <a:ext uri="{FF2B5EF4-FFF2-40B4-BE49-F238E27FC236}">
                <a16:creationId xmlns:a16="http://schemas.microsoft.com/office/drawing/2014/main" id="{AF61F864-40BB-48DA-BE64-8E08F0C83B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8599" y="4516122"/>
            <a:ext cx="914400" cy="914400"/>
          </a:xfrm>
          <a:prstGeom prst="rect">
            <a:avLst/>
          </a:prstGeom>
        </p:spPr>
      </p:pic>
      <p:pic>
        <p:nvPicPr>
          <p:cNvPr id="45" name="그래픽 44" descr="핀 있는 지도">
            <a:extLst>
              <a:ext uri="{FF2B5EF4-FFF2-40B4-BE49-F238E27FC236}">
                <a16:creationId xmlns:a16="http://schemas.microsoft.com/office/drawing/2014/main" id="{67956814-3417-44B1-9C9C-150AC26A5C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29810" y="4516122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6576BFF-6EC7-4546-985F-72314B157A59}"/>
              </a:ext>
            </a:extLst>
          </p:cNvPr>
          <p:cNvSpPr txBox="1"/>
          <p:nvPr/>
        </p:nvSpPr>
        <p:spPr>
          <a:xfrm>
            <a:off x="5205739" y="2313116"/>
            <a:ext cx="63578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어플로 다수의 유저가 검사 진행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검사 정보와 검사 위치를 서버에 저장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이용자들은 저장된 정보를 바탕으로 구체적인 장소의 안전도를 확인 가능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검사를 진행 한 사용자에게는 포인트를 부여 하여 동기 부여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   </a:t>
            </a:r>
            <a:r>
              <a:rPr lang="ko-KR" altLang="en-US" dirty="0"/>
              <a:t>포인트는 랭킹을 제공하고 어플 내에서 사용 가능한 화폐로 사용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82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B03EE-8719-4285-8990-A1B640A9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830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ASC 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프로젝트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277DFFF-19B1-4A7E-87E3-D8B2C3FABAF6}"/>
              </a:ext>
            </a:extLst>
          </p:cNvPr>
          <p:cNvCxnSpPr/>
          <p:nvPr/>
        </p:nvCxnSpPr>
        <p:spPr>
          <a:xfrm>
            <a:off x="628475" y="793066"/>
            <a:ext cx="114341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A8E19BA5-6983-4E94-9494-C4199B10FD71}"/>
              </a:ext>
            </a:extLst>
          </p:cNvPr>
          <p:cNvSpPr txBox="1">
            <a:spLocks/>
          </p:cNvSpPr>
          <p:nvPr/>
        </p:nvSpPr>
        <p:spPr>
          <a:xfrm>
            <a:off x="7298421" y="365126"/>
            <a:ext cx="4764249" cy="582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목차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팀원소개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</a:t>
            </a:r>
            <a:r>
              <a:rPr lang="ko-KR" altLang="en-US" sz="1400" dirty="0">
                <a:solidFill>
                  <a:schemeClr val="tx2">
                    <a:lumMod val="90000"/>
                  </a:schemeClr>
                </a:solidFill>
              </a:rPr>
              <a:t>아이디어 소개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　　　어플 소개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91EE-EC65-488D-97E4-F0853311EE3A}"/>
              </a:ext>
            </a:extLst>
          </p:cNvPr>
          <p:cNvSpPr txBox="1"/>
          <p:nvPr/>
        </p:nvSpPr>
        <p:spPr>
          <a:xfrm>
            <a:off x="721453" y="1069596"/>
            <a:ext cx="207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75000"/>
                  </a:schemeClr>
                </a:solidFill>
              </a:rPr>
              <a:t>어플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CA5C2-7AA4-4EC8-87A5-C7ADCA82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52" y="1899122"/>
            <a:ext cx="2070034" cy="42276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3909EA-E4AB-4FA8-AB3B-67F3FEF4D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61" y="1899122"/>
            <a:ext cx="2070034" cy="4227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D3CA68-E0ED-4B80-B92C-39959A727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1" y="1899122"/>
            <a:ext cx="4227688" cy="42276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6AF9BF-F893-40F7-87F6-A9313FB0A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70" y="1899122"/>
            <a:ext cx="2070035" cy="422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5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나눔바른고딕"/>
        <a:ea typeface="나눔바른고딕"/>
        <a:cs typeface=""/>
      </a:majorFont>
      <a:minorFont>
        <a:latin typeface="나눔바른펜OTF"/>
        <a:ea typeface="나눔바른펜OTF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"/>
        <a:ea typeface="나눔바른고딕"/>
        <a:cs typeface=""/>
      </a:majorFont>
      <a:minorFont>
        <a:latin typeface="나눔바른펜OTF"/>
        <a:ea typeface="나눔바른펜OTF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142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나눔바른고딕</vt:lpstr>
      <vt:lpstr>나눔바른펜OTF</vt:lpstr>
      <vt:lpstr>Arial</vt:lpstr>
      <vt:lpstr>Office Theme</vt:lpstr>
      <vt:lpstr>ASC 프로젝트 for STS  (Anti – Spy Camera) </vt:lpstr>
      <vt:lpstr>ASC 프로젝트</vt:lpstr>
      <vt:lpstr>ASC 프로젝트</vt:lpstr>
      <vt:lpstr>ASC 프로젝트</vt:lpstr>
      <vt:lpstr>ASC 프로젝트</vt:lpstr>
      <vt:lpstr>ASC 프로젝트</vt:lpstr>
      <vt:lpstr>ASC 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 프로젝트 (여성 가족부 제출용)</dc:title>
  <dc:creator>Ted mosby</dc:creator>
  <cp:lastModifiedBy>Ted mosby</cp:lastModifiedBy>
  <cp:revision>12</cp:revision>
  <dcterms:created xsi:type="dcterms:W3CDTF">2019-05-03T05:23:30Z</dcterms:created>
  <dcterms:modified xsi:type="dcterms:W3CDTF">2019-05-03T06:57:46Z</dcterms:modified>
</cp:coreProperties>
</file>