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74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1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2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8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5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9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ecmjo/genetic-algorithms-and-the-travelling-salesman-problem-d10d1daf96a1" TargetMode="External"/><Relationship Id="rId2" Type="http://schemas.openxmlformats.org/officeDocument/2006/relationships/hyperlink" Target="https://untitledtblog.tistory.com/1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jerrypoiu/221281257452" TargetMode="External"/><Relationship Id="rId4" Type="http://schemas.openxmlformats.org/officeDocument/2006/relationships/hyperlink" Target="http://www.aistudy.com/biology/genetic/operator_moon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D9AD4-C046-44B2-8996-5081AB88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EE49DD-4904-424A-8D48-F600C615B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/>
              <a:t>유전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92ED4-C30D-44E0-8DC1-FA1E50AF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rgbClr val="DFE530"/>
                </a:solidFill>
              </a:rPr>
              <a:t>20629 </a:t>
            </a:r>
            <a:r>
              <a:rPr lang="ko-KR" altLang="en-US" sz="1800" dirty="0">
                <a:solidFill>
                  <a:srgbClr val="DFE530"/>
                </a:solidFill>
              </a:rPr>
              <a:t>최수환</a:t>
            </a:r>
          </a:p>
        </p:txBody>
      </p:sp>
    </p:spTree>
    <p:extLst>
      <p:ext uri="{BB962C8B-B14F-4D97-AF65-F5344CB8AC3E}">
        <p14:creationId xmlns:p14="http://schemas.microsoft.com/office/powerpoint/2010/main" val="75001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0354B-3823-4240-8DDE-1FFC64A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EC060-B108-4DDA-87CF-8FD12481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선택</a:t>
            </a:r>
            <a:r>
              <a:rPr lang="en-US" altLang="ko-KR" sz="2400" dirty="0"/>
              <a:t>(Selection)</a:t>
            </a:r>
            <a:r>
              <a:rPr lang="ko-KR" altLang="en-US" sz="2400" dirty="0"/>
              <a:t>된 염색체와</a:t>
            </a:r>
            <a:r>
              <a:rPr lang="en-US" altLang="ko-KR" sz="2400" dirty="0"/>
              <a:t>, </a:t>
            </a:r>
            <a:r>
              <a:rPr lang="ko-KR" altLang="en-US" sz="2400" dirty="0"/>
              <a:t>자손 염색체를 현재 염색체로 교체시킨다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15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2891-5C7E-4AB0-8210-6E16BB8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과정으로 본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D6A3E-A96D-4F7E-860E-25B9A72B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보통 최적화 문제</a:t>
            </a:r>
            <a:r>
              <a:rPr lang="en-US" altLang="ko-KR" sz="2400" dirty="0"/>
              <a:t>(Optimization Problem)</a:t>
            </a:r>
            <a:r>
              <a:rPr lang="ko-KR" altLang="en-US" sz="2400" dirty="0"/>
              <a:t>에 많이 쓰이며</a:t>
            </a:r>
            <a:r>
              <a:rPr lang="en-US" altLang="ko-KR" sz="2400" dirty="0"/>
              <a:t>, </a:t>
            </a:r>
            <a:r>
              <a:rPr lang="ko-KR" altLang="en-US" sz="2400" dirty="0"/>
              <a:t>최적해에 가까운 근사해를 얻어내기에 적합하지만 최적해를 얻어내긴 힘든 알고리즘이다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로봇 주행이나 기타 실생활의 경우 애초에 적합도 함수부터가 엄밀한 정의가 힘든데 이럴 때 유전 알고리즘으로 근사해를 찾아 쓰는 경우가 많다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3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4DAF-0151-44BD-B0BD-A6555C77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A9C4D-D751-47F7-B61B-BA257451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TSP ( Travelling </a:t>
            </a:r>
            <a:r>
              <a:rPr lang="en-US" altLang="ko-KR" sz="2400" dirty="0" err="1"/>
              <a:t>Saleperson</a:t>
            </a:r>
            <a:r>
              <a:rPr lang="en-US" altLang="ko-KR" sz="2400" dirty="0"/>
              <a:t> Problem ), </a:t>
            </a:r>
            <a:r>
              <a:rPr lang="ko-KR" altLang="en-US" sz="2400" dirty="0"/>
              <a:t>외판원 순회 문제란 </a:t>
            </a:r>
            <a:r>
              <a:rPr lang="en-US" altLang="ko-KR" sz="2400" dirty="0"/>
              <a:t>N</a:t>
            </a:r>
            <a:r>
              <a:rPr lang="ko-KR" altLang="en-US" sz="2400" dirty="0"/>
              <a:t>개의 도시가 존재할 때 어떤 도시에서 나머지 도시를 모두 한 번만 거쳐 원래 도시로 돌아오는 최소 비용을 구하는 문제이다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검산조차 다항 시간보다 더 걸리는 </a:t>
            </a:r>
            <a:r>
              <a:rPr lang="en-US" altLang="ko-KR" sz="2400" dirty="0"/>
              <a:t>NP-Hard</a:t>
            </a:r>
            <a:r>
              <a:rPr lang="ko-KR" altLang="en-US" sz="2400" dirty="0"/>
              <a:t>에 속함</a:t>
            </a:r>
          </a:p>
        </p:txBody>
      </p:sp>
    </p:spTree>
    <p:extLst>
      <p:ext uri="{BB962C8B-B14F-4D97-AF65-F5344CB8AC3E}">
        <p14:creationId xmlns:p14="http://schemas.microsoft.com/office/powerpoint/2010/main" val="363300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EF07-5BC3-428F-9397-0EF6C2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염색체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6F3F0-7337-42DB-9A82-68AE4F20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시작 </a:t>
            </a:r>
            <a:r>
              <a:rPr lang="ko-KR" altLang="en-US" sz="2400" dirty="0" err="1"/>
              <a:t>지점와</a:t>
            </a:r>
            <a:r>
              <a:rPr lang="ko-KR" altLang="en-US" sz="2400" dirty="0"/>
              <a:t> 끝 지점은 </a:t>
            </a:r>
            <a:r>
              <a:rPr lang="en-US" altLang="ko-KR" sz="2400" dirty="0"/>
              <a:t>0</a:t>
            </a:r>
            <a:r>
              <a:rPr lang="ko-KR" altLang="en-US" sz="2400" dirty="0"/>
              <a:t>번 도시로 정한다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일단 경로가 존재하면 어느 도시에서 시작하든 최소 비용은 같기 때문에 </a:t>
            </a:r>
            <a:r>
              <a:rPr lang="en-US" altLang="ko-KR" sz="2400" dirty="0"/>
              <a:t>0</a:t>
            </a:r>
            <a:r>
              <a:rPr lang="ko-KR" altLang="en-US" sz="2400" dirty="0"/>
              <a:t>번으로 정해줘도 된다</a:t>
            </a:r>
            <a:r>
              <a:rPr lang="en-US" altLang="ko-KR" sz="2400" dirty="0"/>
              <a:t>.</a:t>
            </a:r>
          </a:p>
          <a:p>
            <a:pPr marL="3690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염색체 </a:t>
            </a:r>
            <a:r>
              <a:rPr lang="en-US" altLang="ko-KR" sz="2400" dirty="0"/>
              <a:t>[ 2, 4, 3, 1 ] </a:t>
            </a:r>
            <a:r>
              <a:rPr lang="ko-KR" altLang="en-US" sz="2400" dirty="0"/>
              <a:t>은 </a:t>
            </a:r>
            <a:r>
              <a:rPr lang="en-US" altLang="ko-KR" sz="2400" dirty="0"/>
              <a:t>0&gt;2&gt;4&gt;3&gt;1&gt;0 </a:t>
            </a:r>
            <a:r>
              <a:rPr lang="ko-KR" altLang="en-US" sz="2400" dirty="0"/>
              <a:t>도시 순서로 방문하는 </a:t>
            </a:r>
            <a:r>
              <a:rPr lang="en-US" altLang="ko-KR" sz="2400" dirty="0"/>
              <a:t>Solution</a:t>
            </a:r>
            <a:r>
              <a:rPr lang="ko-KR" altLang="en-US" sz="2400" dirty="0"/>
              <a:t>을 말한다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전체 염색체 수는 </a:t>
            </a:r>
            <a:r>
              <a:rPr lang="en-US" altLang="ko-KR" sz="2400" dirty="0"/>
              <a:t>1000, </a:t>
            </a:r>
            <a:r>
              <a:rPr lang="ko-KR" altLang="en-US" sz="2400" dirty="0"/>
              <a:t>선택</a:t>
            </a:r>
            <a:r>
              <a:rPr lang="en-US" altLang="ko-KR" sz="2400" dirty="0"/>
              <a:t>(Selection)</a:t>
            </a:r>
            <a:r>
              <a:rPr lang="ko-KR" altLang="en-US" sz="2400" dirty="0"/>
              <a:t>되는 염색체의 수는 </a:t>
            </a:r>
            <a:r>
              <a:rPr lang="en-US" altLang="ko-KR" sz="2400" dirty="0"/>
              <a:t>400</a:t>
            </a:r>
          </a:p>
          <a:p>
            <a:r>
              <a:rPr lang="ko-KR" altLang="en-US" sz="2400" dirty="0"/>
              <a:t>세대는 </a:t>
            </a:r>
            <a:r>
              <a:rPr lang="en-US" altLang="ko-KR" sz="2400" dirty="0"/>
              <a:t>1000</a:t>
            </a:r>
            <a:r>
              <a:rPr lang="ko-KR" altLang="en-US" sz="2400" dirty="0"/>
              <a:t>번 교체된다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1001</a:t>
            </a:r>
            <a:r>
              <a:rPr lang="ko-KR" altLang="en-US" sz="2400" dirty="0"/>
              <a:t>세대에서 종료한다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44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6FC3-0F5A-44B0-8F23-BB73BAE8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</a:t>
            </a:r>
            <a:r>
              <a:rPr lang="en-US" altLang="ko-KR" dirty="0"/>
              <a:t>, Crossover, </a:t>
            </a:r>
            <a:r>
              <a:rPr lang="ko-KR" altLang="en-US" dirty="0"/>
              <a:t>변이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E904D-1165-4EA2-8C15-554D38F5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선택은 </a:t>
            </a:r>
            <a:r>
              <a:rPr lang="ko-KR" altLang="en-US" sz="2400" dirty="0" err="1"/>
              <a:t>룰렛</a:t>
            </a:r>
            <a:r>
              <a:rPr lang="ko-KR" altLang="en-US" sz="2400" dirty="0"/>
              <a:t> 휠 선택 방식을 사용했다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Crossover </a:t>
            </a:r>
            <a:r>
              <a:rPr lang="ko-KR" altLang="en-US" sz="2400" dirty="0"/>
              <a:t>방식은  아래 방식을 사용했다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변이는 </a:t>
            </a:r>
            <a:r>
              <a:rPr lang="en-US" altLang="ko-KR" sz="2400" dirty="0"/>
              <a:t>0.1%</a:t>
            </a:r>
            <a:r>
              <a:rPr lang="ko-KR" altLang="en-US" sz="2400" dirty="0"/>
              <a:t>의 확률로 염색체에 일어나서</a:t>
            </a:r>
            <a:r>
              <a:rPr lang="en-US" altLang="ko-KR" sz="2400" dirty="0"/>
              <a:t>, </a:t>
            </a:r>
            <a:r>
              <a:rPr lang="ko-KR" altLang="en-US" sz="2400" dirty="0"/>
              <a:t>두 유전자의 위치를 바꾸는 방식으로 진행했다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_x654335192" descr="EMB000036a4675c">
            <a:extLst>
              <a:ext uri="{FF2B5EF4-FFF2-40B4-BE49-F238E27FC236}">
                <a16:creationId xmlns:a16="http://schemas.microsoft.com/office/drawing/2014/main" id="{33244D67-ABB4-4F7E-A8DD-3697FA53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03" y="3075572"/>
            <a:ext cx="9289156" cy="2047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5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08F02-393F-4559-96E8-0DD5EDDA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8D125-9336-4409-9D3E-7E974256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>
                <a:effectLst/>
              </a:rPr>
              <a:t>소스 코드</a:t>
            </a:r>
            <a:r>
              <a:rPr lang="en-US" altLang="ko-KR" sz="3000" dirty="0">
                <a:effectLst/>
              </a:rPr>
              <a:t>, </a:t>
            </a:r>
            <a:r>
              <a:rPr lang="ko-KR" altLang="en-US" sz="3000" dirty="0">
                <a:effectLst/>
              </a:rPr>
              <a:t>입력 데이터는 아래 링크</a:t>
            </a:r>
            <a:endParaRPr lang="en-US" altLang="ko-KR" sz="3000" dirty="0">
              <a:effectLst/>
            </a:endParaRPr>
          </a:p>
          <a:p>
            <a:pPr fontAlgn="base"/>
            <a:endParaRPr lang="ko-KR" altLang="en-US" sz="3000" dirty="0">
              <a:effectLst/>
            </a:endParaRPr>
          </a:p>
          <a:p>
            <a:pPr fontAlgn="base"/>
            <a:r>
              <a:rPr lang="en-US" altLang="ko-KR" sz="3000" dirty="0">
                <a:effectLst/>
              </a:rPr>
              <a:t>https://github.com/MilkClouds/Genetic-Algorithm</a:t>
            </a:r>
            <a:endParaRPr lang="ko-KR" altLang="en-US" sz="3000" dirty="0">
              <a:effectLst/>
            </a:endParaRP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3383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FD413-948C-4761-865B-5DA8B5C7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BB54E7-B132-4DFB-88EC-D8D28D3F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4" y="28994"/>
            <a:ext cx="6039087" cy="68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6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D3D8-67C6-4493-A29E-BE2EB649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E402C7-B66C-4BD4-977F-8BA65EBD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589"/>
            <a:ext cx="12245125" cy="6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4FFBB-6DF8-4065-AEFA-41381F9D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72716"/>
            <a:ext cx="10353762" cy="1257300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DE3C-2E0B-41FE-85BC-8615CCC9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283368"/>
            <a:ext cx="10722125" cy="4507831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도시 개수 </a:t>
            </a:r>
            <a:r>
              <a:rPr lang="en-US" altLang="ko-KR" sz="2500" dirty="0"/>
              <a:t>N</a:t>
            </a:r>
          </a:p>
          <a:p>
            <a:r>
              <a:rPr lang="ko-KR" altLang="en-US" sz="2500" dirty="0"/>
              <a:t>해</a:t>
            </a:r>
            <a:r>
              <a:rPr lang="en-US" altLang="ko-KR" sz="2500" dirty="0"/>
              <a:t>(Solution)</a:t>
            </a:r>
            <a:r>
              <a:rPr lang="ko-KR" altLang="en-US" sz="2500" dirty="0"/>
              <a:t>은 순회에 드는 비용 </a:t>
            </a:r>
            <a:r>
              <a:rPr lang="en-US" altLang="ko-KR" sz="2500" dirty="0"/>
              <a:t>Cost(x)</a:t>
            </a:r>
            <a:r>
              <a:rPr lang="ko-KR" altLang="en-US" sz="2500" dirty="0"/>
              <a:t>로 정의한다</a:t>
            </a:r>
            <a:r>
              <a:rPr lang="en-US" altLang="ko-KR" sz="2500" dirty="0"/>
              <a:t>. </a:t>
            </a:r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/>
              <a:t>낮을수록 좋다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N=5</a:t>
            </a:r>
            <a:r>
              <a:rPr lang="ko-KR" altLang="en-US" sz="2500" dirty="0" err="1"/>
              <a:t>일때</a:t>
            </a:r>
            <a:r>
              <a:rPr lang="en-US" altLang="ko-KR" sz="2500" dirty="0"/>
              <a:t>, </a:t>
            </a:r>
            <a:r>
              <a:rPr lang="ko-KR" altLang="en-US" sz="2500" dirty="0"/>
              <a:t>최적해 </a:t>
            </a:r>
            <a:r>
              <a:rPr lang="en-US" altLang="ko-KR" sz="2500" dirty="0"/>
              <a:t>1893787, </a:t>
            </a:r>
            <a:r>
              <a:rPr lang="ko-KR" altLang="en-US" sz="2500" dirty="0"/>
              <a:t>유전 알고리즘도 </a:t>
            </a:r>
            <a:r>
              <a:rPr lang="en-US" altLang="ko-KR" sz="2500" dirty="0"/>
              <a:t>1893787</a:t>
            </a:r>
            <a:r>
              <a:rPr lang="ko-KR" altLang="en-US" sz="2500" dirty="0"/>
              <a:t>으로 최적해를 구해낸다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N=10 </a:t>
            </a:r>
            <a:r>
              <a:rPr lang="ko-KR" altLang="en-US" sz="2500" dirty="0"/>
              <a:t>일 때 최적해는 </a:t>
            </a:r>
            <a:r>
              <a:rPr lang="en-US" altLang="ko-KR" sz="2500" dirty="0"/>
              <a:t>1603131</a:t>
            </a:r>
            <a:r>
              <a:rPr lang="ko-KR" altLang="en-US" sz="2500" dirty="0"/>
              <a:t>인데도 </a:t>
            </a:r>
            <a:r>
              <a:rPr lang="en-US" altLang="ko-KR" sz="2500" dirty="0"/>
              <a:t>2938789</a:t>
            </a:r>
            <a:r>
              <a:rPr lang="ko-KR" altLang="en-US" sz="2500" dirty="0"/>
              <a:t>를 해로 구해냈다</a:t>
            </a:r>
            <a:r>
              <a:rPr lang="en-US" altLang="ko-KR" sz="2500" dirty="0"/>
              <a:t>. </a:t>
            </a:r>
            <a:r>
              <a:rPr lang="ko-KR" altLang="en-US" sz="2500" dirty="0"/>
              <a:t>가장 처음에 랜덤으로 생성한 염색체의 해가 평균적으로 </a:t>
            </a:r>
            <a:r>
              <a:rPr lang="en-US" altLang="ko-KR" sz="2500" dirty="0"/>
              <a:t>400</a:t>
            </a:r>
            <a:r>
              <a:rPr lang="ko-KR" altLang="en-US" sz="2500" dirty="0"/>
              <a:t>만이 넘어가는 것으로 보았을 때 비교적 최적해에 근접해지긴 했으나 최적해와는 거리가 있었다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N=15 </a:t>
            </a:r>
            <a:r>
              <a:rPr lang="ko-KR" altLang="en-US" sz="2500" dirty="0"/>
              <a:t>일 때 최적해는 </a:t>
            </a:r>
            <a:r>
              <a:rPr lang="en-US" altLang="ko-KR" sz="2500" dirty="0"/>
              <a:t>1826790</a:t>
            </a:r>
            <a:r>
              <a:rPr lang="ko-KR" altLang="en-US" sz="2500" dirty="0"/>
              <a:t>이지만</a:t>
            </a:r>
            <a:r>
              <a:rPr lang="en-US" altLang="ko-KR" sz="2500" dirty="0"/>
              <a:t>, 5438853</a:t>
            </a:r>
            <a:r>
              <a:rPr lang="ko-KR" altLang="en-US" sz="2500" dirty="0"/>
              <a:t>을 해로 구해냈다</a:t>
            </a:r>
            <a:r>
              <a:rPr lang="en-US" altLang="ko-KR" sz="2500" dirty="0"/>
              <a:t>. </a:t>
            </a:r>
            <a:r>
              <a:rPr lang="ko-KR" altLang="en-US" sz="2500" dirty="0"/>
              <a:t>마찬가지로</a:t>
            </a:r>
            <a:r>
              <a:rPr lang="en-US" altLang="ko-KR" sz="2500" dirty="0"/>
              <a:t>, </a:t>
            </a:r>
            <a:r>
              <a:rPr lang="ko-KR" altLang="en-US" sz="2500" dirty="0"/>
              <a:t>처음에 랜덤으로 생성한 염색체의 해의 평균이 </a:t>
            </a:r>
            <a:r>
              <a:rPr lang="en-US" altLang="ko-KR" sz="2500" dirty="0"/>
              <a:t>700</a:t>
            </a:r>
            <a:r>
              <a:rPr lang="ko-KR" altLang="en-US" sz="2500" dirty="0"/>
              <a:t>만이 넘어가는 것으로 보았을 때 비교적 최적해에 근접해졌지만 거리가 있었다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572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7E788-19DC-4212-89D7-BA57C0CD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A151-DC3A-4835-A7B0-8563E614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>
                <a:effectLst/>
              </a:rPr>
              <a:t>부모 염색체 </a:t>
            </a:r>
            <a:r>
              <a:rPr lang="en-US" altLang="ko-KR" sz="2500" dirty="0">
                <a:effectLst/>
              </a:rPr>
              <a:t>A,B</a:t>
            </a:r>
            <a:r>
              <a:rPr lang="ko-KR" altLang="en-US" sz="2500" dirty="0">
                <a:effectLst/>
              </a:rPr>
              <a:t>가 있을 때 </a:t>
            </a:r>
            <a:r>
              <a:rPr lang="en-US" altLang="ko-KR" sz="2500" dirty="0">
                <a:effectLst/>
              </a:rPr>
              <a:t>A</a:t>
            </a:r>
            <a:r>
              <a:rPr lang="ko-KR" altLang="en-US" sz="2500" dirty="0">
                <a:effectLst/>
              </a:rPr>
              <a:t>의 일부에다 </a:t>
            </a:r>
            <a:r>
              <a:rPr lang="en-US" altLang="ko-KR" sz="2500" dirty="0">
                <a:effectLst/>
              </a:rPr>
              <a:t>B</a:t>
            </a:r>
            <a:r>
              <a:rPr lang="ko-KR" altLang="en-US" sz="2500" dirty="0">
                <a:effectLst/>
              </a:rPr>
              <a:t>를 덧붙이는 </a:t>
            </a:r>
            <a:r>
              <a:rPr lang="en-US" altLang="ko-KR" sz="2500" dirty="0">
                <a:effectLst/>
              </a:rPr>
              <a:t>crossover </a:t>
            </a:r>
            <a:r>
              <a:rPr lang="ko-KR" altLang="en-US" sz="2500" dirty="0">
                <a:effectLst/>
              </a:rPr>
              <a:t>방식은</a:t>
            </a:r>
            <a:r>
              <a:rPr lang="en-US" altLang="ko-KR" sz="2500" dirty="0">
                <a:effectLst/>
              </a:rPr>
              <a:t>, </a:t>
            </a:r>
            <a:r>
              <a:rPr lang="ko-KR" altLang="en-US" sz="2500" dirty="0">
                <a:effectLst/>
              </a:rPr>
              <a:t>같은 도시를 또 방문하면 안 되는 </a:t>
            </a:r>
            <a:r>
              <a:rPr lang="en-US" altLang="ko-KR" sz="2500" dirty="0">
                <a:effectLst/>
              </a:rPr>
              <a:t>TSP </a:t>
            </a:r>
            <a:r>
              <a:rPr lang="ko-KR" altLang="en-US" sz="2500" dirty="0">
                <a:effectLst/>
              </a:rPr>
              <a:t>문제의 특성 상 최적해로 가는 데 전혀 도움이 되지 않는다</a:t>
            </a:r>
            <a:r>
              <a:rPr lang="en-US" altLang="ko-KR" sz="2500" dirty="0">
                <a:effectLst/>
              </a:rPr>
              <a:t>.</a:t>
            </a:r>
            <a:endParaRPr lang="ko-KR" altLang="en-US" sz="2500" dirty="0">
              <a:effectLst/>
            </a:endParaRPr>
          </a:p>
          <a:p>
            <a:endParaRPr lang="en-US" altLang="ko-KR" sz="2500" dirty="0"/>
          </a:p>
          <a:p>
            <a:r>
              <a:rPr lang="ko-KR" altLang="en-US" sz="2500" dirty="0"/>
              <a:t>예를 들어 </a:t>
            </a:r>
            <a:r>
              <a:rPr lang="en-US" altLang="ko-KR" sz="2500" dirty="0"/>
              <a:t>Crossover </a:t>
            </a:r>
            <a:r>
              <a:rPr lang="ko-KR" altLang="en-US" sz="2500" dirty="0"/>
              <a:t>결과가 </a:t>
            </a:r>
            <a:r>
              <a:rPr lang="en-US" altLang="ko-KR" sz="2500" dirty="0"/>
              <a:t>[ 1, 1, 2 ] </a:t>
            </a:r>
            <a:r>
              <a:rPr lang="ko-KR" altLang="en-US" sz="2500" dirty="0"/>
              <a:t>이면 동일한 도시를 두 번 방문하는 것이므로 애초에 해가 될 수도 없다</a:t>
            </a:r>
            <a:r>
              <a:rPr lang="en-US" altLang="ko-KR" sz="2500" dirty="0"/>
              <a:t>. </a:t>
            </a:r>
            <a:r>
              <a:rPr lang="ko-KR" altLang="en-US" sz="2500" dirty="0"/>
              <a:t>실제로 동일한 도시를 방문하면 비용이 </a:t>
            </a:r>
            <a:r>
              <a:rPr lang="en-US" altLang="ko-KR" sz="2500" dirty="0"/>
              <a:t>INF(</a:t>
            </a:r>
            <a:r>
              <a:rPr lang="ko-KR" altLang="en-US" sz="2500" dirty="0"/>
              <a:t>무한대</a:t>
            </a:r>
            <a:r>
              <a:rPr lang="en-US" altLang="ko-KR" sz="2500" dirty="0"/>
              <a:t>)</a:t>
            </a:r>
            <a:r>
              <a:rPr lang="ko-KR" altLang="en-US" sz="2500" dirty="0"/>
              <a:t>가 반환되도록 설정했다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38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8FF2-064D-4659-82E6-0BB47C51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C9B51-C42E-40E5-B3AA-5133F66C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생물 진화</a:t>
            </a:r>
            <a:r>
              <a:rPr lang="en-US" altLang="ko-KR" sz="2400" dirty="0"/>
              <a:t>, </a:t>
            </a:r>
            <a:r>
              <a:rPr lang="ko-KR" altLang="en-US" sz="2400" dirty="0"/>
              <a:t>특히 다윈의 적자생존 이론을 응용하여 정보학에 적용한 알고리즘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생존에 적합한 개체는 많이 살아남고</a:t>
            </a:r>
            <a:r>
              <a:rPr lang="en-US" altLang="ko-KR" sz="2400" dirty="0"/>
              <a:t>, </a:t>
            </a:r>
            <a:r>
              <a:rPr lang="ko-KR" altLang="en-US" sz="2400" dirty="0"/>
              <a:t>그렇지 않은 개체는 상대적으로 덜 살아남는다</a:t>
            </a:r>
            <a:r>
              <a:rPr lang="en-US" altLang="ko-KR" sz="2400" dirty="0"/>
              <a:t>. </a:t>
            </a:r>
            <a:r>
              <a:rPr lang="ko-KR" altLang="en-US" sz="2400" dirty="0"/>
              <a:t>최종적으로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환경에 가장 적합한 개체가 많이 살아남게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문제의 해를 염색체라 부르고</a:t>
            </a:r>
            <a:r>
              <a:rPr lang="en-US" altLang="ko-KR" sz="2400" dirty="0"/>
              <a:t>, </a:t>
            </a:r>
            <a:r>
              <a:rPr lang="ko-KR" altLang="en-US" sz="2400" dirty="0"/>
              <a:t>이러한 염색체를 변형시켜 문제를 해결하기에 가장 적합한 해를 찾는 것이 목적이다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068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2864-5BAC-4485-B6E8-1B0C79B3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6A33D-1E1E-475A-8EE4-4A2AE0BB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Crossover </a:t>
            </a:r>
            <a:r>
              <a:rPr lang="ko-KR" altLang="en-US" sz="2500" dirty="0"/>
              <a:t>함수를 갈아엎는다</a:t>
            </a:r>
            <a:r>
              <a:rPr lang="en-US" altLang="ko-KR" sz="2500" dirty="0"/>
              <a:t>. </a:t>
            </a:r>
            <a:r>
              <a:rPr lang="ko-KR" altLang="en-US" sz="2500" dirty="0"/>
              <a:t>예를 들어</a:t>
            </a:r>
            <a:r>
              <a:rPr lang="en-US" altLang="ko-KR" sz="2500" dirty="0"/>
              <a:t> A</a:t>
            </a:r>
            <a:r>
              <a:rPr lang="ko-KR" altLang="en-US" sz="2500" dirty="0"/>
              <a:t>의 일부를 랜덤으로 고르고</a:t>
            </a:r>
            <a:r>
              <a:rPr lang="en-US" altLang="ko-KR" sz="2500" dirty="0"/>
              <a:t>, </a:t>
            </a:r>
            <a:r>
              <a:rPr lang="ko-KR" altLang="en-US" sz="2500" dirty="0"/>
              <a:t>중복되지 않는 선에서 </a:t>
            </a:r>
            <a:r>
              <a:rPr lang="en-US" altLang="ko-KR" sz="2500" dirty="0"/>
              <a:t>B</a:t>
            </a:r>
            <a:r>
              <a:rPr lang="ko-KR" altLang="en-US" sz="2500" dirty="0"/>
              <a:t>의 유전자를 고르고 나머지는 중복되지 않게 채워 넣는 방식이 있겠다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1452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0871-208F-4164-BD17-80DA35DF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C8140-35C4-4BF8-99F0-F70EF6D4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en-US" altLang="ko-KR" u="sng" dirty="0">
                <a:effectLst/>
                <a:hlinkClick r:id="rId2"/>
              </a:rPr>
              <a:t>https://untitledtblog.tistory.com/110</a:t>
            </a:r>
            <a:endParaRPr lang="en-US" altLang="ko-KR" dirty="0">
              <a:effectLst/>
            </a:endParaRPr>
          </a:p>
          <a:p>
            <a:pPr fontAlgn="base" latinLnBrk="1"/>
            <a:r>
              <a:rPr lang="en-US" altLang="ko-KR" u="sng" dirty="0">
                <a:effectLst/>
                <a:hlinkClick r:id="rId3"/>
              </a:rPr>
              <a:t>https://medium.com/@becmjo/genetic-algorithms-and-the-travelling-salesman-problem-d10d1daf96a1</a:t>
            </a:r>
            <a:endParaRPr lang="en-US" altLang="ko-KR" dirty="0">
              <a:effectLst/>
            </a:endParaRPr>
          </a:p>
          <a:p>
            <a:pPr fontAlgn="base" latinLnBrk="1"/>
            <a:r>
              <a:rPr lang="en-US" altLang="ko-KR" u="sng" dirty="0">
                <a:effectLst/>
                <a:hlinkClick r:id="rId4"/>
              </a:rPr>
              <a:t>http://www.aistudy.com/biology/genetic/operator_moon.htm</a:t>
            </a:r>
            <a:endParaRPr lang="en-US" altLang="ko-KR" dirty="0">
              <a:effectLst/>
            </a:endParaRPr>
          </a:p>
          <a:p>
            <a:pPr fontAlgn="base" latinLnBrk="1"/>
            <a:r>
              <a:rPr lang="en-US" altLang="ko-KR" u="sng" dirty="0">
                <a:effectLst/>
                <a:hlinkClick r:id="rId5"/>
              </a:rPr>
              <a:t>https://m.blog.naver.com/jerrypoiu/221281257452</a:t>
            </a:r>
            <a:endParaRPr lang="en-US" altLang="ko-KR" dirty="0">
              <a:effectLst/>
            </a:endParaRPr>
          </a:p>
          <a:p>
            <a:pPr fontAlgn="base" latinLnBrk="1"/>
            <a:r>
              <a:rPr lang="en-US" altLang="ko-KR" dirty="0">
                <a:effectLst/>
              </a:rPr>
              <a:t>https://twinw.tistory.com/1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0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08B9-FF05-42E6-A770-A0E12D9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C2BF7A-B581-402D-9D80-393C2EB19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402224"/>
              </p:ext>
            </p:extLst>
          </p:nvPr>
        </p:nvGraphicFramePr>
        <p:xfrm>
          <a:off x="100668" y="494950"/>
          <a:ext cx="12091332" cy="59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67">
                  <a:extLst>
                    <a:ext uri="{9D8B030D-6E8A-4147-A177-3AD203B41FA5}">
                      <a16:colId xmlns:a16="http://schemas.microsoft.com/office/drawing/2014/main" val="3804596205"/>
                    </a:ext>
                  </a:extLst>
                </a:gridCol>
                <a:gridCol w="4709469">
                  <a:extLst>
                    <a:ext uri="{9D8B030D-6E8A-4147-A177-3AD203B41FA5}">
                      <a16:colId xmlns:a16="http://schemas.microsoft.com/office/drawing/2014/main" val="2885829264"/>
                    </a:ext>
                  </a:extLst>
                </a:gridCol>
                <a:gridCol w="4686696">
                  <a:extLst>
                    <a:ext uri="{9D8B030D-6E8A-4147-A177-3AD203B41FA5}">
                      <a16:colId xmlns:a16="http://schemas.microsoft.com/office/drawing/2014/main" val="3145359774"/>
                    </a:ext>
                  </a:extLst>
                </a:gridCol>
              </a:tblGrid>
              <a:tr h="686344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생물학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유전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5444"/>
                  </a:ext>
                </a:extLst>
              </a:tr>
              <a:tr h="1184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염색체</a:t>
                      </a:r>
                      <a:r>
                        <a:rPr lang="en-US" altLang="ko-KR" sz="2400" dirty="0"/>
                        <a:t>(chromosome)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유전 물질을 담고 있는 하나의 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하나의 해</a:t>
                      </a:r>
                      <a:r>
                        <a:rPr lang="en-US" altLang="ko-KR" sz="2400" dirty="0"/>
                        <a:t>(solution)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24640"/>
                  </a:ext>
                </a:extLst>
              </a:tr>
              <a:tr h="1184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유전자</a:t>
                      </a:r>
                      <a:r>
                        <a:rPr lang="en-US" altLang="ko-KR" sz="2400" dirty="0"/>
                        <a:t>(gene)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염색체를 구성하는 요소로서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하나의 유전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Solution </a:t>
                      </a:r>
                      <a:r>
                        <a:rPr lang="ko-KR" altLang="en-US" sz="2400" dirty="0"/>
                        <a:t>내부의 데이터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38002"/>
                  </a:ext>
                </a:extLst>
              </a:tr>
              <a:tr h="1184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자손</a:t>
                      </a:r>
                      <a:r>
                        <a:rPr lang="en-US" altLang="ko-KR" sz="2400" dirty="0"/>
                        <a:t>(offspring)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어떤 </a:t>
                      </a:r>
                      <a:r>
                        <a:rPr lang="ko-KR" altLang="en-US" sz="2400" dirty="0" err="1"/>
                        <a:t>염색체들로부터</a:t>
                      </a:r>
                      <a:r>
                        <a:rPr lang="ko-KR" altLang="en-US" sz="2400" dirty="0"/>
                        <a:t> 생성된 염색체를 이른다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95596"/>
                  </a:ext>
                </a:extLst>
              </a:tr>
              <a:tr h="1715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적합도</a:t>
                      </a:r>
                      <a:r>
                        <a:rPr lang="en-US" altLang="ko-KR" sz="2400" dirty="0"/>
                        <a:t>(fitness)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어떠한 염색체의 </a:t>
                      </a:r>
                      <a:r>
                        <a:rPr lang="ko-KR" altLang="en-US" sz="2400" dirty="0" err="1"/>
                        <a:t>고유값으로서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해당 문제에 염색체가 표현하는 해가 얼마나 적합한지를 나타냄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4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3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6DF37-FFC4-4B70-B0AF-A8E8264B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637AD-7BD1-4D56-BC12-37D744AE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ko-KR" altLang="en-US" sz="2400" dirty="0"/>
              <a:t>초기화 </a:t>
            </a:r>
            <a:r>
              <a:rPr lang="en-US" altLang="ko-KR" sz="2400" dirty="0"/>
              <a:t>(Initialize)</a:t>
            </a:r>
          </a:p>
          <a:p>
            <a:pPr marL="494100" indent="-457200">
              <a:buAutoNum type="arabicPeriod"/>
            </a:pPr>
            <a:r>
              <a:rPr lang="ko-KR" altLang="en-US" sz="2400" dirty="0"/>
              <a:t>선택</a:t>
            </a:r>
            <a:r>
              <a:rPr lang="en-US" altLang="ko-KR" sz="2400" dirty="0"/>
              <a:t> (Selection)</a:t>
            </a:r>
          </a:p>
          <a:p>
            <a:pPr marL="494100" indent="-457200">
              <a:buAutoNum type="arabicPeriod"/>
            </a:pPr>
            <a:r>
              <a:rPr lang="ko-KR" altLang="en-US" sz="2400" dirty="0"/>
              <a:t>교차 </a:t>
            </a:r>
            <a:r>
              <a:rPr lang="en-US" altLang="ko-KR" sz="2400" dirty="0"/>
              <a:t>(Crossover)</a:t>
            </a:r>
          </a:p>
          <a:p>
            <a:pPr marL="494100" indent="-457200">
              <a:buAutoNum type="arabicPeriod"/>
            </a:pPr>
            <a:r>
              <a:rPr lang="ko-KR" altLang="en-US" sz="2400" dirty="0"/>
              <a:t>변이 </a:t>
            </a:r>
            <a:r>
              <a:rPr lang="en-US" altLang="ko-KR" sz="2400" dirty="0"/>
              <a:t>(Mutation)</a:t>
            </a:r>
          </a:p>
          <a:p>
            <a:pPr marL="494100" indent="-457200">
              <a:buAutoNum type="arabicPeriod"/>
            </a:pPr>
            <a:r>
              <a:rPr lang="ko-KR" altLang="en-US" sz="2400" dirty="0"/>
              <a:t>대치 </a:t>
            </a:r>
            <a:r>
              <a:rPr lang="en-US" altLang="ko-KR" sz="2400" dirty="0"/>
              <a:t>(Replace)</a:t>
            </a:r>
          </a:p>
          <a:p>
            <a:pPr marL="494100" indent="-457200">
              <a:buAutoNum type="arabicPeriod"/>
            </a:pPr>
            <a:r>
              <a:rPr lang="ko-KR" altLang="en-US" sz="2400" dirty="0"/>
              <a:t>반복 </a:t>
            </a:r>
            <a:r>
              <a:rPr lang="en-US" altLang="ko-KR" sz="2400" dirty="0"/>
              <a:t>(Loop)</a:t>
            </a:r>
          </a:p>
          <a:p>
            <a:pPr marL="3690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B792C-91D5-4545-8C76-21A78906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적합도 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556DA-80C7-4570-945C-927E1FB7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염색체 </a:t>
            </a:r>
            <a:r>
              <a:rPr lang="en-US" altLang="ko-KR" sz="2400" dirty="0"/>
              <a:t>[ 2, 4, 3, 1 ]</a:t>
            </a:r>
            <a:r>
              <a:rPr lang="ko-KR" altLang="en-US" sz="2400" dirty="0"/>
              <a:t>의 전체 비용</a:t>
            </a:r>
            <a:endParaRPr lang="en-US" altLang="ko-KR" sz="2400" dirty="0"/>
          </a:p>
          <a:p>
            <a:pPr marL="36900" indent="0">
              <a:buNone/>
            </a:pPr>
            <a:r>
              <a:rPr lang="en-US" altLang="ko-KR" sz="2400" dirty="0"/>
              <a:t>     cost(x) =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(0,2) +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(2,4) +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(4,3) +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(3,1)+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(1,0)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적합도 함수 </a:t>
            </a:r>
            <a:r>
              <a:rPr lang="en-US" altLang="ko-KR" sz="2400" dirty="0"/>
              <a:t>f(x)=10000000/cost(x) </a:t>
            </a:r>
            <a:r>
              <a:rPr lang="ko-KR" altLang="en-US" sz="2400" dirty="0"/>
              <a:t>로 정의한다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부동 소수점 오차를 줄이기 위해 적당히 큰 수 </a:t>
            </a:r>
            <a:r>
              <a:rPr lang="en-US" altLang="ko-KR" sz="2400" dirty="0"/>
              <a:t>10000000 </a:t>
            </a:r>
            <a:r>
              <a:rPr lang="ko-KR" altLang="en-US" sz="2400" dirty="0"/>
              <a:t>를 곱한다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11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FBDA-77FB-410C-813E-F29CF43D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876A3-7841-4189-A6E5-0594FE4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임의로</a:t>
            </a:r>
            <a:r>
              <a:rPr lang="en-US" altLang="ko-KR" sz="2400" dirty="0"/>
              <a:t>, </a:t>
            </a:r>
            <a:r>
              <a:rPr lang="ko-KR" altLang="en-US" sz="2400" dirty="0"/>
              <a:t>즉 랜덤으로 초기 데이터를 생성한다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2084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9C96-48F9-4406-BDEC-8AA60B65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68968"/>
            <a:ext cx="10353762" cy="12573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3A0D4-58B0-4738-B76B-FA00B08F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12340"/>
            <a:ext cx="10353762" cy="37147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적합도 함수를 기반으로</a:t>
            </a:r>
            <a:r>
              <a:rPr lang="en-US" altLang="ko-KR" sz="2400" dirty="0"/>
              <a:t>, </a:t>
            </a:r>
            <a:r>
              <a:rPr lang="ko-KR" altLang="en-US" sz="2400" dirty="0"/>
              <a:t>생존에 적합한 염색체를 더 많이 선택하고 그렇지 않은 염색체를 덜 선택한다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염색체를 적합도가 가장 높은 순서대로 골라버리면 적합도가 낮은 염색체가 도태되어 염색체의 다양성을 훼손시키게 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일반적으로 </a:t>
            </a:r>
            <a:r>
              <a:rPr lang="ko-KR" altLang="en-US" sz="2400" dirty="0" err="1"/>
              <a:t>룰렛</a:t>
            </a:r>
            <a:r>
              <a:rPr lang="ko-KR" altLang="en-US" sz="2400" dirty="0"/>
              <a:t> 휠 상식</a:t>
            </a:r>
            <a:r>
              <a:rPr lang="en-US" altLang="ko-KR" sz="2400" dirty="0"/>
              <a:t>(Roulette Wheel Selection) </a:t>
            </a:r>
            <a:r>
              <a:rPr lang="ko-KR" altLang="en-US" sz="2400" dirty="0"/>
              <a:t>방법이 쓰인다</a:t>
            </a:r>
            <a:r>
              <a:rPr lang="en-US" altLang="ko-KR" sz="2400" dirty="0"/>
              <a:t>. </a:t>
            </a:r>
            <a:r>
              <a:rPr lang="ko-KR" altLang="en-US" sz="2400" dirty="0"/>
              <a:t>적합도가 크면 선택될 확률이 높고</a:t>
            </a:r>
            <a:r>
              <a:rPr lang="en-US" altLang="ko-KR" sz="2400" dirty="0"/>
              <a:t>, </a:t>
            </a:r>
            <a:r>
              <a:rPr lang="ko-KR" altLang="en-US" sz="2400" dirty="0"/>
              <a:t>아니라면 선택될 확률이 낮아진다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8A842A-7242-42E4-8C6A-0AA46F4B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41855"/>
            <a:ext cx="24723277" cy="7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54376088" descr="EMB000036a4675a">
            <a:extLst>
              <a:ext uri="{FF2B5EF4-FFF2-40B4-BE49-F238E27FC236}">
                <a16:creationId xmlns:a16="http://schemas.microsoft.com/office/drawing/2014/main" id="{FB8E3BCC-5E61-4468-9C87-96C0DF31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72528"/>
            <a:ext cx="6721641" cy="19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2727-1B88-4D0D-8C0C-E81C1916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교차</a:t>
            </a:r>
            <a:r>
              <a:rPr lang="en-US" altLang="ko-KR" dirty="0"/>
              <a:t>(Crossover)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F7314-A217-4D69-833B-A34D43B6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Crossover </a:t>
            </a:r>
            <a:r>
              <a:rPr lang="ko-KR" altLang="en-US" sz="2400" dirty="0"/>
              <a:t>이란</a:t>
            </a:r>
            <a:r>
              <a:rPr lang="en-US" altLang="ko-KR" sz="2400" dirty="0"/>
              <a:t>, </a:t>
            </a:r>
            <a:r>
              <a:rPr lang="ko-KR" altLang="en-US" sz="2400" dirty="0"/>
              <a:t>부모 </a:t>
            </a:r>
            <a:r>
              <a:rPr lang="ko-KR" altLang="en-US" sz="2400" dirty="0" err="1"/>
              <a:t>염색체들로부터</a:t>
            </a:r>
            <a:r>
              <a:rPr lang="ko-KR" altLang="en-US" sz="2400" dirty="0"/>
              <a:t> 자손 염색체를 생성하는 연산을 말한다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교차의 방식은 문제에 따라</a:t>
            </a:r>
            <a:r>
              <a:rPr lang="en-US" altLang="ko-KR" sz="2400" dirty="0"/>
              <a:t>, </a:t>
            </a:r>
            <a:r>
              <a:rPr lang="ko-KR" altLang="en-US" sz="2400" dirty="0"/>
              <a:t>설계자에 따라 천차만별이다</a:t>
            </a:r>
            <a:r>
              <a:rPr lang="en-US" altLang="ko-KR" sz="2400" dirty="0"/>
              <a:t>. </a:t>
            </a:r>
            <a:r>
              <a:rPr lang="ko-KR" altLang="en-US" sz="2400" dirty="0"/>
              <a:t>보통 문제에 가장 적합한 교차방식을 선택하는 것이 일반적이다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Parent 1</a:t>
            </a:r>
            <a:r>
              <a:rPr lang="ko-KR" altLang="en-US" sz="2400" dirty="0"/>
              <a:t>에서 유전자가 끊어질 지점을 임의로 정하고</a:t>
            </a:r>
            <a:r>
              <a:rPr lang="en-US" altLang="ko-KR" sz="2400" dirty="0"/>
              <a:t>, </a:t>
            </a:r>
            <a:r>
              <a:rPr lang="ko-KR" altLang="en-US" sz="2400" dirty="0"/>
              <a:t>끊어진 지점부터는 </a:t>
            </a:r>
            <a:r>
              <a:rPr lang="en-US" altLang="ko-KR" sz="2400" dirty="0"/>
              <a:t>Parent 2</a:t>
            </a:r>
            <a:r>
              <a:rPr lang="ko-KR" altLang="en-US" sz="2400" dirty="0"/>
              <a:t>의 유전자를 이어 붙이는 방식으로 </a:t>
            </a:r>
            <a:r>
              <a:rPr lang="en-US" altLang="ko-KR" sz="2400" dirty="0"/>
              <a:t>Crossover</a:t>
            </a:r>
            <a:r>
              <a:rPr lang="ko-KR" altLang="en-US" sz="2400" dirty="0"/>
              <a:t>을 진행했다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FCFBFF-8C34-47F1-AE82-15C960DA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4335192" descr="EMB000036a4675c">
            <a:extLst>
              <a:ext uri="{FF2B5EF4-FFF2-40B4-BE49-F238E27FC236}">
                <a16:creationId xmlns:a16="http://schemas.microsoft.com/office/drawing/2014/main" id="{BBF5D58D-419D-4AFD-BF84-998EC9A6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98" y="4391025"/>
            <a:ext cx="9289156" cy="2047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9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317F-7C71-410A-9296-01778529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변이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373C3-943D-4142-A23A-925CF51A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변이가 없이 선택과 교차만 이루어진다면 생물로 따지면 유전적 다양성이 떨어지게 되는 것과 마찬가지다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된다면 비슷비슷한 </a:t>
            </a:r>
            <a:r>
              <a:rPr lang="en-US" altLang="ko-KR" sz="2400" dirty="0"/>
              <a:t>Solution</a:t>
            </a:r>
            <a:r>
              <a:rPr lang="ko-KR" altLang="en-US" sz="2400" dirty="0"/>
              <a:t>만 지속적으로 나오게 되어</a:t>
            </a:r>
            <a:r>
              <a:rPr lang="en-US" altLang="ko-KR" sz="2400" dirty="0"/>
              <a:t>, </a:t>
            </a:r>
            <a:r>
              <a:rPr lang="ko-KR" altLang="en-US" sz="2400" dirty="0"/>
              <a:t>결국 모든 해가 일정 수준의 적합도에서 멈추게 된다</a:t>
            </a:r>
            <a:r>
              <a:rPr lang="en-US" altLang="ko-KR" sz="2400" dirty="0"/>
              <a:t>. (</a:t>
            </a:r>
            <a:r>
              <a:rPr lang="ko-KR" altLang="en-US" sz="2400" dirty="0"/>
              <a:t>지역 </a:t>
            </a:r>
            <a:r>
              <a:rPr lang="ko-KR" altLang="en-US" sz="2400" dirty="0" err="1"/>
              <a:t>최적점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0.1%</a:t>
            </a:r>
            <a:r>
              <a:rPr lang="ko-KR" altLang="en-US" sz="2400" dirty="0"/>
              <a:t>나 </a:t>
            </a:r>
            <a:r>
              <a:rPr lang="en-US" altLang="ko-KR" sz="2400" dirty="0"/>
              <a:t>0.05%</a:t>
            </a:r>
            <a:r>
              <a:rPr lang="ko-KR" altLang="en-US" sz="2400" dirty="0"/>
              <a:t>의 확률 정도로 염색체를 </a:t>
            </a:r>
            <a:r>
              <a:rPr lang="ko-KR" altLang="en-US" sz="2400" dirty="0" err="1"/>
              <a:t>변이시켜</a:t>
            </a:r>
            <a:r>
              <a:rPr lang="ko-KR" altLang="en-US" sz="2400" dirty="0"/>
              <a:t> 지역 최적점을 벗어나게 만든다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염색체의 특정 구간을 반전</a:t>
            </a:r>
            <a:r>
              <a:rPr lang="en-US" altLang="ko-KR" sz="2400" dirty="0"/>
              <a:t>(reverse) </a:t>
            </a:r>
            <a:r>
              <a:rPr lang="ko-KR" altLang="en-US" sz="2400" dirty="0"/>
              <a:t>시키거나</a:t>
            </a:r>
            <a:r>
              <a:rPr lang="en-US" altLang="ko-KR" sz="2400" dirty="0"/>
              <a:t>, </a:t>
            </a:r>
            <a:r>
              <a:rPr lang="ko-KR" altLang="en-US" sz="2400" dirty="0"/>
              <a:t>두 유전자의 값을 교환</a:t>
            </a:r>
            <a:r>
              <a:rPr lang="en-US" altLang="ko-KR" sz="2400" dirty="0"/>
              <a:t>(exchange)</a:t>
            </a:r>
            <a:r>
              <a:rPr lang="ko-KR" altLang="en-US" sz="2400" dirty="0"/>
              <a:t>시키는 방법 등이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339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595932"/>
      </a:dk2>
      <a:lt2>
        <a:srgbClr val="E8E2E4"/>
      </a:lt2>
      <a:accent1>
        <a:srgbClr val="43CDA0"/>
      </a:accent1>
      <a:accent2>
        <a:srgbClr val="31BB54"/>
      </a:accent2>
      <a:accent3>
        <a:srgbClr val="59CD43"/>
      </a:accent3>
      <a:accent4>
        <a:srgbClr val="81BB31"/>
      </a:accent4>
      <a:accent5>
        <a:srgbClr val="CDCD43"/>
      </a:accent5>
      <a:accent6>
        <a:srgbClr val="BB8231"/>
      </a:accent6>
      <a:hlink>
        <a:srgbClr val="657226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908</Words>
  <Application>Microsoft Office PowerPoint</Application>
  <PresentationFormat>와이드스크린</PresentationFormat>
  <Paragraphs>100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Calisto MT</vt:lpstr>
      <vt:lpstr>Wingdings 2</vt:lpstr>
      <vt:lpstr>SlateVTI</vt:lpstr>
      <vt:lpstr>유전 알고리즘</vt:lpstr>
      <vt:lpstr>개요</vt:lpstr>
      <vt:lpstr>PowerPoint 프레젠테이션</vt:lpstr>
      <vt:lpstr>과정</vt:lpstr>
      <vt:lpstr>적합도 함수 정의</vt:lpstr>
      <vt:lpstr>1. 초기화</vt:lpstr>
      <vt:lpstr>2. 선택</vt:lpstr>
      <vt:lpstr>3. 교차(Crossover)</vt:lpstr>
      <vt:lpstr>4. 변이(Mutation)</vt:lpstr>
      <vt:lpstr>5. 대치</vt:lpstr>
      <vt:lpstr>과정으로 본 특징</vt:lpstr>
      <vt:lpstr>Example</vt:lpstr>
      <vt:lpstr>염색체 정의</vt:lpstr>
      <vt:lpstr>선택, Crossover, 변이 </vt:lpstr>
      <vt:lpstr>PowerPoint 프레젠테이션</vt:lpstr>
      <vt:lpstr>Source Code</vt:lpstr>
      <vt:lpstr>PowerPoint 프레젠테이션</vt:lpstr>
      <vt:lpstr>결과</vt:lpstr>
      <vt:lpstr>오차 원인</vt:lpstr>
      <vt:lpstr>해결책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유전 알고리즘</dc:title>
  <dc:creator>수환 최</dc:creator>
  <cp:lastModifiedBy>수환 최</cp:lastModifiedBy>
  <cp:revision>6</cp:revision>
  <dcterms:created xsi:type="dcterms:W3CDTF">2019-07-05T12:46:03Z</dcterms:created>
  <dcterms:modified xsi:type="dcterms:W3CDTF">2019-07-05T13:38:47Z</dcterms:modified>
</cp:coreProperties>
</file>