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4"/>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6858000" cx="9144000"/>
  <p:notesSz cx="6858000" cy="9144000"/>
  <p:embeddedFontLst>
    <p:embeddedFont>
      <p:font typeface="Roboto Slab"/>
      <p:regular r:id="rId41"/>
      <p:bold r:id="rId42"/>
    </p:embeddedFont>
    <p:embeddedFont>
      <p:font typeface="Source Sans Pr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5.xml"/><Relationship Id="rId44" Type="http://schemas.openxmlformats.org/officeDocument/2006/relationships/font" Target="fonts/SourceSansPro-bold.fntdata"/><Relationship Id="rId21" Type="http://schemas.openxmlformats.org/officeDocument/2006/relationships/slide" Target="slides/slide14.xml"/><Relationship Id="rId43" Type="http://schemas.openxmlformats.org/officeDocument/2006/relationships/font" Target="fonts/SourceSansPro-regular.fntdata"/><Relationship Id="rId24" Type="http://schemas.openxmlformats.org/officeDocument/2006/relationships/slide" Target="slides/slide17.xml"/><Relationship Id="rId46" Type="http://schemas.openxmlformats.org/officeDocument/2006/relationships/font" Target="fonts/SourceSansPro-boldItalic.fntdata"/><Relationship Id="rId23" Type="http://schemas.openxmlformats.org/officeDocument/2006/relationships/slide" Target="slides/slide16.xml"/><Relationship Id="rId45"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ee3d8a59_0_14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ee3d8a5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19da2210f_0_46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19da2210f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050">
              <a:solidFill>
                <a:srgbClr val="222222"/>
              </a:solidFill>
            </a:endParaRPr>
          </a:p>
          <a:p>
            <a:pPr indent="0" lvl="0" marL="0" rtl="0" algn="l">
              <a:spcBef>
                <a:spcPts val="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19da2210f_0_45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19da2210f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19da2210f_0_49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19da2210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19da2210f_0_59: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19da2210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we’ve talked about increasing the number of features using expansions, we consider the case where we have samples with a very high number of features!! Here are a few examples of applications with a higher feature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(Ask random member: So, now we’re going to talk about dimensionality reduction, that is, we want to reduce the dimensions of our inputs, e.g. from 1000 x 1000 images to 64 x 64 images. Why would we do that? Are there any benefits?)</a:t>
            </a:r>
            <a:endParaRPr/>
          </a:p>
          <a:p>
            <a:pPr indent="0" lvl="0" marL="0" rtl="0" algn="l">
              <a:spcBef>
                <a:spcPts val="0"/>
              </a:spcBef>
              <a:spcAft>
                <a:spcPts val="0"/>
              </a:spcAft>
              <a:buNone/>
            </a:pPr>
            <a:r>
              <a:rPr lang="en-GB"/>
              <a:t>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19da2210f_0_6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19da2210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With thousands to even millions of low level features: we wish to select the most</a:t>
            </a:r>
            <a:br>
              <a:rPr lang="en-GB">
                <a:solidFill>
                  <a:schemeClr val="dk1"/>
                </a:solidFill>
              </a:rPr>
            </a:br>
            <a:r>
              <a:rPr lang="en-GB">
                <a:solidFill>
                  <a:schemeClr val="dk1"/>
                </a:solidFill>
              </a:rPr>
              <a:t>relevant ones to build better, faster, and more interpretable learning machines.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I.e. given a dataset X of size n x m, we wish to learn X’ of size n x m’, where m’ &lt;&lt; m (for all you visual learners: draw matrix on board)</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(Read pros)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Naive approach: remove features to reduce our feature matrix to a lower dimension (Ask: what’s the problem with that)</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(Answer: loss of information)</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Hence, we begin by taking a look at a dimensionality reduction technique called PCA</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19da2210f_0_7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19da221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So PCA is a technique for dimensionality reduction via linear projections. This involves computing eigenvectors and eigenvalues of the space, as shown by the equation written on the slide. We’re just trying to project our data onto a lower subspace, while retaining important information. So we can’t just choose any subspace, can we? So the criteria for choosing the best subspace, is to project our data onto a linear subspace that maximizes variance. </a:t>
            </a:r>
            <a:endParaRPr/>
          </a:p>
          <a:p>
            <a:pPr indent="-298450" lvl="0" marL="457200" rtl="0" algn="l">
              <a:spcBef>
                <a:spcPts val="0"/>
              </a:spcBef>
              <a:spcAft>
                <a:spcPts val="0"/>
              </a:spcAft>
              <a:buSzPts val="1100"/>
              <a:buChar char="●"/>
            </a:pPr>
            <a:r>
              <a:rPr lang="en-GB"/>
              <a:t>So what does this look like? Observe this 2D data. If we wished to maximize variance along a single line, we see that if we project onto a subspace described here by the purple line, we’d maximize variance. (Slide)</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19da2210f_0_8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19da221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To no one’s surprise, when we’re dealing with matrices and we’re talking about projecting our feature matrix to a lower dimension, we’re dealing with linear transformations.</a:t>
            </a:r>
            <a:endParaRPr/>
          </a:p>
          <a:p>
            <a:pPr indent="-298450" lvl="0" marL="457200" rtl="0" algn="l">
              <a:spcBef>
                <a:spcPts val="0"/>
              </a:spcBef>
              <a:spcAft>
                <a:spcPts val="0"/>
              </a:spcAft>
              <a:buSzPts val="1100"/>
              <a:buChar char="●"/>
            </a:pPr>
            <a:r>
              <a:rPr lang="en-GB"/>
              <a:t>So let’s say that each sample xi has m features, so we say it’s in dimension Rm. We’re looking for a compression matrix W, such that Wxi is in Rm’. (Questions so far)</a:t>
            </a:r>
            <a:endParaRPr/>
          </a:p>
          <a:p>
            <a:pPr indent="-298450" lvl="0" marL="457200" rtl="0" algn="l">
              <a:spcBef>
                <a:spcPts val="0"/>
              </a:spcBef>
              <a:spcAft>
                <a:spcPts val="0"/>
              </a:spcAft>
              <a:buSzPts val="1100"/>
              <a:buChar char="●"/>
            </a:pPr>
            <a:r>
              <a:rPr lang="en-GB"/>
              <a:t>Now, we assume that there’s a decompression matrix U, that brings a vector in Rm’ back to Rm.</a:t>
            </a:r>
            <a:endParaRPr/>
          </a:p>
          <a:p>
            <a:pPr indent="-298450" lvl="0" marL="457200" rtl="0" algn="l">
              <a:spcBef>
                <a:spcPts val="0"/>
              </a:spcBef>
              <a:spcAft>
                <a:spcPts val="0"/>
              </a:spcAft>
              <a:buSzPts val="1100"/>
              <a:buChar char="●"/>
            </a:pPr>
            <a:r>
              <a:rPr lang="en-GB"/>
              <a:t>Now, we’re able to phrase an optimization problem that seems all too familiar. We’re looking to minimize our residual sum of squares, but this time we’re trying to learn a compression matrix W.</a:t>
            </a:r>
            <a:endParaRPr/>
          </a:p>
          <a:p>
            <a:pPr indent="-298450" lvl="0" marL="457200" rtl="0" algn="l">
              <a:spcBef>
                <a:spcPts val="0"/>
              </a:spcBef>
              <a:spcAft>
                <a:spcPts val="0"/>
              </a:spcAft>
              <a:buSzPts val="1100"/>
              <a:buChar char="●"/>
            </a:pPr>
            <a:r>
              <a:rPr lang="en-GB"/>
              <a:t>So this problem is a known one, and does have a closed-form solution!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19da2210f_0_96: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19da2210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Recall that we’re trying to project to a subspace where we maximize variance. And remember that variance, is always defined relative to the mean. </a:t>
            </a:r>
            <a:endParaRPr/>
          </a:p>
          <a:p>
            <a:pPr indent="-298450" lvl="0" marL="457200" rtl="0" algn="l">
              <a:spcBef>
                <a:spcPts val="0"/>
              </a:spcBef>
              <a:spcAft>
                <a:spcPts val="0"/>
              </a:spcAft>
              <a:buSzPts val="1100"/>
              <a:buChar char="●"/>
            </a:pPr>
            <a:r>
              <a:rPr lang="en-GB"/>
              <a:t>So what we do is we “clean” up our data, by defining X_bar. X_bar is simply X minus its mean mu(X). It’s always easier to learn by example, so let’s look at equations with numbers (Slide)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19da2210f_0_10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19da2210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in this case, we have a data matrix X with n = 5, m =2. Ok so now we’ve defined our mean centered feature matrix Xbar, what can we do to compute our principal components?</a:t>
            </a:r>
            <a:endParaRPr/>
          </a:p>
          <a:p>
            <a:pPr indent="-298450" lvl="0" marL="457200" rtl="0" algn="l">
              <a:spcBef>
                <a:spcPts val="0"/>
              </a:spcBef>
              <a:spcAft>
                <a:spcPts val="0"/>
              </a:spcAft>
              <a:buSzPts val="1100"/>
              <a:buChar char="●"/>
            </a:pPr>
            <a:r>
              <a:rPr lang="en-GB"/>
              <a:t>As we saw in the previous slides, the covariance matrix defines both the spread (variance), and the orientation (covariance) of our data. So, if we would like to represent the covariance matrix with a vector and its magnitude, we should simply try to find the vector that points into the direction of the largest spread of the data, and whose magnitude equals the spread (variance) in this direction. So it turns out that this problem can simply be equated to computing the eigenvectors of our covariance matrix sigma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da3309fb8_0_1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da3309f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Recall that we’re trying to project to a subspace where we maximize variance. And remember that variance, is always defined relative to the mean. </a:t>
            </a:r>
            <a:endParaRPr/>
          </a:p>
          <a:p>
            <a:pPr indent="-298450" lvl="0" marL="457200" rtl="0" algn="l">
              <a:spcBef>
                <a:spcPts val="0"/>
              </a:spcBef>
              <a:spcAft>
                <a:spcPts val="0"/>
              </a:spcAft>
              <a:buSzPts val="1100"/>
              <a:buChar char="●"/>
            </a:pPr>
            <a:r>
              <a:rPr lang="en-GB"/>
              <a:t>So what we do is we “clean” up our data, by defining X_bar. X_bar is simply X minus its mean mu(X). It’s always easier to learn by example, so let’s look at equations with numbers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9da2210f_0_1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9da22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da3309fb8_0_2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da3309f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The closed form solution has to do with what we call our covariance matrix, notated as sigma. We’ll be talking about the eigenvectors and eigenvalues of this matrix.</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So what is this covariance matrix? Let’s take a step back and talk about variance. Variance, as we saw in the Gaussian distribution, was related to standard deviation, which provides a measure of how much the data is “spread” across the feature space. But what if we want to explain multiple variances, in 3D? Or just in general, in higher dimensions?</a:t>
            </a:r>
            <a:endParaRPr/>
          </a:p>
          <a:p>
            <a:pPr indent="-298450" lvl="0" marL="457200" rtl="0" algn="l">
              <a:spcBef>
                <a:spcPts val="0"/>
              </a:spcBef>
              <a:spcAft>
                <a:spcPts val="0"/>
              </a:spcAft>
              <a:buSzPts val="1100"/>
              <a:buChar char="●"/>
            </a:pPr>
            <a:r>
              <a:rPr lang="en-GB"/>
              <a:t>Consider the 2D space in the top-left corner of the slide.</a:t>
            </a:r>
            <a:endParaRPr/>
          </a:p>
          <a:p>
            <a:pPr indent="-298450" lvl="0" marL="457200" rtl="0" algn="l">
              <a:spcBef>
                <a:spcPts val="0"/>
              </a:spcBef>
              <a:spcAft>
                <a:spcPts val="0"/>
              </a:spcAft>
              <a:buSzPts val="1100"/>
              <a:buChar char="●"/>
            </a:pPr>
            <a:r>
              <a:rPr lang="en-GB"/>
              <a:t>For this data, we could calculate the variance in the x-direction and the variance in the y-direction. However, the horizontal spread and the vertical spread of the data does not explain the clear diagonal correlation. We can clearly see that on average, if the x-value of a data point increases, then also the y-value increases, resulting in a positive correlation. This correlation can be captured by extending the notion of variance to what is called the ‘covariance’ of the data.</a:t>
            </a:r>
            <a:endParaRPr/>
          </a:p>
          <a:p>
            <a:pPr indent="-298450" lvl="0" marL="457200" rtl="0" algn="l">
              <a:spcBef>
                <a:spcPts val="0"/>
              </a:spcBef>
              <a:spcAft>
                <a:spcPts val="0"/>
              </a:spcAft>
              <a:buSzPts val="1100"/>
              <a:buChar char="●"/>
            </a:pPr>
            <a:r>
              <a:rPr lang="en-GB"/>
              <a:t>For 2D data, we thus obtain sigma(x,x), sigma(y,y), sigma(x,y) and sigma(y,x). These four values can be summarized in a matrix, called the covariance matrix. As expected, a N x N covariance matrix captures the spread of N-dimensional data.</a:t>
            </a:r>
            <a:endParaRPr/>
          </a:p>
          <a:p>
            <a:pPr indent="-298450" lvl="0" marL="457200" rtl="0" algn="l">
              <a:spcBef>
                <a:spcPts val="0"/>
              </a:spcBef>
              <a:spcAft>
                <a:spcPts val="0"/>
              </a:spcAft>
              <a:buSzPts val="1100"/>
              <a:buChar char="●"/>
            </a:pPr>
            <a:r>
              <a:rPr lang="en-GB"/>
              <a:t>(Example of top left covariance matrix) Let’s take a read at the top left covariance matrix.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da3309fb8_0_3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da3309fb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The closed form solution has to do with what we call our covariance matrix, notated as sigma. We’ll be talking about the eigenvectors and eigenvalues of this matrix.</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So what is this covariance matrix? Let’s take a step back and talk about variance. Variance, as we saw in the Gaussian distribution, was related to standard deviation, which provides a measure of how much the data is “spread” across the feature space. But what if we want to explain multiple variances, in 3D? Or just in general, in higher dimensions?</a:t>
            </a:r>
            <a:endParaRPr/>
          </a:p>
          <a:p>
            <a:pPr indent="-298450" lvl="0" marL="457200" rtl="0" algn="l">
              <a:spcBef>
                <a:spcPts val="0"/>
              </a:spcBef>
              <a:spcAft>
                <a:spcPts val="0"/>
              </a:spcAft>
              <a:buSzPts val="1100"/>
              <a:buChar char="●"/>
            </a:pPr>
            <a:r>
              <a:rPr lang="en-GB"/>
              <a:t>Consider the 2D space in the top-left corner of the slide.</a:t>
            </a:r>
            <a:endParaRPr/>
          </a:p>
          <a:p>
            <a:pPr indent="-298450" lvl="0" marL="457200" rtl="0" algn="l">
              <a:spcBef>
                <a:spcPts val="0"/>
              </a:spcBef>
              <a:spcAft>
                <a:spcPts val="0"/>
              </a:spcAft>
              <a:buSzPts val="1100"/>
              <a:buChar char="●"/>
            </a:pPr>
            <a:r>
              <a:rPr lang="en-GB"/>
              <a:t>For this data, we could calculate the variance in the x-direction and the variance in the y-direction. However, the horizontal spread and the vertical spread of the data does not explain the clear diagonal correlation. We can clearly see that on average, if the x-value of a data point increases, then also the y-value increases, resulting in a positive correlation. This correlation can be captured by extending the notion of variance to what is called the ‘covariance’ of the data.</a:t>
            </a:r>
            <a:endParaRPr/>
          </a:p>
          <a:p>
            <a:pPr indent="-298450" lvl="0" marL="457200" rtl="0" algn="l">
              <a:spcBef>
                <a:spcPts val="0"/>
              </a:spcBef>
              <a:spcAft>
                <a:spcPts val="0"/>
              </a:spcAft>
              <a:buSzPts val="1100"/>
              <a:buChar char="●"/>
            </a:pPr>
            <a:r>
              <a:rPr lang="en-GB"/>
              <a:t>For 2D data, we thus obtain sigma(x,x), sigma(y,y), sigma(x,y) and sigma(y,x). These four values can be summarized in a matrix, called the covariance matrix. As expected, a N x N covariance matrix captures the spread of N-dimensional data.</a:t>
            </a:r>
            <a:endParaRPr/>
          </a:p>
          <a:p>
            <a:pPr indent="-298450" lvl="0" marL="457200" rtl="0" algn="l">
              <a:spcBef>
                <a:spcPts val="0"/>
              </a:spcBef>
              <a:spcAft>
                <a:spcPts val="0"/>
              </a:spcAft>
              <a:buSzPts val="1100"/>
              <a:buChar char="●"/>
            </a:pPr>
            <a:r>
              <a:rPr lang="en-GB"/>
              <a:t>(Example of top left covariance matrix) Let’s take a read at the top left covariance matrix.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19da2210f_0_8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19da221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The closed form solution has to do with what we call our covariance matrix, notated as sigma. We’ll be talking about the eigenvectors and eigenvalues of this matrix.</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So what is this covariance matrix? Let’s take a step back and talk about variance. Variance, as we saw in the Gaussian distribution, was related to standard deviation, which provides a measure of how much the data is “spread” across the feature space. But what if we want to explain multiple variances, in 3D? Or just in general, in higher dimensions?</a:t>
            </a:r>
            <a:endParaRPr/>
          </a:p>
          <a:p>
            <a:pPr indent="-298450" lvl="0" marL="457200" rtl="0" algn="l">
              <a:spcBef>
                <a:spcPts val="0"/>
              </a:spcBef>
              <a:spcAft>
                <a:spcPts val="0"/>
              </a:spcAft>
              <a:buSzPts val="1100"/>
              <a:buChar char="●"/>
            </a:pPr>
            <a:r>
              <a:rPr lang="en-GB"/>
              <a:t>Consider the 2D space in the top-left corner of the slide.</a:t>
            </a:r>
            <a:endParaRPr/>
          </a:p>
          <a:p>
            <a:pPr indent="-298450" lvl="0" marL="457200" rtl="0" algn="l">
              <a:spcBef>
                <a:spcPts val="0"/>
              </a:spcBef>
              <a:spcAft>
                <a:spcPts val="0"/>
              </a:spcAft>
              <a:buSzPts val="1100"/>
              <a:buChar char="●"/>
            </a:pPr>
            <a:r>
              <a:rPr lang="en-GB"/>
              <a:t>For this data, we could calculate the variance in the x-direction and the variance in the y-direction. However, the horizontal spread and the vertical spread of the data does not explain the clear diagonal correlation. We can clearly see that on average, if the x-value of a data point increases, then also the y-value increases, resulting in a positive correlation. This correlation can be captured by extending the notion of variance to what is called the ‘covariance’ of the data.</a:t>
            </a:r>
            <a:endParaRPr/>
          </a:p>
          <a:p>
            <a:pPr indent="-298450" lvl="0" marL="457200" rtl="0" algn="l">
              <a:spcBef>
                <a:spcPts val="0"/>
              </a:spcBef>
              <a:spcAft>
                <a:spcPts val="0"/>
              </a:spcAft>
              <a:buSzPts val="1100"/>
              <a:buChar char="●"/>
            </a:pPr>
            <a:r>
              <a:rPr lang="en-GB"/>
              <a:t>For 2D data, we thus obtain sigma(x,x), sigma(y,y), sigma(x,y) and sigma(y,x). These four values can be summarized in a matrix, called the covariance matrix. As expected, a N x N covariance matrix captures the spread of N-dimensional data.</a:t>
            </a:r>
            <a:endParaRPr/>
          </a:p>
          <a:p>
            <a:pPr indent="-298450" lvl="0" marL="457200" rtl="0" algn="l">
              <a:spcBef>
                <a:spcPts val="0"/>
              </a:spcBef>
              <a:spcAft>
                <a:spcPts val="0"/>
              </a:spcAft>
              <a:buSzPts val="1100"/>
              <a:buChar char="●"/>
            </a:pPr>
            <a:r>
              <a:rPr lang="en-GB"/>
              <a:t>(Example of top left covariance matrix) Let’s take a read at the top left covariance matrix. (Slide)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da3309fb8_0_4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da3309f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19da2210f_0_12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19da221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So, just a visualization! (Slide)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19da2210f_0_12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19da2210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19da2210f_0_13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19da2210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19da2210f_0_14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19da2210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19da2210f_0_14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19da2210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19da2210f_0_15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19da2210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19da2210f_0_30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9da2210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19da2210f_0_16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19da2210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da30d349b_2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da30d349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NOTE: mention assignment PCA preprocessing on adult dataset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30d7da5513027fa7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0d7da5513027fa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cee3d8a59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cee3d8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19da2210f_0_32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19da2210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9da2210f_0_44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9da2210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19da2210f_0_42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19da2210f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19da2210f_0_43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19da2210f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 I.e. the width of the “strip” around the decision boundary that contains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no training examples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da30d349b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da30d34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 I.e. the width of the “strip” around the decision boundary that contains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no training examples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cee3d8a59_0_27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cee3d8a5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 I.e. the width of the “strip” around the decision boundary that contains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no training examples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56" name="Google Shape;56;p1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73" name="Google Shape;73;p1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4" name="Shape 74"/>
        <p:cNvGrpSpPr/>
        <p:nvPr/>
      </p:nvGrpSpPr>
      <p:grpSpPr>
        <a:xfrm>
          <a:off x="0" y="0"/>
          <a:ext cx="0" cy="0"/>
          <a:chOff x="0" y="0"/>
          <a:chExt cx="0" cy="0"/>
        </a:xfrm>
      </p:grpSpPr>
      <p:pic>
        <p:nvPicPr>
          <p:cNvPr descr="connections-05.png" id="75" name="Google Shape;75;p16"/>
          <p:cNvPicPr preferRelativeResize="0"/>
          <p:nvPr/>
        </p:nvPicPr>
        <p:blipFill>
          <a:blip r:embed="rId2">
            <a:alphaModFix/>
          </a:blip>
          <a:stretch>
            <a:fillRect/>
          </a:stretch>
        </p:blipFill>
        <p:spPr>
          <a:xfrm flipH="1" rot="10800000">
            <a:off x="5945" y="1714499"/>
            <a:ext cx="6849083" cy="5143501"/>
          </a:xfrm>
          <a:prstGeom prst="rect">
            <a:avLst/>
          </a:prstGeom>
          <a:noFill/>
          <a:ln>
            <a:noFill/>
          </a:ln>
        </p:spPr>
      </p:pic>
      <p:sp>
        <p:nvSpPr>
          <p:cNvPr id="76" name="Google Shape;76;p1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77" name="Google Shape;77;p16"/>
          <p:cNvGrpSpPr/>
          <p:nvPr/>
        </p:nvGrpSpPr>
        <p:grpSpPr>
          <a:xfrm>
            <a:off x="3593400" y="1074285"/>
            <a:ext cx="1957200" cy="1093200"/>
            <a:chOff x="3593400" y="1760085"/>
            <a:chExt cx="1957200" cy="1093200"/>
          </a:xfrm>
        </p:grpSpPr>
        <p:sp>
          <p:nvSpPr>
            <p:cNvPr id="78" name="Google Shape;78;p1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79" name="Google Shape;79;p1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 name="Google Shape;81;p16"/>
          <p:cNvCxnSpPr>
            <a:endCxn id="79"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6"/>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83" name="Google Shape;83;p1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84" name="Google Shape;84;p16"/>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7" name="Google Shape;87;p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8" name="Google Shape;88;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2" name="Google Shape;92;p1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3" name="Google Shape;93;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4" name="Shape 94"/>
        <p:cNvGrpSpPr/>
        <p:nvPr/>
      </p:nvGrpSpPr>
      <p:grpSpPr>
        <a:xfrm>
          <a:off x="0" y="0"/>
          <a:ext cx="0" cy="0"/>
          <a:chOff x="0" y="0"/>
          <a:chExt cx="0" cy="0"/>
        </a:xfrm>
      </p:grpSpPr>
      <p:sp>
        <p:nvSpPr>
          <p:cNvPr id="95" name="Google Shape;95;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 name="Google Shape;96;p1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7" name="Google Shape;97;p1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8" name="Google Shape;98;p1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9" name="Google Shape;99;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2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05" name="Google Shape;105;p21"/>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17" name="Google Shape;117;p2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8" name="Google Shape;118;p2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9" name="Google Shape;119;p2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0" name="Google Shape;120;p2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1" name="Google Shape;121;p2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3" name="Google Shape;123;p2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4" name="Google Shape;124;p2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5" name="Google Shape;125;p2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6" name="Google Shape;126;p2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7" name="Google Shape;127;p2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8" name="Google Shape;128;p2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9" name="Google Shape;129;p2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0" name="Google Shape;130;p2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35" name="Google Shape;135;p2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136" name="Google Shape;136;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7" name="Shape 137"/>
        <p:cNvGrpSpPr/>
        <p:nvPr/>
      </p:nvGrpSpPr>
      <p:grpSpPr>
        <a:xfrm>
          <a:off x="0" y="0"/>
          <a:ext cx="0" cy="0"/>
          <a:chOff x="0" y="0"/>
          <a:chExt cx="0" cy="0"/>
        </a:xfrm>
      </p:grpSpPr>
      <p:pic>
        <p:nvPicPr>
          <p:cNvPr descr="connections-05.png" id="138" name="Google Shape;138;p2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39" name="Google Shape;139;p2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40" name="Google Shape;140;p27"/>
          <p:cNvGrpSpPr/>
          <p:nvPr/>
        </p:nvGrpSpPr>
        <p:grpSpPr>
          <a:xfrm>
            <a:off x="3593400" y="1074285"/>
            <a:ext cx="1957200" cy="1093200"/>
            <a:chOff x="3593400" y="1760085"/>
            <a:chExt cx="1957200" cy="1093200"/>
          </a:xfrm>
        </p:grpSpPr>
        <p:sp>
          <p:nvSpPr>
            <p:cNvPr id="141" name="Google Shape;141;p2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142" name="Google Shape;142;p2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143" name="Google Shape;143;p2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144" name="Google Shape;144;p27"/>
          <p:cNvCxnSpPr>
            <a:endCxn id="142"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45" name="Google Shape;145;p2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46" name="Google Shape;146;p2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47" name="Google Shape;147;p2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48" name="Shape 148"/>
        <p:cNvGrpSpPr/>
        <p:nvPr/>
      </p:nvGrpSpPr>
      <p:grpSpPr>
        <a:xfrm>
          <a:off x="0" y="0"/>
          <a:ext cx="0" cy="0"/>
          <a:chOff x="0" y="0"/>
          <a:chExt cx="0" cy="0"/>
        </a:xfrm>
      </p:grpSpPr>
      <p:sp>
        <p:nvSpPr>
          <p:cNvPr id="149" name="Google Shape;14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0" name="Google Shape;150;p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51" name="Google Shape;151;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2" name="Shape 152"/>
        <p:cNvGrpSpPr/>
        <p:nvPr/>
      </p:nvGrpSpPr>
      <p:grpSpPr>
        <a:xfrm>
          <a:off x="0" y="0"/>
          <a:ext cx="0" cy="0"/>
          <a:chOff x="0" y="0"/>
          <a:chExt cx="0" cy="0"/>
        </a:xfrm>
      </p:grpSpPr>
      <p:sp>
        <p:nvSpPr>
          <p:cNvPr id="153" name="Google Shape;153;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4" name="Google Shape;154;p2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5" name="Google Shape;155;p2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6" name="Google Shape;156;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57" name="Shape 157"/>
        <p:cNvGrpSpPr/>
        <p:nvPr/>
      </p:nvGrpSpPr>
      <p:grpSpPr>
        <a:xfrm>
          <a:off x="0" y="0"/>
          <a:ext cx="0" cy="0"/>
          <a:chOff x="0" y="0"/>
          <a:chExt cx="0" cy="0"/>
        </a:xfrm>
      </p:grpSpPr>
      <p:sp>
        <p:nvSpPr>
          <p:cNvPr id="158" name="Google Shape;158;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3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0" name="Google Shape;160;p3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1" name="Google Shape;161;p3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2" name="Google Shape;162;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3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68" name="Google Shape;168;p3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3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1.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2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13" name="Google Shape;113;p2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14" name="Google Shape;114;p2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https://cdn-images-1.medium.com/max/600/0*0o8xIA4k3gXUDCFU.png" TargetMode="External"/><Relationship Id="rId4" Type="http://schemas.openxmlformats.org/officeDocument/2006/relationships/image" Target="../media/image30.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cdn-images-1.medium.com/max/600/0*0o8xIA4k3gXUDCFU.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hyperlink" Target="http://www.visiondummy.com/2014/04/geometric-interpretation-covariance-matrix/" TargetMode="Externa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hyperlink" Target="https://cdn-images-1.medium.com/max/1200/1*QJZVKh-YHhPn5Q83kzJ96Q.p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image" Target="../media/image39.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hyperlink" Target="https://cdn-images-1.medium.com/max/1200/1*QJZVKh-YHhPn5Q83kzJ96Q.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cdn-images-1.medium.com/max/600/0*0o8xIA4k3gXUDCFU.png" TargetMode="Externa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cdn-images-1.medium.com/max/600/0*0o8xIA4k3gXUDCFU.png" TargetMode="External"/><Relationship Id="rId4" Type="http://schemas.openxmlformats.org/officeDocument/2006/relationships/image" Target="../media/image25.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cdn-images-1.medium.com/max/600/0*0o8xIA4k3gXUDCFU.png" TargetMode="External"/><Relationship Id="rId4" Type="http://schemas.openxmlformats.org/officeDocument/2006/relationships/image" Target="../media/image25.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cdn-images-1.medium.com/max/600/0*0o8xIA4k3gXUDCFU.png" TargetMode="External"/><Relationship Id="rId4" Type="http://schemas.openxmlformats.org/officeDocument/2006/relationships/image" Target="../media/image25.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5"/>
          <p:cNvSpPr txBox="1"/>
          <p:nvPr>
            <p:ph type="ctrTitle"/>
          </p:nvPr>
        </p:nvSpPr>
        <p:spPr>
          <a:xfrm>
            <a:off x="1457775" y="2530550"/>
            <a:ext cx="6803100" cy="24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000000"/>
                </a:solidFill>
              </a:rPr>
              <a:t>Lecture 6: </a:t>
            </a:r>
            <a:endParaRPr>
              <a:solidFill>
                <a:srgbClr val="000000"/>
              </a:solidFill>
            </a:endParaRPr>
          </a:p>
          <a:p>
            <a:pPr indent="0" lvl="0" marL="0" rtl="0" algn="l">
              <a:spcBef>
                <a:spcPts val="0"/>
              </a:spcBef>
              <a:spcAft>
                <a:spcPts val="0"/>
              </a:spcAft>
              <a:buNone/>
            </a:pPr>
            <a:r>
              <a:rPr lang="en-GB">
                <a:solidFill>
                  <a:srgbClr val="000000"/>
                </a:solidFill>
              </a:rPr>
              <a:t>Support Vector Machines and PCA</a:t>
            </a:r>
            <a:endParaRPr>
              <a:solidFill>
                <a:srgbClr val="000000"/>
              </a:solidFill>
            </a:endParaRPr>
          </a:p>
        </p:txBody>
      </p:sp>
      <p:grpSp>
        <p:nvGrpSpPr>
          <p:cNvPr id="179" name="Google Shape;179;p35"/>
          <p:cNvGrpSpPr/>
          <p:nvPr/>
        </p:nvGrpSpPr>
        <p:grpSpPr>
          <a:xfrm>
            <a:off x="3451552" y="1737052"/>
            <a:ext cx="3027498" cy="793498"/>
            <a:chOff x="3644952" y="1400027"/>
            <a:chExt cx="3027498" cy="793498"/>
          </a:xfrm>
        </p:grpSpPr>
        <p:pic>
          <p:nvPicPr>
            <p:cNvPr id="180" name="Google Shape;180;p3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181" name="Google Shape;181;p3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182" name="Google Shape;182;p3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a:t>
            </a:r>
            <a:endParaRPr/>
          </a:p>
        </p:txBody>
      </p:sp>
      <p:sp>
        <p:nvSpPr>
          <p:cNvPr id="268" name="Google Shape;268;p4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69" name="Google Shape;269;p44"/>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70" name="Google Shape;270;p44"/>
          <p:cNvSpPr txBox="1"/>
          <p:nvPr/>
        </p:nvSpPr>
        <p:spPr>
          <a:xfrm>
            <a:off x="786150" y="1672675"/>
            <a:ext cx="7725000" cy="51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Weight updated via gradient descent, as linear decision boundary takes on the same form of a linear model in linear regression</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Loss Function: </a:t>
            </a:r>
            <a:r>
              <a:rPr b="1" lang="en-GB" sz="1800">
                <a:solidFill>
                  <a:schemeClr val="dk1"/>
                </a:solidFill>
                <a:highlight>
                  <a:srgbClr val="FFFFFF"/>
                </a:highlight>
                <a:latin typeface="Roboto Slab"/>
                <a:ea typeface="Roboto Slab"/>
                <a:cs typeface="Roboto Slab"/>
                <a:sym typeface="Roboto Slab"/>
              </a:rPr>
              <a:t>Hinge Loss</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t</a:t>
            </a:r>
            <a:r>
              <a:rPr lang="en-GB" sz="1800">
                <a:solidFill>
                  <a:schemeClr val="dk1"/>
                </a:solidFill>
                <a:highlight>
                  <a:srgbClr val="FFFFFF"/>
                </a:highlight>
                <a:latin typeface="Roboto Slab"/>
                <a:ea typeface="Roboto Slab"/>
                <a:cs typeface="Roboto Slab"/>
                <a:sym typeface="Roboto Slab"/>
              </a:rPr>
              <a:t> is class label (+1, -1)</a:t>
            </a:r>
            <a:endParaRPr b="1"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Error is 0 when correct class label </a:t>
            </a:r>
            <a:br>
              <a:rPr lang="en-GB" sz="1800">
                <a:solidFill>
                  <a:schemeClr val="dk1"/>
                </a:solidFill>
                <a:highlight>
                  <a:srgbClr val="FFFFFF"/>
                </a:highlight>
                <a:latin typeface="Roboto Slab"/>
                <a:ea typeface="Roboto Slab"/>
                <a:cs typeface="Roboto Slab"/>
                <a:sym typeface="Roboto Slab"/>
              </a:rPr>
            </a:br>
            <a:r>
              <a:rPr lang="en-GB" sz="1800">
                <a:solidFill>
                  <a:schemeClr val="dk1"/>
                </a:solidFill>
                <a:highlight>
                  <a:srgbClr val="FFFFFF"/>
                </a:highlight>
                <a:latin typeface="Roboto Slab"/>
                <a:ea typeface="Roboto Slab"/>
                <a:cs typeface="Roboto Slab"/>
                <a:sym typeface="Roboto Slab"/>
              </a:rPr>
              <a:t>and classified </a:t>
            </a:r>
            <a:r>
              <a:rPr lang="en-GB" sz="1800">
                <a:solidFill>
                  <a:schemeClr val="dk1"/>
                </a:solidFill>
                <a:highlight>
                  <a:srgbClr val="FFFFFF"/>
                </a:highlight>
                <a:latin typeface="Roboto Slab"/>
                <a:ea typeface="Roboto Slab"/>
                <a:cs typeface="Roboto Slab"/>
                <a:sym typeface="Roboto Slab"/>
              </a:rPr>
              <a:t>p</a:t>
            </a:r>
            <a:r>
              <a:rPr lang="en-GB" sz="1800">
                <a:solidFill>
                  <a:schemeClr val="dk1"/>
                </a:solidFill>
                <a:highlight>
                  <a:srgbClr val="FFFFFF"/>
                </a:highlight>
                <a:latin typeface="Roboto Slab"/>
                <a:ea typeface="Roboto Slab"/>
                <a:cs typeface="Roboto Slab"/>
                <a:sym typeface="Roboto Slab"/>
              </a:rPr>
              <a:t>oint lies outside of </a:t>
            </a:r>
            <a:br>
              <a:rPr lang="en-GB" sz="1800">
                <a:solidFill>
                  <a:schemeClr val="dk1"/>
                </a:solidFill>
                <a:highlight>
                  <a:srgbClr val="FFFFFF"/>
                </a:highlight>
                <a:latin typeface="Roboto Slab"/>
                <a:ea typeface="Roboto Slab"/>
                <a:cs typeface="Roboto Slab"/>
                <a:sym typeface="Roboto Slab"/>
              </a:rPr>
            </a:br>
            <a:r>
              <a:rPr lang="en-GB" sz="1800">
                <a:solidFill>
                  <a:schemeClr val="dk1"/>
                </a:solidFill>
                <a:highlight>
                  <a:srgbClr val="FFFFFF"/>
                </a:highlight>
                <a:latin typeface="Roboto Slab"/>
                <a:ea typeface="Roboto Slab"/>
                <a:cs typeface="Roboto Slab"/>
                <a:sym typeface="Roboto Slab"/>
              </a:rPr>
              <a:t>error margin.</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71" name="Google Shape;271;p44"/>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72" name="Google Shape;272;p44"/>
          <p:cNvPicPr preferRelativeResize="0"/>
          <p:nvPr/>
        </p:nvPicPr>
        <p:blipFill>
          <a:blip r:embed="rId4">
            <a:alphaModFix/>
          </a:blip>
          <a:stretch>
            <a:fillRect/>
          </a:stretch>
        </p:blipFill>
        <p:spPr>
          <a:xfrm>
            <a:off x="5095900" y="2588150"/>
            <a:ext cx="3488724" cy="2616600"/>
          </a:xfrm>
          <a:prstGeom prst="rect">
            <a:avLst/>
          </a:prstGeom>
          <a:noFill/>
          <a:ln>
            <a:noFill/>
          </a:ln>
        </p:spPr>
      </p:pic>
      <p:pic>
        <p:nvPicPr>
          <p:cNvPr id="273" name="Google Shape;273;p44"/>
          <p:cNvPicPr preferRelativeResize="0"/>
          <p:nvPr/>
        </p:nvPicPr>
        <p:blipFill>
          <a:blip r:embed="rId5">
            <a:alphaModFix/>
          </a:blip>
          <a:stretch>
            <a:fillRect/>
          </a:stretch>
        </p:blipFill>
        <p:spPr>
          <a:xfrm>
            <a:off x="1355350" y="3052398"/>
            <a:ext cx="2444525" cy="53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a:t>
            </a:r>
            <a:endParaRPr/>
          </a:p>
        </p:txBody>
      </p:sp>
      <p:sp>
        <p:nvSpPr>
          <p:cNvPr id="279" name="Google Shape;279;p4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0" name="Google Shape;280;p45"/>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81" name="Google Shape;281;p45"/>
          <p:cNvSpPr txBox="1"/>
          <p:nvPr/>
        </p:nvSpPr>
        <p:spPr>
          <a:xfrm>
            <a:off x="829200" y="1672667"/>
            <a:ext cx="7485600" cy="513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Solve convex optimization problem using quadratic programming (Not covered)</a:t>
            </a:r>
            <a:endParaRPr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Simple, easy to interpret algorithm</a:t>
            </a:r>
            <a:endParaRPr sz="1800">
              <a:solidFill>
                <a:schemeClr val="dk1"/>
              </a:solidFill>
              <a:highlight>
                <a:srgbClr val="FFFFFF"/>
              </a:highlight>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GB" sz="1800">
                <a:solidFill>
                  <a:schemeClr val="dk1"/>
                </a:solidFill>
                <a:highlight>
                  <a:srgbClr val="FFFFFF"/>
                </a:highlight>
                <a:latin typeface="Roboto Slab"/>
                <a:ea typeface="Roboto Slab"/>
                <a:cs typeface="Roboto Slab"/>
                <a:sym typeface="Roboto Slab"/>
              </a:rPr>
              <a:t>What about non-linearly separable feature spaces??</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82" name="Google Shape;282;p45"/>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Kernel Functions</a:t>
            </a:r>
            <a:endParaRPr/>
          </a:p>
        </p:txBody>
      </p:sp>
      <p:sp>
        <p:nvSpPr>
          <p:cNvPr id="288" name="Google Shape;288;p4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9" name="Google Shape;289;p46"/>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290" name="Google Shape;290;p46"/>
          <p:cNvPicPr preferRelativeResize="0"/>
          <p:nvPr/>
        </p:nvPicPr>
        <p:blipFill>
          <a:blip r:embed="rId3">
            <a:alphaModFix/>
          </a:blip>
          <a:stretch>
            <a:fillRect/>
          </a:stretch>
        </p:blipFill>
        <p:spPr>
          <a:xfrm>
            <a:off x="2406749" y="1550083"/>
            <a:ext cx="4330525" cy="3101275"/>
          </a:xfrm>
          <a:prstGeom prst="rect">
            <a:avLst/>
          </a:prstGeom>
          <a:noFill/>
          <a:ln>
            <a:noFill/>
          </a:ln>
        </p:spPr>
      </p:pic>
      <p:sp>
        <p:nvSpPr>
          <p:cNvPr id="291" name="Google Shape;291;p46"/>
          <p:cNvSpPr txBox="1"/>
          <p:nvPr/>
        </p:nvSpPr>
        <p:spPr>
          <a:xfrm>
            <a:off x="1081325" y="4931892"/>
            <a:ext cx="7151100" cy="127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Kernel functions do the same thing as transforming points from one feature space to another.</a:t>
            </a:r>
            <a:endParaRPr sz="18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Features, so many of them...</a:t>
            </a:r>
            <a:endParaRPr sz="2400"/>
          </a:p>
        </p:txBody>
      </p:sp>
      <p:sp>
        <p:nvSpPr>
          <p:cNvPr id="297" name="Google Shape;297;p4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8" name="Google Shape;298;p47"/>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Images and video data</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Gene expression data</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NLP tasks with very large vocabularies</a:t>
            </a:r>
            <a:endParaRPr sz="18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Dimensionality Reduction</a:t>
            </a:r>
            <a:endParaRPr sz="2400"/>
          </a:p>
        </p:txBody>
      </p:sp>
      <p:sp>
        <p:nvSpPr>
          <p:cNvPr id="304" name="Google Shape;304;p4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5" name="Google Shape;305;p48"/>
          <p:cNvSpPr txBox="1"/>
          <p:nvPr/>
        </p:nvSpPr>
        <p:spPr>
          <a:xfrm>
            <a:off x="766475" y="1573300"/>
            <a:ext cx="7571700" cy="50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Dimensionality reduction is an unsupervised machine learning task!</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Given dataset X with m features, we wish to learn X’ with m’ features, where m’ &lt;&lt; m</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PROS</a:t>
            </a:r>
            <a:endParaRPr b="1"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Reduces variance of the model</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Reduce model complexity and training time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Find the most relevant features (or combinations of features)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Data compression</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CONS</a:t>
            </a:r>
            <a:endParaRPr b="1"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Loss of interpretability</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Some algorithms oversimplify assumptions on data structure</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11" name="Google Shape;311;p4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12" name="Google Shape;312;p49"/>
          <p:cNvSpPr txBox="1"/>
          <p:nvPr/>
        </p:nvSpPr>
        <p:spPr>
          <a:xfrm>
            <a:off x="766475" y="1573300"/>
            <a:ext cx="7571700" cy="45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Goal: Project data into lower dimension subspace, given </a:t>
            </a:r>
            <a:r>
              <a:rPr lang="en-GB" sz="1800">
                <a:solidFill>
                  <a:schemeClr val="dk1"/>
                </a:solidFill>
                <a:latin typeface="Roboto Slab"/>
                <a:ea typeface="Roboto Slab"/>
                <a:cs typeface="Roboto Slab"/>
                <a:sym typeface="Roboto Slab"/>
              </a:rPr>
              <a:t>matrix X with m features, we wish to learn X’ with m’ features, where m’ &lt;&lt; m</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How do we ensure the preservation of important information?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Criteria - Projection onto linear subspace must </a:t>
            </a:r>
            <a:r>
              <a:rPr b="1" lang="en-GB" sz="1800">
                <a:solidFill>
                  <a:schemeClr val="dk1"/>
                </a:solidFill>
                <a:latin typeface="Roboto Slab"/>
                <a:ea typeface="Roboto Slab"/>
                <a:cs typeface="Roboto Slab"/>
                <a:sym typeface="Roboto Slab"/>
              </a:rPr>
              <a:t>maximize </a:t>
            </a:r>
            <a:r>
              <a:rPr lang="en-GB" sz="1800">
                <a:solidFill>
                  <a:schemeClr val="dk1"/>
                </a:solidFill>
                <a:latin typeface="Roboto Slab"/>
                <a:ea typeface="Roboto Slab"/>
                <a:cs typeface="Roboto Slab"/>
                <a:sym typeface="Roboto Slab"/>
              </a:rPr>
              <a:t>variance described</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13" name="Google Shape;313;p49"/>
          <p:cNvSpPr/>
          <p:nvPr/>
        </p:nvSpPr>
        <p:spPr>
          <a:xfrm>
            <a:off x="7300725" y="1909150"/>
            <a:ext cx="933000" cy="377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49"/>
          <p:cNvPicPr preferRelativeResize="0"/>
          <p:nvPr/>
        </p:nvPicPr>
        <p:blipFill>
          <a:blip r:embed="rId3">
            <a:alphaModFix/>
          </a:blip>
          <a:stretch>
            <a:fillRect/>
          </a:stretch>
        </p:blipFill>
        <p:spPr>
          <a:xfrm>
            <a:off x="3286796" y="2355127"/>
            <a:ext cx="1746500" cy="642100"/>
          </a:xfrm>
          <a:prstGeom prst="rect">
            <a:avLst/>
          </a:prstGeom>
          <a:noFill/>
          <a:ln>
            <a:noFill/>
          </a:ln>
        </p:spPr>
      </p:pic>
      <p:pic>
        <p:nvPicPr>
          <p:cNvPr id="315" name="Google Shape;315;p49"/>
          <p:cNvPicPr preferRelativeResize="0"/>
          <p:nvPr/>
        </p:nvPicPr>
        <p:blipFill>
          <a:blip r:embed="rId4">
            <a:alphaModFix/>
          </a:blip>
          <a:stretch>
            <a:fillRect/>
          </a:stretch>
        </p:blipFill>
        <p:spPr>
          <a:xfrm>
            <a:off x="2279238" y="4004624"/>
            <a:ext cx="4546174" cy="217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21" name="Google Shape;321;p5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22" name="Google Shape;322;p50"/>
          <p:cNvSpPr txBox="1"/>
          <p:nvPr/>
        </p:nvSpPr>
        <p:spPr>
          <a:xfrm>
            <a:off x="786150" y="20264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Goal</a:t>
            </a:r>
            <a:r>
              <a:rPr lang="en-GB" sz="1800">
                <a:latin typeface="Roboto Slab"/>
                <a:ea typeface="Roboto Slab"/>
                <a:cs typeface="Roboto Slab"/>
                <a:sym typeface="Roboto Slab"/>
              </a:rPr>
              <a:t>: Project data into lower dimension subspace, given </a:t>
            </a:r>
            <a:r>
              <a:rPr lang="en-GB" sz="1800">
                <a:solidFill>
                  <a:schemeClr val="dk1"/>
                </a:solidFill>
                <a:latin typeface="Roboto Slab"/>
                <a:ea typeface="Roboto Slab"/>
                <a:cs typeface="Roboto Slab"/>
                <a:sym typeface="Roboto Slab"/>
              </a:rPr>
              <a:t>matrix X with m features, we wish to learn X’ with m’ features, where m’ &lt;&lt; m</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Select the projection dimension m’ using </a:t>
            </a:r>
            <a:r>
              <a:rPr b="1" lang="en-GB" sz="1800">
                <a:solidFill>
                  <a:schemeClr val="dk1"/>
                </a:solidFill>
                <a:latin typeface="Roboto Slab"/>
                <a:ea typeface="Roboto Slab"/>
                <a:cs typeface="Roboto Slab"/>
                <a:sym typeface="Roboto Slab"/>
              </a:rPr>
              <a:t>cross-validation</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323" name="Google Shape;323;p50"/>
          <p:cNvPicPr preferRelativeResize="0"/>
          <p:nvPr/>
        </p:nvPicPr>
        <p:blipFill>
          <a:blip r:embed="rId3">
            <a:alphaModFix/>
          </a:blip>
          <a:stretch>
            <a:fillRect/>
          </a:stretch>
        </p:blipFill>
        <p:spPr>
          <a:xfrm>
            <a:off x="1195950" y="3073846"/>
            <a:ext cx="6752100" cy="2144194"/>
          </a:xfrm>
          <a:prstGeom prst="rect">
            <a:avLst/>
          </a:prstGeom>
          <a:noFill/>
          <a:ln>
            <a:noFill/>
          </a:ln>
        </p:spPr>
      </p:pic>
      <p:sp>
        <p:nvSpPr>
          <p:cNvPr id="324" name="Google Shape;324;p50"/>
          <p:cNvSpPr/>
          <p:nvPr/>
        </p:nvSpPr>
        <p:spPr>
          <a:xfrm>
            <a:off x="7349850" y="2388050"/>
            <a:ext cx="1008000" cy="367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CC0000"/>
                </a:solidFill>
              </a:rPr>
              <a:t>Step 1 - Standardization</a:t>
            </a:r>
            <a:endParaRPr sz="3000"/>
          </a:p>
        </p:txBody>
      </p:sp>
      <p:sp>
        <p:nvSpPr>
          <p:cNvPr id="330" name="Google Shape;330;p5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1" name="Google Shape;331;p51"/>
          <p:cNvSpPr txBox="1"/>
          <p:nvPr/>
        </p:nvSpPr>
        <p:spPr>
          <a:xfrm>
            <a:off x="786150" y="1842725"/>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Typically, we center the examples by subtracting the mean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We can also then divide the value by its standard deviation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 This process is called </a:t>
            </a:r>
            <a:r>
              <a:rPr b="1" lang="en-GB" sz="1800">
                <a:solidFill>
                  <a:schemeClr val="dk1"/>
                </a:solidFill>
                <a:latin typeface="Roboto Slab"/>
                <a:ea typeface="Roboto Slab"/>
                <a:cs typeface="Roboto Slab"/>
                <a:sym typeface="Roboto Slab"/>
              </a:rPr>
              <a:t>standardization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332" name="Google Shape;332;p51"/>
          <p:cNvPicPr preferRelativeResize="0"/>
          <p:nvPr/>
        </p:nvPicPr>
        <p:blipFill>
          <a:blip r:embed="rId3">
            <a:alphaModFix/>
          </a:blip>
          <a:stretch>
            <a:fillRect/>
          </a:stretch>
        </p:blipFill>
        <p:spPr>
          <a:xfrm>
            <a:off x="3706200" y="2514358"/>
            <a:ext cx="1731600" cy="617644"/>
          </a:xfrm>
          <a:prstGeom prst="rect">
            <a:avLst/>
          </a:prstGeom>
          <a:noFill/>
          <a:ln>
            <a:noFill/>
          </a:ln>
        </p:spPr>
      </p:pic>
      <p:pic>
        <p:nvPicPr>
          <p:cNvPr id="333" name="Google Shape;333;p51"/>
          <p:cNvPicPr preferRelativeResize="0"/>
          <p:nvPr/>
        </p:nvPicPr>
        <p:blipFill>
          <a:blip r:embed="rId4">
            <a:alphaModFix/>
          </a:blip>
          <a:stretch>
            <a:fillRect/>
          </a:stretch>
        </p:blipFill>
        <p:spPr>
          <a:xfrm>
            <a:off x="786138" y="3855175"/>
            <a:ext cx="3510625" cy="1103675"/>
          </a:xfrm>
          <a:prstGeom prst="rect">
            <a:avLst/>
          </a:prstGeom>
          <a:noFill/>
          <a:ln>
            <a:noFill/>
          </a:ln>
        </p:spPr>
      </p:pic>
      <p:pic>
        <p:nvPicPr>
          <p:cNvPr id="334" name="Google Shape;334;p51"/>
          <p:cNvPicPr preferRelativeResize="0"/>
          <p:nvPr/>
        </p:nvPicPr>
        <p:blipFill rotWithShape="1">
          <a:blip r:embed="rId5">
            <a:alphaModFix/>
          </a:blip>
          <a:srcRect b="0" l="4093" r="38249" t="0"/>
          <a:stretch/>
        </p:blipFill>
        <p:spPr>
          <a:xfrm>
            <a:off x="5088600" y="3565200"/>
            <a:ext cx="3722901" cy="254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786150" y="410825"/>
            <a:ext cx="7571700" cy="7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Numerical Example</a:t>
            </a:r>
            <a:endParaRPr sz="2400"/>
          </a:p>
        </p:txBody>
      </p:sp>
      <p:sp>
        <p:nvSpPr>
          <p:cNvPr id="340" name="Google Shape;340;p5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41" name="Google Shape;341;p52"/>
          <p:cNvPicPr preferRelativeResize="0"/>
          <p:nvPr/>
        </p:nvPicPr>
        <p:blipFill>
          <a:blip r:embed="rId3">
            <a:alphaModFix/>
          </a:blip>
          <a:stretch>
            <a:fillRect/>
          </a:stretch>
        </p:blipFill>
        <p:spPr>
          <a:xfrm>
            <a:off x="1115900" y="2134803"/>
            <a:ext cx="6912200" cy="2268425"/>
          </a:xfrm>
          <a:prstGeom prst="rect">
            <a:avLst/>
          </a:prstGeom>
          <a:noFill/>
          <a:ln>
            <a:noFill/>
          </a:ln>
        </p:spPr>
      </p:pic>
      <p:pic>
        <p:nvPicPr>
          <p:cNvPr id="342" name="Google Shape;342;p52"/>
          <p:cNvPicPr preferRelativeResize="0"/>
          <p:nvPr/>
        </p:nvPicPr>
        <p:blipFill>
          <a:blip r:embed="rId4">
            <a:alphaModFix/>
          </a:blip>
          <a:stretch>
            <a:fillRect/>
          </a:stretch>
        </p:blipFill>
        <p:spPr>
          <a:xfrm>
            <a:off x="3266875" y="4884225"/>
            <a:ext cx="2333050" cy="45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CC0000"/>
                </a:solidFill>
              </a:rPr>
              <a:t>Step 1 - Standardization</a:t>
            </a:r>
            <a:endParaRPr sz="3000"/>
          </a:p>
        </p:txBody>
      </p:sp>
      <p:sp>
        <p:nvSpPr>
          <p:cNvPr id="348" name="Google Shape;348;p5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9" name="Google Shape;349;p53"/>
          <p:cNvSpPr txBox="1"/>
          <p:nvPr/>
        </p:nvSpPr>
        <p:spPr>
          <a:xfrm>
            <a:off x="786150" y="1842725"/>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1"/>
                </a:solidFill>
                <a:latin typeface="Roboto Slab"/>
                <a:ea typeface="Roboto Slab"/>
                <a:cs typeface="Roboto Slab"/>
                <a:sym typeface="Roboto Slab"/>
              </a:rPr>
              <a:t>Why?</a:t>
            </a:r>
            <a:endParaRPr b="1" sz="24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PCA </a:t>
            </a:r>
            <a:r>
              <a:rPr lang="en-GB" sz="1800">
                <a:solidFill>
                  <a:schemeClr val="dk1"/>
                </a:solidFill>
                <a:latin typeface="Roboto Slab"/>
                <a:ea typeface="Roboto Slab"/>
                <a:cs typeface="Roboto Slab"/>
                <a:sym typeface="Roboto Slab"/>
              </a:rPr>
              <a:t> is quite sensitive to different variances of the initial variables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rPr lang="en-GB" sz="1800">
                <a:solidFill>
                  <a:schemeClr val="dk1"/>
                </a:solidFill>
                <a:latin typeface="Roboto Slab"/>
                <a:ea typeface="Roboto Slab"/>
                <a:cs typeface="Roboto Slab"/>
                <a:sym typeface="Roboto Slab"/>
              </a:rPr>
              <a:t>→ if there are large differences between the ranges of initial variables, those variables with larger ranges will dominate over those with small ranges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rPr lang="en-GB" sz="1800">
                <a:solidFill>
                  <a:schemeClr val="dk1"/>
                </a:solidFill>
                <a:latin typeface="Roboto Slab"/>
                <a:ea typeface="Roboto Slab"/>
                <a:cs typeface="Roboto Slab"/>
                <a:sym typeface="Roboto Slab"/>
              </a:rPr>
              <a:t>Ex: a variable that ranges between 0 and 100 will dominate over a variable that ranges between 0 and 1), which will lead to biased results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Today’s Agenda</a:t>
            </a:r>
            <a:endParaRPr sz="2400"/>
          </a:p>
        </p:txBody>
      </p:sp>
      <p:sp>
        <p:nvSpPr>
          <p:cNvPr id="188" name="Google Shape;188;p36"/>
          <p:cNvSpPr txBox="1"/>
          <p:nvPr>
            <p:ph idx="1" type="body"/>
          </p:nvPr>
        </p:nvSpPr>
        <p:spPr>
          <a:xfrm>
            <a:off x="786150" y="1682267"/>
            <a:ext cx="7571700" cy="42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Support Vector Machines (SVMs)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Dimensionality Reduction Motivation</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Quick Review on Eigenvectors and Eigenvalues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Principal Component Analysis (PCA)</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PCA Demo</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189" name="Google Shape;189;p3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Step 2 - Compute the Covariance Matrix</a:t>
            </a:r>
            <a:endParaRPr sz="2400"/>
          </a:p>
        </p:txBody>
      </p:sp>
      <p:sp>
        <p:nvSpPr>
          <p:cNvPr id="355" name="Google Shape;355;p5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56" name="Google Shape;356;p54"/>
          <p:cNvSpPr txBox="1"/>
          <p:nvPr/>
        </p:nvSpPr>
        <p:spPr>
          <a:xfrm>
            <a:off x="835950" y="1895750"/>
            <a:ext cx="7472100" cy="42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For a feature space of dimension m, we define the covariance matrix to be a  m x m  matrix, where the entries of the matrix are formed by the covariance of  all possible pairs of features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E.g., for a 3-dimensional data set with 3 variables x, y, and z, the covariance matrix is a 3×3 matrix of this from:</a:t>
            </a:r>
            <a:endParaRPr sz="1800">
              <a:latin typeface="Roboto Slab"/>
              <a:ea typeface="Roboto Slab"/>
              <a:cs typeface="Roboto Slab"/>
              <a:sym typeface="Roboto Slab"/>
            </a:endParaRPr>
          </a:p>
        </p:txBody>
      </p:sp>
      <p:pic>
        <p:nvPicPr>
          <p:cNvPr id="357" name="Google Shape;357;p54"/>
          <p:cNvPicPr preferRelativeResize="0"/>
          <p:nvPr/>
        </p:nvPicPr>
        <p:blipFill>
          <a:blip r:embed="rId3">
            <a:alphaModFix/>
          </a:blip>
          <a:stretch>
            <a:fillRect/>
          </a:stretch>
        </p:blipFill>
        <p:spPr>
          <a:xfrm>
            <a:off x="1368813" y="4405150"/>
            <a:ext cx="5805475" cy="134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Does Covariance Tell Us?</a:t>
            </a:r>
            <a:endParaRPr sz="2400"/>
          </a:p>
        </p:txBody>
      </p:sp>
      <p:sp>
        <p:nvSpPr>
          <p:cNvPr id="363" name="Google Shape;363;p5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64" name="Google Shape;364;p55"/>
          <p:cNvSpPr txBox="1"/>
          <p:nvPr/>
        </p:nvSpPr>
        <p:spPr>
          <a:xfrm>
            <a:off x="581400" y="1895750"/>
            <a:ext cx="7981200" cy="42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The numerical values give some information, but what’s important is the </a:t>
            </a:r>
            <a:r>
              <a:rPr b="1" lang="en-GB" sz="1800">
                <a:latin typeface="Roboto Slab"/>
                <a:ea typeface="Roboto Slab"/>
                <a:cs typeface="Roboto Slab"/>
                <a:sym typeface="Roboto Slab"/>
              </a:rPr>
              <a:t>sign </a:t>
            </a:r>
            <a:r>
              <a:rPr lang="en-GB" sz="1800">
                <a:latin typeface="Roboto Slab"/>
                <a:ea typeface="Roboto Slab"/>
                <a:cs typeface="Roboto Slab"/>
                <a:sym typeface="Roboto Slab"/>
              </a:rPr>
              <a:t>of the covariance between two variables!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Positive: the two variables increase or decrease together → </a:t>
            </a:r>
            <a:r>
              <a:rPr b="1" lang="en-GB" sz="1800">
                <a:latin typeface="Roboto Slab"/>
                <a:ea typeface="Roboto Slab"/>
                <a:cs typeface="Roboto Slab"/>
                <a:sym typeface="Roboto Slab"/>
              </a:rPr>
              <a:t>correlated</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Negative: One increases when the other decreases  → </a:t>
            </a:r>
            <a:r>
              <a:rPr b="1" lang="en-GB" sz="1800">
                <a:latin typeface="Roboto Slab"/>
                <a:ea typeface="Roboto Slab"/>
                <a:cs typeface="Roboto Slab"/>
                <a:sym typeface="Roboto Slab"/>
              </a:rPr>
              <a:t>inversely correlated</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TLDR: the covariance matrix is just a table summarizing the correlations between all possible pairs of features </a:t>
            </a:r>
            <a:endParaRPr sz="1800">
              <a:latin typeface="Roboto Slab"/>
              <a:ea typeface="Roboto Slab"/>
              <a:cs typeface="Roboto Slab"/>
              <a:sym typeface="Roboto Slab"/>
            </a:endParaRPr>
          </a:p>
        </p:txBody>
      </p:sp>
      <p:pic>
        <p:nvPicPr>
          <p:cNvPr id="365" name="Google Shape;365;p55"/>
          <p:cNvPicPr preferRelativeResize="0"/>
          <p:nvPr/>
        </p:nvPicPr>
        <p:blipFill>
          <a:blip r:embed="rId3">
            <a:alphaModFix/>
          </a:blip>
          <a:stretch>
            <a:fillRect/>
          </a:stretch>
        </p:blipFill>
        <p:spPr>
          <a:xfrm>
            <a:off x="2262175" y="5270075"/>
            <a:ext cx="4619625" cy="1238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786150" y="565926"/>
            <a:ext cx="7571700" cy="46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PCA - The Covariance Matrix</a:t>
            </a:r>
            <a:endParaRPr sz="2400"/>
          </a:p>
        </p:txBody>
      </p:sp>
      <p:sp>
        <p:nvSpPr>
          <p:cNvPr id="371" name="Google Shape;371;p5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2" name="Google Shape;372;p56"/>
          <p:cNvSpPr txBox="1"/>
          <p:nvPr/>
        </p:nvSpPr>
        <p:spPr>
          <a:xfrm>
            <a:off x="7063650" y="6450675"/>
            <a:ext cx="12942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Image Credits</a:t>
            </a:r>
            <a:endParaRPr/>
          </a:p>
        </p:txBody>
      </p:sp>
      <p:pic>
        <p:nvPicPr>
          <p:cNvPr id="373" name="Google Shape;373;p56"/>
          <p:cNvPicPr preferRelativeResize="0"/>
          <p:nvPr/>
        </p:nvPicPr>
        <p:blipFill>
          <a:blip r:embed="rId4">
            <a:alphaModFix/>
          </a:blip>
          <a:stretch>
            <a:fillRect/>
          </a:stretch>
        </p:blipFill>
        <p:spPr>
          <a:xfrm>
            <a:off x="1736336" y="1034225"/>
            <a:ext cx="5671314" cy="5510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Step 3 - Compute the eigenvectors/eigenvalues</a:t>
            </a:r>
            <a:endParaRPr sz="2400"/>
          </a:p>
        </p:txBody>
      </p:sp>
      <p:sp>
        <p:nvSpPr>
          <p:cNvPr id="379" name="Google Shape;379;p5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0" name="Google Shape;380;p57"/>
          <p:cNvSpPr txBox="1"/>
          <p:nvPr/>
        </p:nvSpPr>
        <p:spPr>
          <a:xfrm>
            <a:off x="581400" y="1895750"/>
            <a:ext cx="7981200" cy="42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We now compute the eigenvectors and eigenvalues of the covariance matrix, which will help us find the </a:t>
            </a:r>
            <a:r>
              <a:rPr b="1" lang="en-GB" sz="1800">
                <a:latin typeface="Roboto Slab"/>
                <a:ea typeface="Roboto Slab"/>
                <a:cs typeface="Roboto Slab"/>
                <a:sym typeface="Roboto Slab"/>
              </a:rPr>
              <a:t>principal components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2000">
                <a:latin typeface="Roboto Slab"/>
                <a:ea typeface="Roboto Slab"/>
                <a:cs typeface="Roboto Slab"/>
                <a:sym typeface="Roboto Slab"/>
              </a:rPr>
              <a:t>What are the principal components?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rPr lang="en-GB" sz="2000">
                <a:latin typeface="Roboto Slab"/>
                <a:ea typeface="Roboto Slab"/>
                <a:cs typeface="Roboto Slab"/>
                <a:sym typeface="Roboto Slab"/>
              </a:rPr>
              <a:t>→ </a:t>
            </a:r>
            <a:r>
              <a:rPr lang="en-GB" sz="1800">
                <a:latin typeface="Roboto Slab"/>
                <a:ea typeface="Roboto Slab"/>
                <a:cs typeface="Roboto Slab"/>
                <a:sym typeface="Roboto Slab"/>
              </a:rPr>
              <a:t>new variables that are constructed as linear combinations of initial variables.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Combinations built such that the new variables are uncorrelated and most of the information within the initial variables is squeezed into the first components</a:t>
            </a:r>
            <a:endParaRPr sz="1800">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86" name="Google Shape;386;p5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7" name="Google Shape;387;p58"/>
          <p:cNvSpPr txBox="1"/>
          <p:nvPr/>
        </p:nvSpPr>
        <p:spPr>
          <a:xfrm>
            <a:off x="693000" y="1524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88" name="Google Shape;388;p58"/>
          <p:cNvPicPr preferRelativeResize="0"/>
          <p:nvPr/>
        </p:nvPicPr>
        <p:blipFill rotWithShape="1">
          <a:blip r:embed="rId3">
            <a:alphaModFix/>
          </a:blip>
          <a:srcRect b="1864" l="0" r="0" t="0"/>
          <a:stretch/>
        </p:blipFill>
        <p:spPr>
          <a:xfrm>
            <a:off x="1614575" y="1851525"/>
            <a:ext cx="6458524" cy="390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94" name="Google Shape;394;p5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95" name="Google Shape;395;p59"/>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96" name="Google Shape;396;p59"/>
          <p:cNvPicPr preferRelativeResize="0"/>
          <p:nvPr/>
        </p:nvPicPr>
        <p:blipFill>
          <a:blip r:embed="rId3">
            <a:alphaModFix/>
          </a:blip>
          <a:stretch>
            <a:fillRect/>
          </a:stretch>
        </p:blipFill>
        <p:spPr>
          <a:xfrm>
            <a:off x="2104125" y="1831237"/>
            <a:ext cx="5475000" cy="4042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402" name="Google Shape;402;p6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3" name="Google Shape;403;p60"/>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404" name="Google Shape;404;p60"/>
          <p:cNvPicPr preferRelativeResize="0"/>
          <p:nvPr/>
        </p:nvPicPr>
        <p:blipFill>
          <a:blip r:embed="rId3">
            <a:alphaModFix/>
          </a:blip>
          <a:stretch>
            <a:fillRect/>
          </a:stretch>
        </p:blipFill>
        <p:spPr>
          <a:xfrm>
            <a:off x="1805800" y="1864738"/>
            <a:ext cx="6089000" cy="397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410" name="Google Shape;410;p6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11" name="Google Shape;411;p61"/>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412" name="Google Shape;412;p61"/>
          <p:cNvPicPr preferRelativeResize="0"/>
          <p:nvPr/>
        </p:nvPicPr>
        <p:blipFill>
          <a:blip r:embed="rId3">
            <a:alphaModFix/>
          </a:blip>
          <a:stretch>
            <a:fillRect/>
          </a:stretch>
        </p:blipFill>
        <p:spPr>
          <a:xfrm>
            <a:off x="1835225" y="1925600"/>
            <a:ext cx="6044525" cy="3853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418" name="Google Shape;418;p6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19" name="Google Shape;419;p62"/>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420" name="Google Shape;420;p62"/>
          <p:cNvPicPr preferRelativeResize="0"/>
          <p:nvPr/>
        </p:nvPicPr>
        <p:blipFill>
          <a:blip r:embed="rId3">
            <a:alphaModFix/>
          </a:blip>
          <a:stretch>
            <a:fillRect/>
          </a:stretch>
        </p:blipFill>
        <p:spPr>
          <a:xfrm>
            <a:off x="1792175" y="1882600"/>
            <a:ext cx="6142176" cy="3939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426" name="Google Shape;426;p6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427" name="Google Shape;427;p63"/>
          <p:cNvPicPr preferRelativeResize="0"/>
          <p:nvPr/>
        </p:nvPicPr>
        <p:blipFill>
          <a:blip r:embed="rId3">
            <a:alphaModFix/>
          </a:blip>
          <a:stretch>
            <a:fillRect/>
          </a:stretch>
        </p:blipFill>
        <p:spPr>
          <a:xfrm>
            <a:off x="1519525" y="1935001"/>
            <a:ext cx="6599399" cy="298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 (SVM)</a:t>
            </a:r>
            <a:endParaRPr/>
          </a:p>
        </p:txBody>
      </p:sp>
      <p:sp>
        <p:nvSpPr>
          <p:cNvPr id="195" name="Google Shape;195;p3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96" name="Google Shape;196;p37"/>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197" name="Google Shape;197;p37"/>
          <p:cNvPicPr preferRelativeResize="0"/>
          <p:nvPr/>
        </p:nvPicPr>
        <p:blipFill>
          <a:blip r:embed="rId3">
            <a:alphaModFix/>
          </a:blip>
          <a:stretch>
            <a:fillRect/>
          </a:stretch>
        </p:blipFill>
        <p:spPr>
          <a:xfrm>
            <a:off x="2453474" y="1632383"/>
            <a:ext cx="3394075" cy="2716275"/>
          </a:xfrm>
          <a:prstGeom prst="rect">
            <a:avLst/>
          </a:prstGeom>
          <a:noFill/>
          <a:ln>
            <a:noFill/>
          </a:ln>
        </p:spPr>
      </p:pic>
      <p:sp>
        <p:nvSpPr>
          <p:cNvPr id="198" name="Google Shape;198;p37"/>
          <p:cNvSpPr txBox="1"/>
          <p:nvPr/>
        </p:nvSpPr>
        <p:spPr>
          <a:xfrm>
            <a:off x="829200" y="4462375"/>
            <a:ext cx="7485600" cy="13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Fundamental ML Algorithm:</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generally used for </a:t>
            </a:r>
            <a:r>
              <a:rPr b="1" lang="en-GB" sz="1800">
                <a:latin typeface="Roboto Slab"/>
                <a:ea typeface="Roboto Slab"/>
                <a:cs typeface="Roboto Slab"/>
                <a:sym typeface="Roboto Slab"/>
              </a:rPr>
              <a:t>classification</a:t>
            </a:r>
            <a:r>
              <a:rPr lang="en-GB" sz="1800">
                <a:latin typeface="Roboto Slab"/>
                <a:ea typeface="Roboto Slab"/>
                <a:cs typeface="Roboto Slab"/>
                <a:sym typeface="Roboto Slab"/>
              </a:rPr>
              <a:t> tasks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Simple, inexpensive algorithm with relatively good performance</a:t>
            </a:r>
            <a:endParaRPr sz="1800">
              <a:latin typeface="Roboto Slab"/>
              <a:ea typeface="Roboto Slab"/>
              <a:cs typeface="Roboto Slab"/>
              <a:sym typeface="Roboto Slab"/>
            </a:endParaRPr>
          </a:p>
        </p:txBody>
      </p:sp>
      <p:sp>
        <p:nvSpPr>
          <p:cNvPr id="199" name="Google Shape;199;p37"/>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Courtesy</a:t>
            </a:r>
            <a:endParaRPr sz="600">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PCA Summary</a:t>
            </a:r>
            <a:endParaRPr sz="2400"/>
          </a:p>
        </p:txBody>
      </p:sp>
      <p:sp>
        <p:nvSpPr>
          <p:cNvPr id="433" name="Google Shape;433;p6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34" name="Google Shape;434;p64"/>
          <p:cNvSpPr txBox="1"/>
          <p:nvPr/>
        </p:nvSpPr>
        <p:spPr>
          <a:xfrm>
            <a:off x="5124325" y="1573300"/>
            <a:ext cx="3213900" cy="23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Calculate covariance matrix X</a:t>
            </a:r>
            <a:r>
              <a:rPr baseline="30000" lang="en-GB" sz="1800">
                <a:solidFill>
                  <a:schemeClr val="dk1"/>
                </a:solidFill>
                <a:latin typeface="Roboto Slab"/>
                <a:ea typeface="Roboto Slab"/>
                <a:cs typeface="Roboto Slab"/>
                <a:sym typeface="Roboto Slab"/>
              </a:rPr>
              <a:t>T</a:t>
            </a:r>
            <a:r>
              <a:rPr lang="en-GB" sz="1800">
                <a:solidFill>
                  <a:schemeClr val="dk1"/>
                </a:solidFill>
                <a:latin typeface="Roboto Slab"/>
                <a:ea typeface="Roboto Slab"/>
                <a:cs typeface="Roboto Slab"/>
                <a:sym typeface="Roboto Slab"/>
              </a:rPr>
              <a:t>X, then compute the W matrix (with columns being the eigenvectors of covariance matrix)</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Take m’ most relevant components (determined via cross-validation)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435" name="Google Shape;435;p64"/>
          <p:cNvPicPr preferRelativeResize="0"/>
          <p:nvPr/>
        </p:nvPicPr>
        <p:blipFill>
          <a:blip r:embed="rId3">
            <a:alphaModFix/>
          </a:blip>
          <a:stretch>
            <a:fillRect/>
          </a:stretch>
        </p:blipFill>
        <p:spPr>
          <a:xfrm>
            <a:off x="375625" y="2369200"/>
            <a:ext cx="4748702" cy="3276600"/>
          </a:xfrm>
          <a:prstGeom prst="rect">
            <a:avLst/>
          </a:prstGeom>
          <a:noFill/>
          <a:ln>
            <a:noFill/>
          </a:ln>
        </p:spPr>
      </p:pic>
      <p:sp>
        <p:nvSpPr>
          <p:cNvPr id="436" name="Google Shape;436;p64"/>
          <p:cNvSpPr txBox="1"/>
          <p:nvPr/>
        </p:nvSpPr>
        <p:spPr>
          <a:xfrm>
            <a:off x="535950" y="1471850"/>
            <a:ext cx="67515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In summary, to compute m’ principal components:</a:t>
            </a:r>
            <a:endParaRPr sz="1800">
              <a:solidFill>
                <a:schemeClr val="dk1"/>
              </a:solidFill>
              <a:latin typeface="Roboto Slab"/>
              <a:ea typeface="Roboto Slab"/>
              <a:cs typeface="Roboto Slab"/>
              <a:sym typeface="Roboto Slab"/>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id="441" name="Google Shape;441;p65"/>
          <p:cNvPicPr preferRelativeResize="0"/>
          <p:nvPr/>
        </p:nvPicPr>
        <p:blipFill>
          <a:blip r:embed="rId3">
            <a:alphaModFix/>
          </a:blip>
          <a:stretch>
            <a:fillRect/>
          </a:stretch>
        </p:blipFill>
        <p:spPr>
          <a:xfrm>
            <a:off x="2146900" y="1855375"/>
            <a:ext cx="4381500" cy="4267200"/>
          </a:xfrm>
          <a:prstGeom prst="rect">
            <a:avLst/>
          </a:prstGeom>
          <a:noFill/>
          <a:ln>
            <a:noFill/>
          </a:ln>
        </p:spPr>
      </p:pic>
      <p:sp>
        <p:nvSpPr>
          <p:cNvPr id="442" name="Google Shape;442;p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PCA applications - </a:t>
            </a:r>
            <a:r>
              <a:rPr lang="en-GB" sz="2400">
                <a:solidFill>
                  <a:srgbClr val="CC0000"/>
                </a:solidFill>
              </a:rPr>
              <a:t>Eigenfaces</a:t>
            </a:r>
            <a:endParaRPr sz="2400">
              <a:solidFill>
                <a:srgbClr val="CC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6"/>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Homework</a:t>
            </a:r>
            <a:br>
              <a:rPr b="1" lang="en-GB" sz="6000">
                <a:solidFill>
                  <a:srgbClr val="CC0000"/>
                </a:solidFill>
              </a:rPr>
            </a:br>
            <a:r>
              <a:rPr b="1" lang="en-GB" sz="6000">
                <a:solidFill>
                  <a:srgbClr val="CC0000"/>
                </a:solidFill>
              </a:rPr>
              <a:t>Assignment</a:t>
            </a:r>
            <a:endParaRPr b="1" sz="6000">
              <a:solidFill>
                <a:srgbClr val="CC0000"/>
              </a:solidFill>
            </a:endParaRPr>
          </a:p>
        </p:txBody>
      </p:sp>
      <p:sp>
        <p:nvSpPr>
          <p:cNvPr id="448" name="Google Shape;448;p6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49" name="Google Shape;449;p66"/>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GB" sz="2000">
                <a:solidFill>
                  <a:schemeClr val="dk1"/>
                </a:solidFill>
                <a:latin typeface="Roboto Slab"/>
                <a:ea typeface="Roboto Slab"/>
                <a:cs typeface="Roboto Slab"/>
                <a:sym typeface="Roboto Slab"/>
              </a:rPr>
              <a:t>Support Vector Machines and PCA Exploration</a:t>
            </a:r>
            <a:r>
              <a:rPr b="1" lang="en-GB" sz="2000">
                <a:solidFill>
                  <a:schemeClr val="dk1"/>
                </a:solidFill>
                <a:latin typeface="Roboto Slab"/>
                <a:ea typeface="Roboto Slab"/>
                <a:cs typeface="Roboto Slab"/>
                <a:sym typeface="Roboto Slab"/>
              </a:rPr>
              <a:t>.</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GB" sz="2000">
                <a:solidFill>
                  <a:srgbClr val="1155CC"/>
                </a:solidFill>
                <a:latin typeface="Roboto Slab"/>
                <a:ea typeface="Roboto Slab"/>
                <a:cs typeface="Roboto Slab"/>
                <a:sym typeface="Roboto Slab"/>
              </a:rPr>
              <a:t>Assignment6-SVMsAndPCA.ipynb</a:t>
            </a:r>
            <a:r>
              <a:rPr b="1" lang="en-GB"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7"/>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Thanks!</a:t>
            </a:r>
            <a:endParaRPr b="1" sz="6000">
              <a:solidFill>
                <a:srgbClr val="CC0000"/>
              </a:solidFill>
            </a:endParaRPr>
          </a:p>
        </p:txBody>
      </p:sp>
      <p:sp>
        <p:nvSpPr>
          <p:cNvPr id="455" name="Google Shape;455;p67"/>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3600"/>
              <a:t>Any questions?</a:t>
            </a:r>
            <a:endParaRPr b="1" sz="3600"/>
          </a:p>
        </p:txBody>
      </p:sp>
      <p:sp>
        <p:nvSpPr>
          <p:cNvPr id="456" name="Google Shape;456;p6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457" name="Google Shape;457;p67"/>
          <p:cNvGrpSpPr/>
          <p:nvPr/>
        </p:nvGrpSpPr>
        <p:grpSpPr>
          <a:xfrm>
            <a:off x="3162652" y="4125077"/>
            <a:ext cx="3027498" cy="793498"/>
            <a:chOff x="3644952" y="1400027"/>
            <a:chExt cx="3027498" cy="793498"/>
          </a:xfrm>
        </p:grpSpPr>
        <p:pic>
          <p:nvPicPr>
            <p:cNvPr id="458" name="Google Shape;458;p67"/>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459" name="Google Shape;459;p67"/>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460" name="Google Shape;460;p67"/>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 (SVM)</a:t>
            </a:r>
            <a:endParaRPr/>
          </a:p>
        </p:txBody>
      </p:sp>
      <p:sp>
        <p:nvSpPr>
          <p:cNvPr id="205" name="Google Shape;205;p3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06" name="Google Shape;206;p38"/>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207" name="Google Shape;207;p38"/>
          <p:cNvPicPr preferRelativeResize="0"/>
          <p:nvPr/>
        </p:nvPicPr>
        <p:blipFill>
          <a:blip r:embed="rId3">
            <a:alphaModFix/>
          </a:blip>
          <a:stretch>
            <a:fillRect/>
          </a:stretch>
        </p:blipFill>
        <p:spPr>
          <a:xfrm>
            <a:off x="2679024" y="1756658"/>
            <a:ext cx="3394075" cy="2716275"/>
          </a:xfrm>
          <a:prstGeom prst="rect">
            <a:avLst/>
          </a:prstGeom>
          <a:noFill/>
          <a:ln>
            <a:noFill/>
          </a:ln>
        </p:spPr>
      </p:pic>
      <p:sp>
        <p:nvSpPr>
          <p:cNvPr id="208" name="Google Shape;208;p38"/>
          <p:cNvSpPr txBox="1"/>
          <p:nvPr/>
        </p:nvSpPr>
        <p:spPr>
          <a:xfrm>
            <a:off x="829200" y="4540800"/>
            <a:ext cx="74856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highlight>
                  <a:srgbClr val="FFFFFF"/>
                </a:highlight>
                <a:latin typeface="Roboto Slab"/>
                <a:ea typeface="Roboto Slab"/>
                <a:cs typeface="Roboto Slab"/>
                <a:sym typeface="Roboto Slab"/>
              </a:rPr>
              <a:t>Objective</a:t>
            </a:r>
            <a:r>
              <a:rPr lang="en-GB" sz="1800">
                <a:solidFill>
                  <a:schemeClr val="dk1"/>
                </a:solidFill>
                <a:highlight>
                  <a:srgbClr val="FFFFFF"/>
                </a:highlight>
                <a:latin typeface="Roboto Slab"/>
                <a:ea typeface="Roboto Slab"/>
                <a:cs typeface="Roboto Slab"/>
                <a:sym typeface="Roboto Slab"/>
              </a:rPr>
              <a:t>: SVMs attempt to find the </a:t>
            </a:r>
            <a:r>
              <a:rPr b="1" lang="en-GB" sz="1800">
                <a:solidFill>
                  <a:schemeClr val="dk1"/>
                </a:solidFill>
                <a:highlight>
                  <a:srgbClr val="FFFFFF"/>
                </a:highlight>
                <a:latin typeface="Roboto Slab"/>
                <a:ea typeface="Roboto Slab"/>
                <a:cs typeface="Roboto Slab"/>
                <a:sym typeface="Roboto Slab"/>
              </a:rPr>
              <a:t>optimal hyperplane </a:t>
            </a:r>
            <a:r>
              <a:rPr lang="en-GB" sz="1800">
                <a:solidFill>
                  <a:schemeClr val="dk1"/>
                </a:solidFill>
                <a:highlight>
                  <a:srgbClr val="FFFFFF"/>
                </a:highlight>
                <a:latin typeface="Roboto Slab"/>
                <a:ea typeface="Roboto Slab"/>
                <a:cs typeface="Roboto Slab"/>
                <a:sym typeface="Roboto Slab"/>
              </a:rPr>
              <a:t>in the n-dimension </a:t>
            </a:r>
            <a:r>
              <a:rPr b="1" lang="en-GB" sz="1800">
                <a:solidFill>
                  <a:schemeClr val="dk1"/>
                </a:solidFill>
                <a:highlight>
                  <a:srgbClr val="FFFFFF"/>
                </a:highlight>
                <a:latin typeface="Roboto Slab"/>
                <a:ea typeface="Roboto Slab"/>
                <a:cs typeface="Roboto Slab"/>
                <a:sym typeface="Roboto Slab"/>
              </a:rPr>
              <a:t>space</a:t>
            </a:r>
            <a:r>
              <a:rPr lang="en-GB" sz="1800">
                <a:solidFill>
                  <a:schemeClr val="dk1"/>
                </a:solidFill>
                <a:highlight>
                  <a:srgbClr val="FFFFFF"/>
                </a:highlight>
                <a:latin typeface="Roboto Slab"/>
                <a:ea typeface="Roboto Slab"/>
                <a:cs typeface="Roboto Slab"/>
                <a:sym typeface="Roboto Slab"/>
              </a:rPr>
              <a:t>, n being the </a:t>
            </a:r>
            <a:r>
              <a:rPr b="1" lang="en-GB" sz="1800">
                <a:solidFill>
                  <a:schemeClr val="dk1"/>
                </a:solidFill>
                <a:highlight>
                  <a:srgbClr val="FFFFFF"/>
                </a:highlight>
                <a:latin typeface="Roboto Slab"/>
                <a:ea typeface="Roboto Slab"/>
                <a:cs typeface="Roboto Slab"/>
                <a:sym typeface="Roboto Slab"/>
              </a:rPr>
              <a:t>number of input features </a:t>
            </a:r>
            <a:r>
              <a:rPr lang="en-GB" sz="1800">
                <a:solidFill>
                  <a:schemeClr val="dk1"/>
                </a:solidFill>
                <a:highlight>
                  <a:srgbClr val="FFFFFF"/>
                </a:highlight>
                <a:latin typeface="Roboto Slab"/>
                <a:ea typeface="Roboto Slab"/>
                <a:cs typeface="Roboto Slab"/>
                <a:sym typeface="Roboto Slab"/>
              </a:rPr>
              <a:t>that can best distinguish between different classes (labels)</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1800">
              <a:latin typeface="Roboto Slab"/>
              <a:ea typeface="Roboto Slab"/>
              <a:cs typeface="Roboto Slab"/>
              <a:sym typeface="Roboto Slab"/>
            </a:endParaRPr>
          </a:p>
        </p:txBody>
      </p:sp>
      <p:sp>
        <p:nvSpPr>
          <p:cNvPr id="209" name="Google Shape;209;p38"/>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Courtesy</a:t>
            </a:r>
            <a:endParaRPr sz="6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Optimal Hyperplane</a:t>
            </a:r>
            <a:endParaRPr/>
          </a:p>
        </p:txBody>
      </p:sp>
      <p:sp>
        <p:nvSpPr>
          <p:cNvPr id="215" name="Google Shape;215;p3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16" name="Google Shape;216;p39"/>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17" name="Google Shape;217;p39"/>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18" name="Google Shape;218;p39"/>
          <p:cNvPicPr preferRelativeResize="0"/>
          <p:nvPr/>
        </p:nvPicPr>
        <p:blipFill>
          <a:blip r:embed="rId4">
            <a:alphaModFix/>
          </a:blip>
          <a:stretch>
            <a:fillRect/>
          </a:stretch>
        </p:blipFill>
        <p:spPr>
          <a:xfrm>
            <a:off x="886800" y="1703450"/>
            <a:ext cx="6628050" cy="2800359"/>
          </a:xfrm>
          <a:prstGeom prst="rect">
            <a:avLst/>
          </a:prstGeom>
          <a:noFill/>
          <a:ln>
            <a:noFill/>
          </a:ln>
        </p:spPr>
      </p:pic>
      <p:sp>
        <p:nvSpPr>
          <p:cNvPr id="219" name="Google Shape;219;p39"/>
          <p:cNvSpPr txBox="1"/>
          <p:nvPr/>
        </p:nvSpPr>
        <p:spPr>
          <a:xfrm>
            <a:off x="786150" y="4503800"/>
            <a:ext cx="7723500" cy="109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Hyperplanes are the </a:t>
            </a:r>
            <a:r>
              <a:rPr b="1" lang="en-GB" sz="1800">
                <a:latin typeface="Roboto Slab"/>
                <a:ea typeface="Roboto Slab"/>
                <a:cs typeface="Roboto Slab"/>
                <a:sym typeface="Roboto Slab"/>
              </a:rPr>
              <a:t>decision boundaries</a:t>
            </a:r>
            <a:r>
              <a:rPr lang="en-GB" sz="1800">
                <a:latin typeface="Roboto Slab"/>
                <a:ea typeface="Roboto Slab"/>
                <a:cs typeface="Roboto Slab"/>
                <a:sym typeface="Roboto Slab"/>
              </a:rPr>
              <a:t> that help classify the data points.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Classification of new instances depends on which side of the hyperplane the data point falls on!</a:t>
            </a:r>
            <a:endParaRPr sz="18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Optimal Hyperplane</a:t>
            </a:r>
            <a:endParaRPr/>
          </a:p>
        </p:txBody>
      </p:sp>
      <p:sp>
        <p:nvSpPr>
          <p:cNvPr id="225" name="Google Shape;225;p4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26" name="Google Shape;226;p40"/>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27" name="Google Shape;227;p40"/>
          <p:cNvSpPr txBox="1"/>
          <p:nvPr/>
        </p:nvSpPr>
        <p:spPr>
          <a:xfrm>
            <a:off x="635700" y="4975400"/>
            <a:ext cx="7872600" cy="11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Infinitely many hyperplanes to choose from, what is the best one?</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pic>
        <p:nvPicPr>
          <p:cNvPr id="228" name="Google Shape;228;p40"/>
          <p:cNvPicPr preferRelativeResize="0"/>
          <p:nvPr/>
        </p:nvPicPr>
        <p:blipFill rotWithShape="1">
          <a:blip r:embed="rId3">
            <a:alphaModFix/>
          </a:blip>
          <a:srcRect b="3503" l="696" r="66147" t="19490"/>
          <a:stretch/>
        </p:blipFill>
        <p:spPr>
          <a:xfrm>
            <a:off x="2722000" y="1550075"/>
            <a:ext cx="3117001" cy="303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786150" y="791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Optimal Margins</a:t>
            </a:r>
            <a:endParaRPr sz="2400">
              <a:solidFill>
                <a:srgbClr val="CC0000"/>
              </a:solidFill>
            </a:endParaRPr>
          </a:p>
          <a:p>
            <a:pPr indent="0" lvl="0" marL="0" rtl="0" algn="l">
              <a:spcBef>
                <a:spcPts val="0"/>
              </a:spcBef>
              <a:spcAft>
                <a:spcPts val="0"/>
              </a:spcAft>
              <a:buNone/>
            </a:pPr>
            <a:r>
              <a:t/>
            </a:r>
            <a:endParaRPr sz="2400">
              <a:solidFill>
                <a:srgbClr val="CC0000"/>
              </a:solidFill>
            </a:endParaRPr>
          </a:p>
        </p:txBody>
      </p:sp>
      <p:sp>
        <p:nvSpPr>
          <p:cNvPr id="234" name="Google Shape;234;p4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35" name="Google Shape;235;p41"/>
          <p:cNvSpPr txBox="1"/>
          <p:nvPr/>
        </p:nvSpPr>
        <p:spPr>
          <a:xfrm>
            <a:off x="786150" y="1931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36" name="Google Shape;236;p41"/>
          <p:cNvSpPr txBox="1"/>
          <p:nvPr/>
        </p:nvSpPr>
        <p:spPr>
          <a:xfrm>
            <a:off x="829213" y="5081945"/>
            <a:ext cx="7485600" cy="10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chemeClr val="lt1"/>
                </a:highlight>
                <a:latin typeface="Roboto Slab"/>
                <a:ea typeface="Roboto Slab"/>
                <a:cs typeface="Roboto Slab"/>
                <a:sym typeface="Roboto Slab"/>
              </a:rPr>
              <a:t>The optimal hyperplane is the one that </a:t>
            </a:r>
            <a:r>
              <a:rPr b="1" lang="en-GB" sz="1800">
                <a:solidFill>
                  <a:schemeClr val="dk1"/>
                </a:solidFill>
                <a:highlight>
                  <a:schemeClr val="lt1"/>
                </a:highlight>
                <a:latin typeface="Roboto Slab"/>
                <a:ea typeface="Roboto Slab"/>
                <a:cs typeface="Roboto Slab"/>
                <a:sym typeface="Roboto Slab"/>
              </a:rPr>
              <a:t>maximizes the margin </a:t>
            </a:r>
            <a:r>
              <a:rPr lang="en-GB" sz="1800">
                <a:solidFill>
                  <a:schemeClr val="dk1"/>
                </a:solidFill>
                <a:highlight>
                  <a:schemeClr val="lt1"/>
                </a:highlight>
                <a:latin typeface="Roboto Slab"/>
                <a:ea typeface="Roboto Slab"/>
                <a:cs typeface="Roboto Slab"/>
                <a:sym typeface="Roboto Slab"/>
              </a:rPr>
              <a:t>between the closest instances of both classes</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37" name="Google Shape;237;p41"/>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38" name="Google Shape;238;p41"/>
          <p:cNvPicPr preferRelativeResize="0"/>
          <p:nvPr/>
        </p:nvPicPr>
        <p:blipFill>
          <a:blip r:embed="rId4">
            <a:alphaModFix/>
          </a:blip>
          <a:stretch>
            <a:fillRect/>
          </a:stretch>
        </p:blipFill>
        <p:spPr>
          <a:xfrm>
            <a:off x="2288263" y="1728727"/>
            <a:ext cx="4567471" cy="3200825"/>
          </a:xfrm>
          <a:prstGeom prst="rect">
            <a:avLst/>
          </a:prstGeom>
          <a:noFill/>
          <a:ln>
            <a:noFill/>
          </a:ln>
        </p:spPr>
      </p:pic>
      <p:pic>
        <p:nvPicPr>
          <p:cNvPr id="239" name="Google Shape;239;p41"/>
          <p:cNvPicPr preferRelativeResize="0"/>
          <p:nvPr/>
        </p:nvPicPr>
        <p:blipFill rotWithShape="1">
          <a:blip r:embed="rId5">
            <a:alphaModFix/>
          </a:blip>
          <a:srcRect b="20130" l="19243" r="22389" t="23099"/>
          <a:stretch/>
        </p:blipFill>
        <p:spPr>
          <a:xfrm>
            <a:off x="5354450" y="3401900"/>
            <a:ext cx="189300" cy="18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Vectors</a:t>
            </a:r>
            <a:endParaRPr/>
          </a:p>
        </p:txBody>
      </p:sp>
      <p:sp>
        <p:nvSpPr>
          <p:cNvPr id="245" name="Google Shape;245;p4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6" name="Google Shape;246;p42"/>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47" name="Google Shape;247;p42"/>
          <p:cNvSpPr txBox="1"/>
          <p:nvPr/>
        </p:nvSpPr>
        <p:spPr>
          <a:xfrm>
            <a:off x="829200" y="4673817"/>
            <a:ext cx="7485600" cy="25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Hyperplane defined by the location of the </a:t>
            </a:r>
            <a:r>
              <a:rPr b="1" lang="en-GB" sz="1800">
                <a:solidFill>
                  <a:schemeClr val="dk1"/>
                </a:solidFill>
                <a:highlight>
                  <a:srgbClr val="FFFFFF"/>
                </a:highlight>
                <a:latin typeface="Roboto Slab"/>
                <a:ea typeface="Roboto Slab"/>
                <a:cs typeface="Roboto Slab"/>
                <a:sym typeface="Roboto Slab"/>
              </a:rPr>
              <a:t>support vectors.</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b="1" lang="en-GB" sz="1800">
                <a:solidFill>
                  <a:schemeClr val="dk1"/>
                </a:solidFill>
                <a:highlight>
                  <a:srgbClr val="FFFFFF"/>
                </a:highlight>
                <a:latin typeface="Roboto Slab"/>
                <a:ea typeface="Roboto Slab"/>
                <a:cs typeface="Roboto Slab"/>
                <a:sym typeface="Roboto Slab"/>
              </a:rPr>
              <a:t>Support Vector</a:t>
            </a:r>
            <a:r>
              <a:rPr lang="en-GB" sz="1800">
                <a:solidFill>
                  <a:schemeClr val="dk1"/>
                </a:solidFill>
                <a:highlight>
                  <a:srgbClr val="FFFFFF"/>
                </a:highlight>
                <a:latin typeface="Roboto Slab"/>
                <a:ea typeface="Roboto Slab"/>
                <a:cs typeface="Roboto Slab"/>
                <a:sym typeface="Roboto Slab"/>
              </a:rPr>
              <a:t>: points from different classes that are the closest to each other (points lying on the edge of the margin), which define the orientation and the position of the optimal hyperplane</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48" name="Google Shape;248;p42"/>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49" name="Google Shape;249;p42"/>
          <p:cNvPicPr preferRelativeResize="0"/>
          <p:nvPr/>
        </p:nvPicPr>
        <p:blipFill>
          <a:blip r:embed="rId4">
            <a:alphaModFix/>
          </a:blip>
          <a:stretch>
            <a:fillRect/>
          </a:stretch>
        </p:blipFill>
        <p:spPr>
          <a:xfrm>
            <a:off x="2288263" y="1347727"/>
            <a:ext cx="4567471" cy="3200825"/>
          </a:xfrm>
          <a:prstGeom prst="rect">
            <a:avLst/>
          </a:prstGeom>
          <a:noFill/>
          <a:ln>
            <a:noFill/>
          </a:ln>
        </p:spPr>
      </p:pic>
      <p:pic>
        <p:nvPicPr>
          <p:cNvPr id="250" name="Google Shape;250;p42"/>
          <p:cNvPicPr preferRelativeResize="0"/>
          <p:nvPr/>
        </p:nvPicPr>
        <p:blipFill rotWithShape="1">
          <a:blip r:embed="rId5">
            <a:alphaModFix/>
          </a:blip>
          <a:srcRect b="20130" l="19243" r="22389" t="23099"/>
          <a:stretch/>
        </p:blipFill>
        <p:spPr>
          <a:xfrm>
            <a:off x="5354450" y="2792300"/>
            <a:ext cx="189300" cy="18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Vectors </a:t>
            </a:r>
            <a:endParaRPr/>
          </a:p>
        </p:txBody>
      </p:sp>
      <p:sp>
        <p:nvSpPr>
          <p:cNvPr id="256" name="Google Shape;256;p4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7" name="Google Shape;257;p43"/>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58" name="Google Shape;258;p43"/>
          <p:cNvSpPr txBox="1"/>
          <p:nvPr/>
        </p:nvSpPr>
        <p:spPr>
          <a:xfrm>
            <a:off x="786150" y="4073025"/>
            <a:ext cx="7129200" cy="25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Deleting a support vector will change the direction/position of the hyperplane.</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For the optimal hyperplane, the margin is twice the distance from the plane to nearest training example.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59" name="Google Shape;259;p43"/>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grpSp>
        <p:nvGrpSpPr>
          <p:cNvPr id="260" name="Google Shape;260;p43"/>
          <p:cNvGrpSpPr/>
          <p:nvPr/>
        </p:nvGrpSpPr>
        <p:grpSpPr>
          <a:xfrm>
            <a:off x="2288263" y="1347727"/>
            <a:ext cx="4567471" cy="3200825"/>
            <a:chOff x="2288263" y="1347727"/>
            <a:chExt cx="4567471" cy="3200825"/>
          </a:xfrm>
        </p:grpSpPr>
        <p:pic>
          <p:nvPicPr>
            <p:cNvPr id="261" name="Google Shape;261;p43"/>
            <p:cNvPicPr preferRelativeResize="0"/>
            <p:nvPr/>
          </p:nvPicPr>
          <p:blipFill>
            <a:blip r:embed="rId4">
              <a:alphaModFix/>
            </a:blip>
            <a:stretch>
              <a:fillRect/>
            </a:stretch>
          </p:blipFill>
          <p:spPr>
            <a:xfrm>
              <a:off x="2288263" y="1347727"/>
              <a:ext cx="4567471" cy="3200825"/>
            </a:xfrm>
            <a:prstGeom prst="rect">
              <a:avLst/>
            </a:prstGeom>
            <a:noFill/>
            <a:ln>
              <a:noFill/>
            </a:ln>
          </p:spPr>
        </p:pic>
        <p:pic>
          <p:nvPicPr>
            <p:cNvPr id="262" name="Google Shape;262;p43"/>
            <p:cNvPicPr preferRelativeResize="0"/>
            <p:nvPr/>
          </p:nvPicPr>
          <p:blipFill rotWithShape="1">
            <a:blip r:embed="rId5">
              <a:alphaModFix/>
            </a:blip>
            <a:srcRect b="20130" l="19243" r="22389" t="23099"/>
            <a:stretch/>
          </p:blipFill>
          <p:spPr>
            <a:xfrm>
              <a:off x="5354450" y="2792300"/>
              <a:ext cx="189300" cy="1841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