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4" r:id="rId3"/>
    <p:sldId id="273" r:id="rId4"/>
    <p:sldId id="275" r:id="rId5"/>
    <p:sldId id="276" r:id="rId6"/>
    <p:sldId id="277" r:id="rId7"/>
    <p:sldId id="278" r:id="rId8"/>
    <p:sldId id="280" r:id="rId9"/>
    <p:sldId id="285" r:id="rId10"/>
    <p:sldId id="281" r:id="rId11"/>
    <p:sldId id="283" r:id="rId12"/>
    <p:sldId id="284" r:id="rId13"/>
    <p:sldId id="287" r:id="rId14"/>
    <p:sldId id="282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09"/>
    <a:srgbClr val="024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C53AE-A1DC-414E-B332-21637F365142}" v="1484" dt="2022-03-07T11:34:18.108"/>
    <p1510:client id="{746937F3-6865-4E29-BA83-4F53BE7A7411}" v="81" dt="2022-03-03T11:24:12.139"/>
    <p1510:client id="{B70CCB68-FD64-4936-A59C-6DAA10CBF1D8}" v="106" dt="2022-03-08T12:25:56.960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Styl pośredni 4 — Ak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Styl pośredni 4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Styl ciemny 1 — Ak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 ciemny 1 — Ak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 ciemny 1 — Ak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 ciemny 1 — Ak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21" autoAdjust="0"/>
    <p:restoredTop sz="94628"/>
  </p:normalViewPr>
  <p:slideViewPr>
    <p:cSldViewPr snapToGrid="0">
      <p:cViewPr varScale="1">
        <p:scale>
          <a:sx n="97" d="100"/>
          <a:sy n="97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0F5F8-6D94-4A41-AC40-E53FE4C14872}" type="doc">
      <dgm:prSet loTypeId="urn:microsoft.com/office/officeart/2009/3/layout/RandomtoResultProcess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52A00858-A5FC-7047-82CE-B6FBD43F0EC8}">
      <dgm:prSet phldrT="[Tekst]"/>
      <dgm:spPr/>
      <dgm:t>
        <a:bodyPr/>
        <a:lstStyle/>
        <a:p>
          <a:r>
            <a:rPr lang="pl-PL" dirty="0"/>
            <a:t> </a:t>
          </a:r>
        </a:p>
      </dgm:t>
    </dgm:pt>
    <dgm:pt modelId="{1F0A2796-1369-4D4C-B978-6240ED620834}" type="parTrans" cxnId="{DBDB5FED-6CC6-5F48-95D8-99C9550342B8}">
      <dgm:prSet/>
      <dgm:spPr/>
      <dgm:t>
        <a:bodyPr/>
        <a:lstStyle/>
        <a:p>
          <a:endParaRPr lang="pl-PL"/>
        </a:p>
      </dgm:t>
    </dgm:pt>
    <dgm:pt modelId="{958B8169-83AB-8648-B756-86AE84F8F2D2}" type="sibTrans" cxnId="{DBDB5FED-6CC6-5F48-95D8-99C9550342B8}">
      <dgm:prSet/>
      <dgm:spPr/>
      <dgm:t>
        <a:bodyPr/>
        <a:lstStyle/>
        <a:p>
          <a:endParaRPr lang="pl-PL"/>
        </a:p>
      </dgm:t>
    </dgm:pt>
    <dgm:pt modelId="{F67F74DB-93CB-AA48-B8CD-CDC995E5DAB0}">
      <dgm:prSet phldrT="[Tekst]"/>
      <dgm:spPr/>
      <dgm:t>
        <a:bodyPr/>
        <a:lstStyle/>
        <a:p>
          <a:r>
            <a:rPr lang="pl-PL" dirty="0"/>
            <a:t> </a:t>
          </a:r>
        </a:p>
      </dgm:t>
    </dgm:pt>
    <dgm:pt modelId="{1FEDA572-05FB-2D4A-BE91-E1F112D4FC72}" type="parTrans" cxnId="{FA108A62-5C6C-034A-A8E8-AEA58A187A53}">
      <dgm:prSet/>
      <dgm:spPr/>
      <dgm:t>
        <a:bodyPr/>
        <a:lstStyle/>
        <a:p>
          <a:endParaRPr lang="pl-PL"/>
        </a:p>
      </dgm:t>
    </dgm:pt>
    <dgm:pt modelId="{E8824D05-C7C0-A441-B223-DD1CFBB1F6A6}" type="sibTrans" cxnId="{FA108A62-5C6C-034A-A8E8-AEA58A187A53}">
      <dgm:prSet/>
      <dgm:spPr/>
      <dgm:t>
        <a:bodyPr/>
        <a:lstStyle/>
        <a:p>
          <a:endParaRPr lang="pl-PL"/>
        </a:p>
      </dgm:t>
    </dgm:pt>
    <dgm:pt modelId="{4A121A88-B096-B542-BFB7-DE54D10E7FA0}">
      <dgm:prSet phldrT="[Tekst]"/>
      <dgm:spPr/>
      <dgm:t>
        <a:bodyPr/>
        <a:lstStyle/>
        <a:p>
          <a:endParaRPr lang="pl-PL" dirty="0"/>
        </a:p>
      </dgm:t>
    </dgm:pt>
    <dgm:pt modelId="{109E3863-BD68-B647-A739-2189863D74AC}" type="parTrans" cxnId="{944A2C07-1A9E-1E44-9FCB-AEC2FED40FA9}">
      <dgm:prSet/>
      <dgm:spPr/>
      <dgm:t>
        <a:bodyPr/>
        <a:lstStyle/>
        <a:p>
          <a:endParaRPr lang="pl-PL"/>
        </a:p>
      </dgm:t>
    </dgm:pt>
    <dgm:pt modelId="{53E33B80-21D4-A346-BBBD-6B25CDEE4DCF}" type="sibTrans" cxnId="{944A2C07-1A9E-1E44-9FCB-AEC2FED40FA9}">
      <dgm:prSet/>
      <dgm:spPr/>
      <dgm:t>
        <a:bodyPr/>
        <a:lstStyle/>
        <a:p>
          <a:endParaRPr lang="pl-PL"/>
        </a:p>
      </dgm:t>
    </dgm:pt>
    <dgm:pt modelId="{6D05BA04-0F8F-E947-8775-0360665552E2}" type="pres">
      <dgm:prSet presAssocID="{5C50F5F8-6D94-4A41-AC40-E53FE4C14872}" presName="Name0" presStyleCnt="0">
        <dgm:presLayoutVars>
          <dgm:dir/>
          <dgm:animOne val="branch"/>
          <dgm:animLvl val="lvl"/>
        </dgm:presLayoutVars>
      </dgm:prSet>
      <dgm:spPr/>
    </dgm:pt>
    <dgm:pt modelId="{5F3778DB-AB08-2E49-B6B9-E584402E3BD8}" type="pres">
      <dgm:prSet presAssocID="{52A00858-A5FC-7047-82CE-B6FBD43F0EC8}" presName="chaos" presStyleCnt="0"/>
      <dgm:spPr/>
    </dgm:pt>
    <dgm:pt modelId="{97E74474-C729-7D48-B6C1-9EE7637818D1}" type="pres">
      <dgm:prSet presAssocID="{52A00858-A5FC-7047-82CE-B6FBD43F0EC8}" presName="parTx1" presStyleLbl="revTx" presStyleIdx="0" presStyleCnt="2"/>
      <dgm:spPr/>
    </dgm:pt>
    <dgm:pt modelId="{FBF16312-E1E7-B94D-B685-77889F5E4DCD}" type="pres">
      <dgm:prSet presAssocID="{52A00858-A5FC-7047-82CE-B6FBD43F0EC8}" presName="c1" presStyleLbl="node1" presStyleIdx="0" presStyleCnt="19"/>
      <dgm:spPr/>
    </dgm:pt>
    <dgm:pt modelId="{542628BD-0094-E640-9F2C-FB7AA42E9962}" type="pres">
      <dgm:prSet presAssocID="{52A00858-A5FC-7047-82CE-B6FBD43F0EC8}" presName="c2" presStyleLbl="node1" presStyleIdx="1" presStyleCnt="19" custLinFactX="-8856" custLinFactY="177291" custLinFactNeighborX="-100000" custLinFactNeighborY="200000"/>
      <dgm:spPr/>
    </dgm:pt>
    <dgm:pt modelId="{EE8A918A-9363-F743-97E5-6F5260962082}" type="pres">
      <dgm:prSet presAssocID="{52A00858-A5FC-7047-82CE-B6FBD43F0EC8}" presName="c3" presStyleLbl="node1" presStyleIdx="2" presStyleCnt="19" custLinFactNeighborX="7697" custLinFactNeighborY="-23976"/>
      <dgm:spPr/>
    </dgm:pt>
    <dgm:pt modelId="{F92F7903-B3E6-4043-AFB7-5F2CBE70BD65}" type="pres">
      <dgm:prSet presAssocID="{52A00858-A5FC-7047-82CE-B6FBD43F0EC8}" presName="c4" presStyleLbl="node1" presStyleIdx="3" presStyleCnt="19" custLinFactY="105518" custLinFactNeighborX="36285" custLinFactNeighborY="200000"/>
      <dgm:spPr/>
    </dgm:pt>
    <dgm:pt modelId="{8B34A3BD-3B17-1C4C-963C-0307826C60BC}" type="pres">
      <dgm:prSet presAssocID="{52A00858-A5FC-7047-82CE-B6FBD43F0EC8}" presName="c5" presStyleLbl="node1" presStyleIdx="4" presStyleCnt="19" custLinFactX="-232187" custLinFactY="25680" custLinFactNeighborX="-300000" custLinFactNeighborY="100000"/>
      <dgm:spPr/>
    </dgm:pt>
    <dgm:pt modelId="{889D96FA-725F-C045-BBAD-C843950E48DE}" type="pres">
      <dgm:prSet presAssocID="{52A00858-A5FC-7047-82CE-B6FBD43F0EC8}" presName="c6" presStyleLbl="node1" presStyleIdx="5" presStyleCnt="19" custLinFactX="-100000" custLinFactY="94325" custLinFactNeighborX="-148569" custLinFactNeighborY="100000"/>
      <dgm:spPr/>
    </dgm:pt>
    <dgm:pt modelId="{59B0D0C4-0A51-5945-8EEA-0A9E10083156}" type="pres">
      <dgm:prSet presAssocID="{52A00858-A5FC-7047-82CE-B6FBD43F0EC8}" presName="c7" presStyleLbl="node1" presStyleIdx="6" presStyleCnt="19" custLinFactX="-123659" custLinFactY="100000" custLinFactNeighborX="-200000" custLinFactNeighborY="132515"/>
      <dgm:spPr/>
    </dgm:pt>
    <dgm:pt modelId="{F75111EC-B60B-3E4B-A2D4-ADDD9C4C0ED5}" type="pres">
      <dgm:prSet presAssocID="{52A00858-A5FC-7047-82CE-B6FBD43F0EC8}" presName="c8" presStyleLbl="node1" presStyleIdx="7" presStyleCnt="19" custLinFactX="-200000" custLinFactY="100000" custLinFactNeighborX="-252322" custLinFactNeighborY="179607"/>
      <dgm:spPr/>
    </dgm:pt>
    <dgm:pt modelId="{5FDE6613-8198-FB45-9246-7C21B27A30EF}" type="pres">
      <dgm:prSet presAssocID="{52A00858-A5FC-7047-82CE-B6FBD43F0EC8}" presName="c9" presStyleLbl="node1" presStyleIdx="8" presStyleCnt="19" custLinFactX="-286321" custLinFactY="219062" custLinFactNeighborX="-300000" custLinFactNeighborY="300000"/>
      <dgm:spPr/>
    </dgm:pt>
    <dgm:pt modelId="{04B6CF3D-621D-0F4A-A4AF-CECD05B8DF92}" type="pres">
      <dgm:prSet presAssocID="{52A00858-A5FC-7047-82CE-B6FBD43F0EC8}" presName="c10" presStyleLbl="node1" presStyleIdx="9" presStyleCnt="19" custLinFactX="-45814" custLinFactNeighborX="-100000" custLinFactNeighborY="71889"/>
      <dgm:spPr/>
    </dgm:pt>
    <dgm:pt modelId="{68886C5C-F9C7-2D4F-8F58-855C74829624}" type="pres">
      <dgm:prSet presAssocID="{52A00858-A5FC-7047-82CE-B6FBD43F0EC8}" presName="c11" presStyleLbl="node1" presStyleIdx="10" presStyleCnt="19"/>
      <dgm:spPr/>
    </dgm:pt>
    <dgm:pt modelId="{8FD1C915-201F-4E46-A8C8-0E7E507C630D}" type="pres">
      <dgm:prSet presAssocID="{52A00858-A5FC-7047-82CE-B6FBD43F0EC8}" presName="c12" presStyleLbl="node1" presStyleIdx="11" presStyleCnt="19"/>
      <dgm:spPr/>
    </dgm:pt>
    <dgm:pt modelId="{B9F55A90-9179-D749-AE45-46FF0C6BCF6A}" type="pres">
      <dgm:prSet presAssocID="{52A00858-A5FC-7047-82CE-B6FBD43F0EC8}" presName="c13" presStyleLbl="node1" presStyleIdx="12" presStyleCnt="19" custLinFactNeighborX="-95249" custLinFactNeighborY="58208"/>
      <dgm:spPr/>
    </dgm:pt>
    <dgm:pt modelId="{FD658603-0224-B449-9A5F-D9A5C418B3C5}" type="pres">
      <dgm:prSet presAssocID="{52A00858-A5FC-7047-82CE-B6FBD43F0EC8}" presName="c14" presStyleLbl="node1" presStyleIdx="13" presStyleCnt="19" custLinFactX="-81427" custLinFactNeighborX="-100000" custLinFactNeighborY="72571"/>
      <dgm:spPr/>
    </dgm:pt>
    <dgm:pt modelId="{CD71C6F6-46B5-BC46-824A-E37A2343534F}" type="pres">
      <dgm:prSet presAssocID="{52A00858-A5FC-7047-82CE-B6FBD43F0EC8}" presName="c15" presStyleLbl="node1" presStyleIdx="14" presStyleCnt="19" custLinFactX="-77029" custLinFactNeighborX="-100000" custLinFactNeighborY="-14930"/>
      <dgm:spPr/>
    </dgm:pt>
    <dgm:pt modelId="{EDEE4056-707E-7D4E-9B30-C7BCCF087A8C}" type="pres">
      <dgm:prSet presAssocID="{52A00858-A5FC-7047-82CE-B6FBD43F0EC8}" presName="c16" presStyleLbl="node1" presStyleIdx="15" presStyleCnt="19" custLinFactX="-200000" custLinFactY="-200000" custLinFactNeighborX="-259616" custLinFactNeighborY="-211236"/>
      <dgm:spPr/>
    </dgm:pt>
    <dgm:pt modelId="{BBC96A8C-44CC-D147-8D1B-119E9EE504E0}" type="pres">
      <dgm:prSet presAssocID="{52A00858-A5FC-7047-82CE-B6FBD43F0EC8}" presName="c17" presStyleLbl="node1" presStyleIdx="16" presStyleCnt="19" custLinFactX="-100000" custLinFactY="80329" custLinFactNeighborX="-127540" custLinFactNeighborY="100000"/>
      <dgm:spPr/>
    </dgm:pt>
    <dgm:pt modelId="{06A93777-795A-1E4B-9C93-32CDD1041E39}" type="pres">
      <dgm:prSet presAssocID="{52A00858-A5FC-7047-82CE-B6FBD43F0EC8}" presName="c18" presStyleLbl="node1" presStyleIdx="17" presStyleCnt="19" custLinFactX="-200000" custLinFactNeighborX="-221078" custLinFactNeighborY="-61475"/>
      <dgm:spPr/>
    </dgm:pt>
    <dgm:pt modelId="{44824147-0E32-564A-9384-60B0454E5CD2}" type="pres">
      <dgm:prSet presAssocID="{958B8169-83AB-8648-B756-86AE84F8F2D2}" presName="chevronComposite1" presStyleCnt="0"/>
      <dgm:spPr/>
    </dgm:pt>
    <dgm:pt modelId="{EB5418FA-4180-9F4E-85A3-E2F735087FA6}" type="pres">
      <dgm:prSet presAssocID="{958B8169-83AB-8648-B756-86AE84F8F2D2}" presName="chevron1" presStyleLbl="sibTrans2D1" presStyleIdx="0" presStyleCnt="2" custLinFactX="-27293" custLinFactNeighborX="-100000" custLinFactNeighborY="31580"/>
      <dgm:spPr/>
    </dgm:pt>
    <dgm:pt modelId="{6C843B84-D175-1A41-9AB8-21155F6A1957}" type="pres">
      <dgm:prSet presAssocID="{958B8169-83AB-8648-B756-86AE84F8F2D2}" presName="spChevron1" presStyleCnt="0"/>
      <dgm:spPr/>
    </dgm:pt>
    <dgm:pt modelId="{72BFB7EC-81D0-3B4A-918F-1ADB0CDAC14F}" type="pres">
      <dgm:prSet presAssocID="{F67F74DB-93CB-AA48-B8CD-CDC995E5DAB0}" presName="middle" presStyleCnt="0"/>
      <dgm:spPr/>
    </dgm:pt>
    <dgm:pt modelId="{957196B2-C6A3-984D-895C-45796D009BC6}" type="pres">
      <dgm:prSet presAssocID="{F67F74DB-93CB-AA48-B8CD-CDC995E5DAB0}" presName="parTxMid" presStyleLbl="revTx" presStyleIdx="1" presStyleCnt="2"/>
      <dgm:spPr/>
    </dgm:pt>
    <dgm:pt modelId="{31AD49CF-DDE5-704C-8108-F8C898579F78}" type="pres">
      <dgm:prSet presAssocID="{F67F74DB-93CB-AA48-B8CD-CDC995E5DAB0}" presName="spMid" presStyleCnt="0"/>
      <dgm:spPr/>
    </dgm:pt>
    <dgm:pt modelId="{D4B67984-3C3B-9047-BC81-C2D63D1602BE}" type="pres">
      <dgm:prSet presAssocID="{E8824D05-C7C0-A441-B223-DD1CFBB1F6A6}" presName="chevronComposite1" presStyleCnt="0"/>
      <dgm:spPr/>
    </dgm:pt>
    <dgm:pt modelId="{70C36D5A-029E-694C-91BB-AB2F722DA49B}" type="pres">
      <dgm:prSet presAssocID="{E8824D05-C7C0-A441-B223-DD1CFBB1F6A6}" presName="chevron1" presStyleLbl="sibTrans2D1" presStyleIdx="1" presStyleCnt="2" custLinFactNeighborX="89496" custLinFactNeighborY="31580"/>
      <dgm:spPr/>
    </dgm:pt>
    <dgm:pt modelId="{251728F7-324E-F844-96CF-3E86E99D7257}" type="pres">
      <dgm:prSet presAssocID="{E8824D05-C7C0-A441-B223-DD1CFBB1F6A6}" presName="spChevron1" presStyleCnt="0"/>
      <dgm:spPr/>
    </dgm:pt>
    <dgm:pt modelId="{2E502BDC-127F-D341-A085-3B12E711560A}" type="pres">
      <dgm:prSet presAssocID="{4A121A88-B096-B542-BFB7-DE54D10E7FA0}" presName="last" presStyleCnt="0"/>
      <dgm:spPr/>
    </dgm:pt>
    <dgm:pt modelId="{9635FF32-800F-1A4B-A106-2D8328752DE1}" type="pres">
      <dgm:prSet presAssocID="{4A121A88-B096-B542-BFB7-DE54D10E7FA0}" presName="circleTx" presStyleLbl="node1" presStyleIdx="18" presStyleCnt="19" custScaleX="64534" custScaleY="64534" custLinFactNeighborX="23656" custLinFactNeighborY="23990"/>
      <dgm:spPr/>
    </dgm:pt>
    <dgm:pt modelId="{BC51A390-63EE-9544-943A-23D2D23F8E0D}" type="pres">
      <dgm:prSet presAssocID="{4A121A88-B096-B542-BFB7-DE54D10E7FA0}" presName="spN" presStyleCnt="0"/>
      <dgm:spPr/>
    </dgm:pt>
  </dgm:ptLst>
  <dgm:cxnLst>
    <dgm:cxn modelId="{944A2C07-1A9E-1E44-9FCB-AEC2FED40FA9}" srcId="{5C50F5F8-6D94-4A41-AC40-E53FE4C14872}" destId="{4A121A88-B096-B542-BFB7-DE54D10E7FA0}" srcOrd="2" destOrd="0" parTransId="{109E3863-BD68-B647-A739-2189863D74AC}" sibTransId="{53E33B80-21D4-A346-BBBD-6B25CDEE4DCF}"/>
    <dgm:cxn modelId="{7EFBEC08-D1F1-FA4C-B0EE-EE3DE9B8C564}" type="presOf" srcId="{5C50F5F8-6D94-4A41-AC40-E53FE4C14872}" destId="{6D05BA04-0F8F-E947-8775-0360665552E2}" srcOrd="0" destOrd="0" presId="urn:microsoft.com/office/officeart/2009/3/layout/RandomtoResultProcess"/>
    <dgm:cxn modelId="{4381D31E-A780-F64C-AF21-D033F883A604}" type="presOf" srcId="{52A00858-A5FC-7047-82CE-B6FBD43F0EC8}" destId="{97E74474-C729-7D48-B6C1-9EE7637818D1}" srcOrd="0" destOrd="0" presId="urn:microsoft.com/office/officeart/2009/3/layout/RandomtoResultProcess"/>
    <dgm:cxn modelId="{FA108A62-5C6C-034A-A8E8-AEA58A187A53}" srcId="{5C50F5F8-6D94-4A41-AC40-E53FE4C14872}" destId="{F67F74DB-93CB-AA48-B8CD-CDC995E5DAB0}" srcOrd="1" destOrd="0" parTransId="{1FEDA572-05FB-2D4A-BE91-E1F112D4FC72}" sibTransId="{E8824D05-C7C0-A441-B223-DD1CFBB1F6A6}"/>
    <dgm:cxn modelId="{374A2464-76AB-F847-9967-200E1815D5B1}" type="presOf" srcId="{F67F74DB-93CB-AA48-B8CD-CDC995E5DAB0}" destId="{957196B2-C6A3-984D-895C-45796D009BC6}" srcOrd="0" destOrd="0" presId="urn:microsoft.com/office/officeart/2009/3/layout/RandomtoResultProcess"/>
    <dgm:cxn modelId="{178645BA-F60A-CB44-BCB7-3789B8A7A11E}" type="presOf" srcId="{4A121A88-B096-B542-BFB7-DE54D10E7FA0}" destId="{9635FF32-800F-1A4B-A106-2D8328752DE1}" srcOrd="0" destOrd="0" presId="urn:microsoft.com/office/officeart/2009/3/layout/RandomtoResultProcess"/>
    <dgm:cxn modelId="{DBDB5FED-6CC6-5F48-95D8-99C9550342B8}" srcId="{5C50F5F8-6D94-4A41-AC40-E53FE4C14872}" destId="{52A00858-A5FC-7047-82CE-B6FBD43F0EC8}" srcOrd="0" destOrd="0" parTransId="{1F0A2796-1369-4D4C-B978-6240ED620834}" sibTransId="{958B8169-83AB-8648-B756-86AE84F8F2D2}"/>
    <dgm:cxn modelId="{AC662DCE-F2B3-F14C-9891-088B45CA7569}" type="presParOf" srcId="{6D05BA04-0F8F-E947-8775-0360665552E2}" destId="{5F3778DB-AB08-2E49-B6B9-E584402E3BD8}" srcOrd="0" destOrd="0" presId="urn:microsoft.com/office/officeart/2009/3/layout/RandomtoResultProcess"/>
    <dgm:cxn modelId="{93469AAF-EEA1-D144-8B9B-AAB547A3B313}" type="presParOf" srcId="{5F3778DB-AB08-2E49-B6B9-E584402E3BD8}" destId="{97E74474-C729-7D48-B6C1-9EE7637818D1}" srcOrd="0" destOrd="0" presId="urn:microsoft.com/office/officeart/2009/3/layout/RandomtoResultProcess"/>
    <dgm:cxn modelId="{8611FBF2-4D5D-A04D-BAB5-0D9343D3F123}" type="presParOf" srcId="{5F3778DB-AB08-2E49-B6B9-E584402E3BD8}" destId="{FBF16312-E1E7-B94D-B685-77889F5E4DCD}" srcOrd="1" destOrd="0" presId="urn:microsoft.com/office/officeart/2009/3/layout/RandomtoResultProcess"/>
    <dgm:cxn modelId="{AB2842AD-1329-B847-A706-95A6681ADCBA}" type="presParOf" srcId="{5F3778DB-AB08-2E49-B6B9-E584402E3BD8}" destId="{542628BD-0094-E640-9F2C-FB7AA42E9962}" srcOrd="2" destOrd="0" presId="urn:microsoft.com/office/officeart/2009/3/layout/RandomtoResultProcess"/>
    <dgm:cxn modelId="{6BE21C7D-C2E6-B64E-A253-244A2655DAB9}" type="presParOf" srcId="{5F3778DB-AB08-2E49-B6B9-E584402E3BD8}" destId="{EE8A918A-9363-F743-97E5-6F5260962082}" srcOrd="3" destOrd="0" presId="urn:microsoft.com/office/officeart/2009/3/layout/RandomtoResultProcess"/>
    <dgm:cxn modelId="{BA3FB004-CC0D-B041-96AC-DE23673FED66}" type="presParOf" srcId="{5F3778DB-AB08-2E49-B6B9-E584402E3BD8}" destId="{F92F7903-B3E6-4043-AFB7-5F2CBE70BD65}" srcOrd="4" destOrd="0" presId="urn:microsoft.com/office/officeart/2009/3/layout/RandomtoResultProcess"/>
    <dgm:cxn modelId="{40972479-95D6-624E-935E-8F9406A289C8}" type="presParOf" srcId="{5F3778DB-AB08-2E49-B6B9-E584402E3BD8}" destId="{8B34A3BD-3B17-1C4C-963C-0307826C60BC}" srcOrd="5" destOrd="0" presId="urn:microsoft.com/office/officeart/2009/3/layout/RandomtoResultProcess"/>
    <dgm:cxn modelId="{A5B94A23-FFBC-C14C-943F-6ABA2509418B}" type="presParOf" srcId="{5F3778DB-AB08-2E49-B6B9-E584402E3BD8}" destId="{889D96FA-725F-C045-BBAD-C843950E48DE}" srcOrd="6" destOrd="0" presId="urn:microsoft.com/office/officeart/2009/3/layout/RandomtoResultProcess"/>
    <dgm:cxn modelId="{6ED409E0-645A-874E-A6E0-B5D0591526C9}" type="presParOf" srcId="{5F3778DB-AB08-2E49-B6B9-E584402E3BD8}" destId="{59B0D0C4-0A51-5945-8EEA-0A9E10083156}" srcOrd="7" destOrd="0" presId="urn:microsoft.com/office/officeart/2009/3/layout/RandomtoResultProcess"/>
    <dgm:cxn modelId="{6C7BE101-0BE4-1847-8904-B6E26234350B}" type="presParOf" srcId="{5F3778DB-AB08-2E49-B6B9-E584402E3BD8}" destId="{F75111EC-B60B-3E4B-A2D4-ADDD9C4C0ED5}" srcOrd="8" destOrd="0" presId="urn:microsoft.com/office/officeart/2009/3/layout/RandomtoResultProcess"/>
    <dgm:cxn modelId="{7009BA2E-0C0E-284B-A812-8A714BF9CA11}" type="presParOf" srcId="{5F3778DB-AB08-2E49-B6B9-E584402E3BD8}" destId="{5FDE6613-8198-FB45-9246-7C21B27A30EF}" srcOrd="9" destOrd="0" presId="urn:microsoft.com/office/officeart/2009/3/layout/RandomtoResultProcess"/>
    <dgm:cxn modelId="{C93DB4C5-46B8-654B-A3C0-CC12D252AC66}" type="presParOf" srcId="{5F3778DB-AB08-2E49-B6B9-E584402E3BD8}" destId="{04B6CF3D-621D-0F4A-A4AF-CECD05B8DF92}" srcOrd="10" destOrd="0" presId="urn:microsoft.com/office/officeart/2009/3/layout/RandomtoResultProcess"/>
    <dgm:cxn modelId="{B83067A3-1A8D-AA43-94B3-04E86A104FE7}" type="presParOf" srcId="{5F3778DB-AB08-2E49-B6B9-E584402E3BD8}" destId="{68886C5C-F9C7-2D4F-8F58-855C74829624}" srcOrd="11" destOrd="0" presId="urn:microsoft.com/office/officeart/2009/3/layout/RandomtoResultProcess"/>
    <dgm:cxn modelId="{3D62DB28-25F8-C143-90F5-5CF976721518}" type="presParOf" srcId="{5F3778DB-AB08-2E49-B6B9-E584402E3BD8}" destId="{8FD1C915-201F-4E46-A8C8-0E7E507C630D}" srcOrd="12" destOrd="0" presId="urn:microsoft.com/office/officeart/2009/3/layout/RandomtoResultProcess"/>
    <dgm:cxn modelId="{48A2F317-B6C1-D04B-9752-45ED5BD6708A}" type="presParOf" srcId="{5F3778DB-AB08-2E49-B6B9-E584402E3BD8}" destId="{B9F55A90-9179-D749-AE45-46FF0C6BCF6A}" srcOrd="13" destOrd="0" presId="urn:microsoft.com/office/officeart/2009/3/layout/RandomtoResultProcess"/>
    <dgm:cxn modelId="{5168BC7F-2EE4-0D46-8F11-93E9080DF9E3}" type="presParOf" srcId="{5F3778DB-AB08-2E49-B6B9-E584402E3BD8}" destId="{FD658603-0224-B449-9A5F-D9A5C418B3C5}" srcOrd="14" destOrd="0" presId="urn:microsoft.com/office/officeart/2009/3/layout/RandomtoResultProcess"/>
    <dgm:cxn modelId="{8690176A-2E83-6A4E-A4BC-D76EB4CCBEB4}" type="presParOf" srcId="{5F3778DB-AB08-2E49-B6B9-E584402E3BD8}" destId="{CD71C6F6-46B5-BC46-824A-E37A2343534F}" srcOrd="15" destOrd="0" presId="urn:microsoft.com/office/officeart/2009/3/layout/RandomtoResultProcess"/>
    <dgm:cxn modelId="{BCB905F1-85FF-AE42-9563-9270E75999BC}" type="presParOf" srcId="{5F3778DB-AB08-2E49-B6B9-E584402E3BD8}" destId="{EDEE4056-707E-7D4E-9B30-C7BCCF087A8C}" srcOrd="16" destOrd="0" presId="urn:microsoft.com/office/officeart/2009/3/layout/RandomtoResultProcess"/>
    <dgm:cxn modelId="{699FA14D-721D-1947-B393-F8DE28BBDB59}" type="presParOf" srcId="{5F3778DB-AB08-2E49-B6B9-E584402E3BD8}" destId="{BBC96A8C-44CC-D147-8D1B-119E9EE504E0}" srcOrd="17" destOrd="0" presId="urn:microsoft.com/office/officeart/2009/3/layout/RandomtoResultProcess"/>
    <dgm:cxn modelId="{EF321D00-AE43-C94A-AC4F-9F436EDA3844}" type="presParOf" srcId="{5F3778DB-AB08-2E49-B6B9-E584402E3BD8}" destId="{06A93777-795A-1E4B-9C93-32CDD1041E39}" srcOrd="18" destOrd="0" presId="urn:microsoft.com/office/officeart/2009/3/layout/RandomtoResultProcess"/>
    <dgm:cxn modelId="{F1934019-9D57-FE43-AB94-EE54B7897905}" type="presParOf" srcId="{6D05BA04-0F8F-E947-8775-0360665552E2}" destId="{44824147-0E32-564A-9384-60B0454E5CD2}" srcOrd="1" destOrd="0" presId="urn:microsoft.com/office/officeart/2009/3/layout/RandomtoResultProcess"/>
    <dgm:cxn modelId="{8AC1A563-A0EA-C947-B2B3-9AB9620EC232}" type="presParOf" srcId="{44824147-0E32-564A-9384-60B0454E5CD2}" destId="{EB5418FA-4180-9F4E-85A3-E2F735087FA6}" srcOrd="0" destOrd="0" presId="urn:microsoft.com/office/officeart/2009/3/layout/RandomtoResultProcess"/>
    <dgm:cxn modelId="{F91BA182-F3C5-BE47-B516-9130CF2CF0E0}" type="presParOf" srcId="{44824147-0E32-564A-9384-60B0454E5CD2}" destId="{6C843B84-D175-1A41-9AB8-21155F6A1957}" srcOrd="1" destOrd="0" presId="urn:microsoft.com/office/officeart/2009/3/layout/RandomtoResultProcess"/>
    <dgm:cxn modelId="{E9DC8297-731D-2441-B27B-3258FA7A7EF0}" type="presParOf" srcId="{6D05BA04-0F8F-E947-8775-0360665552E2}" destId="{72BFB7EC-81D0-3B4A-918F-1ADB0CDAC14F}" srcOrd="2" destOrd="0" presId="urn:microsoft.com/office/officeart/2009/3/layout/RandomtoResultProcess"/>
    <dgm:cxn modelId="{7DC1759C-82B4-2245-B782-321634F07A1A}" type="presParOf" srcId="{72BFB7EC-81D0-3B4A-918F-1ADB0CDAC14F}" destId="{957196B2-C6A3-984D-895C-45796D009BC6}" srcOrd="0" destOrd="0" presId="urn:microsoft.com/office/officeart/2009/3/layout/RandomtoResultProcess"/>
    <dgm:cxn modelId="{B3998D0D-D707-C748-8862-2403B434FB4A}" type="presParOf" srcId="{72BFB7EC-81D0-3B4A-918F-1ADB0CDAC14F}" destId="{31AD49CF-DDE5-704C-8108-F8C898579F78}" srcOrd="1" destOrd="0" presId="urn:microsoft.com/office/officeart/2009/3/layout/RandomtoResultProcess"/>
    <dgm:cxn modelId="{529FBD06-ED2F-3E49-8404-DB2F32A7EEF7}" type="presParOf" srcId="{6D05BA04-0F8F-E947-8775-0360665552E2}" destId="{D4B67984-3C3B-9047-BC81-C2D63D1602BE}" srcOrd="3" destOrd="0" presId="urn:microsoft.com/office/officeart/2009/3/layout/RandomtoResultProcess"/>
    <dgm:cxn modelId="{0B0370BC-7C1E-3E45-8B0C-7753E19D05B1}" type="presParOf" srcId="{D4B67984-3C3B-9047-BC81-C2D63D1602BE}" destId="{70C36D5A-029E-694C-91BB-AB2F722DA49B}" srcOrd="0" destOrd="0" presId="urn:microsoft.com/office/officeart/2009/3/layout/RandomtoResultProcess"/>
    <dgm:cxn modelId="{7F7DB068-8246-7544-9C8D-64BFB29C3DB0}" type="presParOf" srcId="{D4B67984-3C3B-9047-BC81-C2D63D1602BE}" destId="{251728F7-324E-F844-96CF-3E86E99D7257}" srcOrd="1" destOrd="0" presId="urn:microsoft.com/office/officeart/2009/3/layout/RandomtoResultProcess"/>
    <dgm:cxn modelId="{0778F278-DA5C-1341-AA16-A7D3F9CB87B4}" type="presParOf" srcId="{6D05BA04-0F8F-E947-8775-0360665552E2}" destId="{2E502BDC-127F-D341-A085-3B12E711560A}" srcOrd="4" destOrd="0" presId="urn:microsoft.com/office/officeart/2009/3/layout/RandomtoResultProcess"/>
    <dgm:cxn modelId="{BD4E78F8-7704-5D4D-BEB5-8403A1813512}" type="presParOf" srcId="{2E502BDC-127F-D341-A085-3B12E711560A}" destId="{9635FF32-800F-1A4B-A106-2D8328752DE1}" srcOrd="0" destOrd="0" presId="urn:microsoft.com/office/officeart/2009/3/layout/RandomtoResultProcess"/>
    <dgm:cxn modelId="{2271DCC2-745D-5E4B-9028-06633183679E}" type="presParOf" srcId="{2E502BDC-127F-D341-A085-3B12E711560A}" destId="{BC51A390-63EE-9544-943A-23D2D23F8E0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74474-C729-7D48-B6C1-9EE7637818D1}">
      <dsp:nvSpPr>
        <dsp:cNvPr id="0" name=""/>
        <dsp:cNvSpPr/>
      </dsp:nvSpPr>
      <dsp:spPr>
        <a:xfrm>
          <a:off x="212816" y="2265810"/>
          <a:ext cx="3168019" cy="104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 </a:t>
          </a:r>
        </a:p>
      </dsp:txBody>
      <dsp:txXfrm>
        <a:off x="212816" y="2265810"/>
        <a:ext cx="3168019" cy="1044006"/>
      </dsp:txXfrm>
    </dsp:sp>
    <dsp:sp modelId="{FBF16312-E1E7-B94D-B685-77889F5E4DCD}">
      <dsp:nvSpPr>
        <dsp:cNvPr id="0" name=""/>
        <dsp:cNvSpPr/>
      </dsp:nvSpPr>
      <dsp:spPr>
        <a:xfrm>
          <a:off x="209216" y="1948288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628BD-0094-E640-9F2C-FB7AA42E9962}">
      <dsp:nvSpPr>
        <dsp:cNvPr id="0" name=""/>
        <dsp:cNvSpPr/>
      </dsp:nvSpPr>
      <dsp:spPr>
        <a:xfrm>
          <a:off x="111299" y="2546265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A918A-9363-F743-97E5-6F5260962082}">
      <dsp:nvSpPr>
        <dsp:cNvPr id="0" name=""/>
        <dsp:cNvSpPr/>
      </dsp:nvSpPr>
      <dsp:spPr>
        <a:xfrm>
          <a:off x="839460" y="1571101"/>
          <a:ext cx="396002" cy="3960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F7903-B3E6-4043-AFB7-5F2CBE70BD65}">
      <dsp:nvSpPr>
        <dsp:cNvPr id="0" name=""/>
        <dsp:cNvSpPr/>
      </dsp:nvSpPr>
      <dsp:spPr>
        <a:xfrm>
          <a:off x="1253221" y="2047874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4A3BD-3B17-1C4C-963C-0307826C60BC}">
      <dsp:nvSpPr>
        <dsp:cNvPr id="0" name=""/>
        <dsp:cNvSpPr/>
      </dsp:nvSpPr>
      <dsp:spPr>
        <a:xfrm>
          <a:off x="279305" y="1453559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D96FA-725F-C045-BBAD-C843950E48DE}">
      <dsp:nvSpPr>
        <dsp:cNvPr id="0" name=""/>
        <dsp:cNvSpPr/>
      </dsp:nvSpPr>
      <dsp:spPr>
        <a:xfrm>
          <a:off x="1558510" y="1873507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0D0C4-0A51-5945-8EEA-0A9E10083156}">
      <dsp:nvSpPr>
        <dsp:cNvPr id="0" name=""/>
        <dsp:cNvSpPr/>
      </dsp:nvSpPr>
      <dsp:spPr>
        <a:xfrm>
          <a:off x="1256013" y="2480971"/>
          <a:ext cx="396002" cy="3960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111EC-B60B-3E4B-A2D4-ADDD9C4C0ED5}">
      <dsp:nvSpPr>
        <dsp:cNvPr id="0" name=""/>
        <dsp:cNvSpPr/>
      </dsp:nvSpPr>
      <dsp:spPr>
        <a:xfrm>
          <a:off x="1891775" y="2652902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E6613-8198-FB45-9246-7C21B27A30EF}">
      <dsp:nvSpPr>
        <dsp:cNvPr id="0" name=""/>
        <dsp:cNvSpPr/>
      </dsp:nvSpPr>
      <dsp:spPr>
        <a:xfrm>
          <a:off x="1765777" y="3644415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6CF3D-621D-0F4A-A4AF-CECD05B8DF92}">
      <dsp:nvSpPr>
        <dsp:cNvPr id="0" name=""/>
        <dsp:cNvSpPr/>
      </dsp:nvSpPr>
      <dsp:spPr>
        <a:xfrm>
          <a:off x="463863" y="2061330"/>
          <a:ext cx="648003" cy="64800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86C5C-F9C7-2D4F-8F58-855C74829624}">
      <dsp:nvSpPr>
        <dsp:cNvPr id="0" name=""/>
        <dsp:cNvSpPr/>
      </dsp:nvSpPr>
      <dsp:spPr>
        <a:xfrm>
          <a:off x="32815" y="2936134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C915-201F-4E46-A8C8-0E7E507C630D}">
      <dsp:nvSpPr>
        <dsp:cNvPr id="0" name=""/>
        <dsp:cNvSpPr/>
      </dsp:nvSpPr>
      <dsp:spPr>
        <a:xfrm>
          <a:off x="244496" y="3253656"/>
          <a:ext cx="396002" cy="3960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55A90-9179-D749-AE45-46FF0C6BCF6A}">
      <dsp:nvSpPr>
        <dsp:cNvPr id="0" name=""/>
        <dsp:cNvSpPr/>
      </dsp:nvSpPr>
      <dsp:spPr>
        <a:xfrm>
          <a:off x="225062" y="3871178"/>
          <a:ext cx="576003" cy="57600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58603-0224-B449-9A5F-D9A5C418B3C5}">
      <dsp:nvSpPr>
        <dsp:cNvPr id="0" name=""/>
        <dsp:cNvSpPr/>
      </dsp:nvSpPr>
      <dsp:spPr>
        <a:xfrm>
          <a:off x="1057385" y="4177421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1C6F6-46B5-BC46-824A-E37A2343534F}">
      <dsp:nvSpPr>
        <dsp:cNvPr id="0" name=""/>
        <dsp:cNvSpPr/>
      </dsp:nvSpPr>
      <dsp:spPr>
        <a:xfrm>
          <a:off x="954666" y="3476775"/>
          <a:ext cx="396002" cy="3960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E4056-707E-7D4E-9B30-C7BCCF087A8C}">
      <dsp:nvSpPr>
        <dsp:cNvPr id="0" name=""/>
        <dsp:cNvSpPr/>
      </dsp:nvSpPr>
      <dsp:spPr>
        <a:xfrm>
          <a:off x="850268" y="2993500"/>
          <a:ext cx="252001" cy="2520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96A8C-44CC-D147-8D1B-119E9EE504E0}">
      <dsp:nvSpPr>
        <dsp:cNvPr id="0" name=""/>
        <dsp:cNvSpPr/>
      </dsp:nvSpPr>
      <dsp:spPr>
        <a:xfrm>
          <a:off x="1015391" y="4504039"/>
          <a:ext cx="576003" cy="57600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93777-795A-1E4B-9C93-32CDD1041E39}">
      <dsp:nvSpPr>
        <dsp:cNvPr id="0" name=""/>
        <dsp:cNvSpPr/>
      </dsp:nvSpPr>
      <dsp:spPr>
        <a:xfrm>
          <a:off x="1434715" y="3080774"/>
          <a:ext cx="396002" cy="39600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418FA-4180-9F4E-85A3-E2F735087FA6}">
      <dsp:nvSpPr>
        <dsp:cNvPr id="0" name=""/>
        <dsp:cNvSpPr/>
      </dsp:nvSpPr>
      <dsp:spPr>
        <a:xfrm>
          <a:off x="2017775" y="2366630"/>
          <a:ext cx="1163002" cy="2220298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96B2-C6A3-984D-895C-45796D009BC6}">
      <dsp:nvSpPr>
        <dsp:cNvPr id="0" name=""/>
        <dsp:cNvSpPr/>
      </dsp:nvSpPr>
      <dsp:spPr>
        <a:xfrm>
          <a:off x="4661199" y="1666538"/>
          <a:ext cx="3171825" cy="2220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 </a:t>
          </a:r>
        </a:p>
      </dsp:txBody>
      <dsp:txXfrm>
        <a:off x="4661199" y="1666538"/>
        <a:ext cx="3171825" cy="2220277"/>
      </dsp:txXfrm>
    </dsp:sp>
    <dsp:sp modelId="{70C36D5A-029E-694C-91BB-AB2F722DA49B}">
      <dsp:nvSpPr>
        <dsp:cNvPr id="0" name=""/>
        <dsp:cNvSpPr/>
      </dsp:nvSpPr>
      <dsp:spPr>
        <a:xfrm>
          <a:off x="8873865" y="2366630"/>
          <a:ext cx="1163002" cy="2220298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5FF32-800F-1A4B-A106-2D8328752DE1}">
      <dsp:nvSpPr>
        <dsp:cNvPr id="0" name=""/>
        <dsp:cNvSpPr/>
      </dsp:nvSpPr>
      <dsp:spPr>
        <a:xfrm>
          <a:off x="10238768" y="2606843"/>
          <a:ext cx="1739869" cy="17398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6500" kern="1200" dirty="0"/>
        </a:p>
      </dsp:txBody>
      <dsp:txXfrm>
        <a:off x="10493566" y="2861641"/>
        <a:ext cx="1230273" cy="1230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D159F-A2EA-A94B-8FB6-928482502322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6CB2C-6A19-344E-A4F5-692FEE4E89E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441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Kasia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08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Nadal łysol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06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łysol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2061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Jaca</a:t>
            </a:r>
            <a:r>
              <a:rPr lang="pl-PL" dirty="0"/>
              <a:t> </a:t>
            </a:r>
            <a:r>
              <a:rPr lang="pl-PL" dirty="0" err="1"/>
              <a:t>placa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566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Jarek  i Miki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044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Kasia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 uzyskaniu danych usunięto pierwszą kolumnę zawierającą informacje z </a:t>
            </a:r>
            <a:r>
              <a:rPr lang="pl-PL" dirty="0" err="1"/>
              <a:t>loggera</a:t>
            </a:r>
            <a:r>
              <a:rPr lang="pl-PL" dirty="0"/>
              <a:t>.</a:t>
            </a:r>
          </a:p>
          <a:p>
            <a:r>
              <a:rPr lang="pl-PL" dirty="0"/>
              <a:t>Kolumnę zawierającą datę rozbiliśmy na 3 kolumny zawierające kolejno: dzień miesiąc oraz rok. Przebadaliśmy jakie są odstępy czasowe miedzy danymi. Większość miała odstępy dwutygodniowe, trzykrotnie był to odstęp 3 tygodniowy oraz dwa razy czterotygodniowy.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805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Kasia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35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Kasia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093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Kasia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883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53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Miki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81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łysol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06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łysol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6CB2C-6A19-344E-A4F5-692FEE4E89E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427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9617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709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7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316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1199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9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247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53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06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76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12.06.2022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522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teachonline.ca/tools-trends/how-use-technology-effectively/three-pillars-educational-technology/three-pillars-educational-technology-learning-management-systems-social-medi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Uczenie maszynowe w Finansach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l-PL" dirty="0">
                <a:cs typeface="Calibri"/>
              </a:rPr>
              <a:t>Prezentacja projektu zaliczeniowego</a:t>
            </a:r>
          </a:p>
          <a:p>
            <a:endParaRPr lang="pl-PL" dirty="0">
              <a:cs typeface="Calibri"/>
            </a:endParaRPr>
          </a:p>
          <a:p>
            <a:r>
              <a:rPr lang="pl-PL" dirty="0">
                <a:ea typeface="+mn-lt"/>
                <a:cs typeface="+mn-lt"/>
              </a:rPr>
              <a:t>13.06.2022</a:t>
            </a:r>
          </a:p>
          <a:p>
            <a:r>
              <a:rPr lang="pl-PL" dirty="0">
                <a:cs typeface="Calibri"/>
              </a:rPr>
              <a:t>Katarzyna Górczyńska,  Jacek Jankowiak, Mikołaj Szymczak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35DA1E-32F6-D14C-B096-6EA11C3B3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34" y="247896"/>
            <a:ext cx="2035331" cy="20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EB1BD5-02F9-CDBC-2D67-84D49F3D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Modeling </a:t>
            </a:r>
            <a:r>
              <a:rPr lang="en-US" dirty="0"/>
              <a:t>Feature</a:t>
            </a:r>
            <a:r>
              <a:rPr lang="pl-PL" dirty="0"/>
              <a:t> engineering 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30F78A9-22A2-0F0A-AE3C-D9EB558CD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350725"/>
            <a:ext cx="5475630" cy="4388005"/>
          </a:xfr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684EF957-8577-61B6-5765-9380701D7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70" y="2350725"/>
            <a:ext cx="5528137" cy="43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8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ECCC92-E891-40D0-D72A-6E89127F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Modeling - LSTM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37592D4-F179-4964-2629-A0CC8E0A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60" y="2556855"/>
            <a:ext cx="5606182" cy="3264359"/>
          </a:xfrm>
          <a:prstGeom prst="rect">
            <a:avLst/>
          </a:prstGeom>
        </p:spPr>
      </p:pic>
      <p:pic>
        <p:nvPicPr>
          <p:cNvPr id="7" name="Grafika 6" descr="Internet">
            <a:extLst>
              <a:ext uri="{FF2B5EF4-FFF2-40B4-BE49-F238E27FC236}">
                <a16:creationId xmlns:a16="http://schemas.microsoft.com/office/drawing/2014/main" id="{03A91F74-7F97-46E2-6863-294BC3AAE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7127" y="3054198"/>
            <a:ext cx="2269671" cy="2269671"/>
          </a:xfrm>
          <a:prstGeom prst="rect">
            <a:avLst/>
          </a:prstGeom>
        </p:spPr>
      </p:pic>
      <p:sp>
        <p:nvSpPr>
          <p:cNvPr id="9" name="Połowa ramki 8">
            <a:extLst>
              <a:ext uri="{FF2B5EF4-FFF2-40B4-BE49-F238E27FC236}">
                <a16:creationId xmlns:a16="http://schemas.microsoft.com/office/drawing/2014/main" id="{6535B6BD-F4D1-2C96-5212-AB89B4032B23}"/>
              </a:ext>
            </a:extLst>
          </p:cNvPr>
          <p:cNvSpPr/>
          <p:nvPr/>
        </p:nvSpPr>
        <p:spPr>
          <a:xfrm>
            <a:off x="8213271" y="3054198"/>
            <a:ext cx="979715" cy="864659"/>
          </a:xfrm>
          <a:prstGeom prst="halfFrame">
            <a:avLst/>
          </a:prstGeom>
          <a:solidFill>
            <a:srgbClr val="005C09"/>
          </a:solidFill>
          <a:ln>
            <a:solidFill>
              <a:srgbClr val="005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Połowa ramki 9">
            <a:extLst>
              <a:ext uri="{FF2B5EF4-FFF2-40B4-BE49-F238E27FC236}">
                <a16:creationId xmlns:a16="http://schemas.microsoft.com/office/drawing/2014/main" id="{019F4735-8754-0765-C5F7-18DCA68B2397}"/>
              </a:ext>
            </a:extLst>
          </p:cNvPr>
          <p:cNvSpPr/>
          <p:nvPr/>
        </p:nvSpPr>
        <p:spPr>
          <a:xfrm rot="10800000">
            <a:off x="10246940" y="4459210"/>
            <a:ext cx="979715" cy="864659"/>
          </a:xfrm>
          <a:prstGeom prst="halfFrame">
            <a:avLst/>
          </a:prstGeom>
          <a:solidFill>
            <a:srgbClr val="005C09"/>
          </a:solidFill>
          <a:ln>
            <a:solidFill>
              <a:srgbClr val="005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1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A0789B-E984-55B1-0EB1-EE285F48E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671340"/>
              </p:ext>
            </p:extLst>
          </p:nvPr>
        </p:nvGraphicFramePr>
        <p:xfrm>
          <a:off x="213360" y="719666"/>
          <a:ext cx="119786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ytuł 1">
            <a:extLst>
              <a:ext uri="{FF2B5EF4-FFF2-40B4-BE49-F238E27FC236}">
                <a16:creationId xmlns:a16="http://schemas.microsoft.com/office/drawing/2014/main" id="{BE345E31-3D60-7141-AB66-A9E70DAE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MODELING - Ann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F21DCA3-AA04-546C-D63A-375250D9F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424822" y="2686769"/>
            <a:ext cx="5555715" cy="32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A833A4-1A9B-F033-FB25-787723B2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Modeling – XG BOOST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0E902F0-D921-CCA7-4FA7-FB1AA857B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8777" y="3232020"/>
            <a:ext cx="4194443" cy="1978917"/>
          </a:xfrm>
          <a:prstGeom prst="rect">
            <a:avLst/>
          </a:prstGeom>
        </p:spPr>
      </p:pic>
      <p:sp>
        <p:nvSpPr>
          <p:cNvPr id="5" name="Para nawiasów klamrowych 4">
            <a:extLst>
              <a:ext uri="{FF2B5EF4-FFF2-40B4-BE49-F238E27FC236}">
                <a16:creationId xmlns:a16="http://schemas.microsoft.com/office/drawing/2014/main" id="{6F622511-3CAF-F43F-4A41-5C89830DFE96}"/>
              </a:ext>
            </a:extLst>
          </p:cNvPr>
          <p:cNvSpPr/>
          <p:nvPr/>
        </p:nvSpPr>
        <p:spPr>
          <a:xfrm>
            <a:off x="3124199" y="2743199"/>
            <a:ext cx="5943600" cy="2956560"/>
          </a:xfrm>
          <a:prstGeom prst="bracePair">
            <a:avLst/>
          </a:prstGeom>
          <a:noFill/>
          <a:ln>
            <a:solidFill>
              <a:srgbClr val="005C0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Grafika 6" descr="Trend wzrostowy (od prawej do lewej)">
            <a:extLst>
              <a:ext uri="{FF2B5EF4-FFF2-40B4-BE49-F238E27FC236}">
                <a16:creationId xmlns:a16="http://schemas.microsoft.com/office/drawing/2014/main" id="{31B266EA-4DF1-D061-DF77-60AE8C5D8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8719" y="3253738"/>
            <a:ext cx="1935479" cy="1935479"/>
          </a:xfrm>
          <a:prstGeom prst="rect">
            <a:avLst/>
          </a:prstGeom>
        </p:spPr>
      </p:pic>
      <p:pic>
        <p:nvPicPr>
          <p:cNvPr id="9" name="Grafika 8" descr="Trend wzrostowy">
            <a:extLst>
              <a:ext uri="{FF2B5EF4-FFF2-40B4-BE49-F238E27FC236}">
                <a16:creationId xmlns:a16="http://schemas.microsoft.com/office/drawing/2014/main" id="{18DE91BB-ECF0-9C4A-0849-857C6AF85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7802" y="3253737"/>
            <a:ext cx="1935479" cy="19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9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3A99FD59-D176-C795-E767-3862C1FAF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169602"/>
              </p:ext>
            </p:extLst>
          </p:nvPr>
        </p:nvGraphicFramePr>
        <p:xfrm>
          <a:off x="4803354" y="195551"/>
          <a:ext cx="7028760" cy="6466898"/>
        </p:xfrm>
        <a:graphic>
          <a:graphicData uri="http://schemas.openxmlformats.org/drawingml/2006/table">
            <a:tbl>
              <a:tblPr/>
              <a:tblGrid>
                <a:gridCol w="1171460">
                  <a:extLst>
                    <a:ext uri="{9D8B030D-6E8A-4147-A177-3AD203B41FA5}">
                      <a16:colId xmlns:a16="http://schemas.microsoft.com/office/drawing/2014/main" val="145440097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2886610731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3771668289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721770133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23310989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147934169"/>
                    </a:ext>
                  </a:extLst>
                </a:gridCol>
              </a:tblGrid>
              <a:tr h="427366">
                <a:tc gridSpan="3">
                  <a:txBody>
                    <a:bodyPr/>
                    <a:lstStyle/>
                    <a:p>
                      <a:pPr rtl="0" fontAlgn="b"/>
                      <a:endParaRPr lang="pl-PL" sz="1200" dirty="0">
                        <a:effectLst/>
                      </a:endParaRPr>
                    </a:p>
                  </a:txBody>
                  <a:tcPr marL="6171" marR="6171" marT="4114" marB="411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pl-PL" sz="1600">
                        <a:effectLst/>
                      </a:endParaRPr>
                    </a:p>
                  </a:txBody>
                  <a:tcPr marL="6171" marR="6171" marT="4114" marB="4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pl-PL" sz="1600" dirty="0">
                        <a:effectLst/>
                      </a:endParaRPr>
                    </a:p>
                  </a:txBody>
                  <a:tcPr marL="6171" marR="6171" marT="4114" marB="411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dirty="0">
                          <a:effectLst/>
                        </a:rPr>
                        <a:t>MSE</a:t>
                      </a:r>
                    </a:p>
                  </a:txBody>
                  <a:tcPr marL="6171" marR="6171" marT="4114" marB="4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dirty="0">
                          <a:effectLst/>
                        </a:rPr>
                        <a:t>MAPE (* 10^11)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l-PL" sz="1200" dirty="0">
                          <a:effectLst/>
                        </a:rPr>
                        <a:t>R^2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19873"/>
                  </a:ext>
                </a:extLst>
              </a:tr>
              <a:tr h="21838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pl-PL" sz="1200" dirty="0">
                          <a:effectLst/>
                        </a:rPr>
                        <a:t>Prognoza miesięczna</a:t>
                      </a:r>
                    </a:p>
                  </a:txBody>
                  <a:tcPr marL="6171" marR="6171" marT="4114" marB="4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 b="1" dirty="0">
                          <a:effectLst/>
                        </a:rPr>
                        <a:t>Gradient </a:t>
                      </a:r>
                      <a:r>
                        <a:rPr lang="pl-PL" sz="1200" b="1" dirty="0" err="1">
                          <a:effectLst/>
                        </a:rPr>
                        <a:t>Boosting</a:t>
                      </a:r>
                      <a:r>
                        <a:rPr lang="pl-PL" sz="1200" b="1" dirty="0">
                          <a:effectLst/>
                        </a:rPr>
                        <a:t> </a:t>
                      </a:r>
                      <a:r>
                        <a:rPr lang="pl-PL" sz="1200" b="1" dirty="0" err="1">
                          <a:effectLst/>
                        </a:rPr>
                        <a:t>Regressor</a:t>
                      </a:r>
                      <a:endParaRPr lang="pl-PL" sz="1200" b="1" dirty="0">
                        <a:effectLst/>
                      </a:endParaRP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0" dirty="0">
                          <a:effectLst/>
                        </a:rPr>
                        <a:t>9,49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0,29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621746"/>
                  </a:ext>
                </a:extLst>
              </a:tr>
              <a:tr h="41796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 dirty="0">
                          <a:effectLst/>
                        </a:rPr>
                        <a:t>cross-</a:t>
                      </a:r>
                      <a:r>
                        <a:rPr lang="pl-PL" sz="1200" dirty="0" err="1">
                          <a:effectLst/>
                        </a:rPr>
                        <a:t>val</a:t>
                      </a:r>
                      <a:endParaRPr lang="pl-PL" sz="1200" dirty="0">
                        <a:effectLst/>
                      </a:endParaRP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0,05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0" dirty="0">
                          <a:effectLst/>
                        </a:rPr>
                        <a:t>6,19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96473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Multilayer Perceptron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 dirty="0" err="1">
                          <a:effectLst/>
                        </a:rPr>
                        <a:t>train</a:t>
                      </a:r>
                      <a:r>
                        <a:rPr lang="pl-PL" sz="1200" dirty="0">
                          <a:effectLst/>
                        </a:rPr>
                        <a:t>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0,01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3,99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-0,02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7021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cross-val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0,01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3,68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0,04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51764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LSTM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4,6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-0,03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7629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cross-val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7,05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0,19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22869"/>
                  </a:ext>
                </a:extLst>
              </a:tr>
              <a:tr h="21838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pl-PL" sz="1200" dirty="0">
                          <a:effectLst/>
                        </a:rPr>
                        <a:t>Prognoza kwartalna</a:t>
                      </a:r>
                    </a:p>
                  </a:txBody>
                  <a:tcPr marL="6171" marR="6171" marT="4114" marB="4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 b="1">
                          <a:effectLst/>
                        </a:rPr>
                        <a:t>Gradient Boosting Regressor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1,85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0,17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94715"/>
                  </a:ext>
                </a:extLst>
              </a:tr>
              <a:tr h="41796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cross-val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2,5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0,19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608863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Multilayer Perceptron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6,04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0,14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71730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cross-val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3,08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0,17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98158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 dirty="0">
                          <a:effectLst/>
                        </a:rPr>
                        <a:t>LSTM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1,62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-0,04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35473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 dirty="0">
                          <a:effectLst/>
                        </a:rPr>
                        <a:t>cross-</a:t>
                      </a:r>
                      <a:r>
                        <a:rPr lang="pl-PL" sz="1200" dirty="0" err="1">
                          <a:effectLst/>
                        </a:rPr>
                        <a:t>val</a:t>
                      </a:r>
                      <a:endParaRPr lang="pl-PL" sz="1200" dirty="0">
                        <a:effectLst/>
                      </a:endParaRPr>
                    </a:p>
                  </a:txBody>
                  <a:tcPr marL="6171" marR="6171" marT="4114" marB="411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0,02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2,82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0,17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92534"/>
                  </a:ext>
                </a:extLst>
              </a:tr>
              <a:tr h="21838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pl-PL" sz="1200" dirty="0">
                          <a:effectLst/>
                        </a:rPr>
                        <a:t>Prognoza pół-roczna</a:t>
                      </a:r>
                    </a:p>
                  </a:txBody>
                  <a:tcPr marL="6171" marR="6171" marT="4114" marB="4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 b="1" dirty="0">
                          <a:effectLst/>
                        </a:rPr>
                        <a:t>Gradient </a:t>
                      </a:r>
                      <a:r>
                        <a:rPr lang="pl-PL" sz="1200" b="1" dirty="0" err="1">
                          <a:effectLst/>
                        </a:rPr>
                        <a:t>Boosting</a:t>
                      </a:r>
                      <a:r>
                        <a:rPr lang="pl-PL" sz="1200" b="1" dirty="0">
                          <a:effectLst/>
                        </a:rPr>
                        <a:t> </a:t>
                      </a:r>
                      <a:r>
                        <a:rPr lang="pl-PL" sz="1200" b="1" dirty="0" err="1">
                          <a:effectLst/>
                        </a:rPr>
                        <a:t>Regressor</a:t>
                      </a:r>
                      <a:endParaRPr lang="pl-PL" sz="1200" b="1" dirty="0">
                        <a:effectLst/>
                      </a:endParaRP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0" dirty="0">
                          <a:effectLst/>
                        </a:rPr>
                        <a:t>4,89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0,37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34780"/>
                  </a:ext>
                </a:extLst>
              </a:tr>
              <a:tr h="41796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 dirty="0">
                          <a:effectLst/>
                        </a:rPr>
                        <a:t>cross-</a:t>
                      </a:r>
                      <a:r>
                        <a:rPr lang="pl-PL" sz="1200" dirty="0" err="1">
                          <a:effectLst/>
                        </a:rPr>
                        <a:t>val</a:t>
                      </a:r>
                      <a:endParaRPr lang="pl-PL" sz="1200" dirty="0">
                        <a:effectLst/>
                      </a:endParaRP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0,12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1,86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0,36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459730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Multilayer Perceptron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 dirty="0" err="1">
                          <a:effectLst/>
                        </a:rPr>
                        <a:t>train</a:t>
                      </a:r>
                      <a:r>
                        <a:rPr lang="pl-PL" sz="1200" dirty="0">
                          <a:effectLst/>
                        </a:rPr>
                        <a:t>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0,03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5,86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0,31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487838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cross-val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2,11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257352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LSTM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0,04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3,87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-0,02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808602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cross-val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0,05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1,43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0,05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176169"/>
                  </a:ext>
                </a:extLst>
              </a:tr>
              <a:tr h="218384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pl-PL" sz="1200" dirty="0">
                          <a:effectLst/>
                        </a:rPr>
                        <a:t>Prognoza roczna</a:t>
                      </a:r>
                    </a:p>
                  </a:txBody>
                  <a:tcPr marL="6171" marR="6171" marT="4114" marB="41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 b="1" dirty="0">
                          <a:effectLst/>
                        </a:rPr>
                        <a:t>Gradient </a:t>
                      </a:r>
                      <a:r>
                        <a:rPr lang="pl-PL" sz="1200" b="1" dirty="0" err="1">
                          <a:effectLst/>
                        </a:rPr>
                        <a:t>Boosting</a:t>
                      </a:r>
                      <a:r>
                        <a:rPr lang="pl-PL" sz="1200" b="1" dirty="0">
                          <a:effectLst/>
                        </a:rPr>
                        <a:t> </a:t>
                      </a:r>
                      <a:r>
                        <a:rPr lang="pl-PL" sz="1200" b="1" dirty="0" err="1">
                          <a:effectLst/>
                        </a:rPr>
                        <a:t>Regressor</a:t>
                      </a:r>
                      <a:endParaRPr lang="pl-PL" sz="1200" b="1" dirty="0">
                        <a:effectLst/>
                      </a:endParaRP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 dirty="0" err="1">
                          <a:effectLst/>
                        </a:rPr>
                        <a:t>train</a:t>
                      </a:r>
                      <a:r>
                        <a:rPr lang="pl-PL" sz="1200" dirty="0">
                          <a:effectLst/>
                        </a:rPr>
                        <a:t>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0,06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2,63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0,41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67670"/>
                  </a:ext>
                </a:extLst>
              </a:tr>
              <a:tr h="417963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cross-val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0,18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3,33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0,42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11156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 dirty="0" err="1">
                          <a:effectLst/>
                        </a:rPr>
                        <a:t>Multilayer</a:t>
                      </a:r>
                      <a:r>
                        <a:rPr lang="pl-PL" sz="1200" dirty="0">
                          <a:effectLst/>
                        </a:rPr>
                        <a:t> Perceptron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0,06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0,79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0,37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26910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 dirty="0">
                          <a:effectLst/>
                        </a:rPr>
                        <a:t>cross-</a:t>
                      </a:r>
                      <a:r>
                        <a:rPr lang="pl-PL" sz="1200" dirty="0" err="1">
                          <a:effectLst/>
                        </a:rPr>
                        <a:t>val</a:t>
                      </a:r>
                      <a:endParaRPr lang="pl-PL" sz="1200" dirty="0">
                        <a:effectLst/>
                      </a:endParaRP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0,06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>
                          <a:effectLst/>
                        </a:rPr>
                        <a:t>2,84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b="1" dirty="0">
                          <a:effectLst/>
                        </a:rPr>
                        <a:t>0,42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34614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LSTM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train/test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3,77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-0,04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26486"/>
                  </a:ext>
                </a:extLst>
              </a:tr>
              <a:tr h="21838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200">
                          <a:effectLst/>
                        </a:rPr>
                        <a:t>cross-val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0,1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>
                          <a:effectLst/>
                        </a:rPr>
                        <a:t>5,39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200" dirty="0">
                          <a:effectLst/>
                        </a:rPr>
                        <a:t>0,04</a:t>
                      </a:r>
                    </a:p>
                  </a:txBody>
                  <a:tcPr marL="6171" marR="6171" marT="4114" marB="411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92211"/>
                  </a:ext>
                </a:extLst>
              </a:tr>
            </a:tbl>
          </a:graphicData>
        </a:graphic>
      </p:graphicFrame>
      <p:sp>
        <p:nvSpPr>
          <p:cNvPr id="8" name="Tytuł 1">
            <a:extLst>
              <a:ext uri="{FF2B5EF4-FFF2-40B4-BE49-F238E27FC236}">
                <a16:creationId xmlns:a16="http://schemas.microsoft.com/office/drawing/2014/main" id="{BB8AC898-63C0-FAFF-56F8-372239B0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2474003"/>
            <a:ext cx="4213731" cy="1188720"/>
          </a:xfrm>
        </p:spPr>
        <p:txBody>
          <a:bodyPr/>
          <a:lstStyle/>
          <a:p>
            <a:r>
              <a:rPr lang="pl-PL" dirty="0"/>
              <a:t>Advanced Modeling </a:t>
            </a:r>
            <a:r>
              <a:rPr lang="pl-PL" dirty="0" err="1"/>
              <a:t>analysis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433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2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l-PL" dirty="0">
                <a:cs typeface="Calibri"/>
              </a:rPr>
              <a:t>Prezentacja projektu zaliczeniowego</a:t>
            </a:r>
          </a:p>
          <a:p>
            <a:endParaRPr lang="pl-PL" dirty="0">
              <a:cs typeface="Calibri"/>
            </a:endParaRPr>
          </a:p>
          <a:p>
            <a:r>
              <a:rPr lang="pl-PL" dirty="0">
                <a:ea typeface="+mn-lt"/>
                <a:cs typeface="+mn-lt"/>
              </a:rPr>
              <a:t>13.06.2022</a:t>
            </a:r>
          </a:p>
          <a:p>
            <a:r>
              <a:rPr lang="pl-PL" dirty="0">
                <a:cs typeface="Calibri"/>
              </a:rPr>
              <a:t>Katarzyna Górczyńska,  Jacek Jankowiak, Mikołaj Szymczak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35DA1E-32F6-D14C-B096-6EA11C3B3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34" y="247896"/>
            <a:ext cx="2035331" cy="203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3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FEBC78-8E4F-40C5-4A40-A8FDADC2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E8339E-8907-BE71-3B0D-3F37410B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378053"/>
            <a:ext cx="7729727" cy="845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4000" dirty="0"/>
              <a:t>Przewidywanie zwrotu z inwestycji.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9CEB76-D8DC-BC2C-5820-A147050C4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2018" y="3429000"/>
            <a:ext cx="9187961" cy="322384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C49D42B-FC07-BEF3-EE6A-F1E066019612}"/>
              </a:ext>
            </a:extLst>
          </p:cNvPr>
          <p:cNvSpPr txBox="1"/>
          <p:nvPr/>
        </p:nvSpPr>
        <p:spPr>
          <a:xfrm>
            <a:off x="666749" y="6627168"/>
            <a:ext cx="10858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autor: Nieznany autor, licencja: </a:t>
            </a:r>
            <a:r>
              <a:rPr lang="pl-PL" sz="900" dirty="0">
                <a:hlinkClick r:id="rId5" tooltip="https://creativecommons.org/licenses/by-sa/3.0/"/>
              </a:rPr>
              <a:t>CC BY-SA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17663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DC07D5-9A30-904C-2DCF-011E0A0C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Eksploracja Danych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4045DEF-469E-403B-2833-670F7A2BBB04}"/>
              </a:ext>
            </a:extLst>
          </p:cNvPr>
          <p:cNvSpPr txBox="1"/>
          <p:nvPr/>
        </p:nvSpPr>
        <p:spPr>
          <a:xfrm>
            <a:off x="1162331" y="2448729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Surowe dane: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FCA4D3-37AF-86DD-4876-FF6373563764}"/>
              </a:ext>
            </a:extLst>
          </p:cNvPr>
          <p:cNvSpPr/>
          <p:nvPr/>
        </p:nvSpPr>
        <p:spPr>
          <a:xfrm>
            <a:off x="945845" y="2940803"/>
            <a:ext cx="9537097" cy="2792597"/>
          </a:xfrm>
          <a:prstGeom prst="rect">
            <a:avLst/>
          </a:prstGeom>
          <a:solidFill>
            <a:srgbClr val="005C0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1010231-B2D6-C6B1-9938-B772CC60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31" y="3140182"/>
            <a:ext cx="9104124" cy="239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A1A30-AA4F-7F1C-0B3A-6A00AA18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Eksploracja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DBC2532-50E6-2A02-2846-C455E55AB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279" y="2441440"/>
            <a:ext cx="5059420" cy="3905977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FE057D7-B11B-B152-3228-7C95228E3D88}"/>
              </a:ext>
            </a:extLst>
          </p:cNvPr>
          <p:cNvSpPr txBox="1"/>
          <p:nvPr/>
        </p:nvSpPr>
        <p:spPr>
          <a:xfrm>
            <a:off x="559182" y="2941504"/>
            <a:ext cx="505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 prawej stronie zaprezentowany jest wykres zawierający rozkład zmiennej </a:t>
            </a:r>
            <a:r>
              <a:rPr lang="pl-PL" i="1" dirty="0" err="1"/>
              <a:t>conviction</a:t>
            </a:r>
            <a:r>
              <a:rPr lang="pl-PL" dirty="0"/>
              <a:t> w zależności od roku.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Kryzys 2008-2009.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Mini recesja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2019 – 2020 Kryzys COVID-19</a:t>
            </a:r>
          </a:p>
        </p:txBody>
      </p:sp>
    </p:spTree>
    <p:extLst>
      <p:ext uri="{BB962C8B-B14F-4D97-AF65-F5344CB8AC3E}">
        <p14:creationId xmlns:p14="http://schemas.microsoft.com/office/powerpoint/2010/main" val="98971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B03173-9B39-CC84-E804-93633D4C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EKSPLORACJA DANYCH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BA52B67-D258-B12D-FD6A-705EA83A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2913889"/>
            <a:ext cx="7645400" cy="35814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5723F48-755C-1B0C-76B0-4A52ADE0531A}"/>
              </a:ext>
            </a:extLst>
          </p:cNvPr>
          <p:cNvSpPr txBox="1"/>
          <p:nvPr/>
        </p:nvSpPr>
        <p:spPr>
          <a:xfrm>
            <a:off x="2384856" y="2348984"/>
            <a:ext cx="742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Zależność pomiędzy </a:t>
            </a:r>
            <a:r>
              <a:rPr lang="pl-PL" dirty="0" err="1"/>
              <a:t>conviction</a:t>
            </a:r>
            <a:r>
              <a:rPr lang="pl-PL" dirty="0"/>
              <a:t> a gałęzią gospodarki. Usunięcie </a:t>
            </a:r>
            <a:r>
              <a:rPr lang="pl-PL" dirty="0" err="1"/>
              <a:t>miscellaneous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7FD93B-DBA4-F880-CAED-3D6CD616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EKSPLORACJA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16156-08C7-C9DE-01CB-6F8E373A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29" y="3681396"/>
            <a:ext cx="3342013" cy="549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Ostateczna postać danych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825F2A-E300-C11E-DC3D-2B82C937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78" y="2247441"/>
            <a:ext cx="6880507" cy="4422278"/>
          </a:xfrm>
          <a:prstGeom prst="rect">
            <a:avLst/>
          </a:prstGeom>
        </p:spPr>
      </p:pic>
      <p:sp>
        <p:nvSpPr>
          <p:cNvPr id="5" name="Para nawiasów klamrowych 4">
            <a:extLst>
              <a:ext uri="{FF2B5EF4-FFF2-40B4-BE49-F238E27FC236}">
                <a16:creationId xmlns:a16="http://schemas.microsoft.com/office/drawing/2014/main" id="{A1C5A616-1FF9-E960-950B-FB8A628AACCF}"/>
              </a:ext>
            </a:extLst>
          </p:cNvPr>
          <p:cNvSpPr/>
          <p:nvPr/>
        </p:nvSpPr>
        <p:spPr>
          <a:xfrm>
            <a:off x="560129" y="3681396"/>
            <a:ext cx="2620393" cy="360517"/>
          </a:xfrm>
          <a:prstGeom prst="bracePair">
            <a:avLst/>
          </a:prstGeom>
          <a:noFill/>
          <a:ln>
            <a:solidFill>
              <a:srgbClr val="005C0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87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834B54-64C2-216C-FF34-61ECDB8B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modelling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B4EEFDD-F671-DB7B-5DC7-83102E29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81" y="2309933"/>
            <a:ext cx="5581038" cy="44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87E761-A337-F3B1-E01D-D20BD21F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Modelling</a:t>
            </a:r>
            <a:endParaRPr lang="pl-PL" dirty="0"/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EB7B1379-835B-4A25-7DA9-D5ABAC560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163015"/>
              </p:ext>
            </p:extLst>
          </p:nvPr>
        </p:nvGraphicFramePr>
        <p:xfrm>
          <a:off x="2581620" y="2302366"/>
          <a:ext cx="7028760" cy="4385170"/>
        </p:xfrm>
        <a:graphic>
          <a:graphicData uri="http://schemas.openxmlformats.org/drawingml/2006/table">
            <a:tbl>
              <a:tblPr/>
              <a:tblGrid>
                <a:gridCol w="1171460">
                  <a:extLst>
                    <a:ext uri="{9D8B030D-6E8A-4147-A177-3AD203B41FA5}">
                      <a16:colId xmlns:a16="http://schemas.microsoft.com/office/drawing/2014/main" val="2521028831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3756008309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2970912235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3940738311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2277232223"/>
                    </a:ext>
                  </a:extLst>
                </a:gridCol>
                <a:gridCol w="1171460">
                  <a:extLst>
                    <a:ext uri="{9D8B030D-6E8A-4147-A177-3AD203B41FA5}">
                      <a16:colId xmlns:a16="http://schemas.microsoft.com/office/drawing/2014/main" val="254552018"/>
                    </a:ext>
                  </a:extLst>
                </a:gridCol>
              </a:tblGrid>
              <a:tr h="309893">
                <a:tc>
                  <a:txBody>
                    <a:bodyPr/>
                    <a:lstStyle/>
                    <a:p>
                      <a:pPr rtl="0" fontAlgn="b"/>
                      <a:endParaRPr lang="pl-PL" sz="1400" dirty="0">
                        <a:effectLst/>
                      </a:endParaRPr>
                    </a:p>
                  </a:txBody>
                  <a:tcPr marL="13573" marR="13573" marT="9049" marB="90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400">
                        <a:effectLst/>
                      </a:endParaRPr>
                    </a:p>
                  </a:txBody>
                  <a:tcPr marL="13573" marR="13573" marT="9049" marB="90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l-PL" sz="1400">
                        <a:effectLst/>
                      </a:endParaRPr>
                    </a:p>
                  </a:txBody>
                  <a:tcPr marL="13573" marR="13573" marT="9049" marB="904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MAPE (* 10^11)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R^2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41365"/>
                  </a:ext>
                </a:extLst>
              </a:tr>
              <a:tr h="16453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l-PL" sz="1400">
                          <a:effectLst/>
                        </a:rPr>
                        <a:t>Prognoza miesięczna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Dummy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train/test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2,46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933652"/>
                  </a:ext>
                </a:extLst>
              </a:tr>
              <a:tr h="16453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cross-val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0,06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2,79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65862"/>
                  </a:ext>
                </a:extLst>
              </a:tr>
              <a:tr h="16453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Liner regression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train/test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2,35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992369"/>
                  </a:ext>
                </a:extLst>
              </a:tr>
              <a:tr h="29071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cross-val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0,06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2,91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47763"/>
                  </a:ext>
                </a:extLst>
              </a:tr>
              <a:tr h="16453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l-PL" sz="1400">
                          <a:effectLst/>
                        </a:rPr>
                        <a:t>Prognoza kwartlana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Dummy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train/test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1,63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498932"/>
                  </a:ext>
                </a:extLst>
              </a:tr>
              <a:tr h="16453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cross-val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2,53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371898"/>
                  </a:ext>
                </a:extLst>
              </a:tr>
              <a:tr h="16453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Liner regression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train/test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1,66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94196"/>
                  </a:ext>
                </a:extLst>
              </a:tr>
              <a:tr h="29071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cross-val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2,02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28644"/>
                  </a:ext>
                </a:extLst>
              </a:tr>
              <a:tr h="16453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l-PL" sz="1400">
                          <a:effectLst/>
                        </a:rPr>
                        <a:t>Prognoza pół-roczna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Dummy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 dirty="0" err="1">
                          <a:effectLst/>
                        </a:rPr>
                        <a:t>train</a:t>
                      </a:r>
                      <a:r>
                        <a:rPr lang="pl-PL" sz="1400" dirty="0">
                          <a:effectLst/>
                        </a:rPr>
                        <a:t>/test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 dirty="0">
                          <a:effectLst/>
                        </a:rPr>
                        <a:t>0,04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4,42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097413"/>
                  </a:ext>
                </a:extLst>
              </a:tr>
              <a:tr h="16453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cross-val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0,15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2,06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51678"/>
                  </a:ext>
                </a:extLst>
              </a:tr>
              <a:tr h="16453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Liner regression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train/test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0,04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3,84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760158"/>
                  </a:ext>
                </a:extLst>
              </a:tr>
              <a:tr h="29071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cross-val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0,15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1,8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14696"/>
                  </a:ext>
                </a:extLst>
              </a:tr>
              <a:tr h="164536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pl-PL" sz="1400">
                          <a:effectLst/>
                        </a:rPr>
                        <a:t>Prognoza roczna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Dummy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train/test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3,28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541180"/>
                  </a:ext>
                </a:extLst>
              </a:tr>
              <a:tr h="16453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cross-val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0,22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4,4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139956"/>
                  </a:ext>
                </a:extLst>
              </a:tr>
              <a:tr h="164536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Liner regression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train/test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0,1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2,22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0,02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53078"/>
                  </a:ext>
                </a:extLst>
              </a:tr>
              <a:tr h="29071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pl-PL" sz="1400">
                          <a:effectLst/>
                        </a:rPr>
                        <a:t>cross-val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0,22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>
                          <a:effectLst/>
                        </a:rPr>
                        <a:t>2,86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l-PL" sz="1400" dirty="0">
                          <a:effectLst/>
                        </a:rPr>
                        <a:t>0,02</a:t>
                      </a:r>
                    </a:p>
                  </a:txBody>
                  <a:tcPr marL="13573" marR="13573" marT="9049" marB="904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4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C1C8C6-FC94-DDDC-B2E8-C15D60C4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Advanced Modeling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engineEring</a:t>
            </a:r>
            <a:r>
              <a:rPr lang="pl-PL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B37A071-F927-6377-C5A0-7002DCEA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90" y="3136712"/>
            <a:ext cx="5517330" cy="2710688"/>
          </a:xfrm>
          <a:prstGeom prst="rect">
            <a:avLst/>
          </a:prstGeom>
        </p:spPr>
      </p:pic>
      <p:grpSp>
        <p:nvGrpSpPr>
          <p:cNvPr id="9" name="Grupa 8">
            <a:extLst>
              <a:ext uri="{FF2B5EF4-FFF2-40B4-BE49-F238E27FC236}">
                <a16:creationId xmlns:a16="http://schemas.microsoft.com/office/drawing/2014/main" id="{7A827726-17F8-BE73-CE8E-2E96561DE01E}"/>
              </a:ext>
            </a:extLst>
          </p:cNvPr>
          <p:cNvGrpSpPr/>
          <p:nvPr/>
        </p:nvGrpSpPr>
        <p:grpSpPr>
          <a:xfrm>
            <a:off x="7907266" y="2643928"/>
            <a:ext cx="3356079" cy="3256941"/>
            <a:chOff x="8596435" y="3053443"/>
            <a:chExt cx="2409457" cy="2113941"/>
          </a:xfrm>
        </p:grpSpPr>
        <p:sp>
          <p:nvSpPr>
            <p:cNvPr id="5" name="Owal 4">
              <a:extLst>
                <a:ext uri="{FF2B5EF4-FFF2-40B4-BE49-F238E27FC236}">
                  <a16:creationId xmlns:a16="http://schemas.microsoft.com/office/drawing/2014/main" id="{91C99B7E-0A92-CE9B-BF6A-94DD3E47E5C3}"/>
                </a:ext>
              </a:extLst>
            </p:cNvPr>
            <p:cNvSpPr/>
            <p:nvPr/>
          </p:nvSpPr>
          <p:spPr>
            <a:xfrm>
              <a:off x="8915835" y="3338584"/>
              <a:ext cx="2090057" cy="1828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Owal 5">
              <a:extLst>
                <a:ext uri="{FF2B5EF4-FFF2-40B4-BE49-F238E27FC236}">
                  <a16:creationId xmlns:a16="http://schemas.microsoft.com/office/drawing/2014/main" id="{E4EA5923-DA34-83AE-8AC3-93861BCEEBF3}"/>
                </a:ext>
              </a:extLst>
            </p:cNvPr>
            <p:cNvSpPr/>
            <p:nvPr/>
          </p:nvSpPr>
          <p:spPr>
            <a:xfrm>
              <a:off x="8596435" y="3053443"/>
              <a:ext cx="2090057" cy="1828800"/>
            </a:xfrm>
            <a:prstGeom prst="ellipse">
              <a:avLst/>
            </a:prstGeom>
            <a:solidFill>
              <a:srgbClr val="005C09"/>
            </a:solidFill>
            <a:ln>
              <a:solidFill>
                <a:srgbClr val="005C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8" name="Grafika 7" descr="Połączenia">
              <a:extLst>
                <a:ext uri="{FF2B5EF4-FFF2-40B4-BE49-F238E27FC236}">
                  <a16:creationId xmlns:a16="http://schemas.microsoft.com/office/drawing/2014/main" id="{A906DD5A-E53A-3CCC-85B0-D0DBC01DD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98233" y="3429000"/>
              <a:ext cx="1086459" cy="1086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958750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{2A0403D8-35A5-4A4B-9EDB-7FB83CF6220B}tf10001120</Template>
  <TotalTime>160</TotalTime>
  <Words>479</Words>
  <Application>Microsoft Macintosh PowerPoint</Application>
  <PresentationFormat>Panoramiczny</PresentationFormat>
  <Paragraphs>259</Paragraphs>
  <Slides>15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Paczka</vt:lpstr>
      <vt:lpstr>Uczenie maszynowe w Finansach</vt:lpstr>
      <vt:lpstr>Cel</vt:lpstr>
      <vt:lpstr>Eksploracja Danych</vt:lpstr>
      <vt:lpstr>Eksploracja danych</vt:lpstr>
      <vt:lpstr>EKSPLORACJA DANYCH</vt:lpstr>
      <vt:lpstr>EKSPLORACJA DANYCH</vt:lpstr>
      <vt:lpstr>Initial modelling</vt:lpstr>
      <vt:lpstr>Initial Modelling</vt:lpstr>
      <vt:lpstr>Advanced Modeling Feature engineEring </vt:lpstr>
      <vt:lpstr>Advanced Modeling Feature engineering </vt:lpstr>
      <vt:lpstr>Advanced Modeling - LSTM</vt:lpstr>
      <vt:lpstr>ADVANCED MODELING - Ann</vt:lpstr>
      <vt:lpstr>Advanced Modeling – XG BOOST</vt:lpstr>
      <vt:lpstr>Advanced Modeling analysis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Katarzyna Górczyńska</cp:lastModifiedBy>
  <cp:revision>282</cp:revision>
  <dcterms:created xsi:type="dcterms:W3CDTF">2022-03-03T10:31:41Z</dcterms:created>
  <dcterms:modified xsi:type="dcterms:W3CDTF">2022-06-12T14:00:10Z</dcterms:modified>
</cp:coreProperties>
</file>