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21"/>
  </p:notesMasterIdLst>
  <p:handoutMasterIdLst>
    <p:handoutMasterId r:id="rId22"/>
  </p:handoutMasterIdLst>
  <p:sldIdLst>
    <p:sldId id="620" r:id="rId2"/>
    <p:sldId id="667" r:id="rId3"/>
    <p:sldId id="735" r:id="rId4"/>
    <p:sldId id="736" r:id="rId5"/>
    <p:sldId id="734" r:id="rId6"/>
    <p:sldId id="723" r:id="rId7"/>
    <p:sldId id="702" r:id="rId8"/>
    <p:sldId id="725" r:id="rId9"/>
    <p:sldId id="730" r:id="rId10"/>
    <p:sldId id="716" r:id="rId11"/>
    <p:sldId id="721" r:id="rId12"/>
    <p:sldId id="718" r:id="rId13"/>
    <p:sldId id="724" r:id="rId14"/>
    <p:sldId id="726" r:id="rId15"/>
    <p:sldId id="733" r:id="rId16"/>
    <p:sldId id="728" r:id="rId17"/>
    <p:sldId id="729" r:id="rId18"/>
    <p:sldId id="731" r:id="rId19"/>
    <p:sldId id="732" r:id="rId20"/>
  </p:sldIdLst>
  <p:sldSz cx="9144000" cy="6858000" type="screen4x3"/>
  <p:notesSz cx="6797675" cy="9872663"/>
  <p:defaultTextStyle>
    <a:defPPr>
      <a:defRPr lang="fr-B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FFCC00"/>
    <a:srgbClr val="333333"/>
    <a:srgbClr val="D611E5"/>
    <a:srgbClr val="FF9999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922" autoAdjust="0"/>
  </p:normalViewPr>
  <p:slideViewPr>
    <p:cSldViewPr snapToGrid="0">
      <p:cViewPr varScale="1">
        <p:scale>
          <a:sx n="77" d="100"/>
          <a:sy n="77" d="100"/>
        </p:scale>
        <p:origin x="155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FF3604F-FE22-435B-8425-41018643E096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34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noProof="0"/>
              <a:t>Click to edit Master text styles</a:t>
            </a:r>
          </a:p>
          <a:p>
            <a:pPr lvl="1"/>
            <a:r>
              <a:rPr lang="fr-BE" noProof="0"/>
              <a:t>Second level</a:t>
            </a:r>
          </a:p>
          <a:p>
            <a:pPr lvl="2"/>
            <a:r>
              <a:rPr lang="fr-BE" noProof="0"/>
              <a:t>Third level</a:t>
            </a:r>
          </a:p>
          <a:p>
            <a:pPr lvl="3"/>
            <a:r>
              <a:rPr lang="fr-BE" noProof="0"/>
              <a:t>Fourth level</a:t>
            </a:r>
          </a:p>
          <a:p>
            <a:pPr lvl="4"/>
            <a:r>
              <a:rPr lang="fr-BE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CF50032-4F35-4F83-95D4-9BD11C7D399C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1953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7014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3127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3101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8179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8860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5975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5422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8778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1301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1753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547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396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027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4938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164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287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001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186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768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3" descr="logo_coul_texte_blason_cadre_300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692775"/>
            <a:ext cx="144145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4"/>
          <p:cNvSpPr txBox="1">
            <a:spLocks noChangeArrowheads="1"/>
          </p:cNvSpPr>
          <p:nvPr userDrawn="1"/>
        </p:nvSpPr>
        <p:spPr bwMode="auto">
          <a:xfrm>
            <a:off x="2771775" y="6245225"/>
            <a:ext cx="485298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fr-BE" sz="1900" i="1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  <a:t>GeMMe</a:t>
            </a:r>
            <a:br>
              <a:rPr lang="fr-BE" i="1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</a:br>
            <a:r>
              <a:rPr lang="fr-BE" sz="1400" i="1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  <a:t>Génie Minéral, Matériaux &amp; Environnement</a:t>
            </a:r>
            <a:endParaRPr lang="fr-FR" sz="1400" i="1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4455"/>
            <a:ext cx="7482840" cy="1155066"/>
          </a:xfrm>
        </p:spPr>
        <p:txBody>
          <a:bodyPr anchor="b"/>
          <a:lstStyle>
            <a:lvl1pPr algn="ctr">
              <a:defRPr sz="540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275" y="3942080"/>
            <a:ext cx="6461760" cy="10668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5779" name="Picture 3" descr="C:\Users\Eric P\Dropbox\GeMMe-Commun\Templates\GeMMe-logo4-215x19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254" y="5793581"/>
            <a:ext cx="961064" cy="84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363450"/>
      </p:ext>
    </p:extLst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 userDrawn="1"/>
        </p:nvCxnSpPr>
        <p:spPr>
          <a:xfrm>
            <a:off x="466725" y="1431925"/>
            <a:ext cx="7620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8060483"/>
      </p:ext>
    </p:extLst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1322AD1-EAA0-484D-B4B4-867B3521DD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18071" y="5623965"/>
            <a:ext cx="566057" cy="410669"/>
          </a:xfrm>
          <a:prstGeom prst="rect">
            <a:avLst/>
          </a:prstGeom>
        </p:spPr>
      </p:pic>
      <p:sp>
        <p:nvSpPr>
          <p:cNvPr id="9" name="Espace réservé du pied de page 13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dirty="0" err="1"/>
              <a:t>Geostatistics</a:t>
            </a:r>
            <a:r>
              <a:rPr lang="fr-FR" dirty="0"/>
              <a:t> 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ransition spd="med">
    <p:strips dir="rd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rgbClr val="C00000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i="1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6956" y="1967548"/>
            <a:ext cx="7483475" cy="11557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br>
              <a:rPr lang="fr-BE" sz="4000" dirty="0"/>
            </a:br>
            <a:r>
              <a:rPr lang="fr-BE" sz="4000" dirty="0"/>
              <a:t>Spatial Correlation and Variogram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3765" y="5489893"/>
            <a:ext cx="4256032" cy="691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atin typeface="+mj-lt"/>
              </a:rPr>
              <a:t>Milkias Z. SEMEREAB</a:t>
            </a:r>
          </a:p>
          <a:p>
            <a:pPr algn="ctr"/>
            <a:r>
              <a:rPr lang="pt-BR" dirty="0">
                <a:latin typeface="+mj-lt"/>
              </a:rPr>
              <a:t>MilkiasZerai.Semereab@uliege.be </a:t>
            </a:r>
            <a:endParaRPr lang="fr-BE" dirty="0">
              <a:latin typeface="+mj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64ADD2-7C8E-CA24-1D81-1C89B8BEB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GEOL0097 - Geostatistics </a:t>
            </a:r>
          </a:p>
          <a:p>
            <a:r>
              <a:rPr lang="en-US" sz="2400" dirty="0"/>
              <a:t>University of Liège</a:t>
            </a:r>
          </a:p>
        </p:txBody>
      </p:sp>
    </p:spTree>
  </p:cSld>
  <p:clrMapOvr>
    <a:masterClrMapping/>
  </p:clrMapOvr>
  <p:transition spd="med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 err="1">
                <a:solidFill>
                  <a:srgbClr val="333333"/>
                </a:solidFill>
              </a:rPr>
              <a:t>Directional</a:t>
            </a:r>
            <a:r>
              <a:rPr lang="pt-BR" altLang="pt-BR" sz="4800" dirty="0">
                <a:solidFill>
                  <a:srgbClr val="333333"/>
                </a:solidFill>
              </a:rPr>
              <a:t> 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739599-31B2-8529-E3D6-E74211E6C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49896"/>
            <a:ext cx="840850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charset="0"/>
              <a:buChar char="•"/>
              <a:defRPr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charset="0"/>
              <a:buChar char="•"/>
              <a:defRPr sz="16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charset="0"/>
              <a:buChar char="•"/>
              <a:defRPr sz="1400" i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don’t</a:t>
            </a:r>
            <a:r>
              <a:rPr lang="fr-FR" altLang="fr-FR" dirty="0"/>
              <a:t> have </a:t>
            </a:r>
            <a:r>
              <a:rPr lang="fr-FR" altLang="fr-FR" dirty="0" err="1"/>
              <a:t>enough</a:t>
            </a:r>
            <a:r>
              <a:rPr lang="fr-FR" altLang="fr-FR" dirty="0"/>
              <a:t> data pairs at a </a:t>
            </a:r>
            <a:r>
              <a:rPr lang="fr-FR" altLang="fr-FR" dirty="0" err="1"/>
              <a:t>given</a:t>
            </a:r>
            <a:r>
              <a:rPr lang="fr-FR" altLang="fr-FR" dirty="0"/>
              <a:t> distance and in a </a:t>
            </a:r>
            <a:r>
              <a:rPr lang="fr-FR" altLang="fr-FR" dirty="0" err="1"/>
              <a:t>given</a:t>
            </a:r>
            <a:r>
              <a:rPr lang="fr-FR" altLang="fr-FR" dirty="0"/>
              <a:t> direction, </a:t>
            </a:r>
            <a:r>
              <a:rPr lang="fr-FR" altLang="fr-FR" dirty="0" err="1"/>
              <a:t>Hence</a:t>
            </a:r>
            <a:r>
              <a:rPr lang="fr-FR" altLang="fr-FR" dirty="0"/>
              <a:t>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create</a:t>
            </a:r>
            <a:r>
              <a:rPr lang="fr-FR" altLang="fr-FR" dirty="0"/>
              <a:t> classes </a:t>
            </a:r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dirty="0" err="1"/>
              <a:t>some</a:t>
            </a:r>
            <a:r>
              <a:rPr lang="fr-FR" altLang="fr-FR" dirty="0"/>
              <a:t> </a:t>
            </a:r>
            <a:r>
              <a:rPr lang="fr-FR" altLang="fr-FR" dirty="0" err="1"/>
              <a:t>tolerance</a:t>
            </a:r>
            <a:endParaRPr lang="fr-FR" altLang="fr-F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FBF29B5-69AD-DF39-FAB5-50AC756C4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3" b="6084"/>
          <a:stretch/>
        </p:blipFill>
        <p:spPr bwMode="auto">
          <a:xfrm>
            <a:off x="1428809" y="2475128"/>
            <a:ext cx="5769198" cy="438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445024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 err="1">
                <a:solidFill>
                  <a:srgbClr val="333333"/>
                </a:solidFill>
              </a:rPr>
              <a:t>Directional</a:t>
            </a:r>
            <a:r>
              <a:rPr lang="pt-BR" altLang="pt-BR" sz="4800" dirty="0">
                <a:solidFill>
                  <a:srgbClr val="333333"/>
                </a:solidFill>
              </a:rPr>
              <a:t> 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D0CFFF0-4A59-492D-A33A-90D5D143B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797800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sqrt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((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max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(data[,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])-min(data[,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]))^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+ (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max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(data[,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])-min(data[,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]))^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) </a:t>
            </a:r>
            <a:r>
              <a:rPr lang="pt-BR" altLang="pt-BR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# Diagonal </a:t>
            </a:r>
            <a:r>
              <a:rPr lang="pt-BR" altLang="pt-BR" sz="1400" i="1" dirty="0" err="1">
                <a:solidFill>
                  <a:srgbClr val="999988"/>
                </a:solidFill>
                <a:latin typeface="Courier New" panose="02070309020205020404" pitchFamily="49" charset="0"/>
              </a:rPr>
              <a:t>Geographic</a:t>
            </a:r>
            <a:r>
              <a:rPr lang="pt-BR" altLang="pt-BR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 Domain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ndir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4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# </a:t>
            </a:r>
            <a:r>
              <a:rPr lang="pt-BR" altLang="pt-BR" sz="1400" i="1" dirty="0" err="1">
                <a:solidFill>
                  <a:srgbClr val="999988"/>
                </a:solidFill>
                <a:latin typeface="Courier New" panose="02070309020205020404" pitchFamily="49" charset="0"/>
              </a:rPr>
              <a:t>Number</a:t>
            </a:r>
            <a:r>
              <a:rPr lang="pt-BR" altLang="pt-BR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 of </a:t>
            </a:r>
            <a:r>
              <a:rPr lang="pt-BR" altLang="pt-BR" sz="1400" i="1" dirty="0" err="1">
                <a:solidFill>
                  <a:srgbClr val="999988"/>
                </a:solidFill>
                <a:latin typeface="Courier New" panose="02070309020205020404" pitchFamily="49" charset="0"/>
              </a:rPr>
              <a:t>Directions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ang0=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0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# 1st Direction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dirvect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=((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seq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,ndir)-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) * 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180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/ 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ndir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+ ang0) </a:t>
            </a:r>
          </a:p>
          <a:p>
            <a:pPr marL="114300" indent="0">
              <a:buNone/>
            </a:pPr>
            <a:r>
              <a:rPr lang="pt-BR" altLang="pt-BR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# </a:t>
            </a:r>
            <a:r>
              <a:rPr lang="pt-BR" altLang="pt-BR" sz="1400" i="1" dirty="0" err="1">
                <a:solidFill>
                  <a:srgbClr val="999988"/>
                </a:solidFill>
                <a:latin typeface="Courier New" panose="02070309020205020404" pitchFamily="49" charset="0"/>
              </a:rPr>
              <a:t>Directions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nlag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# </a:t>
            </a:r>
            <a:r>
              <a:rPr lang="pt-BR" altLang="pt-BR" sz="1400" i="1" dirty="0" err="1">
                <a:solidFill>
                  <a:srgbClr val="999988"/>
                </a:solidFill>
                <a:latin typeface="Courier New" panose="02070309020205020404" pitchFamily="49" charset="0"/>
              </a:rPr>
              <a:t>Number</a:t>
            </a:r>
            <a:r>
              <a:rPr lang="pt-BR" altLang="pt-BR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 of </a:t>
            </a:r>
            <a:r>
              <a:rPr lang="pt-BR" altLang="pt-BR" sz="1400" i="1" dirty="0" err="1">
                <a:solidFill>
                  <a:srgbClr val="999988"/>
                </a:solidFill>
                <a:latin typeface="Courier New" panose="02070309020205020404" pitchFamily="49" charset="0"/>
              </a:rPr>
              <a:t>lags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Vario_E2=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vario.calc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db.data,dirvect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dirvect,lag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=D/(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nlag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),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nlag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nlag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Vario_E2</a:t>
            </a:r>
            <a:endParaRPr lang="pt-BR" sz="1400" dirty="0"/>
          </a:p>
          <a:p>
            <a:endParaRPr lang="en-US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366B7B-BE60-4176-8CCD-D24E0681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523" y="3654425"/>
            <a:ext cx="4466110" cy="32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01302"/>
      </p:ext>
    </p:extLst>
  </p:cSld>
  <p:clrMapOvr>
    <a:masterClrMapping/>
  </p:clrMapOvr>
  <p:transition spd="med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69DAD02-7A25-4AB1-877C-B408F63DF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52"/>
          <a:stretch/>
        </p:blipFill>
        <p:spPr>
          <a:xfrm>
            <a:off x="190500" y="2866742"/>
            <a:ext cx="5127624" cy="253262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>
                <a:solidFill>
                  <a:srgbClr val="333333"/>
                </a:solidFill>
              </a:rPr>
              <a:t>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FE932E7-ADEB-44C2-AA16-33F484AC6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84762" y="1571625"/>
            <a:ext cx="31146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33454"/>
      </p:ext>
    </p:extLst>
  </p:cSld>
  <p:clrMapOvr>
    <a:masterClrMapping/>
  </p:clrMapOvr>
  <p:transition spd="med"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 err="1">
                <a:solidFill>
                  <a:srgbClr val="333333"/>
                </a:solidFill>
              </a:rPr>
              <a:t>Directional</a:t>
            </a:r>
            <a:r>
              <a:rPr lang="pt-BR" altLang="pt-BR" sz="4800" dirty="0">
                <a:solidFill>
                  <a:srgbClr val="333333"/>
                </a:solidFill>
              </a:rPr>
              <a:t> 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8DA7635-9847-4823-AA1B-BAFA0CFEC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" y="2473378"/>
            <a:ext cx="8366711" cy="317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75782"/>
      </p:ext>
    </p:extLst>
  </p:cSld>
  <p:clrMapOvr>
    <a:masterClrMapping/>
  </p:clrMapOvr>
  <p:transition spd="med"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>
                <a:solidFill>
                  <a:srgbClr val="333333"/>
                </a:solidFill>
              </a:rPr>
              <a:t>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D91764E-A94F-4E48-A27F-BA35125F5731}"/>
              </a:ext>
            </a:extLst>
          </p:cNvPr>
          <p:cNvSpPr/>
          <p:nvPr/>
        </p:nvSpPr>
        <p:spPr>
          <a:xfrm>
            <a:off x="457200" y="4682552"/>
            <a:ext cx="7442616" cy="2366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CF06922D-4EA9-4268-904F-4CCD43A7A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825" y="3207895"/>
            <a:ext cx="7050998" cy="13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0860"/>
      </p:ext>
    </p:extLst>
  </p:cSld>
  <p:clrMapOvr>
    <a:masterClrMapping/>
  </p:clrMapOvr>
  <p:transition spd="med"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>
                <a:solidFill>
                  <a:srgbClr val="333333"/>
                </a:solidFill>
              </a:rPr>
              <a:t>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1F1DD63-D064-41A4-8899-C36CCD99B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5842"/>
          <a:stretch/>
        </p:blipFill>
        <p:spPr>
          <a:xfrm>
            <a:off x="823911" y="1721488"/>
            <a:ext cx="6886575" cy="18930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56E5E9-9018-4693-BF6A-6FBBE53D9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07" y="3614503"/>
            <a:ext cx="6334984" cy="3244172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D91764E-A94F-4E48-A27F-BA35125F5731}"/>
              </a:ext>
            </a:extLst>
          </p:cNvPr>
          <p:cNvSpPr/>
          <p:nvPr/>
        </p:nvSpPr>
        <p:spPr>
          <a:xfrm>
            <a:off x="457200" y="4682552"/>
            <a:ext cx="7442616" cy="2366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0F00B43-E8D1-4C8C-AF18-4DC5ED9F83CB}"/>
              </a:ext>
            </a:extLst>
          </p:cNvPr>
          <p:cNvGrpSpPr/>
          <p:nvPr/>
        </p:nvGrpSpPr>
        <p:grpSpPr>
          <a:xfrm>
            <a:off x="1392134" y="2638269"/>
            <a:ext cx="5076548" cy="3917937"/>
            <a:chOff x="1392134" y="2638269"/>
            <a:chExt cx="5076548" cy="3917937"/>
          </a:xfrm>
        </p:grpSpPr>
        <p:pic>
          <p:nvPicPr>
            <p:cNvPr id="14" name="Espaço Reservado para Conteúdo 3">
              <a:extLst>
                <a:ext uri="{FF2B5EF4-FFF2-40B4-BE49-F238E27FC236}">
                  <a16:creationId xmlns:a16="http://schemas.microsoft.com/office/drawing/2014/main" id="{B243E805-2083-4320-A880-E39AB2559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1392134" y="2638269"/>
              <a:ext cx="5076548" cy="391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88F09BC-161F-42FB-8A6C-429CBB103FBE}"/>
                </a:ext>
              </a:extLst>
            </p:cNvPr>
            <p:cNvSpPr/>
            <p:nvPr/>
          </p:nvSpPr>
          <p:spPr>
            <a:xfrm>
              <a:off x="3282416" y="3423663"/>
              <a:ext cx="2668679" cy="1991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677589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>
                <a:solidFill>
                  <a:srgbClr val="333333"/>
                </a:solidFill>
              </a:rPr>
              <a:t>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1F1DD63-D064-41A4-8899-C36CCD99B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5842"/>
          <a:stretch/>
        </p:blipFill>
        <p:spPr>
          <a:xfrm>
            <a:off x="823911" y="1721488"/>
            <a:ext cx="6886575" cy="18930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56E5E9-9018-4693-BF6A-6FBBE53D9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07" y="3614503"/>
            <a:ext cx="6334984" cy="324417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DD89763-CE43-4415-BEAC-AA2924A024F3}"/>
              </a:ext>
            </a:extLst>
          </p:cNvPr>
          <p:cNvSpPr/>
          <p:nvPr/>
        </p:nvSpPr>
        <p:spPr>
          <a:xfrm>
            <a:off x="823911" y="5816185"/>
            <a:ext cx="6886575" cy="1041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Espaço Reservado para Conteúdo 3">
            <a:extLst>
              <a:ext uri="{FF2B5EF4-FFF2-40B4-BE49-F238E27FC236}">
                <a16:creationId xmlns:a16="http://schemas.microsoft.com/office/drawing/2014/main" id="{CA7B1B7D-5C81-4430-BA2D-1D3B59001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375502" y="2441132"/>
            <a:ext cx="5667182" cy="437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D2880EF1-DF5B-447A-8768-4B9A39293E74}"/>
              </a:ext>
            </a:extLst>
          </p:cNvPr>
          <p:cNvSpPr/>
          <p:nvPr/>
        </p:nvSpPr>
        <p:spPr>
          <a:xfrm>
            <a:off x="3837286" y="2544722"/>
            <a:ext cx="3756989" cy="2366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63964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>
                <a:solidFill>
                  <a:srgbClr val="333333"/>
                </a:solidFill>
              </a:rPr>
              <a:t>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1F1DD63-D064-41A4-8899-C36CCD99B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5842"/>
          <a:stretch/>
        </p:blipFill>
        <p:spPr>
          <a:xfrm>
            <a:off x="823911" y="1721488"/>
            <a:ext cx="6886575" cy="18930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56E5E9-9018-4693-BF6A-6FBBE53D9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07" y="3614503"/>
            <a:ext cx="6334984" cy="3244172"/>
          </a:xfrm>
          <a:prstGeom prst="rect">
            <a:avLst/>
          </a:prstGeom>
        </p:spPr>
      </p:pic>
      <p:pic>
        <p:nvPicPr>
          <p:cNvPr id="17" name="Espaço Reservado para Conteúdo 3">
            <a:extLst>
              <a:ext uri="{FF2B5EF4-FFF2-40B4-BE49-F238E27FC236}">
                <a16:creationId xmlns:a16="http://schemas.microsoft.com/office/drawing/2014/main" id="{6D3ACE86-19DE-4D5D-A6D2-0AE0ACA9D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375502" y="2441132"/>
            <a:ext cx="5667182" cy="437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5B584BFD-A9B1-43D1-AFB3-8F2BCE55008E}"/>
              </a:ext>
            </a:extLst>
          </p:cNvPr>
          <p:cNvSpPr/>
          <p:nvPr/>
        </p:nvSpPr>
        <p:spPr>
          <a:xfrm>
            <a:off x="3953497" y="2137282"/>
            <a:ext cx="3756989" cy="2366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79373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66A40A2-D666-43D1-AC23-C5F545D49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pt-BR" dirty="0"/>
              <a:t>The experimental </a:t>
            </a:r>
            <a:r>
              <a:rPr lang="en-US" dirty="0"/>
              <a:t>variogram</a:t>
            </a:r>
            <a:r>
              <a:rPr lang="pt-BR" dirty="0"/>
              <a:t> </a:t>
            </a:r>
            <a:r>
              <a:rPr lang="en-US" dirty="0"/>
              <a:t>function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en-US" i="1" dirty="0"/>
          </a:p>
          <a:p>
            <a:pPr marL="114300" indent="0">
              <a:buNone/>
            </a:pP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 err="1">
                <a:solidFill>
                  <a:srgbClr val="333333"/>
                </a:solidFill>
              </a:rPr>
              <a:t>Omni-directional</a:t>
            </a:r>
            <a:r>
              <a:rPr lang="pt-BR" altLang="pt-BR" sz="4800" dirty="0">
                <a:solidFill>
                  <a:srgbClr val="333333"/>
                </a:solidFill>
              </a:rPr>
              <a:t> 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B936C01-B543-498C-8B4E-8946CDE7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94" y="2136100"/>
            <a:ext cx="4038600" cy="762000"/>
          </a:xfrm>
          <a:prstGeom prst="rect">
            <a:avLst/>
          </a:prstGeom>
        </p:spPr>
      </p:pic>
      <p:pic>
        <p:nvPicPr>
          <p:cNvPr id="9" name="Picture 6" descr="map-equidist">
            <a:extLst>
              <a:ext uri="{FF2B5EF4-FFF2-40B4-BE49-F238E27FC236}">
                <a16:creationId xmlns:a16="http://schemas.microsoft.com/office/drawing/2014/main" id="{214560B4-6CF2-4B07-9E67-07D35C1DD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76" y="2778180"/>
            <a:ext cx="4558288" cy="39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25869"/>
      </p:ext>
    </p:extLst>
  </p:cSld>
  <p:clrMapOvr>
    <a:masterClrMapping/>
  </p:clrMapOvr>
  <p:transition spd="med"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66A40A2-D666-43D1-AC23-C5F545D49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pt-BR" dirty="0"/>
              <a:t>The experimental </a:t>
            </a:r>
            <a:r>
              <a:rPr lang="en-US" dirty="0"/>
              <a:t>variogram</a:t>
            </a:r>
            <a:r>
              <a:rPr lang="pt-BR" dirty="0"/>
              <a:t> </a:t>
            </a:r>
            <a:r>
              <a:rPr lang="en-US" dirty="0"/>
              <a:t>function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en-US" i="1" dirty="0"/>
          </a:p>
          <a:p>
            <a:pPr marL="114300" indent="0">
              <a:buNone/>
            </a:pP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 err="1">
                <a:solidFill>
                  <a:srgbClr val="333333"/>
                </a:solidFill>
              </a:rPr>
              <a:t>Omni-directional</a:t>
            </a:r>
            <a:r>
              <a:rPr lang="pt-BR" altLang="pt-BR" sz="4800" dirty="0">
                <a:solidFill>
                  <a:srgbClr val="333333"/>
                </a:solidFill>
              </a:rPr>
              <a:t> 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D3373E-D154-429B-8B23-7DD33C666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2748200"/>
            <a:ext cx="6143625" cy="3781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B936C01-B543-498C-8B4E-8946CDE7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94" y="2136100"/>
            <a:ext cx="4038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63953"/>
      </p:ext>
    </p:extLst>
  </p:cSld>
  <p:clrMapOvr>
    <a:masterClrMapping/>
  </p:clrMapOvr>
  <p:transition spd="med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Bizarre </a:t>
            </a:r>
            <a:r>
              <a:rPr lang="fr-BE" dirty="0" err="1"/>
              <a:t>Correlations</a:t>
            </a:r>
            <a:r>
              <a:rPr lang="fr-BE" dirty="0"/>
              <a:t> ;-)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795130"/>
          </a:xfrm>
        </p:spPr>
        <p:txBody>
          <a:bodyPr/>
          <a:lstStyle/>
          <a:p>
            <a:r>
              <a:rPr lang="pt-BR" dirty="0"/>
              <a:t>Correlation doesn't always imply causation! </a:t>
            </a:r>
          </a:p>
          <a:p>
            <a:endParaRPr lang="pt-BR" sz="1200" dirty="0"/>
          </a:p>
          <a:p>
            <a:pPr marL="11430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11163" lvl="1" indent="0">
              <a:buNone/>
            </a:pPr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B3D32-73AE-BC66-FE9F-45A3C073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4" y="2149100"/>
            <a:ext cx="7134045" cy="462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4909"/>
      </p:ext>
    </p:extLst>
  </p:cSld>
  <p:clrMapOvr>
    <a:masterClrMapping/>
  </p:clrMapOvr>
  <p:transition spd="med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Bizarre </a:t>
            </a:r>
            <a:r>
              <a:rPr lang="fr-BE" dirty="0" err="1"/>
              <a:t>Correlations</a:t>
            </a:r>
            <a:r>
              <a:rPr lang="fr-BE" dirty="0"/>
              <a:t> ;-)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795130"/>
          </a:xfrm>
        </p:spPr>
        <p:txBody>
          <a:bodyPr/>
          <a:lstStyle/>
          <a:p>
            <a:r>
              <a:rPr lang="pt-BR" dirty="0"/>
              <a:t>Correlation doesn't always imply causation! </a:t>
            </a:r>
          </a:p>
          <a:p>
            <a:endParaRPr lang="pt-BR" sz="1200" dirty="0"/>
          </a:p>
          <a:p>
            <a:pPr marL="11430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11163" lvl="1" indent="0">
              <a:buNone/>
            </a:pPr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FDED1-98E0-C58B-8665-22B534B6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140408"/>
            <a:ext cx="6299752" cy="46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75281"/>
      </p:ext>
    </p:extLst>
  </p:cSld>
  <p:clrMapOvr>
    <a:masterClrMapping/>
  </p:clrMapOvr>
  <p:transition spd="med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Bizarre </a:t>
            </a:r>
            <a:r>
              <a:rPr lang="fr-BE" dirty="0" err="1"/>
              <a:t>Correlations</a:t>
            </a:r>
            <a:r>
              <a:rPr lang="fr-BE" dirty="0"/>
              <a:t> ;-)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795130"/>
          </a:xfrm>
        </p:spPr>
        <p:txBody>
          <a:bodyPr/>
          <a:lstStyle/>
          <a:p>
            <a:r>
              <a:rPr lang="pt-BR" dirty="0"/>
              <a:t>Correlation doesn’t always imply causation! </a:t>
            </a:r>
          </a:p>
          <a:p>
            <a:endParaRPr lang="pt-BR" sz="1200" dirty="0"/>
          </a:p>
          <a:p>
            <a:pPr marL="11430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11163" lvl="1" indent="0">
              <a:buNone/>
            </a:pPr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825A9-4E53-381D-3E93-D2A9C008F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221530"/>
            <a:ext cx="6578048" cy="44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77967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30417"/>
          </a:xfrm>
        </p:spPr>
        <p:txBody>
          <a:bodyPr/>
          <a:lstStyle/>
          <a:p>
            <a:r>
              <a:rPr lang="pt-BR" dirty="0"/>
              <a:t>GitHub Repository</a:t>
            </a:r>
          </a:p>
          <a:p>
            <a:endParaRPr lang="pt-BR" sz="1000" dirty="0"/>
          </a:p>
          <a:p>
            <a:r>
              <a:rPr lang="pt-BR" dirty="0"/>
              <a:t>Meuse data description</a:t>
            </a:r>
          </a:p>
          <a:p>
            <a:endParaRPr lang="pt-BR" sz="900" dirty="0"/>
          </a:p>
          <a:p>
            <a:r>
              <a:rPr lang="pt-BR" dirty="0"/>
              <a:t>Meuse samples location in Google Map</a:t>
            </a:r>
          </a:p>
          <a:p>
            <a:endParaRPr lang="pt-BR" sz="600" dirty="0"/>
          </a:p>
          <a:p>
            <a:r>
              <a:rPr lang="pt-BR" dirty="0"/>
              <a:t>Sampling area dimensions?</a:t>
            </a:r>
          </a:p>
          <a:p>
            <a:endParaRPr lang="pt-BR" sz="800" dirty="0"/>
          </a:p>
          <a:p>
            <a:r>
              <a:rPr lang="pt-BR" dirty="0"/>
              <a:t>Number of bins in hist() function</a:t>
            </a:r>
          </a:p>
          <a:p>
            <a:pPr marL="114300" indent="0">
              <a:buNone/>
            </a:pPr>
            <a:endParaRPr lang="pt-BR" sz="1050" dirty="0"/>
          </a:p>
          <a:p>
            <a:r>
              <a:rPr lang="pt-BR" dirty="0"/>
              <a:t>Sample distribution Map versus Scatter plot  </a:t>
            </a:r>
          </a:p>
          <a:p>
            <a:endParaRPr lang="pt-BR" sz="1050" dirty="0"/>
          </a:p>
          <a:p>
            <a:r>
              <a:rPr lang="pt-BR" dirty="0"/>
              <a:t>Why I am using R-Notebook (R-Markdown) </a:t>
            </a:r>
          </a:p>
          <a:p>
            <a:pPr lvl="1"/>
            <a:endParaRPr lang="pt-BR" sz="1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11163" lvl="1" indent="0">
              <a:buNone/>
            </a:pPr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318D8CE-88F1-FE27-576B-63C5BBBE4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31063"/>
              </p:ext>
            </p:extLst>
          </p:nvPr>
        </p:nvGraphicFramePr>
        <p:xfrm>
          <a:off x="113471" y="5669280"/>
          <a:ext cx="830745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7457">
                  <a:extLst>
                    <a:ext uri="{9D8B030D-6E8A-4147-A177-3AD203B41FA5}">
                      <a16:colId xmlns:a16="http://schemas.microsoft.com/office/drawing/2014/main" val="4262540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cadmium</a:t>
                      </a:r>
                      <a:r>
                        <a:rPr lang="en-US" dirty="0"/>
                        <a:t> distribution</a:t>
                      </a:r>
                    </a:p>
                    <a:p>
                      <a:r>
                        <a:rPr lang="en-US" dirty="0"/>
                        <a:t>plot(data[,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],data[,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],</a:t>
                      </a:r>
                      <a:r>
                        <a:rPr lang="en-US" dirty="0" err="1"/>
                        <a:t>pch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dirty="0"/>
                        <a:t>,cex=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*(data[ 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/>
                        <a:t>] - min(data[ 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/>
                        <a:t>]))/(max (data[ 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/>
                        <a:t>]) - min(data[ 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/>
                        <a:t>])),</a:t>
                      </a:r>
                      <a:r>
                        <a:rPr lang="en-US" dirty="0" err="1"/>
                        <a:t>xlab</a:t>
                      </a:r>
                      <a:r>
                        <a:rPr lang="en-US" dirty="0"/>
                        <a:t> =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"Easting(m)"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ylab</a:t>
                      </a:r>
                      <a:r>
                        <a:rPr lang="en-US" dirty="0"/>
                        <a:t> =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"Northing(m)"</a:t>
                      </a:r>
                      <a:r>
                        <a:rPr lang="en-US" dirty="0"/>
                        <a:t>, main=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"cadmium concentrations (ppm)"</a:t>
                      </a:r>
                      <a:r>
                        <a:rPr lang="en-US" dirty="0"/>
                        <a:t>,asp=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61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436487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66A40A2-D666-43D1-AC23-C5F545D49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pt-BR" dirty="0"/>
              <a:t>The experimental </a:t>
            </a:r>
            <a:r>
              <a:rPr lang="en-US" dirty="0"/>
              <a:t>variogram</a:t>
            </a:r>
            <a:r>
              <a:rPr lang="pt-BR" dirty="0"/>
              <a:t> </a:t>
            </a:r>
            <a:r>
              <a:rPr lang="en-US" dirty="0"/>
              <a:t>function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en-US" i="1" dirty="0"/>
          </a:p>
          <a:p>
            <a:pPr marL="114300" indent="0">
              <a:buNone/>
            </a:pP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 err="1">
                <a:solidFill>
                  <a:srgbClr val="333333"/>
                </a:solidFill>
              </a:rPr>
              <a:t>Omni-directional</a:t>
            </a:r>
            <a:r>
              <a:rPr lang="pt-BR" altLang="pt-BR" sz="4800" dirty="0">
                <a:solidFill>
                  <a:srgbClr val="333333"/>
                </a:solidFill>
              </a:rPr>
              <a:t> 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B936C01-B543-498C-8B4E-8946CDE7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94" y="2136100"/>
            <a:ext cx="4038600" cy="762000"/>
          </a:xfrm>
          <a:prstGeom prst="rect">
            <a:avLst/>
          </a:prstGeom>
        </p:spPr>
      </p:pic>
      <p:pic>
        <p:nvPicPr>
          <p:cNvPr id="9" name="Picture 6" descr="map-equidist">
            <a:extLst>
              <a:ext uri="{FF2B5EF4-FFF2-40B4-BE49-F238E27FC236}">
                <a16:creationId xmlns:a16="http://schemas.microsoft.com/office/drawing/2014/main" id="{214560B4-6CF2-4B07-9E67-07D35C1DD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76" y="2778180"/>
            <a:ext cx="4558288" cy="39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7101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 err="1">
                <a:solidFill>
                  <a:srgbClr val="333333"/>
                </a:solidFill>
              </a:rPr>
              <a:t>RGeost</a:t>
            </a:r>
            <a:endParaRPr lang="pt-BR" altLang="pt-BR" sz="4800" dirty="0">
              <a:solidFill>
                <a:srgbClr val="333333"/>
              </a:solidFill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pt-BR" altLang="pt-BR" dirty="0" err="1"/>
              <a:t>Plot</a:t>
            </a:r>
            <a:r>
              <a:rPr lang="pt-BR" altLang="pt-BR" dirty="0"/>
              <a:t> </a:t>
            </a:r>
            <a:r>
              <a:rPr lang="pt-BR" altLang="pt-BR" dirty="0" err="1"/>
              <a:t>the</a:t>
            </a:r>
            <a:r>
              <a:rPr lang="pt-BR" altLang="pt-BR" dirty="0"/>
              <a:t> experimental variograma</a:t>
            </a:r>
          </a:p>
          <a:p>
            <a:pPr lvl="1"/>
            <a:r>
              <a:rPr lang="en-US" dirty="0"/>
              <a:t>The variogram should not be calculated for D &gt; than half of the geometric domain </a:t>
            </a:r>
          </a:p>
          <a:p>
            <a:pPr lvl="1"/>
            <a:r>
              <a:rPr lang="pt-BR" altLang="pt-BR" sz="2200" dirty="0">
                <a:solidFill>
                  <a:schemeClr val="tx1"/>
                </a:solidFill>
              </a:rPr>
              <a:t>Define </a:t>
            </a:r>
            <a:r>
              <a:rPr lang="pt-BR" altLang="pt-BR" sz="2200" dirty="0" err="1">
                <a:solidFill>
                  <a:schemeClr val="tx1"/>
                </a:solidFill>
              </a:rPr>
              <a:t>lag</a:t>
            </a:r>
            <a:r>
              <a:rPr lang="pt-BR" altLang="pt-BR" sz="2200" dirty="0">
                <a:solidFill>
                  <a:schemeClr val="tx1"/>
                </a:solidFill>
              </a:rPr>
              <a:t> </a:t>
            </a:r>
            <a:r>
              <a:rPr lang="pt-BR" altLang="pt-BR" sz="2200" dirty="0" err="1">
                <a:solidFill>
                  <a:schemeClr val="tx1"/>
                </a:solidFill>
              </a:rPr>
              <a:t>size</a:t>
            </a:r>
            <a:endParaRPr lang="pt-BR" altLang="pt-BR" sz="2200" dirty="0">
              <a:solidFill>
                <a:schemeClr val="tx1"/>
              </a:solidFill>
            </a:endParaRPr>
          </a:p>
          <a:p>
            <a:pPr lvl="2"/>
            <a:r>
              <a:rPr lang="pt-BR" altLang="pt-B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 </a:t>
            </a:r>
            <a:r>
              <a:rPr lang="pt-BR" alt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practice</a:t>
            </a:r>
            <a:r>
              <a:rPr lang="pt-BR" altLang="pt-B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we don’t have enough data pairs at a given distance</a:t>
            </a:r>
            <a:r>
              <a:rPr lang="pt-BR" altLang="pt-B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/>
            <a:r>
              <a:rPr lang="pt-BR" altLang="pt-BR" sz="2200" dirty="0" err="1">
                <a:solidFill>
                  <a:schemeClr val="tx1"/>
                </a:solidFill>
              </a:rPr>
              <a:t>Lag</a:t>
            </a:r>
            <a:r>
              <a:rPr lang="pt-BR" altLang="pt-BR" sz="2200" dirty="0">
                <a:solidFill>
                  <a:schemeClr val="tx1"/>
                </a:solidFill>
              </a:rPr>
              <a:t> </a:t>
            </a:r>
            <a:r>
              <a:rPr lang="pt-BR" altLang="pt-BR" sz="2200" dirty="0" err="1">
                <a:solidFill>
                  <a:schemeClr val="tx1"/>
                </a:solidFill>
              </a:rPr>
              <a:t>tolerance</a:t>
            </a:r>
            <a:endParaRPr lang="pt-BR" altLang="pt-BR" sz="2200" dirty="0">
              <a:solidFill>
                <a:schemeClr val="tx1"/>
              </a:solidFill>
            </a:endParaRPr>
          </a:p>
          <a:p>
            <a:pPr lvl="2"/>
            <a:r>
              <a:rPr lang="pt-BR" alt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Half</a:t>
            </a:r>
            <a:r>
              <a:rPr lang="pt-BR" altLang="pt-B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of </a:t>
            </a:r>
            <a:r>
              <a:rPr lang="pt-BR" alt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lag</a:t>
            </a:r>
            <a:r>
              <a:rPr lang="pt-BR" altLang="pt-B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pt-BR" alt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size</a:t>
            </a:r>
            <a:endParaRPr lang="pt-BR" altLang="pt-BR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pt-BR" altLang="pt-BR" sz="2200" dirty="0">
                <a:solidFill>
                  <a:schemeClr val="tx1"/>
                </a:solidFill>
              </a:rPr>
              <a:t>Define </a:t>
            </a:r>
            <a:r>
              <a:rPr lang="pt-BR" altLang="pt-BR" sz="2200" dirty="0" err="1">
                <a:solidFill>
                  <a:schemeClr val="tx1"/>
                </a:solidFill>
              </a:rPr>
              <a:t>number</a:t>
            </a:r>
            <a:r>
              <a:rPr lang="pt-BR" altLang="pt-BR" sz="2200" dirty="0">
                <a:solidFill>
                  <a:schemeClr val="tx1"/>
                </a:solidFill>
              </a:rPr>
              <a:t> of </a:t>
            </a:r>
            <a:r>
              <a:rPr lang="pt-BR" altLang="pt-BR" sz="2200" dirty="0" err="1">
                <a:solidFill>
                  <a:schemeClr val="tx1"/>
                </a:solidFill>
              </a:rPr>
              <a:t>lags</a:t>
            </a:r>
            <a:endParaRPr lang="pt-BR" altLang="pt-BR" sz="2200" dirty="0">
              <a:solidFill>
                <a:schemeClr val="tx1"/>
              </a:solidFill>
            </a:endParaRPr>
          </a:p>
          <a:p>
            <a:pPr lvl="2"/>
            <a:r>
              <a:rPr lang="fr-BE" altLang="fr-F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Enough number of pairs for each lag</a:t>
            </a:r>
          </a:p>
          <a:p>
            <a:pPr lvl="2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Choose a lag as small as possible so that short-range variation is not smoothed away</a:t>
            </a:r>
          </a:p>
          <a:p>
            <a:pPr lvl="1"/>
            <a:r>
              <a:rPr lang="en-US" altLang="pt-BR" sz="2200" dirty="0">
                <a:solidFill>
                  <a:schemeClr val="tx1"/>
                </a:solidFill>
              </a:rPr>
              <a:t>Directional</a:t>
            </a:r>
            <a:r>
              <a:rPr lang="pt-BR" altLang="pt-BR" sz="2200" dirty="0">
                <a:solidFill>
                  <a:schemeClr val="tx1"/>
                </a:solidFill>
              </a:rPr>
              <a:t> variograma (</a:t>
            </a:r>
            <a:r>
              <a:rPr lang="en-US" altLang="pt-BR" sz="2200" dirty="0">
                <a:solidFill>
                  <a:schemeClr val="tx1"/>
                </a:solidFill>
              </a:rPr>
              <a:t>Detect</a:t>
            </a:r>
            <a:r>
              <a:rPr lang="pt-BR" altLang="pt-BR" sz="2200" dirty="0">
                <a:solidFill>
                  <a:schemeClr val="tx1"/>
                </a:solidFill>
              </a:rPr>
              <a:t> </a:t>
            </a:r>
            <a:r>
              <a:rPr lang="en-US" altLang="pt-BR" sz="2200" dirty="0">
                <a:solidFill>
                  <a:schemeClr val="tx1"/>
                </a:solidFill>
              </a:rPr>
              <a:t>Anisotropy</a:t>
            </a:r>
            <a:r>
              <a:rPr lang="pt-BR" altLang="pt-BR" sz="22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pt-BR" altLang="pt-B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 </a:t>
            </a:r>
            <a:r>
              <a:rPr lang="pt-BR" alt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directions</a:t>
            </a:r>
            <a:r>
              <a:rPr lang="pt-BR" altLang="pt-B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0, 45°, 90° and 135°; 3D data: 0/90°</a:t>
            </a:r>
          </a:p>
          <a:p>
            <a:pPr lvl="2"/>
            <a:endParaRPr lang="pt-BR" alt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98183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66A40A2-D666-43D1-AC23-C5F545D49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pt-BR" dirty="0"/>
              <a:t>The experimental </a:t>
            </a:r>
            <a:r>
              <a:rPr lang="en-US" dirty="0"/>
              <a:t>variogram</a:t>
            </a:r>
            <a:r>
              <a:rPr lang="pt-BR" dirty="0"/>
              <a:t> </a:t>
            </a:r>
            <a:r>
              <a:rPr lang="en-US" dirty="0"/>
              <a:t>function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en-US" i="1" dirty="0"/>
          </a:p>
          <a:p>
            <a:pPr marL="114300" indent="0">
              <a:buNone/>
            </a:pP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 err="1">
                <a:solidFill>
                  <a:srgbClr val="333333"/>
                </a:solidFill>
              </a:rPr>
              <a:t>Omni-directional</a:t>
            </a:r>
            <a:r>
              <a:rPr lang="pt-BR" altLang="pt-BR" sz="4800" dirty="0">
                <a:solidFill>
                  <a:srgbClr val="333333"/>
                </a:solidFill>
              </a:rPr>
              <a:t> 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D3373E-D154-429B-8B23-7DD33C666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2748200"/>
            <a:ext cx="6143625" cy="3781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B936C01-B543-498C-8B4E-8946CDE7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94" y="2136100"/>
            <a:ext cx="4038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90034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>
                <a:solidFill>
                  <a:srgbClr val="333333"/>
                </a:solidFill>
              </a:rPr>
              <a:t>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16291C1-459A-4AA3-93EA-636A59705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5950" y="1849240"/>
            <a:ext cx="4162499" cy="42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95966"/>
      </p:ext>
    </p:extLst>
  </p:cSld>
  <p:clrMapOvr>
    <a:masterClrMapping/>
  </p:clrMapOvr>
  <p:transition spd="med">
    <p:strips dir="r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_12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Cours_12</Template>
  <TotalTime>4850</TotalTime>
  <Words>453</Words>
  <Application>Microsoft Office PowerPoint</Application>
  <PresentationFormat>On-screen Show (4:3)</PresentationFormat>
  <Paragraphs>173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Courier New</vt:lpstr>
      <vt:lpstr>Gill Sans MT</vt:lpstr>
      <vt:lpstr>Cours_12</vt:lpstr>
      <vt:lpstr> Spatial Correlation and Variogram</vt:lpstr>
      <vt:lpstr>Bizarre Correlations ;-)</vt:lpstr>
      <vt:lpstr>Bizarre Correlations ;-)</vt:lpstr>
      <vt:lpstr>Bizarre Correlations ;-)</vt:lpstr>
      <vt:lpstr>PowerPoint Presentation</vt:lpstr>
      <vt:lpstr>Omni-directional Variogram</vt:lpstr>
      <vt:lpstr>RGeost</vt:lpstr>
      <vt:lpstr>Omni-directional Variogram</vt:lpstr>
      <vt:lpstr>Variogram</vt:lpstr>
      <vt:lpstr>Directional variogram</vt:lpstr>
      <vt:lpstr>Directional Variogram</vt:lpstr>
      <vt:lpstr>Variogram</vt:lpstr>
      <vt:lpstr>Directional Variogram</vt:lpstr>
      <vt:lpstr>Variogram</vt:lpstr>
      <vt:lpstr>Variogram</vt:lpstr>
      <vt:lpstr>Variogram</vt:lpstr>
      <vt:lpstr>Variogram</vt:lpstr>
      <vt:lpstr>Omni-directional Variogram</vt:lpstr>
      <vt:lpstr>Omni-directional Variogram</vt:lpstr>
    </vt:vector>
  </TitlesOfParts>
  <Company>Université de Liège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Size Characterization</dc:title>
  <dc:creator>Eric Pirard</dc:creator>
  <cp:lastModifiedBy>Semereab Milkias Zerai</cp:lastModifiedBy>
  <cp:revision>145</cp:revision>
  <dcterms:created xsi:type="dcterms:W3CDTF">2013-07-16T14:26:35Z</dcterms:created>
  <dcterms:modified xsi:type="dcterms:W3CDTF">2022-11-15T13:00:10Z</dcterms:modified>
</cp:coreProperties>
</file>