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620" r:id="rId2"/>
    <p:sldId id="621" r:id="rId3"/>
    <p:sldId id="679" r:id="rId4"/>
    <p:sldId id="681" r:id="rId5"/>
    <p:sldId id="680" r:id="rId6"/>
    <p:sldId id="662" r:id="rId7"/>
    <p:sldId id="664" r:id="rId8"/>
    <p:sldId id="654" r:id="rId9"/>
    <p:sldId id="674" r:id="rId10"/>
    <p:sldId id="682" r:id="rId11"/>
    <p:sldId id="683" r:id="rId12"/>
    <p:sldId id="672" r:id="rId13"/>
  </p:sldIdLst>
  <p:sldSz cx="9144000" cy="6858000" type="screen4x3"/>
  <p:notesSz cx="6797675" cy="9872663"/>
  <p:defaultTextStyle>
    <a:defPPr>
      <a:defRPr lang="fr-B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FFCC00"/>
    <a:srgbClr val="333333"/>
    <a:srgbClr val="D611E5"/>
    <a:srgbClr val="FF9999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249" autoAdjust="0"/>
  </p:normalViewPr>
  <p:slideViewPr>
    <p:cSldViewPr snapToGrid="0">
      <p:cViewPr varScale="1">
        <p:scale>
          <a:sx n="78" d="100"/>
          <a:sy n="78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FF3604F-FE22-435B-8425-41018643E09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34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noProof="0"/>
              <a:t>Click to edit Master text styles</a:t>
            </a:r>
          </a:p>
          <a:p>
            <a:pPr lvl="1"/>
            <a:r>
              <a:rPr lang="fr-BE" noProof="0"/>
              <a:t>Second level</a:t>
            </a:r>
          </a:p>
          <a:p>
            <a:pPr lvl="2"/>
            <a:r>
              <a:rPr lang="fr-BE" noProof="0"/>
              <a:t>Third level</a:t>
            </a:r>
          </a:p>
          <a:p>
            <a:pPr lvl="3"/>
            <a:r>
              <a:rPr lang="fr-BE" noProof="0"/>
              <a:t>Fourth level</a:t>
            </a:r>
          </a:p>
          <a:p>
            <a:pPr lvl="4"/>
            <a:r>
              <a:rPr lang="fr-BE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F50032-4F35-4F83-95D4-9BD11C7D399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19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01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97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“plot3D” -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Draws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a 3D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scatterplot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visualising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2-D and 3-D data.</a:t>
            </a:r>
          </a:p>
          <a:p>
            <a:endParaRPr lang="en-US" dirty="0"/>
          </a:p>
          <a:p>
            <a:r>
              <a:rPr lang="en-US" dirty="0"/>
              <a:t>“fields” - For curve, surface and function fitting with emphasis on spatial data, geostatistics and spatial statistics.</a:t>
            </a:r>
          </a:p>
          <a:p>
            <a:endParaRPr lang="en-US" dirty="0"/>
          </a:p>
          <a:p>
            <a:r>
              <a:rPr lang="en-US" dirty="0"/>
              <a:t>“lattice”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Improve the graphics by providing better defaults and the ability to easily display multivariate relationships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corrplot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” - graphical display of a correlation matrix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605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logo_coul_texte_blason_cadre_30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92775"/>
            <a:ext cx="14414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4"/>
          <p:cNvSpPr txBox="1">
            <a:spLocks noChangeArrowheads="1"/>
          </p:cNvSpPr>
          <p:nvPr userDrawn="1"/>
        </p:nvSpPr>
        <p:spPr bwMode="auto">
          <a:xfrm>
            <a:off x="2771775" y="6245225"/>
            <a:ext cx="485298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fr-BE" sz="19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GeMMe</a:t>
            </a:r>
            <a:br>
              <a:rPr lang="fr-BE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</a:br>
            <a:r>
              <a:rPr lang="fr-BE" sz="14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Génie Minéral, Matériaux &amp; Environnement</a:t>
            </a:r>
            <a:endParaRPr lang="fr-FR" sz="1400" i="1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455"/>
            <a:ext cx="7482840" cy="1155066"/>
          </a:xfrm>
        </p:spPr>
        <p:txBody>
          <a:bodyPr anchor="b"/>
          <a:lstStyle>
            <a:lvl1pPr algn="ctr">
              <a:defRPr sz="540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275" y="3942080"/>
            <a:ext cx="6461760" cy="10668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5779" name="Picture 3" descr="C:\Users\Eric P\Dropbox\GeMMe-Commun\Templates\GeMMe-logo4-215x19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54" y="5793581"/>
            <a:ext cx="961064" cy="8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63450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466725" y="1431925"/>
            <a:ext cx="7620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06048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1322AD1-EAA0-484D-B4B4-867B3521DD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8071" y="5623965"/>
            <a:ext cx="566057" cy="410669"/>
          </a:xfrm>
          <a:prstGeom prst="rect">
            <a:avLst/>
          </a:prstGeom>
        </p:spPr>
      </p:pic>
      <p:sp>
        <p:nvSpPr>
          <p:cNvPr id="9" name="Espace réservé du pied de page 13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dirty="0" err="1"/>
              <a:t>Geostatistics</a:t>
            </a:r>
            <a:r>
              <a:rPr lang="fr-FR" dirty="0"/>
              <a:t>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 spd="med">
    <p:strips dir="rd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i="1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chart/16567/popular-programming-languages/" TargetMode="External"/><Relationship Id="rId5" Type="http://schemas.openxmlformats.org/officeDocument/2006/relationships/hyperlink" Target="https://www.datasciencecentral.com/top-programming-languages-for-data-science-first-partial-survey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24138"/>
            <a:ext cx="7483475" cy="11557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BE" dirty="0"/>
              <a:t>Geostatistics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2275" y="3941763"/>
            <a:ext cx="6461125" cy="106680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BE" i="1" dirty="0">
                <a:latin typeface="+mj-lt"/>
              </a:rPr>
              <a:t>Getting started with R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2837" y="5489893"/>
            <a:ext cx="3616960" cy="691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Ir. Milkias SEMEREAB</a:t>
            </a:r>
          </a:p>
        </p:txBody>
      </p:sp>
    </p:spTree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Variable Assignment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976A3-1651-4858-B35D-236095CB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94" y="1633171"/>
            <a:ext cx="7709202" cy="4433332"/>
          </a:xfrm>
        </p:spPr>
        <p:txBody>
          <a:bodyPr/>
          <a:lstStyle/>
          <a:p>
            <a:r>
              <a:rPr lang="en-US" dirty="0"/>
              <a:t>We assign values to variables with the assignment operator "=". We should note that another form of assignment operator "&lt;-" is also in use.</a:t>
            </a:r>
            <a:endParaRPr lang="en-GB" dirty="0"/>
          </a:p>
          <a:p>
            <a:r>
              <a:rPr lang="en-GB" dirty="0"/>
              <a:t>Note: Variable assignment is not same as equality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2E4F7-30AB-9DF6-0B54-A21445FC0F10}"/>
              </a:ext>
            </a:extLst>
          </p:cNvPr>
          <p:cNvSpPr txBox="1"/>
          <p:nvPr/>
        </p:nvSpPr>
        <p:spPr>
          <a:xfrm>
            <a:off x="633469" y="3502925"/>
            <a:ext cx="597801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x = 5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x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y &lt;- 7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y  </a:t>
            </a:r>
          </a:p>
          <a:p>
            <a:pPr algn="l"/>
            <a:r>
              <a:rPr lang="en-US" b="0" i="0" dirty="0">
                <a:solidFill>
                  <a:srgbClr val="4D535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  <a:p>
            <a:pPr algn="l"/>
            <a:endParaRPr lang="en-US" b="0" i="0" dirty="0">
              <a:solidFill>
                <a:srgbClr val="4D535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61452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Data types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976A3-1651-4858-B35D-236095CB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3674"/>
            <a:ext cx="7709202" cy="2811010"/>
          </a:xfrm>
        </p:spPr>
        <p:txBody>
          <a:bodyPr/>
          <a:lstStyle/>
          <a:p>
            <a:r>
              <a:rPr lang="en-US" sz="2400" dirty="0"/>
              <a:t>Numeric</a:t>
            </a:r>
          </a:p>
          <a:p>
            <a:r>
              <a:rPr lang="en-US" sz="2400" dirty="0"/>
              <a:t>Integer</a:t>
            </a:r>
          </a:p>
          <a:p>
            <a:r>
              <a:rPr lang="en-US" sz="2400" dirty="0"/>
              <a:t>Logical</a:t>
            </a:r>
          </a:p>
          <a:p>
            <a:r>
              <a:rPr lang="en-US" sz="2400" dirty="0"/>
              <a:t>Character</a:t>
            </a:r>
          </a:p>
          <a:p>
            <a:r>
              <a:rPr lang="en-US" sz="2400" dirty="0"/>
              <a:t>Complex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27431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3600" dirty="0"/>
              <a:t>From</a:t>
            </a:r>
            <a:r>
              <a:rPr lang="fr-BE" sz="3600" dirty="0"/>
              <a:t> R data type to R Data structures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1026" name="Picture 2" descr="Data structure — R introduction documentation">
            <a:extLst>
              <a:ext uri="{FF2B5EF4-FFF2-40B4-BE49-F238E27FC236}">
                <a16:creationId xmlns:a16="http://schemas.microsoft.com/office/drawing/2014/main" id="{A839EB86-585B-4909-9083-5A4D10A8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456"/>
            <a:ext cx="8393987" cy="40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84955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sz="4000" dirty="0"/>
              <a:t>Lecture Outline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865671"/>
            <a:ext cx="7962900" cy="4505632"/>
          </a:xfrm>
        </p:spPr>
        <p:txBody>
          <a:bodyPr/>
          <a:lstStyle/>
          <a:p>
            <a:r>
              <a:rPr lang="en-US" sz="2400" dirty="0"/>
              <a:t>A brief introduction to R programing language </a:t>
            </a:r>
          </a:p>
          <a:p>
            <a:r>
              <a:rPr lang="en-US" sz="2400" dirty="0"/>
              <a:t>R and Rstudio Installation</a:t>
            </a:r>
          </a:p>
          <a:p>
            <a:r>
              <a:rPr lang="en-US" sz="2400" dirty="0"/>
              <a:t>R Operators</a:t>
            </a:r>
          </a:p>
          <a:p>
            <a:r>
              <a:rPr lang="en-US" sz="2400" dirty="0"/>
              <a:t>R basic data types</a:t>
            </a:r>
          </a:p>
          <a:p>
            <a:r>
              <a:rPr lang="en-US" sz="2400" dirty="0"/>
              <a:t>R data structures</a:t>
            </a:r>
          </a:p>
          <a:p>
            <a:r>
              <a:rPr lang="en-US" sz="2400" dirty="0"/>
              <a:t>Functions</a:t>
            </a:r>
          </a:p>
          <a:p>
            <a:r>
              <a:rPr lang="en-US" sz="2400" dirty="0"/>
              <a:t>Slight touch to packages</a:t>
            </a:r>
          </a:p>
          <a:p>
            <a:r>
              <a:rPr lang="en-US" sz="2400" dirty="0"/>
              <a:t>Representing data in useful manner</a:t>
            </a:r>
          </a:p>
          <a:p>
            <a:r>
              <a:rPr lang="en-US" sz="2400" dirty="0"/>
              <a:t>Hands on R</a:t>
            </a:r>
          </a:p>
        </p:txBody>
      </p:sp>
    </p:spTree>
    <p:extLst>
      <p:ext uri="{BB962C8B-B14F-4D97-AF65-F5344CB8AC3E}">
        <p14:creationId xmlns:p14="http://schemas.microsoft.com/office/powerpoint/2010/main" val="2395098354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/>
              <a:t>What is R ?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95" y="1796845"/>
            <a:ext cx="8331610" cy="5257800"/>
          </a:xfrm>
        </p:spPr>
        <p:txBody>
          <a:bodyPr/>
          <a:lstStyle/>
          <a:p>
            <a:r>
              <a:rPr lang="en-US" sz="2400" dirty="0"/>
              <a:t>R is a language and environment for statistical computing and graphics, is similar to the S language and environment.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400" dirty="0"/>
              <a:t>R provides a wide variety of statistical (linear and nonlinear modelling, classical statistical tests, time-series analysis, classification, clustering, …) and graphical techniques, and is highly extensible. </a:t>
            </a:r>
          </a:p>
          <a:p>
            <a:endParaRPr lang="en-US" sz="2000" dirty="0"/>
          </a:p>
          <a:p>
            <a:r>
              <a:rPr lang="en-US" sz="2400" dirty="0"/>
              <a:t>Well-designed publication-quality plots can be produced, including mathematical symbols and formulae</a:t>
            </a:r>
          </a:p>
          <a:p>
            <a:r>
              <a:rPr lang="en-US" sz="2400" dirty="0"/>
              <a:t>R is available as a Free Software</a:t>
            </a:r>
          </a:p>
          <a:p>
            <a:r>
              <a:rPr lang="pt-BR" sz="2400" dirty="0"/>
              <a:t>Software and object-oriented language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Learning R the Tidyverse Way | Filippo Chiarello">
            <a:extLst>
              <a:ext uri="{FF2B5EF4-FFF2-40B4-BE49-F238E27FC236}">
                <a16:creationId xmlns:a16="http://schemas.microsoft.com/office/drawing/2014/main" id="{3973E9D7-87DB-F717-5146-A648A318A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17"/>
          <a:stretch/>
        </p:blipFill>
        <p:spPr bwMode="auto">
          <a:xfrm>
            <a:off x="6251551" y="177125"/>
            <a:ext cx="1574926" cy="113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28691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/>
              <a:t>Why R is interesting for us?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1350605"/>
            <a:ext cx="8137423" cy="5335330"/>
          </a:xfrm>
        </p:spPr>
        <p:txBody>
          <a:bodyPr/>
          <a:lstStyle/>
          <a:p>
            <a:pPr marL="114300" indent="0">
              <a:buNone/>
            </a:pPr>
            <a:endParaRPr lang="pt-BR" dirty="0">
              <a:hlinkClick r:id="rId2"/>
            </a:endParaRPr>
          </a:p>
          <a:p>
            <a:r>
              <a:rPr lang="en-US" dirty="0"/>
              <a:t>R is an interpreted language, not a compiled one, meaning that all commands typed on the keyboard are directly executed without requiring to build a complete program like in most computer languages (C, Fortran, Java, ).</a:t>
            </a:r>
          </a:p>
          <a:p>
            <a:r>
              <a:rPr lang="en-US" dirty="0"/>
              <a:t>RStudio playing role in popularity of R. </a:t>
            </a:r>
          </a:p>
          <a:p>
            <a:r>
              <a:rPr lang="en-US" dirty="0"/>
              <a:t>R is high level language. </a:t>
            </a:r>
          </a:p>
          <a:p>
            <a:r>
              <a:rPr lang="en-US" dirty="0"/>
              <a:t>R's syntax is very simple and intuitive.</a:t>
            </a:r>
          </a:p>
          <a:p>
            <a:r>
              <a:rPr lang="en-US" dirty="0"/>
              <a:t>R manual/Documentation</a:t>
            </a:r>
          </a:p>
          <a:p>
            <a:r>
              <a:rPr lang="en-US" dirty="0"/>
              <a:t>R packages. E.g., </a:t>
            </a:r>
            <a:r>
              <a:rPr lang="en-US" dirty="0" err="1"/>
              <a:t>R+gstat</a:t>
            </a:r>
            <a:r>
              <a:rPr lang="en-US" dirty="0"/>
              <a:t> as the only complete and fully-operational package for geostatistical computing. </a:t>
            </a:r>
          </a:p>
          <a:p>
            <a:r>
              <a:rPr lang="en-US" dirty="0"/>
              <a:t>Very active R community</a:t>
            </a:r>
          </a:p>
          <a:p>
            <a:pPr lvl="1"/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R-bloggers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46629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051" y="338366"/>
            <a:ext cx="7620000" cy="1143000"/>
          </a:xfrm>
        </p:spPr>
        <p:txBody>
          <a:bodyPr/>
          <a:lstStyle/>
          <a:p>
            <a:r>
              <a:rPr lang="en-US" sz="4000" dirty="0"/>
              <a:t>Popularity of R 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6" y="1758029"/>
            <a:ext cx="8137423" cy="5335330"/>
          </a:xfrm>
        </p:spPr>
        <p:txBody>
          <a:bodyPr/>
          <a:lstStyle/>
          <a:p>
            <a:pPr marL="114300" indent="0">
              <a:buNone/>
            </a:pPr>
            <a:endParaRPr lang="pt-BR" dirty="0">
              <a:hlinkClick r:id="rId2"/>
            </a:endParaRPr>
          </a:p>
          <a:p>
            <a:endParaRPr lang="pt-BR" dirty="0"/>
          </a:p>
        </p:txBody>
      </p:sp>
      <p:pic>
        <p:nvPicPr>
          <p:cNvPr id="3074" name="Picture 2" descr="Chart: The Most Popular Programming Languages | Statista">
            <a:extLst>
              <a:ext uri="{FF2B5EF4-FFF2-40B4-BE49-F238E27FC236}">
                <a16:creationId xmlns:a16="http://schemas.microsoft.com/office/drawing/2014/main" id="{4DC439F6-5176-6816-CEFA-E00B06C92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"/>
          <a:stretch/>
        </p:blipFill>
        <p:spPr bwMode="auto">
          <a:xfrm>
            <a:off x="3726425" y="941070"/>
            <a:ext cx="4953486" cy="3416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41453-7E35-EE23-7F3F-24A0FD5DC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2" t="5557" r="7822"/>
          <a:stretch/>
        </p:blipFill>
        <p:spPr>
          <a:xfrm>
            <a:off x="120022" y="4120416"/>
            <a:ext cx="4843616" cy="2683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E3B92-4E29-2B82-699C-33A712F83804}"/>
              </a:ext>
            </a:extLst>
          </p:cNvPr>
          <p:cNvSpPr txBox="1"/>
          <p:nvPr/>
        </p:nvSpPr>
        <p:spPr>
          <a:xfrm>
            <a:off x="4368364" y="6096801"/>
            <a:ext cx="3918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https://www.datasciencecentral.com/top-programming-languages-for-data-science-first-partial-survey/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62C10-AE88-CAC4-DD86-772EAC3CB0DC}"/>
              </a:ext>
            </a:extLst>
          </p:cNvPr>
          <p:cNvSpPr txBox="1"/>
          <p:nvPr/>
        </p:nvSpPr>
        <p:spPr>
          <a:xfrm>
            <a:off x="464089" y="2395182"/>
            <a:ext cx="3226696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https://www.statista.com/chart/16567/popular-programming-languages/</a:t>
            </a:r>
            <a:endParaRPr lang="en-US" sz="14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6157152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sz="4000" dirty="0"/>
              <a:t>R and </a:t>
            </a:r>
            <a:r>
              <a:rPr lang="fr-BE" sz="4000" dirty="0" err="1"/>
              <a:t>Rstudio</a:t>
            </a:r>
            <a:r>
              <a:rPr lang="fr-BE" sz="4000" dirty="0"/>
              <a:t> 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28700"/>
            <a:ext cx="7620000" cy="4800600"/>
          </a:xfrm>
        </p:spPr>
        <p:txBody>
          <a:bodyPr/>
          <a:lstStyle/>
          <a:p>
            <a:pPr marL="114300" indent="0">
              <a:buNone/>
            </a:pPr>
            <a:endParaRPr lang="pt-BR" dirty="0">
              <a:hlinkClick r:id="rId2"/>
            </a:endParaRPr>
          </a:p>
          <a:p>
            <a:endParaRPr lang="pt-BR" dirty="0"/>
          </a:p>
          <a:p>
            <a:r>
              <a:rPr lang="en-US" dirty="0"/>
              <a:t>Download the version of R appropriate for your computer</a:t>
            </a:r>
          </a:p>
          <a:p>
            <a:pPr lvl="1"/>
            <a:r>
              <a:rPr lang="pt-BR" sz="2200" dirty="0">
                <a:hlinkClick r:id="rId2"/>
              </a:rPr>
              <a:t>https://cran.r-project.org/</a:t>
            </a:r>
            <a:endParaRPr lang="en-US" sz="2200" dirty="0"/>
          </a:p>
          <a:p>
            <a:r>
              <a:rPr lang="en-US" dirty="0"/>
              <a:t>RStudio is a set of integrated tools designed to help you be more productive with R. It includes;</a:t>
            </a:r>
          </a:p>
          <a:p>
            <a:pPr lvl="1"/>
            <a:r>
              <a:rPr lang="en-US" sz="2200" dirty="0"/>
              <a:t>A console</a:t>
            </a:r>
          </a:p>
          <a:p>
            <a:pPr lvl="1"/>
            <a:r>
              <a:rPr lang="en-US" sz="2200" dirty="0"/>
              <a:t>Syntax-highlighting editor that supports direct code execution</a:t>
            </a:r>
          </a:p>
          <a:p>
            <a:pPr lvl="1"/>
            <a:r>
              <a:rPr lang="en-US" sz="2200" dirty="0"/>
              <a:t>Variety of robust tools for plotting, viewing history, debugging and managing your workspace.</a:t>
            </a:r>
          </a:p>
          <a:p>
            <a:r>
              <a:rPr lang="pt-BR" dirty="0"/>
              <a:t>Download R Studio Desktop</a:t>
            </a:r>
            <a:endParaRPr lang="en-US" dirty="0"/>
          </a:p>
          <a:p>
            <a:pPr lvl="1"/>
            <a:r>
              <a:rPr lang="pt-BR" sz="2200" dirty="0">
                <a:hlinkClick r:id="rId3"/>
              </a:rPr>
              <a:t>https://rstudio.com/products/rstudio/download/</a:t>
            </a:r>
            <a:endParaRPr lang="pt-BR" sz="2200" dirty="0"/>
          </a:p>
          <a:p>
            <a:endParaRPr lang="pt-BR" dirty="0"/>
          </a:p>
        </p:txBody>
      </p:sp>
      <p:pic>
        <p:nvPicPr>
          <p:cNvPr id="1026" name="Picture 2" descr="Learning R the Tidyverse Way | Filippo Chiarello">
            <a:extLst>
              <a:ext uri="{FF2B5EF4-FFF2-40B4-BE49-F238E27FC236}">
                <a16:creationId xmlns:a16="http://schemas.microsoft.com/office/drawing/2014/main" id="{C5374626-8495-391D-268D-969A12F9D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43" y="324458"/>
            <a:ext cx="2546554" cy="9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28107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341AC61-4333-42E7-BC34-980B01D8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87" y="1450349"/>
            <a:ext cx="5862805" cy="53064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Rstudio Windows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533723-CDFB-4E69-847D-192CAF6A91A6}"/>
              </a:ext>
            </a:extLst>
          </p:cNvPr>
          <p:cNvSpPr txBox="1"/>
          <p:nvPr/>
        </p:nvSpPr>
        <p:spPr>
          <a:xfrm>
            <a:off x="1727113" y="3022435"/>
            <a:ext cx="172355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Code Editor</a:t>
            </a:r>
          </a:p>
          <a:p>
            <a:r>
              <a:rPr lang="en-US" dirty="0">
                <a:solidFill>
                  <a:srgbClr val="FF0000"/>
                </a:solidFill>
              </a:rPr>
              <a:t>(script window)</a:t>
            </a:r>
          </a:p>
        </p:txBody>
      </p:sp>
      <p:sp>
        <p:nvSpPr>
          <p:cNvPr id="2" name="CaixaDeTexto 4">
            <a:extLst>
              <a:ext uri="{FF2B5EF4-FFF2-40B4-BE49-F238E27FC236}">
                <a16:creationId xmlns:a16="http://schemas.microsoft.com/office/drawing/2014/main" id="{66AE7745-D0C8-6173-2606-F151E493C662}"/>
              </a:ext>
            </a:extLst>
          </p:cNvPr>
          <p:cNvSpPr txBox="1"/>
          <p:nvPr/>
        </p:nvSpPr>
        <p:spPr>
          <a:xfrm>
            <a:off x="4572000" y="2879868"/>
            <a:ext cx="18091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Workspace &amp;</a:t>
            </a:r>
          </a:p>
          <a:p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6" name="CaixaDeTexto 4">
            <a:extLst>
              <a:ext uri="{FF2B5EF4-FFF2-40B4-BE49-F238E27FC236}">
                <a16:creationId xmlns:a16="http://schemas.microsoft.com/office/drawing/2014/main" id="{7851A9BC-5A00-FCC6-78B6-DC3231EDDE97}"/>
              </a:ext>
            </a:extLst>
          </p:cNvPr>
          <p:cNvSpPr txBox="1"/>
          <p:nvPr/>
        </p:nvSpPr>
        <p:spPr>
          <a:xfrm>
            <a:off x="1727113" y="5544410"/>
            <a:ext cx="166744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 R Console</a:t>
            </a: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FF83EF1D-CAED-5189-7E87-CB001DBCEA48}"/>
              </a:ext>
            </a:extLst>
          </p:cNvPr>
          <p:cNvSpPr txBox="1"/>
          <p:nvPr/>
        </p:nvSpPr>
        <p:spPr>
          <a:xfrm>
            <a:off x="4277047" y="4955718"/>
            <a:ext cx="2416046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Plots, packages &amp; </a:t>
            </a:r>
          </a:p>
          <a:p>
            <a:r>
              <a:rPr lang="en-US" dirty="0">
                <a:solidFill>
                  <a:srgbClr val="FF0000"/>
                </a:solidFill>
              </a:rPr>
              <a:t>Files window</a:t>
            </a:r>
          </a:p>
        </p:txBody>
      </p:sp>
    </p:spTree>
    <p:extLst>
      <p:ext uri="{BB962C8B-B14F-4D97-AF65-F5344CB8AC3E}">
        <p14:creationId xmlns:p14="http://schemas.microsoft.com/office/powerpoint/2010/main" val="2911965225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sz="4000" dirty="0"/>
              <a:t>R as calculator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F0E3A-3242-3826-4DE4-453F35586B78}"/>
              </a:ext>
            </a:extLst>
          </p:cNvPr>
          <p:cNvSpPr txBox="1"/>
          <p:nvPr/>
        </p:nvSpPr>
        <p:spPr>
          <a:xfrm>
            <a:off x="786583" y="1767348"/>
            <a:ext cx="5978011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&gt;6*6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36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&gt;6/3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2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sqrt (100)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10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&gt;(3+5)*(6-7)/(6*6+7)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&gt;sqrt(9)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&gt;4^2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&gt;log(2)</a:t>
            </a:r>
          </a:p>
          <a:p>
            <a:pPr marL="11430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59AA5"/>
              </a:buClr>
              <a:buSzTx/>
              <a:buFont typeface="Arial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&gt;exp(6)</a:t>
            </a:r>
          </a:p>
          <a:p>
            <a:pPr algn="l"/>
            <a:endParaRPr lang="en-US" sz="1400" b="0" i="0" dirty="0">
              <a:solidFill>
                <a:srgbClr val="4D535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25889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1C73A4-B0D8-4C8F-971E-AC34A63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5" y="323356"/>
            <a:ext cx="7831394" cy="1143000"/>
          </a:xfrm>
        </p:spPr>
        <p:txBody>
          <a:bodyPr/>
          <a:lstStyle/>
          <a:p>
            <a:r>
              <a:rPr lang="en-US" sz="2800" dirty="0"/>
              <a:t>Rstudio Windows: </a:t>
            </a:r>
            <a:r>
              <a:rPr lang="en-GB" sz="2800" dirty="0"/>
              <a:t>Running code in </a:t>
            </a:r>
            <a:r>
              <a:rPr lang="en-GB" sz="2800" b="1" dirty="0"/>
              <a:t>script</a:t>
            </a:r>
            <a:r>
              <a:rPr lang="en-GB" sz="2800" dirty="0"/>
              <a:t> vs </a:t>
            </a:r>
            <a:r>
              <a:rPr lang="en-GB" sz="2800" b="1" dirty="0"/>
              <a:t>console</a:t>
            </a:r>
            <a:r>
              <a:rPr lang="en-GB" sz="2800" dirty="0"/>
              <a:t>.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976A3-1651-4858-B35D-236095CB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36906"/>
            <a:ext cx="8367253" cy="1355835"/>
          </a:xfrm>
        </p:spPr>
        <p:txBody>
          <a:bodyPr/>
          <a:lstStyle/>
          <a:p>
            <a:r>
              <a:rPr lang="en-US" sz="2000" b="0" i="0" dirty="0">
                <a:solidFill>
                  <a:srgbClr val="05192D"/>
                </a:solidFill>
                <a:effectLst/>
                <a:latin typeface="Studio-Feixen-Sans"/>
              </a:rPr>
              <a:t>When running the code directly in the console, it isn't saved for being reproduced further. If we need (and we usually do) to write a reproducible code to solve a specific task, we have to write and save it in a script file rather than in the console. </a:t>
            </a:r>
            <a:endParaRPr lang="en-US" sz="2400" dirty="0"/>
          </a:p>
        </p:txBody>
      </p:sp>
      <p:pic>
        <p:nvPicPr>
          <p:cNvPr id="3074" name="Picture 2" descr="R for Spatial Scientists">
            <a:extLst>
              <a:ext uri="{FF2B5EF4-FFF2-40B4-BE49-F238E27FC236}">
                <a16:creationId xmlns:a16="http://schemas.microsoft.com/office/drawing/2014/main" id="{8CDBA66E-749F-4B3D-9205-872646AD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06" y="1032174"/>
            <a:ext cx="5587589" cy="43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94715"/>
      </p:ext>
    </p:extLst>
  </p:cSld>
  <p:clrMapOvr>
    <a:masterClrMapping/>
  </p:clrMapOvr>
  <p:transition spd="med">
    <p:strips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_12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Cours_12</Template>
  <TotalTime>6785</TotalTime>
  <Words>628</Words>
  <Application>Microsoft Office PowerPoint</Application>
  <PresentationFormat>On-screen Show (4:3)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Gill Sans MT</vt:lpstr>
      <vt:lpstr>Studio-Feixen-Sans</vt:lpstr>
      <vt:lpstr>Cours_12</vt:lpstr>
      <vt:lpstr>Geostatistics</vt:lpstr>
      <vt:lpstr>Lecture Outline</vt:lpstr>
      <vt:lpstr>What is R ?</vt:lpstr>
      <vt:lpstr>Why R is interesting for us?</vt:lpstr>
      <vt:lpstr>Popularity of R </vt:lpstr>
      <vt:lpstr>R and Rstudio </vt:lpstr>
      <vt:lpstr>Rstudio Windows</vt:lpstr>
      <vt:lpstr>R as calculator</vt:lpstr>
      <vt:lpstr>Rstudio Windows: Running code in script vs console.  </vt:lpstr>
      <vt:lpstr>Variable Assignment</vt:lpstr>
      <vt:lpstr>Basic Data types in R</vt:lpstr>
      <vt:lpstr>From R data type to R Data structures</vt:lpstr>
    </vt:vector>
  </TitlesOfParts>
  <Company>Université de Liège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Size Characterization</dc:title>
  <dc:creator>Eric Pirard</dc:creator>
  <cp:lastModifiedBy>Semereab Milkias Zerai</cp:lastModifiedBy>
  <cp:revision>97</cp:revision>
  <dcterms:created xsi:type="dcterms:W3CDTF">2013-07-16T14:26:35Z</dcterms:created>
  <dcterms:modified xsi:type="dcterms:W3CDTF">2022-10-04T00:22:15Z</dcterms:modified>
</cp:coreProperties>
</file>