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4" r:id="rId1"/>
  </p:sldMasterIdLst>
  <p:notesMasterIdLst>
    <p:notesMasterId r:id="rId21"/>
  </p:notesMasterIdLst>
  <p:handoutMasterIdLst>
    <p:handoutMasterId r:id="rId22"/>
  </p:handoutMasterIdLst>
  <p:sldIdLst>
    <p:sldId id="620" r:id="rId2"/>
    <p:sldId id="667" r:id="rId3"/>
    <p:sldId id="735" r:id="rId4"/>
    <p:sldId id="736" r:id="rId5"/>
    <p:sldId id="734" r:id="rId6"/>
    <p:sldId id="723" r:id="rId7"/>
    <p:sldId id="702" r:id="rId8"/>
    <p:sldId id="725" r:id="rId9"/>
    <p:sldId id="716" r:id="rId10"/>
    <p:sldId id="721" r:id="rId11"/>
    <p:sldId id="718" r:id="rId12"/>
    <p:sldId id="724" r:id="rId13"/>
    <p:sldId id="726" r:id="rId14"/>
    <p:sldId id="733" r:id="rId15"/>
    <p:sldId id="728" r:id="rId16"/>
    <p:sldId id="729" r:id="rId17"/>
    <p:sldId id="731" r:id="rId18"/>
    <p:sldId id="732" r:id="rId19"/>
    <p:sldId id="730" r:id="rId20"/>
  </p:sldIdLst>
  <p:sldSz cx="9144000" cy="6858000" type="screen4x3"/>
  <p:notesSz cx="6797675" cy="9872663"/>
  <p:defaultTextStyle>
    <a:defPPr>
      <a:defRPr lang="fr-BE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33CC"/>
    <a:srgbClr val="FFCC00"/>
    <a:srgbClr val="333333"/>
    <a:srgbClr val="D611E5"/>
    <a:srgbClr val="FF9999"/>
    <a:srgbClr val="A50021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4" autoAdjust="0"/>
    <p:restoredTop sz="93922" autoAdjust="0"/>
  </p:normalViewPr>
  <p:slideViewPr>
    <p:cSldViewPr snapToGrid="0">
      <p:cViewPr varScale="1">
        <p:scale>
          <a:sx n="77" d="100"/>
          <a:sy n="77" d="100"/>
        </p:scale>
        <p:origin x="1555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7363"/>
            <a:ext cx="29464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7363"/>
            <a:ext cx="29464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4FF3604F-FE22-435B-8425-41018643E096}" type="slidenum">
              <a:rPr lang="fr-BE"/>
              <a:pPr>
                <a:defRPr/>
              </a:pPr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6348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39775"/>
            <a:ext cx="4938713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475"/>
            <a:ext cx="5438775" cy="444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BE" noProof="0"/>
              <a:t>Click to edit Master text styles</a:t>
            </a:r>
          </a:p>
          <a:p>
            <a:pPr lvl="1"/>
            <a:r>
              <a:rPr lang="fr-BE" noProof="0"/>
              <a:t>Second level</a:t>
            </a:r>
          </a:p>
          <a:p>
            <a:pPr lvl="2"/>
            <a:r>
              <a:rPr lang="fr-BE" noProof="0"/>
              <a:t>Third level</a:t>
            </a:r>
          </a:p>
          <a:p>
            <a:pPr lvl="3"/>
            <a:r>
              <a:rPr lang="fr-BE" noProof="0"/>
              <a:t>Fourth level</a:t>
            </a:r>
          </a:p>
          <a:p>
            <a:pPr lvl="4"/>
            <a:r>
              <a:rPr lang="fr-BE" noProof="0"/>
              <a:t>Fifth level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7363"/>
            <a:ext cx="29464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377363"/>
            <a:ext cx="29464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CCF50032-4F35-4F83-95D4-9BD11C7D399C}" type="slidenum">
              <a:rPr lang="fr-BE"/>
              <a:pPr>
                <a:defRPr/>
              </a:pPr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419537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F50032-4F35-4F83-95D4-9BD11C7D399C}" type="slidenum">
              <a:rPr lang="fr-BE" smtClean="0"/>
              <a:pPr>
                <a:defRPr/>
              </a:pPr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470142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F50032-4F35-4F83-95D4-9BD11C7D399C}" type="slidenum">
              <a:rPr lang="fr-BE" smtClean="0"/>
              <a:pPr>
                <a:defRPr/>
              </a:pPr>
              <a:t>10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431012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F50032-4F35-4F83-95D4-9BD11C7D399C}" type="slidenum">
              <a:rPr lang="fr-BE" smtClean="0"/>
              <a:pPr>
                <a:defRPr/>
              </a:pPr>
              <a:t>11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581799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F50032-4F35-4F83-95D4-9BD11C7D399C}" type="slidenum">
              <a:rPr lang="fr-BE" smtClean="0"/>
              <a:pPr>
                <a:defRPr/>
              </a:pPr>
              <a:t>12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588600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F50032-4F35-4F83-95D4-9BD11C7D399C}" type="slidenum">
              <a:rPr lang="fr-BE" smtClean="0"/>
              <a:pPr>
                <a:defRPr/>
              </a:pPr>
              <a:t>13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859756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F50032-4F35-4F83-95D4-9BD11C7D399C}" type="slidenum">
              <a:rPr lang="fr-BE" smtClean="0"/>
              <a:pPr>
                <a:defRPr/>
              </a:pPr>
              <a:t>14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854224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F50032-4F35-4F83-95D4-9BD11C7D399C}" type="slidenum">
              <a:rPr lang="fr-BE" smtClean="0"/>
              <a:pPr>
                <a:defRPr/>
              </a:pPr>
              <a:t>15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487781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F50032-4F35-4F83-95D4-9BD11C7D399C}" type="slidenum">
              <a:rPr lang="fr-BE" smtClean="0"/>
              <a:pPr>
                <a:defRPr/>
              </a:pPr>
              <a:t>16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113013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F50032-4F35-4F83-95D4-9BD11C7D399C}" type="slidenum">
              <a:rPr lang="fr-BE" smtClean="0"/>
              <a:pPr>
                <a:defRPr/>
              </a:pPr>
              <a:t>17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317532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F50032-4F35-4F83-95D4-9BD11C7D399C}" type="slidenum">
              <a:rPr lang="fr-BE" smtClean="0"/>
              <a:pPr>
                <a:defRPr/>
              </a:pPr>
              <a:t>18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054724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F50032-4F35-4F83-95D4-9BD11C7D399C}" type="slidenum">
              <a:rPr lang="fr-BE" smtClean="0"/>
              <a:pPr>
                <a:defRPr/>
              </a:pPr>
              <a:t>19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27685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F50032-4F35-4F83-95D4-9BD11C7D399C}" type="slidenum">
              <a:rPr lang="fr-BE" smtClean="0"/>
              <a:pPr>
                <a:defRPr/>
              </a:pPr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53961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F50032-4F35-4F83-95D4-9BD11C7D399C}" type="slidenum">
              <a:rPr lang="fr-BE" smtClean="0"/>
              <a:pPr>
                <a:defRPr/>
              </a:pPr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00271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F50032-4F35-4F83-95D4-9BD11C7D399C}" type="slidenum">
              <a:rPr lang="fr-BE" smtClean="0"/>
              <a:pPr>
                <a:defRPr/>
              </a:pPr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64938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F50032-4F35-4F83-95D4-9BD11C7D399C}" type="slidenum">
              <a:rPr lang="fr-BE" smtClean="0"/>
              <a:pPr>
                <a:defRPr/>
              </a:pPr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41643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F50032-4F35-4F83-95D4-9BD11C7D399C}" type="slidenum">
              <a:rPr lang="fr-BE" smtClean="0"/>
              <a:pPr>
                <a:defRPr/>
              </a:pPr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52877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F50032-4F35-4F83-95D4-9BD11C7D399C}" type="slidenum">
              <a:rPr lang="fr-BE" smtClean="0"/>
              <a:pPr>
                <a:defRPr/>
              </a:pPr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60013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F50032-4F35-4F83-95D4-9BD11C7D399C}" type="slidenum">
              <a:rPr lang="fr-BE" smtClean="0"/>
              <a:pPr>
                <a:defRPr/>
              </a:pPr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718649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F50032-4F35-4F83-95D4-9BD11C7D399C}" type="slidenum">
              <a:rPr lang="fr-BE" smtClean="0"/>
              <a:pPr>
                <a:defRPr/>
              </a:pPr>
              <a:t>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33127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3" descr="logo_coul_texte_blason_cadre_300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5692775"/>
            <a:ext cx="1441450" cy="105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24"/>
          <p:cNvSpPr txBox="1">
            <a:spLocks noChangeArrowheads="1"/>
          </p:cNvSpPr>
          <p:nvPr userDrawn="1"/>
        </p:nvSpPr>
        <p:spPr bwMode="auto">
          <a:xfrm>
            <a:off x="2771775" y="6245225"/>
            <a:ext cx="4852988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fr-BE" sz="1900" i="1">
                <a:effectLst>
                  <a:outerShdw blurRad="38100" dist="38100" dir="2700000" algn="tl">
                    <a:srgbClr val="FFFFFF"/>
                  </a:outerShdw>
                </a:effectLst>
                <a:latin typeface="Gill Sans MT" pitchFamily="34" charset="0"/>
              </a:rPr>
              <a:t>GeMMe</a:t>
            </a:r>
            <a:br>
              <a:rPr lang="fr-BE" i="1">
                <a:effectLst>
                  <a:outerShdw blurRad="38100" dist="38100" dir="2700000" algn="tl">
                    <a:srgbClr val="FFFFFF"/>
                  </a:outerShdw>
                </a:effectLst>
                <a:latin typeface="Gill Sans MT" pitchFamily="34" charset="0"/>
              </a:rPr>
            </a:br>
            <a:r>
              <a:rPr lang="fr-BE" sz="1400" i="1">
                <a:effectLst>
                  <a:outerShdw blurRad="38100" dist="38100" dir="2700000" algn="tl">
                    <a:srgbClr val="FFFFFF"/>
                  </a:outerShdw>
                </a:effectLst>
                <a:latin typeface="Gill Sans MT" pitchFamily="34" charset="0"/>
              </a:rPr>
              <a:t>Génie Minéral, Matériaux &amp; Environnement</a:t>
            </a:r>
            <a:endParaRPr lang="fr-FR" sz="1400" i="1">
              <a:effectLst>
                <a:outerShdw blurRad="38100" dist="38100" dir="2700000" algn="tl">
                  <a:srgbClr val="FFFFFF"/>
                </a:outerShdw>
              </a:effectLst>
              <a:latin typeface="Gill Sans MT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24455"/>
            <a:ext cx="7482840" cy="1155066"/>
          </a:xfrm>
        </p:spPr>
        <p:txBody>
          <a:bodyPr anchor="b"/>
          <a:lstStyle>
            <a:lvl1pPr algn="ctr">
              <a:defRPr sz="5400">
                <a:ln>
                  <a:noFill/>
                </a:ln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2275" y="3942080"/>
            <a:ext cx="6461760" cy="1066800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75779" name="Picture 3" descr="C:\Users\Eric P\Dropbox\GeMMe-Commun\Templates\GeMMe-logo4-215x190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254" y="5793581"/>
            <a:ext cx="961064" cy="849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1363450"/>
      </p:ext>
    </p:extLst>
  </p:cSld>
  <p:clrMapOvr>
    <a:masterClrMapping/>
  </p:clrMapOvr>
  <p:transition spd="med">
    <p:strips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 userDrawn="1"/>
        </p:nvCxnSpPr>
        <p:spPr>
          <a:xfrm>
            <a:off x="466725" y="1431925"/>
            <a:ext cx="76200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5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17" name="Titr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48060483"/>
      </p:ext>
    </p:extLst>
  </p:cSld>
  <p:clrMapOvr>
    <a:masterClrMapping/>
  </p:clrMapOvr>
  <p:transition spd="med">
    <p:strips dir="rd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81322AD1-EAA0-484D-B4B4-867B3521DDF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518071" y="5623965"/>
            <a:ext cx="566057" cy="410669"/>
          </a:xfrm>
          <a:prstGeom prst="rect">
            <a:avLst/>
          </a:prstGeom>
        </p:spPr>
      </p:pic>
      <p:sp>
        <p:nvSpPr>
          <p:cNvPr id="9" name="Espace réservé du pied de page 13"/>
          <p:cNvSpPr>
            <a:spLocks noGrp="1"/>
          </p:cNvSpPr>
          <p:nvPr>
            <p:ph type="ftr" sz="quarter" idx="3"/>
          </p:nvPr>
        </p:nvSpPr>
        <p:spPr>
          <a:xfrm rot="16200000">
            <a:off x="7587456" y="4048919"/>
            <a:ext cx="236696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fr-FR" dirty="0" err="1"/>
              <a:t>Geostatistics</a:t>
            </a:r>
            <a:r>
              <a:rPr lang="fr-FR" dirty="0"/>
              <a:t> 2019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</p:sldLayoutIdLst>
  <p:transition spd="med">
    <p:strips dir="rd"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600" kern="1200" spc="-1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9pPr>
    </p:titleStyle>
    <p:bodyStyle>
      <a:lvl1pPr marL="3429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2000" kern="1200">
          <a:solidFill>
            <a:srgbClr val="C00000"/>
          </a:solidFill>
          <a:latin typeface="+mn-lt"/>
          <a:ea typeface="+mn-ea"/>
          <a:cs typeface="+mn-cs"/>
        </a:defRPr>
      </a:lvl2pPr>
      <a:lvl3pPr marL="1004888" indent="-228600" algn="l" rtl="0" eaLnBrk="1" fontAlgn="base" hangingPunct="1">
        <a:spcBef>
          <a:spcPct val="20000"/>
        </a:spcBef>
        <a:spcAft>
          <a:spcPct val="0"/>
        </a:spcAft>
        <a:buClr>
          <a:srgbClr val="D2CB6C"/>
        </a:buClr>
        <a:buFont typeface="Arial" charset="0"/>
        <a:buChar char="•"/>
        <a:defRPr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3pPr>
      <a:lvl4pPr marL="1279525" indent="-228600" algn="l" rtl="0" eaLnBrk="1" fontAlgn="base" hangingPunct="1">
        <a:spcBef>
          <a:spcPct val="20000"/>
        </a:spcBef>
        <a:spcAft>
          <a:spcPct val="0"/>
        </a:spcAft>
        <a:buClr>
          <a:srgbClr val="95A39D"/>
        </a:buClr>
        <a:buFont typeface="Arial" charset="0"/>
        <a:buChar char="•"/>
        <a:defRPr sz="16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1554163" indent="-228600" algn="l" rtl="0" eaLnBrk="1" fontAlgn="base" hangingPunct="1">
        <a:spcBef>
          <a:spcPct val="20000"/>
        </a:spcBef>
        <a:spcAft>
          <a:spcPct val="0"/>
        </a:spcAft>
        <a:buClr>
          <a:srgbClr val="C89F5D"/>
        </a:buClr>
        <a:buFont typeface="Arial" charset="0"/>
        <a:buChar char="•"/>
        <a:defRPr sz="1400" i="1" kern="120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96956" y="1967548"/>
            <a:ext cx="7483475" cy="11557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br>
              <a:rPr lang="fr-BE" sz="4000" dirty="0"/>
            </a:br>
            <a:r>
              <a:rPr lang="fr-BE" sz="4000" dirty="0"/>
              <a:t>Spatial Correlation and Variogram</a:t>
            </a:r>
          </a:p>
        </p:txBody>
      </p:sp>
      <p:sp>
        <p:nvSpPr>
          <p:cNvPr id="4" name="Rectangle 3"/>
          <p:cNvSpPr/>
          <p:nvPr/>
        </p:nvSpPr>
        <p:spPr>
          <a:xfrm>
            <a:off x="4283765" y="5489893"/>
            <a:ext cx="4256032" cy="6914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latin typeface="+mj-lt"/>
              </a:rPr>
              <a:t>Milkias Z. SEMEREAB</a:t>
            </a:r>
          </a:p>
          <a:p>
            <a:pPr algn="ctr"/>
            <a:r>
              <a:rPr lang="pt-BR" dirty="0">
                <a:latin typeface="+mj-lt"/>
              </a:rPr>
              <a:t>MilkiasZerai.Semereab@uliege.be </a:t>
            </a:r>
            <a:endParaRPr lang="fr-BE" dirty="0">
              <a:latin typeface="+mj-lt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A64ADD2-7C8E-CA24-1D81-1C89B8BEB6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GEOL0097 - Geostatistics </a:t>
            </a:r>
          </a:p>
          <a:p>
            <a:r>
              <a:rPr lang="en-US" sz="2400" dirty="0"/>
              <a:t>University of Liège</a:t>
            </a:r>
          </a:p>
        </p:txBody>
      </p:sp>
    </p:spTree>
  </p:cSld>
  <p:clrMapOvr>
    <a:masterClrMapping/>
  </p:clrMapOvr>
  <p:transition spd="med">
    <p:strips dir="r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pt-BR" altLang="pt-BR" sz="4800" dirty="0" err="1">
                <a:solidFill>
                  <a:srgbClr val="333333"/>
                </a:solidFill>
              </a:rPr>
              <a:t>Directional</a:t>
            </a:r>
            <a:r>
              <a:rPr lang="pt-BR" altLang="pt-BR" sz="4800" dirty="0">
                <a:solidFill>
                  <a:srgbClr val="333333"/>
                </a:solidFill>
              </a:rPr>
              <a:t> Variogram</a:t>
            </a:r>
          </a:p>
        </p:txBody>
      </p:sp>
      <p:sp>
        <p:nvSpPr>
          <p:cNvPr id="18" name="Footer Placeholder 4"/>
          <p:cNvSpPr txBox="1">
            <a:spLocks/>
          </p:cNvSpPr>
          <p:nvPr/>
        </p:nvSpPr>
        <p:spPr>
          <a:xfrm rot="16200000">
            <a:off x="7587456" y="4048919"/>
            <a:ext cx="23669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BE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dirty="0" smtClean="0">
                <a:solidFill>
                  <a:schemeClr val="bg2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fr-FR" dirty="0" err="1"/>
              <a:t>Geostatistics</a:t>
            </a:r>
            <a:endParaRPr lang="fr-F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7D0CFFF0-4A59-492D-A33A-90D5D143B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797800" cy="4800600"/>
          </a:xfrm>
        </p:spPr>
        <p:txBody>
          <a:bodyPr/>
          <a:lstStyle/>
          <a:p>
            <a:pPr marL="114300" indent="0">
              <a:buNone/>
            </a:pPr>
            <a:r>
              <a:rPr lang="pt-BR" altLang="pt-BR" sz="1400" dirty="0" err="1">
                <a:solidFill>
                  <a:srgbClr val="333333"/>
                </a:solidFill>
                <a:latin typeface="Courier New" panose="02070309020205020404" pitchFamily="49" charset="0"/>
              </a:rPr>
              <a:t>sqrt</a:t>
            </a:r>
            <a:r>
              <a:rPr lang="pt-BR" altLang="pt-BR" sz="1400" dirty="0">
                <a:solidFill>
                  <a:srgbClr val="333333"/>
                </a:solidFill>
                <a:latin typeface="Courier New" panose="02070309020205020404" pitchFamily="49" charset="0"/>
              </a:rPr>
              <a:t>((</a:t>
            </a:r>
            <a:r>
              <a:rPr lang="pt-BR" altLang="pt-BR" sz="1400" dirty="0" err="1">
                <a:solidFill>
                  <a:srgbClr val="333333"/>
                </a:solidFill>
                <a:latin typeface="Courier New" panose="02070309020205020404" pitchFamily="49" charset="0"/>
              </a:rPr>
              <a:t>max</a:t>
            </a:r>
            <a:r>
              <a:rPr lang="pt-BR" altLang="pt-BR" sz="1400" dirty="0">
                <a:solidFill>
                  <a:srgbClr val="333333"/>
                </a:solidFill>
                <a:latin typeface="Courier New" panose="02070309020205020404" pitchFamily="49" charset="0"/>
              </a:rPr>
              <a:t>(data[,</a:t>
            </a:r>
            <a:r>
              <a:rPr lang="pt-BR" altLang="pt-BR" sz="1400" dirty="0">
                <a:solidFill>
                  <a:srgbClr val="009999"/>
                </a:solidFill>
                <a:latin typeface="Courier New" panose="02070309020205020404" pitchFamily="49" charset="0"/>
              </a:rPr>
              <a:t>1</a:t>
            </a:r>
            <a:r>
              <a:rPr lang="pt-BR" altLang="pt-BR" sz="1400" dirty="0">
                <a:solidFill>
                  <a:srgbClr val="333333"/>
                </a:solidFill>
                <a:latin typeface="Courier New" panose="02070309020205020404" pitchFamily="49" charset="0"/>
              </a:rPr>
              <a:t>])-min(data[,</a:t>
            </a:r>
            <a:r>
              <a:rPr lang="pt-BR" altLang="pt-BR" sz="1400" dirty="0">
                <a:solidFill>
                  <a:srgbClr val="009999"/>
                </a:solidFill>
                <a:latin typeface="Courier New" panose="02070309020205020404" pitchFamily="49" charset="0"/>
              </a:rPr>
              <a:t>1</a:t>
            </a:r>
            <a:r>
              <a:rPr lang="pt-BR" altLang="pt-BR" sz="1400" dirty="0">
                <a:solidFill>
                  <a:srgbClr val="333333"/>
                </a:solidFill>
                <a:latin typeface="Courier New" panose="02070309020205020404" pitchFamily="49" charset="0"/>
              </a:rPr>
              <a:t>]))^</a:t>
            </a:r>
            <a:r>
              <a:rPr lang="pt-BR" altLang="pt-BR" sz="1400" dirty="0">
                <a:solidFill>
                  <a:srgbClr val="009999"/>
                </a:solidFill>
                <a:latin typeface="Courier New" panose="02070309020205020404" pitchFamily="49" charset="0"/>
              </a:rPr>
              <a:t>2</a:t>
            </a:r>
            <a:r>
              <a:rPr lang="pt-BR" altLang="pt-BR" sz="1400" dirty="0">
                <a:solidFill>
                  <a:srgbClr val="333333"/>
                </a:solidFill>
                <a:latin typeface="Courier New" panose="02070309020205020404" pitchFamily="49" charset="0"/>
              </a:rPr>
              <a:t> + (</a:t>
            </a:r>
            <a:r>
              <a:rPr lang="pt-BR" altLang="pt-BR" sz="1400" dirty="0" err="1">
                <a:solidFill>
                  <a:srgbClr val="333333"/>
                </a:solidFill>
                <a:latin typeface="Courier New" panose="02070309020205020404" pitchFamily="49" charset="0"/>
              </a:rPr>
              <a:t>max</a:t>
            </a:r>
            <a:r>
              <a:rPr lang="pt-BR" altLang="pt-BR" sz="1400" dirty="0">
                <a:solidFill>
                  <a:srgbClr val="333333"/>
                </a:solidFill>
                <a:latin typeface="Courier New" panose="02070309020205020404" pitchFamily="49" charset="0"/>
              </a:rPr>
              <a:t>(data[,</a:t>
            </a:r>
            <a:r>
              <a:rPr lang="pt-BR" altLang="pt-BR" sz="1400" dirty="0">
                <a:solidFill>
                  <a:srgbClr val="009999"/>
                </a:solidFill>
                <a:latin typeface="Courier New" panose="02070309020205020404" pitchFamily="49" charset="0"/>
              </a:rPr>
              <a:t>2</a:t>
            </a:r>
            <a:r>
              <a:rPr lang="pt-BR" altLang="pt-BR" sz="1400" dirty="0">
                <a:solidFill>
                  <a:srgbClr val="333333"/>
                </a:solidFill>
                <a:latin typeface="Courier New" panose="02070309020205020404" pitchFamily="49" charset="0"/>
              </a:rPr>
              <a:t>])-min(data[,</a:t>
            </a:r>
            <a:r>
              <a:rPr lang="pt-BR" altLang="pt-BR" sz="1400" dirty="0">
                <a:solidFill>
                  <a:srgbClr val="009999"/>
                </a:solidFill>
                <a:latin typeface="Courier New" panose="02070309020205020404" pitchFamily="49" charset="0"/>
              </a:rPr>
              <a:t>2</a:t>
            </a:r>
            <a:r>
              <a:rPr lang="pt-BR" altLang="pt-BR" sz="1400" dirty="0">
                <a:solidFill>
                  <a:srgbClr val="333333"/>
                </a:solidFill>
                <a:latin typeface="Courier New" panose="02070309020205020404" pitchFamily="49" charset="0"/>
              </a:rPr>
              <a:t>]))^</a:t>
            </a:r>
            <a:r>
              <a:rPr lang="pt-BR" altLang="pt-BR" sz="1400" dirty="0">
                <a:solidFill>
                  <a:srgbClr val="009999"/>
                </a:solidFill>
                <a:latin typeface="Courier New" panose="02070309020205020404" pitchFamily="49" charset="0"/>
              </a:rPr>
              <a:t>2</a:t>
            </a:r>
            <a:r>
              <a:rPr lang="pt-BR" altLang="pt-BR" sz="1400" dirty="0">
                <a:solidFill>
                  <a:srgbClr val="333333"/>
                </a:solidFill>
                <a:latin typeface="Courier New" panose="02070309020205020404" pitchFamily="49" charset="0"/>
              </a:rPr>
              <a:t>) </a:t>
            </a:r>
            <a:r>
              <a:rPr lang="pt-BR" altLang="pt-BR" sz="1400" i="1" dirty="0">
                <a:solidFill>
                  <a:srgbClr val="999988"/>
                </a:solidFill>
                <a:latin typeface="Courier New" panose="02070309020205020404" pitchFamily="49" charset="0"/>
              </a:rPr>
              <a:t># Diagonal </a:t>
            </a:r>
            <a:r>
              <a:rPr lang="pt-BR" altLang="pt-BR" sz="1400" i="1" dirty="0" err="1">
                <a:solidFill>
                  <a:srgbClr val="999988"/>
                </a:solidFill>
                <a:latin typeface="Courier New" panose="02070309020205020404" pitchFamily="49" charset="0"/>
              </a:rPr>
              <a:t>Geographic</a:t>
            </a:r>
            <a:r>
              <a:rPr lang="pt-BR" altLang="pt-BR" sz="1400" i="1" dirty="0">
                <a:solidFill>
                  <a:srgbClr val="999988"/>
                </a:solidFill>
                <a:latin typeface="Courier New" panose="02070309020205020404" pitchFamily="49" charset="0"/>
              </a:rPr>
              <a:t> Domain</a:t>
            </a:r>
            <a:r>
              <a:rPr lang="pt-BR" altLang="pt-BR" sz="1400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</a:p>
          <a:p>
            <a:pPr marL="114300" indent="0">
              <a:buNone/>
            </a:pPr>
            <a:r>
              <a:rPr lang="pt-BR" altLang="pt-BR" sz="1400" dirty="0" err="1">
                <a:solidFill>
                  <a:srgbClr val="333333"/>
                </a:solidFill>
                <a:latin typeface="Courier New" panose="02070309020205020404" pitchFamily="49" charset="0"/>
              </a:rPr>
              <a:t>ndir</a:t>
            </a:r>
            <a:r>
              <a:rPr lang="pt-BR" altLang="pt-BR" sz="1400" dirty="0">
                <a:solidFill>
                  <a:srgbClr val="333333"/>
                </a:solidFill>
                <a:latin typeface="Courier New" panose="02070309020205020404" pitchFamily="49" charset="0"/>
              </a:rPr>
              <a:t>=</a:t>
            </a:r>
            <a:r>
              <a:rPr lang="pt-BR" altLang="pt-BR" sz="1400" dirty="0">
                <a:solidFill>
                  <a:srgbClr val="009999"/>
                </a:solidFill>
                <a:latin typeface="Courier New" panose="02070309020205020404" pitchFamily="49" charset="0"/>
              </a:rPr>
              <a:t>4</a:t>
            </a:r>
            <a:r>
              <a:rPr lang="pt-BR" altLang="pt-BR" sz="1400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pt-BR" altLang="pt-BR" sz="1400" i="1" dirty="0">
                <a:solidFill>
                  <a:srgbClr val="999988"/>
                </a:solidFill>
                <a:latin typeface="Courier New" panose="02070309020205020404" pitchFamily="49" charset="0"/>
              </a:rPr>
              <a:t># </a:t>
            </a:r>
            <a:r>
              <a:rPr lang="pt-BR" altLang="pt-BR" sz="1400" i="1" dirty="0" err="1">
                <a:solidFill>
                  <a:srgbClr val="999988"/>
                </a:solidFill>
                <a:latin typeface="Courier New" panose="02070309020205020404" pitchFamily="49" charset="0"/>
              </a:rPr>
              <a:t>Number</a:t>
            </a:r>
            <a:r>
              <a:rPr lang="pt-BR" altLang="pt-BR" sz="1400" i="1" dirty="0">
                <a:solidFill>
                  <a:srgbClr val="999988"/>
                </a:solidFill>
                <a:latin typeface="Courier New" panose="02070309020205020404" pitchFamily="49" charset="0"/>
              </a:rPr>
              <a:t> of </a:t>
            </a:r>
            <a:r>
              <a:rPr lang="pt-BR" altLang="pt-BR" sz="1400" i="1" dirty="0" err="1">
                <a:solidFill>
                  <a:srgbClr val="999988"/>
                </a:solidFill>
                <a:latin typeface="Courier New" panose="02070309020205020404" pitchFamily="49" charset="0"/>
              </a:rPr>
              <a:t>Directions</a:t>
            </a:r>
            <a:r>
              <a:rPr lang="pt-BR" altLang="pt-BR" sz="1400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</a:p>
          <a:p>
            <a:pPr marL="114300" indent="0">
              <a:buNone/>
            </a:pPr>
            <a:r>
              <a:rPr lang="pt-BR" altLang="pt-BR" sz="1400" dirty="0">
                <a:solidFill>
                  <a:srgbClr val="333333"/>
                </a:solidFill>
                <a:latin typeface="Courier New" panose="02070309020205020404" pitchFamily="49" charset="0"/>
              </a:rPr>
              <a:t>ang0=</a:t>
            </a:r>
            <a:r>
              <a:rPr lang="pt-BR" altLang="pt-BR" sz="1400" dirty="0">
                <a:solidFill>
                  <a:srgbClr val="009999"/>
                </a:solidFill>
                <a:latin typeface="Courier New" panose="02070309020205020404" pitchFamily="49" charset="0"/>
              </a:rPr>
              <a:t>0</a:t>
            </a:r>
            <a:r>
              <a:rPr lang="pt-BR" altLang="pt-BR" sz="1400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pt-BR" altLang="pt-BR" sz="1400" i="1" dirty="0">
                <a:solidFill>
                  <a:srgbClr val="999988"/>
                </a:solidFill>
                <a:latin typeface="Courier New" panose="02070309020205020404" pitchFamily="49" charset="0"/>
              </a:rPr>
              <a:t># 1st Direction</a:t>
            </a:r>
            <a:r>
              <a:rPr lang="pt-BR" altLang="pt-BR" sz="1400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</a:p>
          <a:p>
            <a:pPr marL="114300" indent="0">
              <a:buNone/>
            </a:pPr>
            <a:r>
              <a:rPr lang="pt-BR" altLang="pt-BR" sz="1400" dirty="0" err="1">
                <a:solidFill>
                  <a:srgbClr val="333333"/>
                </a:solidFill>
                <a:latin typeface="Courier New" panose="02070309020205020404" pitchFamily="49" charset="0"/>
              </a:rPr>
              <a:t>dirvect</a:t>
            </a:r>
            <a:r>
              <a:rPr lang="pt-BR" altLang="pt-BR" sz="1400" dirty="0">
                <a:solidFill>
                  <a:srgbClr val="333333"/>
                </a:solidFill>
                <a:latin typeface="Courier New" panose="02070309020205020404" pitchFamily="49" charset="0"/>
              </a:rPr>
              <a:t>=((</a:t>
            </a:r>
            <a:r>
              <a:rPr lang="pt-BR" altLang="pt-BR" sz="1400" dirty="0" err="1">
                <a:solidFill>
                  <a:srgbClr val="333333"/>
                </a:solidFill>
                <a:latin typeface="Courier New" panose="02070309020205020404" pitchFamily="49" charset="0"/>
              </a:rPr>
              <a:t>seq</a:t>
            </a:r>
            <a:r>
              <a:rPr lang="pt-BR" altLang="pt-BR" sz="1400" dirty="0">
                <a:solidFill>
                  <a:srgbClr val="333333"/>
                </a:solidFill>
                <a:latin typeface="Courier New" panose="02070309020205020404" pitchFamily="49" charset="0"/>
              </a:rPr>
              <a:t>(</a:t>
            </a:r>
            <a:r>
              <a:rPr lang="pt-BR" altLang="pt-BR" sz="1400" dirty="0">
                <a:solidFill>
                  <a:srgbClr val="009999"/>
                </a:solidFill>
                <a:latin typeface="Courier New" panose="02070309020205020404" pitchFamily="49" charset="0"/>
              </a:rPr>
              <a:t>1</a:t>
            </a:r>
            <a:r>
              <a:rPr lang="pt-BR" altLang="pt-BR" sz="1400" dirty="0">
                <a:solidFill>
                  <a:srgbClr val="333333"/>
                </a:solidFill>
                <a:latin typeface="Courier New" panose="02070309020205020404" pitchFamily="49" charset="0"/>
              </a:rPr>
              <a:t>,ndir)-</a:t>
            </a:r>
            <a:r>
              <a:rPr lang="pt-BR" altLang="pt-BR" sz="1400" dirty="0">
                <a:solidFill>
                  <a:srgbClr val="009999"/>
                </a:solidFill>
                <a:latin typeface="Courier New" panose="02070309020205020404" pitchFamily="49" charset="0"/>
              </a:rPr>
              <a:t>1</a:t>
            </a:r>
            <a:r>
              <a:rPr lang="pt-BR" altLang="pt-BR" sz="1400" dirty="0">
                <a:solidFill>
                  <a:srgbClr val="333333"/>
                </a:solidFill>
                <a:latin typeface="Courier New" panose="02070309020205020404" pitchFamily="49" charset="0"/>
              </a:rPr>
              <a:t>) * </a:t>
            </a:r>
            <a:r>
              <a:rPr lang="pt-BR" altLang="pt-BR" sz="1400" dirty="0">
                <a:solidFill>
                  <a:srgbClr val="009999"/>
                </a:solidFill>
                <a:latin typeface="Courier New" panose="02070309020205020404" pitchFamily="49" charset="0"/>
              </a:rPr>
              <a:t>180</a:t>
            </a:r>
            <a:r>
              <a:rPr lang="pt-BR" altLang="pt-BR" sz="1400" dirty="0">
                <a:solidFill>
                  <a:srgbClr val="333333"/>
                </a:solidFill>
                <a:latin typeface="Courier New" panose="02070309020205020404" pitchFamily="49" charset="0"/>
              </a:rPr>
              <a:t> / </a:t>
            </a:r>
            <a:r>
              <a:rPr lang="pt-BR" altLang="pt-BR" sz="1400" dirty="0" err="1">
                <a:solidFill>
                  <a:srgbClr val="333333"/>
                </a:solidFill>
                <a:latin typeface="Courier New" panose="02070309020205020404" pitchFamily="49" charset="0"/>
              </a:rPr>
              <a:t>ndir</a:t>
            </a:r>
            <a:r>
              <a:rPr lang="pt-BR" altLang="pt-BR" sz="1400" dirty="0">
                <a:solidFill>
                  <a:srgbClr val="333333"/>
                </a:solidFill>
                <a:latin typeface="Courier New" panose="02070309020205020404" pitchFamily="49" charset="0"/>
              </a:rPr>
              <a:t>+ ang0) </a:t>
            </a:r>
          </a:p>
          <a:p>
            <a:pPr marL="114300" indent="0">
              <a:buNone/>
            </a:pPr>
            <a:r>
              <a:rPr lang="pt-BR" altLang="pt-BR" sz="1400" i="1" dirty="0">
                <a:solidFill>
                  <a:srgbClr val="999988"/>
                </a:solidFill>
                <a:latin typeface="Courier New" panose="02070309020205020404" pitchFamily="49" charset="0"/>
              </a:rPr>
              <a:t># </a:t>
            </a:r>
            <a:r>
              <a:rPr lang="pt-BR" altLang="pt-BR" sz="1400" i="1" dirty="0" err="1">
                <a:solidFill>
                  <a:srgbClr val="999988"/>
                </a:solidFill>
                <a:latin typeface="Courier New" panose="02070309020205020404" pitchFamily="49" charset="0"/>
              </a:rPr>
              <a:t>Directions</a:t>
            </a:r>
            <a:r>
              <a:rPr lang="pt-BR" altLang="pt-BR" sz="1400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</a:p>
          <a:p>
            <a:pPr marL="114300" indent="0">
              <a:buNone/>
            </a:pPr>
            <a:r>
              <a:rPr lang="pt-BR" altLang="pt-BR" sz="1400" dirty="0" err="1">
                <a:solidFill>
                  <a:srgbClr val="333333"/>
                </a:solidFill>
                <a:latin typeface="Courier New" panose="02070309020205020404" pitchFamily="49" charset="0"/>
              </a:rPr>
              <a:t>nlag</a:t>
            </a:r>
            <a:r>
              <a:rPr lang="pt-BR" altLang="pt-BR" sz="1400" dirty="0">
                <a:solidFill>
                  <a:srgbClr val="333333"/>
                </a:solidFill>
                <a:latin typeface="Courier New" panose="02070309020205020404" pitchFamily="49" charset="0"/>
              </a:rPr>
              <a:t>=</a:t>
            </a:r>
            <a:r>
              <a:rPr lang="pt-BR" altLang="pt-BR" sz="1400" dirty="0">
                <a:solidFill>
                  <a:srgbClr val="009999"/>
                </a:solidFill>
                <a:latin typeface="Courier New" panose="02070309020205020404" pitchFamily="49" charset="0"/>
              </a:rPr>
              <a:t>10</a:t>
            </a:r>
            <a:r>
              <a:rPr lang="pt-BR" altLang="pt-BR" sz="1400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pt-BR" altLang="pt-BR" sz="1400" i="1" dirty="0">
                <a:solidFill>
                  <a:srgbClr val="999988"/>
                </a:solidFill>
                <a:latin typeface="Courier New" panose="02070309020205020404" pitchFamily="49" charset="0"/>
              </a:rPr>
              <a:t># </a:t>
            </a:r>
            <a:r>
              <a:rPr lang="pt-BR" altLang="pt-BR" sz="1400" i="1" dirty="0" err="1">
                <a:solidFill>
                  <a:srgbClr val="999988"/>
                </a:solidFill>
                <a:latin typeface="Courier New" panose="02070309020205020404" pitchFamily="49" charset="0"/>
              </a:rPr>
              <a:t>Number</a:t>
            </a:r>
            <a:r>
              <a:rPr lang="pt-BR" altLang="pt-BR" sz="1400" i="1" dirty="0">
                <a:solidFill>
                  <a:srgbClr val="999988"/>
                </a:solidFill>
                <a:latin typeface="Courier New" panose="02070309020205020404" pitchFamily="49" charset="0"/>
              </a:rPr>
              <a:t> of </a:t>
            </a:r>
            <a:r>
              <a:rPr lang="pt-BR" altLang="pt-BR" sz="1400" i="1" dirty="0" err="1">
                <a:solidFill>
                  <a:srgbClr val="999988"/>
                </a:solidFill>
                <a:latin typeface="Courier New" panose="02070309020205020404" pitchFamily="49" charset="0"/>
              </a:rPr>
              <a:t>lags</a:t>
            </a:r>
            <a:r>
              <a:rPr lang="pt-BR" altLang="pt-BR" sz="1400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</a:p>
          <a:p>
            <a:pPr marL="114300" indent="0">
              <a:buNone/>
            </a:pPr>
            <a:r>
              <a:rPr lang="pt-BR" altLang="pt-BR" sz="1400" dirty="0">
                <a:solidFill>
                  <a:srgbClr val="333333"/>
                </a:solidFill>
                <a:latin typeface="Courier New" panose="02070309020205020404" pitchFamily="49" charset="0"/>
              </a:rPr>
              <a:t>Vario_E2=</a:t>
            </a:r>
            <a:r>
              <a:rPr lang="pt-BR" altLang="pt-BR" sz="1400" dirty="0" err="1">
                <a:solidFill>
                  <a:srgbClr val="333333"/>
                </a:solidFill>
                <a:latin typeface="Courier New" panose="02070309020205020404" pitchFamily="49" charset="0"/>
              </a:rPr>
              <a:t>vario.calc</a:t>
            </a:r>
            <a:r>
              <a:rPr lang="pt-BR" altLang="pt-BR" sz="1400" dirty="0">
                <a:solidFill>
                  <a:srgbClr val="333333"/>
                </a:solidFill>
                <a:latin typeface="Courier New" panose="02070309020205020404" pitchFamily="49" charset="0"/>
              </a:rPr>
              <a:t>(</a:t>
            </a:r>
            <a:r>
              <a:rPr lang="pt-BR" altLang="pt-BR" sz="1400" dirty="0" err="1">
                <a:solidFill>
                  <a:srgbClr val="333333"/>
                </a:solidFill>
                <a:latin typeface="Courier New" panose="02070309020205020404" pitchFamily="49" charset="0"/>
              </a:rPr>
              <a:t>db.data,dirvect</a:t>
            </a:r>
            <a:r>
              <a:rPr lang="pt-BR" altLang="pt-BR" sz="1400" dirty="0">
                <a:solidFill>
                  <a:srgbClr val="333333"/>
                </a:solidFill>
                <a:latin typeface="Courier New" panose="02070309020205020404" pitchFamily="49" charset="0"/>
              </a:rPr>
              <a:t>=</a:t>
            </a:r>
            <a:r>
              <a:rPr lang="pt-BR" altLang="pt-BR" sz="1400" dirty="0" err="1">
                <a:solidFill>
                  <a:srgbClr val="333333"/>
                </a:solidFill>
                <a:latin typeface="Courier New" panose="02070309020205020404" pitchFamily="49" charset="0"/>
              </a:rPr>
              <a:t>dirvect,lag</a:t>
            </a:r>
            <a:r>
              <a:rPr lang="pt-BR" altLang="pt-BR" sz="1400" dirty="0">
                <a:solidFill>
                  <a:srgbClr val="333333"/>
                </a:solidFill>
                <a:latin typeface="Courier New" panose="02070309020205020404" pitchFamily="49" charset="0"/>
              </a:rPr>
              <a:t>=D/(</a:t>
            </a:r>
            <a:r>
              <a:rPr lang="pt-BR" altLang="pt-BR" sz="1400" dirty="0">
                <a:solidFill>
                  <a:srgbClr val="009999"/>
                </a:solidFill>
                <a:latin typeface="Courier New" panose="02070309020205020404" pitchFamily="49" charset="0"/>
              </a:rPr>
              <a:t>2</a:t>
            </a:r>
            <a:r>
              <a:rPr lang="pt-BR" altLang="pt-BR" sz="1400" dirty="0">
                <a:solidFill>
                  <a:srgbClr val="333333"/>
                </a:solidFill>
                <a:latin typeface="Courier New" panose="02070309020205020404" pitchFamily="49" charset="0"/>
              </a:rPr>
              <a:t>*</a:t>
            </a:r>
            <a:r>
              <a:rPr lang="pt-BR" altLang="pt-BR" sz="1400" dirty="0" err="1">
                <a:solidFill>
                  <a:srgbClr val="333333"/>
                </a:solidFill>
                <a:latin typeface="Courier New" panose="02070309020205020404" pitchFamily="49" charset="0"/>
              </a:rPr>
              <a:t>nlag</a:t>
            </a:r>
            <a:r>
              <a:rPr lang="pt-BR" altLang="pt-BR" sz="1400" dirty="0">
                <a:solidFill>
                  <a:srgbClr val="333333"/>
                </a:solidFill>
                <a:latin typeface="Courier New" panose="02070309020205020404" pitchFamily="49" charset="0"/>
              </a:rPr>
              <a:t>),</a:t>
            </a:r>
            <a:r>
              <a:rPr lang="pt-BR" altLang="pt-BR" sz="1400" dirty="0" err="1">
                <a:solidFill>
                  <a:srgbClr val="333333"/>
                </a:solidFill>
                <a:latin typeface="Courier New" panose="02070309020205020404" pitchFamily="49" charset="0"/>
              </a:rPr>
              <a:t>nlag</a:t>
            </a:r>
            <a:r>
              <a:rPr lang="pt-BR" altLang="pt-BR" sz="1400" dirty="0">
                <a:solidFill>
                  <a:srgbClr val="333333"/>
                </a:solidFill>
                <a:latin typeface="Courier New" panose="02070309020205020404" pitchFamily="49" charset="0"/>
              </a:rPr>
              <a:t>=</a:t>
            </a:r>
            <a:r>
              <a:rPr lang="pt-BR" altLang="pt-BR" sz="1400" dirty="0" err="1">
                <a:solidFill>
                  <a:srgbClr val="333333"/>
                </a:solidFill>
                <a:latin typeface="Courier New" panose="02070309020205020404" pitchFamily="49" charset="0"/>
              </a:rPr>
              <a:t>nlag</a:t>
            </a:r>
            <a:r>
              <a:rPr lang="pt-BR" altLang="pt-BR" sz="1400" dirty="0">
                <a:solidFill>
                  <a:srgbClr val="333333"/>
                </a:solidFill>
                <a:latin typeface="Courier New" panose="02070309020205020404" pitchFamily="49" charset="0"/>
              </a:rPr>
              <a:t>)</a:t>
            </a:r>
          </a:p>
          <a:p>
            <a:pPr marL="114300" indent="0">
              <a:buNone/>
            </a:pPr>
            <a:r>
              <a:rPr lang="pt-BR" altLang="pt-BR" sz="1400" dirty="0">
                <a:solidFill>
                  <a:srgbClr val="333333"/>
                </a:solidFill>
                <a:latin typeface="Courier New" panose="02070309020205020404" pitchFamily="49" charset="0"/>
              </a:rPr>
              <a:t>Vario_E2</a:t>
            </a:r>
            <a:endParaRPr lang="pt-BR" sz="1400" dirty="0"/>
          </a:p>
          <a:p>
            <a:endParaRPr lang="en-US" sz="14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4366B7B-BE60-4176-8CCD-D24E0681E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523" y="3654425"/>
            <a:ext cx="4466110" cy="320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401302"/>
      </p:ext>
    </p:extLst>
  </p:cSld>
  <p:clrMapOvr>
    <a:masterClrMapping/>
  </p:clrMapOvr>
  <p:transition spd="med">
    <p:strips dir="r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969DAD02-7A25-4AB1-877C-B408F63DFD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152"/>
          <a:stretch/>
        </p:blipFill>
        <p:spPr>
          <a:xfrm>
            <a:off x="190500" y="2866742"/>
            <a:ext cx="5127624" cy="2532627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pt-BR" altLang="pt-BR" sz="4800" dirty="0">
                <a:solidFill>
                  <a:srgbClr val="333333"/>
                </a:solidFill>
              </a:rPr>
              <a:t>Variogram</a:t>
            </a:r>
          </a:p>
        </p:txBody>
      </p:sp>
      <p:sp>
        <p:nvSpPr>
          <p:cNvPr id="18" name="Footer Placeholder 4"/>
          <p:cNvSpPr txBox="1">
            <a:spLocks/>
          </p:cNvSpPr>
          <p:nvPr/>
        </p:nvSpPr>
        <p:spPr>
          <a:xfrm rot="16200000">
            <a:off x="7587456" y="4048919"/>
            <a:ext cx="23669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BE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dirty="0" smtClean="0">
                <a:solidFill>
                  <a:schemeClr val="bg2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fr-FR" dirty="0" err="1"/>
              <a:t>Geostatistics</a:t>
            </a:r>
            <a:endParaRPr lang="fr-F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FE932E7-ADEB-44C2-AA16-33F484AC66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084762" y="1571625"/>
            <a:ext cx="3114675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233454"/>
      </p:ext>
    </p:extLst>
  </p:cSld>
  <p:clrMapOvr>
    <a:masterClrMapping/>
  </p:clrMapOvr>
  <p:transition spd="med">
    <p:strips dir="r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pt-BR" altLang="pt-BR" sz="4800" dirty="0" err="1">
                <a:solidFill>
                  <a:srgbClr val="333333"/>
                </a:solidFill>
              </a:rPr>
              <a:t>Directional</a:t>
            </a:r>
            <a:r>
              <a:rPr lang="pt-BR" altLang="pt-BR" sz="4800" dirty="0">
                <a:solidFill>
                  <a:srgbClr val="333333"/>
                </a:solidFill>
              </a:rPr>
              <a:t> Variogram</a:t>
            </a:r>
          </a:p>
        </p:txBody>
      </p:sp>
      <p:sp>
        <p:nvSpPr>
          <p:cNvPr id="18" name="Footer Placeholder 4"/>
          <p:cNvSpPr txBox="1">
            <a:spLocks/>
          </p:cNvSpPr>
          <p:nvPr/>
        </p:nvSpPr>
        <p:spPr>
          <a:xfrm rot="16200000">
            <a:off x="7587456" y="4048919"/>
            <a:ext cx="23669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BE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dirty="0" smtClean="0">
                <a:solidFill>
                  <a:schemeClr val="bg2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fr-FR" dirty="0" err="1"/>
              <a:t>Geostatistics</a:t>
            </a:r>
            <a:endParaRPr lang="fr-FR" dirty="0"/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C8DA7635-9847-4823-AA1B-BAFA0CFECA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0500" y="2473378"/>
            <a:ext cx="8366711" cy="317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275782"/>
      </p:ext>
    </p:extLst>
  </p:cSld>
  <p:clrMapOvr>
    <a:masterClrMapping/>
  </p:clrMapOvr>
  <p:transition spd="med">
    <p:strips dir="r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pt-BR" altLang="pt-BR" sz="4800" dirty="0">
                <a:solidFill>
                  <a:srgbClr val="333333"/>
                </a:solidFill>
              </a:rPr>
              <a:t>Variogram</a:t>
            </a:r>
          </a:p>
        </p:txBody>
      </p:sp>
      <p:sp>
        <p:nvSpPr>
          <p:cNvPr id="18" name="Footer Placeholder 4"/>
          <p:cNvSpPr txBox="1">
            <a:spLocks/>
          </p:cNvSpPr>
          <p:nvPr/>
        </p:nvSpPr>
        <p:spPr>
          <a:xfrm rot="16200000">
            <a:off x="7587456" y="4048919"/>
            <a:ext cx="23669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BE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dirty="0" smtClean="0">
                <a:solidFill>
                  <a:schemeClr val="bg2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fr-FR" dirty="0" err="1"/>
              <a:t>Geostatistics</a:t>
            </a:r>
            <a:endParaRPr lang="fr-F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2D91764E-A94F-4E48-A27F-BA35125F5731}"/>
              </a:ext>
            </a:extLst>
          </p:cNvPr>
          <p:cNvSpPr/>
          <p:nvPr/>
        </p:nvSpPr>
        <p:spPr>
          <a:xfrm>
            <a:off x="457200" y="4682552"/>
            <a:ext cx="7442616" cy="23669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Espaço Reservado para Conteúdo 15">
            <a:extLst>
              <a:ext uri="{FF2B5EF4-FFF2-40B4-BE49-F238E27FC236}">
                <a16:creationId xmlns:a16="http://schemas.microsoft.com/office/drawing/2014/main" id="{CF06922D-4EA9-4268-904F-4CCD43A7A7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825" y="3207895"/>
            <a:ext cx="7050998" cy="133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00860"/>
      </p:ext>
    </p:extLst>
  </p:cSld>
  <p:clrMapOvr>
    <a:masterClrMapping/>
  </p:clrMapOvr>
  <p:transition spd="med">
    <p:strips dir="r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pt-BR" altLang="pt-BR" sz="4800" dirty="0">
                <a:solidFill>
                  <a:srgbClr val="333333"/>
                </a:solidFill>
              </a:rPr>
              <a:t>Variogram</a:t>
            </a:r>
          </a:p>
        </p:txBody>
      </p:sp>
      <p:sp>
        <p:nvSpPr>
          <p:cNvPr id="18" name="Footer Placeholder 4"/>
          <p:cNvSpPr txBox="1">
            <a:spLocks/>
          </p:cNvSpPr>
          <p:nvPr/>
        </p:nvSpPr>
        <p:spPr>
          <a:xfrm rot="16200000">
            <a:off x="7587456" y="4048919"/>
            <a:ext cx="23669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BE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dirty="0" smtClean="0">
                <a:solidFill>
                  <a:schemeClr val="bg2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fr-FR" dirty="0" err="1"/>
              <a:t>Geostatistics</a:t>
            </a:r>
            <a:endParaRPr lang="fr-FR" dirty="0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D1F1DD63-D064-41A4-8899-C36CCD99BD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25842"/>
          <a:stretch/>
        </p:blipFill>
        <p:spPr>
          <a:xfrm>
            <a:off x="823911" y="1721488"/>
            <a:ext cx="6886575" cy="189301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B56E5E9-9018-4693-BF6A-6FBBE53D96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707" y="3614503"/>
            <a:ext cx="6334984" cy="3244172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D91764E-A94F-4E48-A27F-BA35125F5731}"/>
              </a:ext>
            </a:extLst>
          </p:cNvPr>
          <p:cNvSpPr/>
          <p:nvPr/>
        </p:nvSpPr>
        <p:spPr>
          <a:xfrm>
            <a:off x="457200" y="4682552"/>
            <a:ext cx="7442616" cy="23669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80F00B43-E8D1-4C8C-AF18-4DC5ED9F83CB}"/>
              </a:ext>
            </a:extLst>
          </p:cNvPr>
          <p:cNvGrpSpPr/>
          <p:nvPr/>
        </p:nvGrpSpPr>
        <p:grpSpPr>
          <a:xfrm>
            <a:off x="1392134" y="2638269"/>
            <a:ext cx="5076548" cy="3917937"/>
            <a:chOff x="1392134" y="2638269"/>
            <a:chExt cx="5076548" cy="3917937"/>
          </a:xfrm>
        </p:grpSpPr>
        <p:pic>
          <p:nvPicPr>
            <p:cNvPr id="14" name="Espaço Reservado para Conteúdo 3">
              <a:extLst>
                <a:ext uri="{FF2B5EF4-FFF2-40B4-BE49-F238E27FC236}">
                  <a16:creationId xmlns:a16="http://schemas.microsoft.com/office/drawing/2014/main" id="{B243E805-2083-4320-A880-E39AB2559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 bwMode="auto">
            <a:xfrm>
              <a:off x="1392134" y="2638269"/>
              <a:ext cx="5076548" cy="3917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388F09BC-161F-42FB-8A6C-429CBB103FBE}"/>
                </a:ext>
              </a:extLst>
            </p:cNvPr>
            <p:cNvSpPr/>
            <p:nvPr/>
          </p:nvSpPr>
          <p:spPr>
            <a:xfrm>
              <a:off x="3282416" y="3423663"/>
              <a:ext cx="2668679" cy="19913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4677589"/>
      </p:ext>
    </p:extLst>
  </p:cSld>
  <p:clrMapOvr>
    <a:masterClrMapping/>
  </p:clrMapOvr>
  <p:transition spd="med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pt-BR" altLang="pt-BR" sz="4800" dirty="0">
                <a:solidFill>
                  <a:srgbClr val="333333"/>
                </a:solidFill>
              </a:rPr>
              <a:t>Variogram</a:t>
            </a:r>
          </a:p>
        </p:txBody>
      </p:sp>
      <p:sp>
        <p:nvSpPr>
          <p:cNvPr id="18" name="Footer Placeholder 4"/>
          <p:cNvSpPr txBox="1">
            <a:spLocks/>
          </p:cNvSpPr>
          <p:nvPr/>
        </p:nvSpPr>
        <p:spPr>
          <a:xfrm rot="16200000">
            <a:off x="7587456" y="4048919"/>
            <a:ext cx="23669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BE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dirty="0" smtClean="0">
                <a:solidFill>
                  <a:schemeClr val="bg2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fr-FR" dirty="0" err="1"/>
              <a:t>Geostatistics</a:t>
            </a:r>
            <a:endParaRPr lang="fr-FR" dirty="0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D1F1DD63-D064-41A4-8899-C36CCD99BD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25842"/>
          <a:stretch/>
        </p:blipFill>
        <p:spPr>
          <a:xfrm>
            <a:off x="823911" y="1721488"/>
            <a:ext cx="6886575" cy="189301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B56E5E9-9018-4693-BF6A-6FBBE53D96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707" y="3614503"/>
            <a:ext cx="6334984" cy="3244172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2DD89763-CE43-4415-BEAC-AA2924A024F3}"/>
              </a:ext>
            </a:extLst>
          </p:cNvPr>
          <p:cNvSpPr/>
          <p:nvPr/>
        </p:nvSpPr>
        <p:spPr>
          <a:xfrm>
            <a:off x="823911" y="5816185"/>
            <a:ext cx="6886575" cy="10418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Espaço Reservado para Conteúdo 3">
            <a:extLst>
              <a:ext uri="{FF2B5EF4-FFF2-40B4-BE49-F238E27FC236}">
                <a16:creationId xmlns:a16="http://schemas.microsoft.com/office/drawing/2014/main" id="{CA7B1B7D-5C81-4430-BA2D-1D3B590015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1375502" y="2441132"/>
            <a:ext cx="5667182" cy="4373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tângulo 20">
            <a:extLst>
              <a:ext uri="{FF2B5EF4-FFF2-40B4-BE49-F238E27FC236}">
                <a16:creationId xmlns:a16="http://schemas.microsoft.com/office/drawing/2014/main" id="{D2880EF1-DF5B-447A-8768-4B9A39293E74}"/>
              </a:ext>
            </a:extLst>
          </p:cNvPr>
          <p:cNvSpPr/>
          <p:nvPr/>
        </p:nvSpPr>
        <p:spPr>
          <a:xfrm>
            <a:off x="3837286" y="2544722"/>
            <a:ext cx="3756989" cy="23669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263964"/>
      </p:ext>
    </p:extLst>
  </p:cSld>
  <p:clrMapOvr>
    <a:masterClrMapping/>
  </p:clrMapOvr>
  <p:transition spd="med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pt-BR" altLang="pt-BR" sz="4800" dirty="0">
                <a:solidFill>
                  <a:srgbClr val="333333"/>
                </a:solidFill>
              </a:rPr>
              <a:t>Variogram</a:t>
            </a:r>
          </a:p>
        </p:txBody>
      </p:sp>
      <p:sp>
        <p:nvSpPr>
          <p:cNvPr id="18" name="Footer Placeholder 4"/>
          <p:cNvSpPr txBox="1">
            <a:spLocks/>
          </p:cNvSpPr>
          <p:nvPr/>
        </p:nvSpPr>
        <p:spPr>
          <a:xfrm rot="16200000">
            <a:off x="7587456" y="4048919"/>
            <a:ext cx="23669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BE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dirty="0" smtClean="0">
                <a:solidFill>
                  <a:schemeClr val="bg2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fr-FR" dirty="0" err="1"/>
              <a:t>Geostatistics</a:t>
            </a:r>
            <a:endParaRPr lang="fr-FR" dirty="0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D1F1DD63-D064-41A4-8899-C36CCD99BD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25842"/>
          <a:stretch/>
        </p:blipFill>
        <p:spPr>
          <a:xfrm>
            <a:off x="823911" y="1721488"/>
            <a:ext cx="6886575" cy="189301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B56E5E9-9018-4693-BF6A-6FBBE53D96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707" y="3614503"/>
            <a:ext cx="6334984" cy="3244172"/>
          </a:xfrm>
          <a:prstGeom prst="rect">
            <a:avLst/>
          </a:prstGeom>
        </p:spPr>
      </p:pic>
      <p:pic>
        <p:nvPicPr>
          <p:cNvPr id="17" name="Espaço Reservado para Conteúdo 3">
            <a:extLst>
              <a:ext uri="{FF2B5EF4-FFF2-40B4-BE49-F238E27FC236}">
                <a16:creationId xmlns:a16="http://schemas.microsoft.com/office/drawing/2014/main" id="{6D3ACE86-19DE-4D5D-A6D2-0AE0ACA9DD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1375502" y="2441132"/>
            <a:ext cx="5667182" cy="4373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5B584BFD-A9B1-43D1-AFB3-8F2BCE55008E}"/>
              </a:ext>
            </a:extLst>
          </p:cNvPr>
          <p:cNvSpPr/>
          <p:nvPr/>
        </p:nvSpPr>
        <p:spPr>
          <a:xfrm>
            <a:off x="3953497" y="2137282"/>
            <a:ext cx="3756989" cy="23669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379373"/>
      </p:ext>
    </p:extLst>
  </p:cSld>
  <p:clrMapOvr>
    <a:masterClrMapping/>
  </p:clrMapOvr>
  <p:transition spd="med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3">
            <a:extLst>
              <a:ext uri="{FF2B5EF4-FFF2-40B4-BE49-F238E27FC236}">
                <a16:creationId xmlns:a16="http://schemas.microsoft.com/office/drawing/2014/main" id="{D66A40A2-D666-43D1-AC23-C5F545D49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257800"/>
          </a:xfrm>
        </p:spPr>
        <p:txBody>
          <a:bodyPr/>
          <a:lstStyle/>
          <a:p>
            <a:r>
              <a:rPr lang="pt-BR" dirty="0"/>
              <a:t>The experimental </a:t>
            </a:r>
            <a:r>
              <a:rPr lang="en-US" dirty="0"/>
              <a:t>variogram</a:t>
            </a:r>
            <a:r>
              <a:rPr lang="pt-BR" dirty="0"/>
              <a:t> </a:t>
            </a:r>
            <a:r>
              <a:rPr lang="en-US" dirty="0"/>
              <a:t>function</a:t>
            </a:r>
            <a:r>
              <a:rPr lang="pt-BR" dirty="0"/>
              <a:t>:</a:t>
            </a:r>
          </a:p>
          <a:p>
            <a:endParaRPr lang="pt-BR" dirty="0"/>
          </a:p>
          <a:p>
            <a:endParaRPr lang="pt-BR" dirty="0"/>
          </a:p>
          <a:p>
            <a:endParaRPr lang="en-US" i="1" dirty="0"/>
          </a:p>
          <a:p>
            <a:pPr marL="114300" indent="0">
              <a:buNone/>
            </a:pPr>
            <a:endParaRPr lang="pt-BR" altLang="pt-BR" sz="2000" dirty="0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pt-BR" altLang="pt-BR" sz="4800" dirty="0" err="1">
                <a:solidFill>
                  <a:srgbClr val="333333"/>
                </a:solidFill>
              </a:rPr>
              <a:t>Omni-directional</a:t>
            </a:r>
            <a:r>
              <a:rPr lang="pt-BR" altLang="pt-BR" sz="4800" dirty="0">
                <a:solidFill>
                  <a:srgbClr val="333333"/>
                </a:solidFill>
              </a:rPr>
              <a:t> Variogram</a:t>
            </a:r>
          </a:p>
        </p:txBody>
      </p:sp>
      <p:sp>
        <p:nvSpPr>
          <p:cNvPr id="18" name="Footer Placeholder 4"/>
          <p:cNvSpPr txBox="1">
            <a:spLocks/>
          </p:cNvSpPr>
          <p:nvPr/>
        </p:nvSpPr>
        <p:spPr>
          <a:xfrm rot="16200000">
            <a:off x="7587456" y="4048919"/>
            <a:ext cx="23669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BE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dirty="0" smtClean="0">
                <a:solidFill>
                  <a:schemeClr val="bg2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fr-FR" dirty="0" err="1"/>
              <a:t>Geostatistics</a:t>
            </a:r>
            <a:endParaRPr lang="fr-F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DB936C01-B543-498C-8B4E-8946CDE75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794" y="2136100"/>
            <a:ext cx="4038600" cy="762000"/>
          </a:xfrm>
          <a:prstGeom prst="rect">
            <a:avLst/>
          </a:prstGeom>
        </p:spPr>
      </p:pic>
      <p:pic>
        <p:nvPicPr>
          <p:cNvPr id="9" name="Picture 6" descr="map-equidist">
            <a:extLst>
              <a:ext uri="{FF2B5EF4-FFF2-40B4-BE49-F238E27FC236}">
                <a16:creationId xmlns:a16="http://schemas.microsoft.com/office/drawing/2014/main" id="{214560B4-6CF2-4B07-9E67-07D35C1DD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076" y="2778180"/>
            <a:ext cx="4558288" cy="3934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025869"/>
      </p:ext>
    </p:extLst>
  </p:cSld>
  <p:clrMapOvr>
    <a:masterClrMapping/>
  </p:clrMapOvr>
  <p:transition spd="med">
    <p:strips dir="r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3">
            <a:extLst>
              <a:ext uri="{FF2B5EF4-FFF2-40B4-BE49-F238E27FC236}">
                <a16:creationId xmlns:a16="http://schemas.microsoft.com/office/drawing/2014/main" id="{D66A40A2-D666-43D1-AC23-C5F545D49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257800"/>
          </a:xfrm>
        </p:spPr>
        <p:txBody>
          <a:bodyPr/>
          <a:lstStyle/>
          <a:p>
            <a:r>
              <a:rPr lang="pt-BR" dirty="0"/>
              <a:t>The experimental </a:t>
            </a:r>
            <a:r>
              <a:rPr lang="en-US" dirty="0"/>
              <a:t>variogram</a:t>
            </a:r>
            <a:r>
              <a:rPr lang="pt-BR" dirty="0"/>
              <a:t> </a:t>
            </a:r>
            <a:r>
              <a:rPr lang="en-US" dirty="0"/>
              <a:t>function</a:t>
            </a:r>
            <a:r>
              <a:rPr lang="pt-BR" dirty="0"/>
              <a:t>:</a:t>
            </a:r>
          </a:p>
          <a:p>
            <a:endParaRPr lang="pt-BR" dirty="0"/>
          </a:p>
          <a:p>
            <a:endParaRPr lang="pt-BR" dirty="0"/>
          </a:p>
          <a:p>
            <a:endParaRPr lang="en-US" i="1" dirty="0"/>
          </a:p>
          <a:p>
            <a:pPr marL="114300" indent="0">
              <a:buNone/>
            </a:pPr>
            <a:endParaRPr lang="pt-BR" altLang="pt-BR" sz="2000" dirty="0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pt-BR" altLang="pt-BR" sz="4800" dirty="0" err="1">
                <a:solidFill>
                  <a:srgbClr val="333333"/>
                </a:solidFill>
              </a:rPr>
              <a:t>Omni-directional</a:t>
            </a:r>
            <a:r>
              <a:rPr lang="pt-BR" altLang="pt-BR" sz="4800" dirty="0">
                <a:solidFill>
                  <a:srgbClr val="333333"/>
                </a:solidFill>
              </a:rPr>
              <a:t> Variogram</a:t>
            </a:r>
          </a:p>
        </p:txBody>
      </p:sp>
      <p:sp>
        <p:nvSpPr>
          <p:cNvPr id="18" name="Footer Placeholder 4"/>
          <p:cNvSpPr txBox="1">
            <a:spLocks/>
          </p:cNvSpPr>
          <p:nvPr/>
        </p:nvSpPr>
        <p:spPr>
          <a:xfrm rot="16200000">
            <a:off x="7587456" y="4048919"/>
            <a:ext cx="23669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BE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dirty="0" smtClean="0">
                <a:solidFill>
                  <a:schemeClr val="bg2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fr-FR" dirty="0" err="1"/>
              <a:t>Geostatistics</a:t>
            </a:r>
            <a:endParaRPr lang="fr-F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2D3373E-D154-429B-8B23-7DD33C666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387" y="2748200"/>
            <a:ext cx="6143625" cy="378142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DB936C01-B543-498C-8B4E-8946CDE757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794" y="2136100"/>
            <a:ext cx="40386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163953"/>
      </p:ext>
    </p:extLst>
  </p:cSld>
  <p:clrMapOvr>
    <a:masterClrMapping/>
  </p:clrMapOvr>
  <p:transition spd="med">
    <p:strips dir="r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pt-BR" altLang="pt-BR" sz="4800" dirty="0">
                <a:solidFill>
                  <a:srgbClr val="333333"/>
                </a:solidFill>
              </a:rPr>
              <a:t>Variogram</a:t>
            </a:r>
          </a:p>
        </p:txBody>
      </p:sp>
      <p:sp>
        <p:nvSpPr>
          <p:cNvPr id="18" name="Footer Placeholder 4"/>
          <p:cNvSpPr txBox="1">
            <a:spLocks/>
          </p:cNvSpPr>
          <p:nvPr/>
        </p:nvSpPr>
        <p:spPr>
          <a:xfrm rot="16200000">
            <a:off x="7587456" y="4048919"/>
            <a:ext cx="23669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BE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dirty="0" smtClean="0">
                <a:solidFill>
                  <a:schemeClr val="bg2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fr-FR" dirty="0" err="1"/>
              <a:t>Geostatistics</a:t>
            </a:r>
            <a:endParaRPr lang="fr-FR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316291C1-459A-4AA3-93EA-636A59705E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85950" y="1849240"/>
            <a:ext cx="4162499" cy="423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995966"/>
      </p:ext>
    </p:extLst>
  </p:cSld>
  <p:clrMapOvr>
    <a:masterClrMapping/>
  </p:clrMapOvr>
  <p:transition spd="med">
    <p:strips dir="r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fr-BE" dirty="0"/>
              <a:t>Bizarre </a:t>
            </a:r>
            <a:r>
              <a:rPr lang="fr-BE" dirty="0" err="1"/>
              <a:t>Correlations</a:t>
            </a:r>
            <a:r>
              <a:rPr lang="fr-BE" dirty="0"/>
              <a:t> ;-)</a:t>
            </a:r>
          </a:p>
        </p:txBody>
      </p:sp>
      <p:sp>
        <p:nvSpPr>
          <p:cNvPr id="18" name="Footer Placeholder 4"/>
          <p:cNvSpPr txBox="1">
            <a:spLocks/>
          </p:cNvSpPr>
          <p:nvPr/>
        </p:nvSpPr>
        <p:spPr>
          <a:xfrm rot="16200000">
            <a:off x="7587456" y="4048919"/>
            <a:ext cx="23669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BE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dirty="0" smtClean="0">
                <a:solidFill>
                  <a:schemeClr val="bg2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fr-FR" dirty="0" err="1"/>
              <a:t>Geostatistics</a:t>
            </a:r>
            <a:endParaRPr lang="fr-F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81EE1C5-4E52-4EF2-B1DD-BA135106C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7620000" cy="795130"/>
          </a:xfrm>
        </p:spPr>
        <p:txBody>
          <a:bodyPr/>
          <a:lstStyle/>
          <a:p>
            <a:r>
              <a:rPr lang="pt-BR" dirty="0"/>
              <a:t>Correlation doesn't always imply causation! </a:t>
            </a:r>
          </a:p>
          <a:p>
            <a:endParaRPr lang="pt-BR" sz="1200" dirty="0"/>
          </a:p>
          <a:p>
            <a:pPr marL="11430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411163" lvl="1" indent="0">
              <a:buNone/>
            </a:pPr>
            <a:endParaRPr lang="pt-BR" sz="1800" dirty="0"/>
          </a:p>
          <a:p>
            <a:pPr lvl="1"/>
            <a:endParaRPr lang="pt-BR" sz="1800" dirty="0"/>
          </a:p>
          <a:p>
            <a:pPr lvl="1"/>
            <a:endParaRPr lang="pt-BR" sz="1800" dirty="0"/>
          </a:p>
          <a:p>
            <a:endParaRPr lang="pt-BR" dirty="0"/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4B3D32-73AE-BC66-FE9F-45A3C073D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4" y="2149100"/>
            <a:ext cx="7134045" cy="462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674909"/>
      </p:ext>
    </p:extLst>
  </p:cSld>
  <p:clrMapOvr>
    <a:masterClrMapping/>
  </p:clrMapOvr>
  <p:transition spd="med">
    <p:strips dir="r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fr-BE" dirty="0"/>
              <a:t>Bizarre </a:t>
            </a:r>
            <a:r>
              <a:rPr lang="fr-BE" dirty="0" err="1"/>
              <a:t>Correlations</a:t>
            </a:r>
            <a:r>
              <a:rPr lang="fr-BE" dirty="0"/>
              <a:t> ;-)</a:t>
            </a:r>
          </a:p>
        </p:txBody>
      </p:sp>
      <p:sp>
        <p:nvSpPr>
          <p:cNvPr id="18" name="Footer Placeholder 4"/>
          <p:cNvSpPr txBox="1">
            <a:spLocks/>
          </p:cNvSpPr>
          <p:nvPr/>
        </p:nvSpPr>
        <p:spPr>
          <a:xfrm rot="16200000">
            <a:off x="7587456" y="4048919"/>
            <a:ext cx="23669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BE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dirty="0" smtClean="0">
                <a:solidFill>
                  <a:schemeClr val="bg2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fr-FR" dirty="0" err="1"/>
              <a:t>Geostatistics</a:t>
            </a:r>
            <a:endParaRPr lang="fr-F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81EE1C5-4E52-4EF2-B1DD-BA135106C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7620000" cy="795130"/>
          </a:xfrm>
        </p:spPr>
        <p:txBody>
          <a:bodyPr/>
          <a:lstStyle/>
          <a:p>
            <a:r>
              <a:rPr lang="pt-BR" dirty="0"/>
              <a:t>Correlation doesn't always imply causation! </a:t>
            </a:r>
          </a:p>
          <a:p>
            <a:endParaRPr lang="pt-BR" sz="1200" dirty="0"/>
          </a:p>
          <a:p>
            <a:pPr marL="11430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411163" lvl="1" indent="0">
              <a:buNone/>
            </a:pPr>
            <a:endParaRPr lang="pt-BR" sz="1800" dirty="0"/>
          </a:p>
          <a:p>
            <a:pPr lvl="1"/>
            <a:endParaRPr lang="pt-BR" sz="1800" dirty="0"/>
          </a:p>
          <a:p>
            <a:pPr lvl="1"/>
            <a:endParaRPr lang="pt-BR" sz="1800" dirty="0"/>
          </a:p>
          <a:p>
            <a:endParaRPr lang="pt-BR" dirty="0"/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endParaRPr lang="pt-B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9FDED1-98E0-C58B-8665-22B534B6F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2140408"/>
            <a:ext cx="6299752" cy="464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175281"/>
      </p:ext>
    </p:extLst>
  </p:cSld>
  <p:clrMapOvr>
    <a:masterClrMapping/>
  </p:clrMapOvr>
  <p:transition spd="med">
    <p:strips dir="r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fr-BE" dirty="0"/>
              <a:t>Bizarre </a:t>
            </a:r>
            <a:r>
              <a:rPr lang="fr-BE" dirty="0" err="1"/>
              <a:t>Correlations</a:t>
            </a:r>
            <a:r>
              <a:rPr lang="fr-BE" dirty="0"/>
              <a:t> ;-)</a:t>
            </a:r>
          </a:p>
        </p:txBody>
      </p:sp>
      <p:sp>
        <p:nvSpPr>
          <p:cNvPr id="18" name="Footer Placeholder 4"/>
          <p:cNvSpPr txBox="1">
            <a:spLocks/>
          </p:cNvSpPr>
          <p:nvPr/>
        </p:nvSpPr>
        <p:spPr>
          <a:xfrm rot="16200000">
            <a:off x="7587456" y="4048919"/>
            <a:ext cx="23669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BE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dirty="0" smtClean="0">
                <a:solidFill>
                  <a:schemeClr val="bg2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fr-FR" dirty="0" err="1"/>
              <a:t>Geostatistics</a:t>
            </a:r>
            <a:endParaRPr lang="fr-F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81EE1C5-4E52-4EF2-B1DD-BA135106C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7620000" cy="795130"/>
          </a:xfrm>
        </p:spPr>
        <p:txBody>
          <a:bodyPr/>
          <a:lstStyle/>
          <a:p>
            <a:r>
              <a:rPr lang="pt-BR" dirty="0"/>
              <a:t>Correlation doesn’t always imply causation! </a:t>
            </a:r>
          </a:p>
          <a:p>
            <a:endParaRPr lang="pt-BR" sz="1200" dirty="0"/>
          </a:p>
          <a:p>
            <a:pPr marL="11430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411163" lvl="1" indent="0">
              <a:buNone/>
            </a:pPr>
            <a:endParaRPr lang="pt-BR" sz="1800" dirty="0"/>
          </a:p>
          <a:p>
            <a:pPr lvl="1"/>
            <a:endParaRPr lang="pt-BR" sz="1800" dirty="0"/>
          </a:p>
          <a:p>
            <a:pPr lvl="1"/>
            <a:endParaRPr lang="pt-BR" sz="1800" dirty="0"/>
          </a:p>
          <a:p>
            <a:endParaRPr lang="pt-BR" dirty="0"/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A825A9-4E53-381D-3E93-D2A9C008F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2221530"/>
            <a:ext cx="6578048" cy="448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477967"/>
      </p:ext>
    </p:extLst>
  </p:cSld>
  <p:clrMapOvr>
    <a:masterClrMapping/>
  </p:clrMapOvr>
  <p:transition spd="med">
    <p:strips dir="r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oter Placeholder 4"/>
          <p:cNvSpPr txBox="1">
            <a:spLocks/>
          </p:cNvSpPr>
          <p:nvPr/>
        </p:nvSpPr>
        <p:spPr>
          <a:xfrm rot="16200000">
            <a:off x="7587456" y="4048919"/>
            <a:ext cx="23669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BE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dirty="0" smtClean="0">
                <a:solidFill>
                  <a:schemeClr val="bg2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fr-FR" dirty="0" err="1"/>
              <a:t>Geostatistics</a:t>
            </a:r>
            <a:endParaRPr lang="fr-F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81EE1C5-4E52-4EF2-B1DD-BA135106C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30417"/>
          </a:xfrm>
        </p:spPr>
        <p:txBody>
          <a:bodyPr/>
          <a:lstStyle/>
          <a:p>
            <a:r>
              <a:rPr lang="pt-BR" dirty="0"/>
              <a:t>GitHub Repository</a:t>
            </a:r>
          </a:p>
          <a:p>
            <a:endParaRPr lang="pt-BR" sz="1000" dirty="0"/>
          </a:p>
          <a:p>
            <a:r>
              <a:rPr lang="pt-BR" dirty="0"/>
              <a:t>Meuse data description</a:t>
            </a:r>
          </a:p>
          <a:p>
            <a:endParaRPr lang="pt-BR" sz="900" dirty="0"/>
          </a:p>
          <a:p>
            <a:r>
              <a:rPr lang="pt-BR" dirty="0"/>
              <a:t>Meuse samples location in Google Map</a:t>
            </a:r>
          </a:p>
          <a:p>
            <a:endParaRPr lang="pt-BR" sz="600" dirty="0"/>
          </a:p>
          <a:p>
            <a:r>
              <a:rPr lang="pt-BR" dirty="0"/>
              <a:t>Sampling area dimensions?</a:t>
            </a:r>
          </a:p>
          <a:p>
            <a:endParaRPr lang="pt-BR" sz="800" dirty="0"/>
          </a:p>
          <a:p>
            <a:r>
              <a:rPr lang="pt-BR" dirty="0"/>
              <a:t>Number of bins in hist() function</a:t>
            </a:r>
          </a:p>
          <a:p>
            <a:pPr marL="114300" indent="0">
              <a:buNone/>
            </a:pPr>
            <a:endParaRPr lang="pt-BR" sz="1050" dirty="0"/>
          </a:p>
          <a:p>
            <a:r>
              <a:rPr lang="pt-BR" dirty="0"/>
              <a:t>Sample distribution Map versus Scatter plot  </a:t>
            </a:r>
          </a:p>
          <a:p>
            <a:endParaRPr lang="pt-BR" sz="1050" dirty="0"/>
          </a:p>
          <a:p>
            <a:r>
              <a:rPr lang="pt-BR" dirty="0"/>
              <a:t>Why I am using R-Notebook (R-Markdown) </a:t>
            </a:r>
          </a:p>
          <a:p>
            <a:pPr lvl="1"/>
            <a:endParaRPr lang="pt-BR" sz="1200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411163" lvl="1" indent="0">
              <a:buNone/>
            </a:pPr>
            <a:endParaRPr lang="pt-BR" sz="1800" dirty="0"/>
          </a:p>
          <a:p>
            <a:pPr lvl="1"/>
            <a:endParaRPr lang="pt-BR" sz="1800" dirty="0"/>
          </a:p>
          <a:p>
            <a:pPr lvl="1"/>
            <a:endParaRPr lang="pt-BR" sz="1800" dirty="0"/>
          </a:p>
          <a:p>
            <a:endParaRPr lang="pt-BR" dirty="0"/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endParaRPr lang="pt-BR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0318D8CE-88F1-FE27-576B-63C5BBBE47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031063"/>
              </p:ext>
            </p:extLst>
          </p:nvPr>
        </p:nvGraphicFramePr>
        <p:xfrm>
          <a:off x="113471" y="5669280"/>
          <a:ext cx="8307457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7457">
                  <a:extLst>
                    <a:ext uri="{9D8B030D-6E8A-4147-A177-3AD203B41FA5}">
                      <a16:colId xmlns:a16="http://schemas.microsoft.com/office/drawing/2014/main" val="42625401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cadmium</a:t>
                      </a:r>
                      <a:r>
                        <a:rPr lang="en-US" dirty="0"/>
                        <a:t> distribution</a:t>
                      </a:r>
                    </a:p>
                    <a:p>
                      <a:r>
                        <a:rPr lang="en-US" dirty="0"/>
                        <a:t>plot(data[,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dirty="0"/>
                        <a:t>],data[,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dirty="0"/>
                        <a:t>],</a:t>
                      </a:r>
                      <a:r>
                        <a:rPr lang="en-US" dirty="0" err="1"/>
                        <a:t>pch</a:t>
                      </a:r>
                      <a:r>
                        <a:rPr lang="en-US" dirty="0"/>
                        <a:t>=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r>
                        <a:rPr lang="en-US" dirty="0"/>
                        <a:t>,cex=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dirty="0"/>
                        <a:t>*(data[ ,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dirty="0"/>
                        <a:t>] - min(data[ ,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dirty="0"/>
                        <a:t>]))/(max (data[ ,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dirty="0"/>
                        <a:t>]) - min(data[ ,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dirty="0"/>
                        <a:t>])),</a:t>
                      </a:r>
                      <a:r>
                        <a:rPr lang="en-US" dirty="0" err="1"/>
                        <a:t>xlab</a:t>
                      </a:r>
                      <a:r>
                        <a:rPr lang="en-US" dirty="0"/>
                        <a:t> =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"Easting(m)"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ylab</a:t>
                      </a:r>
                      <a:r>
                        <a:rPr lang="en-US" dirty="0"/>
                        <a:t> =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"Northing(m)"</a:t>
                      </a:r>
                      <a:r>
                        <a:rPr lang="en-US" dirty="0"/>
                        <a:t>, main=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"cadmium concentrations (ppm)"</a:t>
                      </a:r>
                      <a:r>
                        <a:rPr lang="en-US" dirty="0"/>
                        <a:t>,asp=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161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7436487"/>
      </p:ext>
    </p:extLst>
  </p:cSld>
  <p:clrMapOvr>
    <a:masterClrMapping/>
  </p:clrMapOvr>
  <p:transition spd="med">
    <p:strips dir="r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3">
            <a:extLst>
              <a:ext uri="{FF2B5EF4-FFF2-40B4-BE49-F238E27FC236}">
                <a16:creationId xmlns:a16="http://schemas.microsoft.com/office/drawing/2014/main" id="{D66A40A2-D666-43D1-AC23-C5F545D49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257800"/>
          </a:xfrm>
        </p:spPr>
        <p:txBody>
          <a:bodyPr/>
          <a:lstStyle/>
          <a:p>
            <a:r>
              <a:rPr lang="pt-BR" dirty="0"/>
              <a:t>The experimental </a:t>
            </a:r>
            <a:r>
              <a:rPr lang="en-US" dirty="0"/>
              <a:t>variogram</a:t>
            </a:r>
            <a:r>
              <a:rPr lang="pt-BR" dirty="0"/>
              <a:t> </a:t>
            </a:r>
            <a:r>
              <a:rPr lang="en-US" dirty="0"/>
              <a:t>function</a:t>
            </a:r>
            <a:r>
              <a:rPr lang="pt-BR" dirty="0"/>
              <a:t>:</a:t>
            </a:r>
          </a:p>
          <a:p>
            <a:endParaRPr lang="pt-BR" dirty="0"/>
          </a:p>
          <a:p>
            <a:endParaRPr lang="pt-BR" dirty="0"/>
          </a:p>
          <a:p>
            <a:endParaRPr lang="en-US" i="1" dirty="0"/>
          </a:p>
          <a:p>
            <a:pPr marL="114300" indent="0">
              <a:buNone/>
            </a:pPr>
            <a:endParaRPr lang="pt-BR" altLang="pt-BR" sz="2000" dirty="0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pt-BR" altLang="pt-BR" sz="4800" dirty="0" err="1">
                <a:solidFill>
                  <a:srgbClr val="333333"/>
                </a:solidFill>
              </a:rPr>
              <a:t>Omni-directional</a:t>
            </a:r>
            <a:r>
              <a:rPr lang="pt-BR" altLang="pt-BR" sz="4800" dirty="0">
                <a:solidFill>
                  <a:srgbClr val="333333"/>
                </a:solidFill>
              </a:rPr>
              <a:t> Variogram</a:t>
            </a:r>
          </a:p>
        </p:txBody>
      </p:sp>
      <p:sp>
        <p:nvSpPr>
          <p:cNvPr id="18" name="Footer Placeholder 4"/>
          <p:cNvSpPr txBox="1">
            <a:spLocks/>
          </p:cNvSpPr>
          <p:nvPr/>
        </p:nvSpPr>
        <p:spPr>
          <a:xfrm rot="16200000">
            <a:off x="7587456" y="4048919"/>
            <a:ext cx="23669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BE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dirty="0" smtClean="0">
                <a:solidFill>
                  <a:schemeClr val="bg2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fr-FR" dirty="0" err="1"/>
              <a:t>Geostatistics</a:t>
            </a:r>
            <a:endParaRPr lang="fr-F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DB936C01-B543-498C-8B4E-8946CDE75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794" y="2136100"/>
            <a:ext cx="4038600" cy="762000"/>
          </a:xfrm>
          <a:prstGeom prst="rect">
            <a:avLst/>
          </a:prstGeom>
        </p:spPr>
      </p:pic>
      <p:pic>
        <p:nvPicPr>
          <p:cNvPr id="9" name="Picture 6" descr="map-equidist">
            <a:extLst>
              <a:ext uri="{FF2B5EF4-FFF2-40B4-BE49-F238E27FC236}">
                <a16:creationId xmlns:a16="http://schemas.microsoft.com/office/drawing/2014/main" id="{214560B4-6CF2-4B07-9E67-07D35C1DD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076" y="2778180"/>
            <a:ext cx="4558288" cy="3934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37101"/>
      </p:ext>
    </p:extLst>
  </p:cSld>
  <p:clrMapOvr>
    <a:masterClrMapping/>
  </p:clrMapOvr>
  <p:transition spd="med">
    <p:strips dir="r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pt-BR" altLang="pt-BR" sz="4800" dirty="0" err="1">
                <a:solidFill>
                  <a:srgbClr val="333333"/>
                </a:solidFill>
              </a:rPr>
              <a:t>RGeost</a:t>
            </a:r>
            <a:endParaRPr lang="pt-BR" altLang="pt-BR" sz="4800" dirty="0">
              <a:solidFill>
                <a:srgbClr val="333333"/>
              </a:solidFill>
            </a:endParaRPr>
          </a:p>
        </p:txBody>
      </p:sp>
      <p:sp>
        <p:nvSpPr>
          <p:cNvPr id="18" name="Footer Placeholder 4"/>
          <p:cNvSpPr txBox="1">
            <a:spLocks/>
          </p:cNvSpPr>
          <p:nvPr/>
        </p:nvSpPr>
        <p:spPr>
          <a:xfrm rot="16200000">
            <a:off x="7587456" y="4048919"/>
            <a:ext cx="23669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BE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dirty="0" smtClean="0">
                <a:solidFill>
                  <a:schemeClr val="bg2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fr-FR" dirty="0" err="1"/>
              <a:t>Geostatistics</a:t>
            </a:r>
            <a:endParaRPr lang="fr-F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81EE1C5-4E52-4EF2-B1DD-BA135106C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257800"/>
          </a:xfrm>
        </p:spPr>
        <p:txBody>
          <a:bodyPr/>
          <a:lstStyle/>
          <a:p>
            <a:r>
              <a:rPr lang="pt-BR" altLang="pt-BR" dirty="0" err="1"/>
              <a:t>Plot</a:t>
            </a:r>
            <a:r>
              <a:rPr lang="pt-BR" altLang="pt-BR" dirty="0"/>
              <a:t> </a:t>
            </a:r>
            <a:r>
              <a:rPr lang="pt-BR" altLang="pt-BR" dirty="0" err="1"/>
              <a:t>the</a:t>
            </a:r>
            <a:r>
              <a:rPr lang="pt-BR" altLang="pt-BR" dirty="0"/>
              <a:t> experimental variograma</a:t>
            </a:r>
          </a:p>
          <a:p>
            <a:pPr lvl="1"/>
            <a:r>
              <a:rPr lang="en-US" dirty="0"/>
              <a:t>The variogram should not be calculated for D &gt; than half of the geometric domain </a:t>
            </a:r>
          </a:p>
          <a:p>
            <a:pPr lvl="1"/>
            <a:r>
              <a:rPr lang="pt-BR" altLang="pt-BR" sz="2200" dirty="0">
                <a:solidFill>
                  <a:schemeClr val="tx1"/>
                </a:solidFill>
              </a:rPr>
              <a:t>Define </a:t>
            </a:r>
            <a:r>
              <a:rPr lang="pt-BR" altLang="pt-BR" sz="2200" dirty="0" err="1">
                <a:solidFill>
                  <a:schemeClr val="tx1"/>
                </a:solidFill>
              </a:rPr>
              <a:t>lag</a:t>
            </a:r>
            <a:r>
              <a:rPr lang="pt-BR" altLang="pt-BR" sz="2200" dirty="0">
                <a:solidFill>
                  <a:schemeClr val="tx1"/>
                </a:solidFill>
              </a:rPr>
              <a:t> </a:t>
            </a:r>
            <a:r>
              <a:rPr lang="pt-BR" altLang="pt-BR" sz="2200" dirty="0" err="1">
                <a:solidFill>
                  <a:schemeClr val="tx1"/>
                </a:solidFill>
              </a:rPr>
              <a:t>size</a:t>
            </a:r>
            <a:endParaRPr lang="pt-BR" altLang="pt-BR" sz="2200" dirty="0">
              <a:solidFill>
                <a:schemeClr val="tx1"/>
              </a:solidFill>
            </a:endParaRPr>
          </a:p>
          <a:p>
            <a:pPr lvl="2"/>
            <a:r>
              <a:rPr lang="pt-BR" altLang="pt-BR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In </a:t>
            </a:r>
            <a:r>
              <a:rPr lang="pt-BR" altLang="pt-BR" sz="20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practice</a:t>
            </a:r>
            <a:r>
              <a:rPr lang="pt-BR" altLang="pt-BR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we don’t have enough data pairs at a given distance</a:t>
            </a:r>
            <a:r>
              <a:rPr lang="pt-BR" altLang="pt-BR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</a:p>
          <a:p>
            <a:pPr lvl="1"/>
            <a:r>
              <a:rPr lang="pt-BR" altLang="pt-BR" sz="2200" dirty="0" err="1">
                <a:solidFill>
                  <a:schemeClr val="tx1"/>
                </a:solidFill>
              </a:rPr>
              <a:t>Lag</a:t>
            </a:r>
            <a:r>
              <a:rPr lang="pt-BR" altLang="pt-BR" sz="2200" dirty="0">
                <a:solidFill>
                  <a:schemeClr val="tx1"/>
                </a:solidFill>
              </a:rPr>
              <a:t> </a:t>
            </a:r>
            <a:r>
              <a:rPr lang="pt-BR" altLang="pt-BR" sz="2200" dirty="0" err="1">
                <a:solidFill>
                  <a:schemeClr val="tx1"/>
                </a:solidFill>
              </a:rPr>
              <a:t>tolerance</a:t>
            </a:r>
            <a:endParaRPr lang="pt-BR" altLang="pt-BR" sz="2200" dirty="0">
              <a:solidFill>
                <a:schemeClr val="tx1"/>
              </a:solidFill>
            </a:endParaRPr>
          </a:p>
          <a:p>
            <a:pPr lvl="2"/>
            <a:r>
              <a:rPr lang="pt-BR" altLang="pt-BR" sz="20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Half</a:t>
            </a:r>
            <a:r>
              <a:rPr lang="pt-BR" altLang="pt-BR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of </a:t>
            </a:r>
            <a:r>
              <a:rPr lang="pt-BR" altLang="pt-BR" sz="20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lag</a:t>
            </a:r>
            <a:r>
              <a:rPr lang="pt-BR" altLang="pt-BR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pt-BR" altLang="pt-BR" sz="20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size</a:t>
            </a:r>
            <a:endParaRPr lang="pt-BR" altLang="pt-BR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pt-BR" altLang="pt-BR" sz="2200" dirty="0">
                <a:solidFill>
                  <a:schemeClr val="tx1"/>
                </a:solidFill>
              </a:rPr>
              <a:t>Define </a:t>
            </a:r>
            <a:r>
              <a:rPr lang="pt-BR" altLang="pt-BR" sz="2200" dirty="0" err="1">
                <a:solidFill>
                  <a:schemeClr val="tx1"/>
                </a:solidFill>
              </a:rPr>
              <a:t>number</a:t>
            </a:r>
            <a:r>
              <a:rPr lang="pt-BR" altLang="pt-BR" sz="2200" dirty="0">
                <a:solidFill>
                  <a:schemeClr val="tx1"/>
                </a:solidFill>
              </a:rPr>
              <a:t> of </a:t>
            </a:r>
            <a:r>
              <a:rPr lang="pt-BR" altLang="pt-BR" sz="2200" dirty="0" err="1">
                <a:solidFill>
                  <a:schemeClr val="tx1"/>
                </a:solidFill>
              </a:rPr>
              <a:t>lags</a:t>
            </a:r>
            <a:endParaRPr lang="pt-BR" altLang="pt-BR" sz="2200" dirty="0">
              <a:solidFill>
                <a:schemeClr val="tx1"/>
              </a:solidFill>
            </a:endParaRPr>
          </a:p>
          <a:p>
            <a:pPr lvl="2"/>
            <a:r>
              <a:rPr lang="fr-BE" altLang="fr-FR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Enough number of pairs for each lag</a:t>
            </a:r>
          </a:p>
          <a:p>
            <a:pPr lvl="2"/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Choose a lag as small as possible so that short-range variation is not smoothed away</a:t>
            </a:r>
          </a:p>
          <a:p>
            <a:pPr lvl="1"/>
            <a:r>
              <a:rPr lang="en-US" altLang="pt-BR" sz="2200" dirty="0">
                <a:solidFill>
                  <a:schemeClr val="tx1"/>
                </a:solidFill>
              </a:rPr>
              <a:t>Directional</a:t>
            </a:r>
            <a:r>
              <a:rPr lang="pt-BR" altLang="pt-BR" sz="2200" dirty="0">
                <a:solidFill>
                  <a:schemeClr val="tx1"/>
                </a:solidFill>
              </a:rPr>
              <a:t> variograma (</a:t>
            </a:r>
            <a:r>
              <a:rPr lang="en-US" altLang="pt-BR" sz="2200" dirty="0">
                <a:solidFill>
                  <a:schemeClr val="tx1"/>
                </a:solidFill>
              </a:rPr>
              <a:t>Detect</a:t>
            </a:r>
            <a:r>
              <a:rPr lang="pt-BR" altLang="pt-BR" sz="2200" dirty="0">
                <a:solidFill>
                  <a:schemeClr val="tx1"/>
                </a:solidFill>
              </a:rPr>
              <a:t> </a:t>
            </a:r>
            <a:r>
              <a:rPr lang="en-US" altLang="pt-BR" sz="2200" dirty="0">
                <a:solidFill>
                  <a:schemeClr val="tx1"/>
                </a:solidFill>
              </a:rPr>
              <a:t>Anisotropy</a:t>
            </a:r>
            <a:r>
              <a:rPr lang="pt-BR" altLang="pt-BR" sz="2200" dirty="0">
                <a:solidFill>
                  <a:schemeClr val="tx1"/>
                </a:solidFill>
              </a:rPr>
              <a:t>)</a:t>
            </a:r>
          </a:p>
          <a:p>
            <a:pPr lvl="2"/>
            <a:r>
              <a:rPr lang="pt-BR" altLang="pt-BR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4 </a:t>
            </a:r>
            <a:r>
              <a:rPr lang="pt-BR" altLang="pt-BR" sz="20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directions</a:t>
            </a:r>
            <a:r>
              <a:rPr lang="pt-BR" altLang="pt-BR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: 0, 45°, 90° and 135°; 3D data: 0/90°</a:t>
            </a:r>
          </a:p>
          <a:p>
            <a:pPr lvl="2"/>
            <a:endParaRPr lang="pt-BR" altLang="pt-B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298183"/>
      </p:ext>
    </p:extLst>
  </p:cSld>
  <p:clrMapOvr>
    <a:masterClrMapping/>
  </p:clrMapOvr>
  <p:transition spd="med">
    <p:strips dir="r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3">
            <a:extLst>
              <a:ext uri="{FF2B5EF4-FFF2-40B4-BE49-F238E27FC236}">
                <a16:creationId xmlns:a16="http://schemas.microsoft.com/office/drawing/2014/main" id="{D66A40A2-D666-43D1-AC23-C5F545D49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257800"/>
          </a:xfrm>
        </p:spPr>
        <p:txBody>
          <a:bodyPr/>
          <a:lstStyle/>
          <a:p>
            <a:r>
              <a:rPr lang="pt-BR" dirty="0"/>
              <a:t>The experimental </a:t>
            </a:r>
            <a:r>
              <a:rPr lang="en-US" dirty="0"/>
              <a:t>variogram</a:t>
            </a:r>
            <a:r>
              <a:rPr lang="pt-BR" dirty="0"/>
              <a:t> </a:t>
            </a:r>
            <a:r>
              <a:rPr lang="en-US" dirty="0"/>
              <a:t>function</a:t>
            </a:r>
            <a:r>
              <a:rPr lang="pt-BR" dirty="0"/>
              <a:t>:</a:t>
            </a:r>
          </a:p>
          <a:p>
            <a:endParaRPr lang="pt-BR" dirty="0"/>
          </a:p>
          <a:p>
            <a:endParaRPr lang="pt-BR" dirty="0"/>
          </a:p>
          <a:p>
            <a:endParaRPr lang="en-US" i="1" dirty="0"/>
          </a:p>
          <a:p>
            <a:pPr marL="114300" indent="0">
              <a:buNone/>
            </a:pPr>
            <a:endParaRPr lang="pt-BR" altLang="pt-BR" sz="2000" dirty="0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pt-BR" altLang="pt-BR" sz="4800" dirty="0" err="1">
                <a:solidFill>
                  <a:srgbClr val="333333"/>
                </a:solidFill>
              </a:rPr>
              <a:t>Omni-directional</a:t>
            </a:r>
            <a:r>
              <a:rPr lang="pt-BR" altLang="pt-BR" sz="4800" dirty="0">
                <a:solidFill>
                  <a:srgbClr val="333333"/>
                </a:solidFill>
              </a:rPr>
              <a:t> Variogram</a:t>
            </a:r>
          </a:p>
        </p:txBody>
      </p:sp>
      <p:sp>
        <p:nvSpPr>
          <p:cNvPr id="18" name="Footer Placeholder 4"/>
          <p:cNvSpPr txBox="1">
            <a:spLocks/>
          </p:cNvSpPr>
          <p:nvPr/>
        </p:nvSpPr>
        <p:spPr>
          <a:xfrm rot="16200000">
            <a:off x="7587456" y="4048919"/>
            <a:ext cx="23669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BE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dirty="0" smtClean="0">
                <a:solidFill>
                  <a:schemeClr val="bg2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fr-FR" dirty="0" err="1"/>
              <a:t>Geostatistics</a:t>
            </a:r>
            <a:endParaRPr lang="fr-F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2D3373E-D154-429B-8B23-7DD33C666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387" y="2748200"/>
            <a:ext cx="6143625" cy="378142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DB936C01-B543-498C-8B4E-8946CDE757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794" y="2136100"/>
            <a:ext cx="40386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490034"/>
      </p:ext>
    </p:extLst>
  </p:cSld>
  <p:clrMapOvr>
    <a:masterClrMapping/>
  </p:clrMapOvr>
  <p:transition spd="med">
    <p:strips dir="r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pt-BR" altLang="pt-BR" sz="4800" dirty="0" err="1">
                <a:solidFill>
                  <a:srgbClr val="333333"/>
                </a:solidFill>
              </a:rPr>
              <a:t>Directional</a:t>
            </a:r>
            <a:r>
              <a:rPr lang="pt-BR" altLang="pt-BR" sz="4800" dirty="0">
                <a:solidFill>
                  <a:srgbClr val="333333"/>
                </a:solidFill>
              </a:rPr>
              <a:t> variogram</a:t>
            </a:r>
          </a:p>
        </p:txBody>
      </p:sp>
      <p:sp>
        <p:nvSpPr>
          <p:cNvPr id="18" name="Footer Placeholder 4"/>
          <p:cNvSpPr txBox="1">
            <a:spLocks/>
          </p:cNvSpPr>
          <p:nvPr/>
        </p:nvSpPr>
        <p:spPr>
          <a:xfrm rot="16200000">
            <a:off x="7587456" y="4048919"/>
            <a:ext cx="23669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BE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dirty="0" smtClean="0">
                <a:solidFill>
                  <a:schemeClr val="bg2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fr-FR" dirty="0" err="1"/>
              <a:t>Geostatistics</a:t>
            </a:r>
            <a:endParaRPr lang="fr-F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81EE1C5-4E52-4EF2-B1DD-BA135106C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257800"/>
          </a:xfrm>
        </p:spPr>
        <p:txBody>
          <a:bodyPr/>
          <a:lstStyle/>
          <a:p>
            <a:endParaRPr lang="en-US" i="1" dirty="0"/>
          </a:p>
          <a:p>
            <a:r>
              <a:rPr lang="en-US" i="1" dirty="0"/>
              <a:t>γ</a:t>
            </a:r>
            <a:r>
              <a:rPr lang="en-US" dirty="0"/>
              <a:t>(</a:t>
            </a:r>
            <a:r>
              <a:rPr lang="en-US" b="1" dirty="0"/>
              <a:t>h</a:t>
            </a:r>
            <a:r>
              <a:rPr lang="en-US" dirty="0"/>
              <a:t>) = </a:t>
            </a:r>
            <a:r>
              <a:rPr lang="el-GR" dirty="0"/>
              <a:t>γ</a:t>
            </a:r>
            <a:r>
              <a:rPr lang="en-US" i="1" dirty="0"/>
              <a:t>(-</a:t>
            </a:r>
            <a:r>
              <a:rPr lang="en-US" b="1" dirty="0"/>
              <a:t>h</a:t>
            </a:r>
            <a:r>
              <a:rPr lang="en-US" dirty="0"/>
              <a:t>)  0 (Symmetry)</a:t>
            </a:r>
            <a:endParaRPr lang="pt-BR" dirty="0"/>
          </a:p>
          <a:p>
            <a:endParaRPr lang="pt-BR" altLang="pt-BR" sz="2000" dirty="0">
              <a:solidFill>
                <a:schemeClr val="tx1"/>
              </a:solidFill>
            </a:endParaRPr>
          </a:p>
        </p:txBody>
      </p:sp>
      <p:pic>
        <p:nvPicPr>
          <p:cNvPr id="6" name="Espaço Reservado para Conteúdo 2">
            <a:extLst>
              <a:ext uri="{FF2B5EF4-FFF2-40B4-BE49-F238E27FC236}">
                <a16:creationId xmlns:a16="http://schemas.microsoft.com/office/drawing/2014/main" id="{2B23E4C8-7064-44A6-91C0-2DA76EEA3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4583" y="2747493"/>
            <a:ext cx="7136567" cy="3503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5445024"/>
      </p:ext>
    </p:extLst>
  </p:cSld>
  <p:clrMapOvr>
    <a:masterClrMapping/>
  </p:clrMapOvr>
  <p:transition spd="med">
    <p:strips dir="rd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urs_12">
  <a:themeElements>
    <a:clrScheme name="Mailles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tiguïté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Cours_12</Template>
  <TotalTime>4846</TotalTime>
  <Words>443</Words>
  <Application>Microsoft Office PowerPoint</Application>
  <PresentationFormat>On-screen Show (4:3)</PresentationFormat>
  <Paragraphs>174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Cambria</vt:lpstr>
      <vt:lpstr>Courier New</vt:lpstr>
      <vt:lpstr>Gill Sans MT</vt:lpstr>
      <vt:lpstr>Cours_12</vt:lpstr>
      <vt:lpstr> Spatial Correlation and Variogram</vt:lpstr>
      <vt:lpstr>Bizarre Correlations ;-)</vt:lpstr>
      <vt:lpstr>Bizarre Correlations ;-)</vt:lpstr>
      <vt:lpstr>Bizarre Correlations ;-)</vt:lpstr>
      <vt:lpstr>PowerPoint Presentation</vt:lpstr>
      <vt:lpstr>Omni-directional Variogram</vt:lpstr>
      <vt:lpstr>RGeost</vt:lpstr>
      <vt:lpstr>Omni-directional Variogram</vt:lpstr>
      <vt:lpstr>Directional variogram</vt:lpstr>
      <vt:lpstr>Directional Variogram</vt:lpstr>
      <vt:lpstr>Variogram</vt:lpstr>
      <vt:lpstr>Directional Variogram</vt:lpstr>
      <vt:lpstr>Variogram</vt:lpstr>
      <vt:lpstr>Variogram</vt:lpstr>
      <vt:lpstr>Variogram</vt:lpstr>
      <vt:lpstr>Variogram</vt:lpstr>
      <vt:lpstr>Omni-directional Variogram</vt:lpstr>
      <vt:lpstr>Omni-directional Variogram</vt:lpstr>
      <vt:lpstr>Variogram</vt:lpstr>
    </vt:vector>
  </TitlesOfParts>
  <Company>Université de Liège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Particle Size Characterization</dc:title>
  <dc:creator>Eric Pirard</dc:creator>
  <cp:lastModifiedBy>Semereab Milkias Zerai</cp:lastModifiedBy>
  <cp:revision>144</cp:revision>
  <dcterms:created xsi:type="dcterms:W3CDTF">2013-07-16T14:26:35Z</dcterms:created>
  <dcterms:modified xsi:type="dcterms:W3CDTF">2022-10-25T19:39:59Z</dcterms:modified>
</cp:coreProperties>
</file>