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2.xml" ContentType="application/vnd.openxmlformats-officedocument.presentationml.notesSlide+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1"/>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 id="280" r:id="rId25"/>
    <p:sldId id="281" r:id="rId26"/>
    <p:sldId id="282" r:id="rId27"/>
    <p:sldId id="283" r:id="rId28"/>
    <p:sldId id="284" r:id="rId29"/>
    <p:sldId id="285" r:id="rId30"/>
    <p:sldId id="286" r:id="rId31"/>
    <p:sldId id="287" r:id="rId32"/>
    <p:sldId id="291" r:id="rId33"/>
    <p:sldId id="292" r:id="rId34"/>
    <p:sldId id="293" r:id="rId35"/>
    <p:sldId id="294" r:id="rId36"/>
    <p:sldId id="296" r:id="rId37"/>
    <p:sldId id="295" r:id="rId38"/>
    <p:sldId id="297" r:id="rId39"/>
    <p:sldId id="298" r:id="rId40"/>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67" autoAdjust="0"/>
    <p:restoredTop sz="91583" autoAdjust="0"/>
  </p:normalViewPr>
  <p:slideViewPr>
    <p:cSldViewPr snapToGrid="0" snapToObjects="1" showGuides="1">
      <p:cViewPr varScale="1">
        <p:scale>
          <a:sx n="86" d="100"/>
          <a:sy n="86" d="100"/>
        </p:scale>
        <p:origin x="403"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1696502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2908146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2209843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2872429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4.jp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ilko-dromeda/SpaceX-Landing-Prediction/blob/main/4%20eda-sql-coursera_sqllite.ipynb"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ilko-dromeda/SpaceX-Landing-Prediction/blob/main/6%20launch_site_location.ipynb"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SpaceX%20Dashboar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SpaceX%20Machine%20Learning%20Predi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image" Target="../media/image6.png"/><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notesSlide" Target="../notesSlides/notesSlide2.xml"/><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4" Type="http://schemas.openxmlformats.org/officeDocument/2006/relationships/customXml" Target="../ink/ink31.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Milko-dromeda/SpaceX-Landing-Prediction"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lko-dromeda/SpaceX-Landing-Prediction/blob/main/1%20spacex-data-collection-api.ipynb"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Milko-dromeda/SpaceX-Landing-Prediction/blob/main/2%20webscraping.ipynb"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Milko-dromeda/SpaceX-Landing-Prediction/blob/main/3%20spacex-Data%20wrangling.ipynb"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ilko-dromeda/SpaceX-Landing-Prediction/blob/main/5%20eda-dataviz.ipynb"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011016" y="1825625"/>
            <a:ext cx="6266328" cy="1845657"/>
          </a:xfrm>
        </p:spPr>
        <p:txBody>
          <a:bodyPr anchor="ctr">
            <a:normAutofit/>
          </a:bodyPr>
          <a:lstStyle/>
          <a:p>
            <a:pPr algn="ctr"/>
            <a:r>
              <a:rPr lang="fr-FR" sz="2800" dirty="0">
                <a:solidFill>
                  <a:srgbClr val="0E659B"/>
                </a:solidFill>
              </a:rPr>
              <a:t> SpaceX Landing </a:t>
            </a:r>
            <a:r>
              <a:rPr lang="fr-FR" sz="2800" dirty="0" err="1">
                <a:solidFill>
                  <a:srgbClr val="0E659B"/>
                </a:solidFill>
              </a:rPr>
              <a:t>Success</a:t>
            </a:r>
            <a:r>
              <a:rPr lang="fr-FR" sz="2800" dirty="0">
                <a:solidFill>
                  <a:srgbClr val="0E659B"/>
                </a:solidFill>
              </a:rPr>
              <a:t> </a:t>
            </a:r>
            <a:r>
              <a:rPr lang="fr-FR" sz="2800" dirty="0" err="1">
                <a:solidFill>
                  <a:srgbClr val="0E659B"/>
                </a:solidFill>
              </a:rPr>
              <a:t>Prediction</a:t>
            </a:r>
            <a:endParaRPr lang="en-US" sz="2800"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rcRect/>
          <a:stretch/>
        </p:blipFill>
        <p:spPr>
          <a:xfrm>
            <a:off x="410955" y="1862292"/>
            <a:ext cx="5894769" cy="3928886"/>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719723" y="4257822"/>
            <a:ext cx="5061322" cy="1617347"/>
          </a:xfrm>
        </p:spPr>
        <p:txBody>
          <a:bodyPr>
            <a:normAutofit/>
          </a:bodyPr>
          <a:lstStyle/>
          <a:p>
            <a:pPr marL="0" indent="0" algn="ctr">
              <a:buNone/>
            </a:pPr>
            <a:r>
              <a:rPr lang="en-US" dirty="0">
                <a:solidFill>
                  <a:srgbClr val="0E659B"/>
                </a:solidFill>
                <a:latin typeface="IBM Plex Mono SemiBold" panose="020B0709050203000203" pitchFamily="49" charset="0"/>
              </a:rPr>
              <a:t>Name: </a:t>
            </a:r>
            <a:r>
              <a:rPr lang="en-US" dirty="0" err="1">
                <a:solidFill>
                  <a:srgbClr val="0E659B"/>
                </a:solidFill>
                <a:latin typeface="IBM Plex Mono SemiBold" panose="020B0709050203000203" pitchFamily="49" charset="0"/>
              </a:rPr>
              <a:t>Marwane</a:t>
            </a:r>
            <a:r>
              <a:rPr lang="en-US" dirty="0">
                <a:solidFill>
                  <a:srgbClr val="0E659B"/>
                </a:solidFill>
                <a:latin typeface="IBM Plex Mono SemiBold" panose="020B0709050203000203" pitchFamily="49" charset="0"/>
              </a:rPr>
              <a:t> Hmidi</a:t>
            </a:r>
          </a:p>
          <a:p>
            <a:pPr marL="0" indent="0" algn="ctr">
              <a:buNone/>
            </a:pPr>
            <a:r>
              <a:rPr lang="en-US" dirty="0">
                <a:solidFill>
                  <a:srgbClr val="0E659B"/>
                </a:solidFill>
                <a:latin typeface="IBM Plex Mono SemiBold" panose="020B0709050203000203" pitchFamily="49" charset="0"/>
              </a:rPr>
              <a:t>Date: 26 December 2022</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
        <p:nvSpPr>
          <p:cNvPr id="5" name="TextBox 4">
            <a:extLst>
              <a:ext uri="{FF2B5EF4-FFF2-40B4-BE49-F238E27FC236}">
                <a16:creationId xmlns:a16="http://schemas.microsoft.com/office/drawing/2014/main" id="{1F35BD4B-3894-819E-1D15-8404E11E740E}"/>
              </a:ext>
            </a:extLst>
          </p:cNvPr>
          <p:cNvSpPr txBox="1"/>
          <p:nvPr/>
        </p:nvSpPr>
        <p:spPr>
          <a:xfrm>
            <a:off x="2312123" y="338558"/>
            <a:ext cx="7985760" cy="769441"/>
          </a:xfrm>
          <a:prstGeom prst="rect">
            <a:avLst/>
          </a:prstGeom>
          <a:noFill/>
        </p:spPr>
        <p:txBody>
          <a:bodyPr wrap="square" rtlCol="0">
            <a:spAutoFit/>
          </a:bodyPr>
          <a:lstStyle/>
          <a:p>
            <a:pPr algn="ctr"/>
            <a:r>
              <a:rPr lang="fr-FR" sz="4400" dirty="0" err="1">
                <a:solidFill>
                  <a:srgbClr val="0E659B"/>
                </a:solidFill>
              </a:rPr>
              <a:t>Applied</a:t>
            </a:r>
            <a:r>
              <a:rPr lang="fr-FR" sz="4400" dirty="0">
                <a:solidFill>
                  <a:srgbClr val="0E659B"/>
                </a:solidFill>
              </a:rPr>
              <a:t> Data Science </a:t>
            </a:r>
            <a:r>
              <a:rPr lang="fr-FR" sz="4400" dirty="0" err="1">
                <a:solidFill>
                  <a:srgbClr val="0E659B"/>
                </a:solidFill>
              </a:rPr>
              <a:t>Capstone</a:t>
            </a:r>
            <a:endParaRPr lang="en-US" sz="4400" dirty="0"/>
          </a:p>
        </p:txBody>
      </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solidFill>
                  <a:srgbClr val="0B49CB"/>
                </a:solidFill>
                <a:latin typeface="Microsoft JhengHei" panose="020B0604030504040204" charset="-120"/>
                <a:ea typeface="Microsoft JhengHei" panose="020B0604030504040204" charset="-120"/>
              </a:rPr>
              <a:t>EDA with SQL</a:t>
            </a:r>
          </a:p>
        </p:txBody>
      </p:sp>
      <p:sp>
        <p:nvSpPr>
          <p:cNvPr id="6" name="Content Placeholder 5">
            <a:extLst>
              <a:ext uri="{FF2B5EF4-FFF2-40B4-BE49-F238E27FC236}">
                <a16:creationId xmlns:a16="http://schemas.microsoft.com/office/drawing/2014/main" id="{69F3CCBA-95D3-D825-AD5F-D721F9E9AD7F}"/>
              </a:ext>
            </a:extLst>
          </p:cNvPr>
          <p:cNvSpPr>
            <a:spLocks noGrp="1"/>
          </p:cNvSpPr>
          <p:nvPr>
            <p:ph sz="half" idx="1"/>
          </p:nvPr>
        </p:nvSpPr>
        <p:spPr>
          <a:xfrm>
            <a:off x="838200" y="1825625"/>
            <a:ext cx="10902696" cy="4351338"/>
          </a:xfrm>
        </p:spPr>
        <p:txBody>
          <a:bodyPr>
            <a:normAutofit/>
          </a:bodyPr>
          <a:lstStyle/>
          <a:p>
            <a:r>
              <a:rPr lang="en-US" sz="2000" dirty="0">
                <a:solidFill>
                  <a:schemeClr val="tx1">
                    <a:lumMod val="85000"/>
                    <a:lumOff val="15000"/>
                  </a:schemeClr>
                </a:solidFill>
                <a:latin typeface="Microsoft JhengHei" panose="020B0604030504040204" charset="-120"/>
                <a:ea typeface="Microsoft JhengHei" panose="020B0604030504040204" charset="-120"/>
              </a:rPr>
              <a:t>Displaying the names of the unique launch sites in the space mission, displaying 5 records where launch sites begin with the string 'CCA’, displaying the total payload mass carried by boosters launched by NASA (CRS)</a:t>
            </a:r>
            <a:r>
              <a:rPr lang="en-ZA" sz="2000" dirty="0">
                <a:solidFill>
                  <a:schemeClr val="tx1">
                    <a:lumMod val="85000"/>
                    <a:lumOff val="15000"/>
                  </a:schemeClr>
                </a:solidFill>
                <a:latin typeface="Microsoft JhengHei" panose="020B0604030504040204" charset="-120"/>
                <a:ea typeface="Microsoft JhengHei" panose="020B0604030504040204" charset="-120"/>
              </a:rPr>
              <a:t>, d</a:t>
            </a:r>
            <a:r>
              <a:rPr lang="en-US" sz="2000" dirty="0" err="1">
                <a:solidFill>
                  <a:schemeClr val="tx1">
                    <a:lumMod val="85000"/>
                    <a:lumOff val="15000"/>
                  </a:schemeClr>
                </a:solidFill>
                <a:latin typeface="Microsoft JhengHei" panose="020B0604030504040204" charset="-120"/>
                <a:ea typeface="Microsoft JhengHei" panose="020B0604030504040204" charset="-120"/>
              </a:rPr>
              <a:t>isplaying</a:t>
            </a:r>
            <a:r>
              <a:rPr lang="en-US" sz="2000" dirty="0">
                <a:solidFill>
                  <a:schemeClr val="tx1">
                    <a:lumMod val="85000"/>
                    <a:lumOff val="15000"/>
                  </a:schemeClr>
                </a:solidFill>
                <a:latin typeface="Microsoft JhengHei" panose="020B0604030504040204" charset="-120"/>
                <a:ea typeface="Microsoft JhengHei" panose="020B0604030504040204" charset="-120"/>
              </a:rPr>
              <a:t> average payload mass carried by booster version F9 v1.1</a:t>
            </a:r>
            <a:endParaRPr lang="en-ZA" sz="2000" dirty="0">
              <a:solidFill>
                <a:schemeClr val="tx1">
                  <a:lumMod val="85000"/>
                  <a:lumOff val="15000"/>
                </a:schemeClr>
              </a:solidFill>
              <a:latin typeface="Microsoft JhengHei" panose="020B0604030504040204" charset="-120"/>
              <a:ea typeface="Microsoft JhengHei" panose="020B0604030504040204" charset="-120"/>
            </a:endParaRPr>
          </a:p>
          <a:p>
            <a:r>
              <a:rPr lang="en-US" sz="2000" dirty="0">
                <a:solidFill>
                  <a:schemeClr val="tx1">
                    <a:lumMod val="85000"/>
                    <a:lumOff val="15000"/>
                  </a:schemeClr>
                </a:solidFill>
                <a:latin typeface="Microsoft JhengHei" panose="020B0604030504040204" charset="-120"/>
                <a:ea typeface="Microsoft JhengHei" panose="020B0604030504040204" charset="-120"/>
              </a:rPr>
              <a:t>Listing the date when the first successful landing outcome in ground pad was achieved, listing the names of the boosters which have success in drone ship and have payload mass greater than 4000 but less than 6000, listing the total number of successful and failure mission outcomes, listing the names of the booster versions which have carried the maximum payload mass, listing the failed landing outcomes in drone ship, their booster versions, and launch site names for in year 2015,</a:t>
            </a:r>
            <a:r>
              <a:rPr lang="en-ZA" altLang="en-US" sz="2000" dirty="0">
                <a:solidFill>
                  <a:schemeClr val="tx1">
                    <a:lumMod val="85000"/>
                    <a:lumOff val="15000"/>
                  </a:schemeClr>
                </a:solidFill>
                <a:latin typeface="Microsoft JhengHei" panose="020B0604030504040204" charset="-120"/>
                <a:ea typeface="Microsoft JhengHei" panose="020B0604030504040204" charset="-120"/>
              </a:rPr>
              <a:t> </a:t>
            </a:r>
            <a:r>
              <a:rPr lang="en-US" altLang="en-US" sz="2000" dirty="0">
                <a:solidFill>
                  <a:schemeClr val="tx1">
                    <a:lumMod val="85000"/>
                    <a:lumOff val="15000"/>
                  </a:schemeClr>
                </a:solidFill>
                <a:latin typeface="Microsoft JhengHei" panose="020B0604030504040204" charset="-120"/>
                <a:ea typeface="Microsoft JhengHei" panose="020B0604030504040204" charset="-120"/>
              </a:rPr>
              <a:t>r</a:t>
            </a:r>
            <a:r>
              <a:rPr lang="en-US" sz="2000" dirty="0">
                <a:solidFill>
                  <a:schemeClr val="tx1">
                    <a:lumMod val="85000"/>
                    <a:lumOff val="15000"/>
                  </a:schemeClr>
                </a:solidFill>
                <a:latin typeface="Microsoft JhengHei" panose="020B0604030504040204" charset="-120"/>
                <a:ea typeface="Microsoft JhengHei" panose="020B0604030504040204" charset="-120"/>
              </a:rPr>
              <a:t>anking the count of landing outcomes  between the date 2010-06-04 and 2017-03-20 in descending order</a:t>
            </a:r>
            <a:r>
              <a:rPr lang="en-ZA" altLang="en-US" sz="2000" dirty="0">
                <a:solidFill>
                  <a:schemeClr val="tx1">
                    <a:lumMod val="85000"/>
                    <a:lumOff val="15000"/>
                  </a:schemeClr>
                </a:solidFill>
                <a:latin typeface="Microsoft JhengHei" panose="020B0604030504040204" charset="-120"/>
                <a:ea typeface="Microsoft JhengHei" panose="020B0604030504040204" charset="-120"/>
              </a:rPr>
              <a:t>.</a:t>
            </a:r>
          </a:p>
          <a:p>
            <a:endParaRPr lang="en-ZA" altLang="en-US" sz="2800" dirty="0">
              <a:solidFill>
                <a:schemeClr val="tx1">
                  <a:lumMod val="85000"/>
                  <a:lumOff val="15000"/>
                </a:schemeClr>
              </a:solidFill>
              <a:latin typeface="Microsoft JhengHei" panose="020B0604030504040204" charset="-120"/>
              <a:ea typeface="Microsoft JhengHei" panose="020B0604030504040204" charset="-120"/>
            </a:endParaRPr>
          </a:p>
          <a:p>
            <a:pPr marL="0" indent="0">
              <a:buNone/>
            </a:pPr>
            <a:r>
              <a:rPr lang="en-US" dirty="0" err="1">
                <a:solidFill>
                  <a:schemeClr val="tx1"/>
                </a:solidFill>
              </a:rPr>
              <a:t>Github</a:t>
            </a:r>
            <a:r>
              <a:rPr lang="en-US" dirty="0">
                <a:solidFill>
                  <a:schemeClr val="tx1"/>
                </a:solidFill>
              </a:rPr>
              <a:t> URL: </a:t>
            </a:r>
            <a:r>
              <a:rPr lang="en-US" dirty="0">
                <a:solidFill>
                  <a:schemeClr val="tx1"/>
                </a:solidFill>
                <a:hlinkClick r:id="rId2"/>
              </a:rPr>
              <a:t>EDA with SQL</a:t>
            </a:r>
            <a:endParaRPr lang="en-US" dirty="0">
              <a:solidFill>
                <a:schemeClr val="tx1"/>
              </a:solidFill>
            </a:endParaRP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solidFill>
                  <a:srgbClr val="0B49CB"/>
                </a:solidFill>
                <a:latin typeface="Microsoft JhengHei" panose="020B0604030504040204" charset="-120"/>
                <a:ea typeface="Microsoft JhengHei" panose="020B0604030504040204" charset="-120"/>
              </a:rPr>
              <a:t>Interactive Map with Folium</a:t>
            </a: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38200" y="1804417"/>
            <a:ext cx="10890503" cy="3608832"/>
          </a:xfrm>
        </p:spPr>
        <p:txBody>
          <a:bodyPr>
            <a:normAutofit/>
          </a:bodyPr>
          <a:lstStyle/>
          <a:p>
            <a:pPr marL="0" indent="0">
              <a:buNone/>
            </a:pPr>
            <a:r>
              <a:rPr lang="en-US" sz="2200" dirty="0"/>
              <a:t>This parts consists of the creation and addition of objects to a Folium map. All launch sites, as well as the successful and unsuccessful launches for each site, were displayed on a map using marker objects. The distances between a launch location and its surroundings were calculated using line objects.</a:t>
            </a:r>
          </a:p>
          <a:p>
            <a:pPr marL="0" indent="0">
              <a:buNone/>
            </a:pPr>
            <a:r>
              <a:rPr lang="en-US" sz="2200" dirty="0"/>
              <a:t>By adding these objects, the following geographical patterns about launch sites were found:</a:t>
            </a:r>
          </a:p>
          <a:p>
            <a:pPr marL="342900" lvl="1" indent="-342900">
              <a:spcBef>
                <a:spcPts val="1000"/>
              </a:spcBef>
            </a:pPr>
            <a:r>
              <a:rPr lang="en-US" sz="2200" dirty="0"/>
              <a:t>Launch sites in close proximity to railways.</a:t>
            </a:r>
          </a:p>
          <a:p>
            <a:pPr marL="342900" lvl="1" indent="-342900">
              <a:spcBef>
                <a:spcPts val="1000"/>
              </a:spcBef>
            </a:pPr>
            <a:r>
              <a:rPr lang="en-US" sz="2200" dirty="0"/>
              <a:t>Launch sites in close proximity to highways.</a:t>
            </a:r>
          </a:p>
          <a:p>
            <a:pPr marL="342900" lvl="1" indent="-342900">
              <a:spcBef>
                <a:spcPts val="1000"/>
              </a:spcBef>
            </a:pPr>
            <a:r>
              <a:rPr lang="en-US" sz="2200" dirty="0"/>
              <a:t>Launch sites in close proximity to coastlines.</a:t>
            </a:r>
          </a:p>
          <a:p>
            <a:pPr marL="342900" lvl="1" indent="-342900">
              <a:spcBef>
                <a:spcPts val="1000"/>
              </a:spcBef>
            </a:pPr>
            <a:r>
              <a:rPr lang="en-US" sz="2200" dirty="0"/>
              <a:t>Launch sites keep certain distance away from cities and inhabited areas.</a:t>
            </a:r>
          </a:p>
          <a:p>
            <a:pPr marL="0" indent="0">
              <a:buNone/>
            </a:pPr>
            <a:endParaRPr lang="en-US" sz="2200" dirty="0"/>
          </a:p>
        </p:txBody>
      </p:sp>
      <p:sp>
        <p:nvSpPr>
          <p:cNvPr id="4" name="TextBox 3">
            <a:extLst>
              <a:ext uri="{FF2B5EF4-FFF2-40B4-BE49-F238E27FC236}">
                <a16:creationId xmlns:a16="http://schemas.microsoft.com/office/drawing/2014/main" id="{22477B28-2516-5F18-B97F-EFFD2E58E56A}"/>
              </a:ext>
            </a:extLst>
          </p:cNvPr>
          <p:cNvSpPr txBox="1"/>
          <p:nvPr/>
        </p:nvSpPr>
        <p:spPr>
          <a:xfrm>
            <a:off x="707136" y="5620512"/>
            <a:ext cx="6266688" cy="369332"/>
          </a:xfrm>
          <a:prstGeom prst="rect">
            <a:avLst/>
          </a:prstGeom>
          <a:noFill/>
        </p:spPr>
        <p:txBody>
          <a:bodyPr wrap="square" rtlCol="0">
            <a:spAutoFit/>
          </a:bodyPr>
          <a:lstStyle/>
          <a:p>
            <a:r>
              <a:rPr lang="fr-FR" dirty="0" err="1"/>
              <a:t>Github</a:t>
            </a:r>
            <a:r>
              <a:rPr lang="fr-FR" dirty="0"/>
              <a:t> URL: </a:t>
            </a:r>
            <a:r>
              <a:rPr lang="fr-FR" dirty="0">
                <a:hlinkClick r:id="rId3"/>
              </a:rPr>
              <a:t>Interactive </a:t>
            </a:r>
            <a:r>
              <a:rPr lang="fr-FR" dirty="0" err="1">
                <a:hlinkClick r:id="rId3"/>
              </a:rPr>
              <a:t>Map</a:t>
            </a:r>
            <a:r>
              <a:rPr lang="fr-FR" dirty="0">
                <a:hlinkClick r:id="rId3"/>
              </a:rPr>
              <a:t> </a:t>
            </a:r>
            <a:r>
              <a:rPr lang="fr-FR" dirty="0" err="1">
                <a:hlinkClick r:id="rId3"/>
              </a:rPr>
              <a:t>with</a:t>
            </a:r>
            <a:r>
              <a:rPr lang="fr-FR" dirty="0">
                <a:hlinkClick r:id="rId3"/>
              </a:rPr>
              <a:t> </a:t>
            </a:r>
            <a:r>
              <a:rPr lang="fr-FR" dirty="0" err="1">
                <a:hlinkClick r:id="rId3"/>
              </a:rPr>
              <a:t>Folium</a:t>
            </a:r>
            <a:endParaRPr lang="en-US" dirty="0"/>
          </a:p>
        </p:txBody>
      </p:sp>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solidFill>
                  <a:srgbClr val="0B49CB"/>
                </a:solidFill>
                <a:latin typeface="Microsoft JhengHei" panose="020B0604030504040204" charset="-120"/>
                <a:ea typeface="Microsoft JhengHei" panose="020B0604030504040204" charset="-120"/>
              </a:rPr>
              <a:t>Dashboard with </a:t>
            </a:r>
            <a:r>
              <a:rPr lang="en-US" dirty="0" err="1">
                <a:solidFill>
                  <a:srgbClr val="0B49CB"/>
                </a:solidFill>
                <a:latin typeface="Microsoft JhengHei" panose="020B0604030504040204" charset="-120"/>
                <a:ea typeface="Microsoft JhengHei" panose="020B0604030504040204" charset="-120"/>
              </a:rPr>
              <a:t>Plotly</a:t>
            </a:r>
            <a:r>
              <a:rPr lang="en-US" dirty="0">
                <a:solidFill>
                  <a:srgbClr val="0B49CB"/>
                </a:solidFill>
                <a:latin typeface="Microsoft JhengHei" panose="020B0604030504040204" charset="-120"/>
                <a:ea typeface="Microsoft JhengHei" panose="020B0604030504040204" charset="-120"/>
              </a:rPr>
              <a:t> Dash</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3771328"/>
          </a:xfrm>
        </p:spPr>
        <p:txBody>
          <a:bodyPr/>
          <a:lstStyle/>
          <a:p>
            <a:r>
              <a:rPr lang="en-US" dirty="0"/>
              <a:t>A pie chart displaying each site's successful launch. This graph is helpful since it allows you to display the success rate of launches on specific sites or visualize the distribution of landing outcomes across all launch locations.</a:t>
            </a:r>
          </a:p>
          <a:p>
            <a:r>
              <a:rPr lang="en-US" dirty="0"/>
              <a:t>A scatter diagram illustrating the relationship between landing success and the mass of various boosters. The site(s) and payload mass are the dashboard's two inputs. This chart is helpful since it allows you to see how different factors influence the results of the landing.</a:t>
            </a:r>
          </a:p>
        </p:txBody>
      </p:sp>
      <p:sp>
        <p:nvSpPr>
          <p:cNvPr id="3" name="TextBox 2">
            <a:extLst>
              <a:ext uri="{FF2B5EF4-FFF2-40B4-BE49-F238E27FC236}">
                <a16:creationId xmlns:a16="http://schemas.microsoft.com/office/drawing/2014/main" id="{20963ADD-CF5F-4D37-F090-F45267BCF604}"/>
              </a:ext>
            </a:extLst>
          </p:cNvPr>
          <p:cNvSpPr txBox="1"/>
          <p:nvPr/>
        </p:nvSpPr>
        <p:spPr>
          <a:xfrm>
            <a:off x="838200" y="5718048"/>
            <a:ext cx="6781800" cy="369332"/>
          </a:xfrm>
          <a:prstGeom prst="rect">
            <a:avLst/>
          </a:prstGeom>
          <a:noFill/>
        </p:spPr>
        <p:txBody>
          <a:bodyPr wrap="square" rtlCol="0">
            <a:spAutoFit/>
          </a:bodyPr>
          <a:lstStyle/>
          <a:p>
            <a:r>
              <a:rPr lang="fr-FR" dirty="0" err="1"/>
              <a:t>Github</a:t>
            </a:r>
            <a:r>
              <a:rPr lang="fr-FR" dirty="0"/>
              <a:t> URL: </a:t>
            </a:r>
            <a:r>
              <a:rPr lang="fr-FR" dirty="0">
                <a:hlinkClick r:id="rId2" action="ppaction://hlinkfile"/>
              </a:rPr>
              <a:t>SpaceX Dashboard</a:t>
            </a:r>
            <a:endParaRPr lang="en-US" dirty="0"/>
          </a:p>
        </p:txBody>
      </p:sp>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solidFill>
                  <a:srgbClr val="0B49CB"/>
                </a:solidFill>
                <a:latin typeface="Microsoft JhengHei" panose="020B0604030504040204" charset="-120"/>
                <a:ea typeface="Microsoft JhengHei" panose="020B0604030504040204" charset="-120"/>
              </a:rPr>
              <a:t>Predictive Analysis (Classification)</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7147560" cy="4351338"/>
          </a:xfrm>
        </p:spPr>
        <p:txBody>
          <a:bodyPr>
            <a:normAutofit fontScale="92500"/>
          </a:bodyPr>
          <a:lstStyle/>
          <a:p>
            <a:pPr marL="514350" indent="-514350">
              <a:lnSpc>
                <a:spcPct val="150000"/>
              </a:lnSpc>
              <a:buFont typeface="+mj-lt"/>
              <a:buAutoNum type="arabicPeriod"/>
            </a:pPr>
            <a:r>
              <a:rPr lang="en-ZA" altLang="en-GB" sz="2200" dirty="0">
                <a:latin typeface="Microsoft JhengHei" panose="020B0604030504040204" charset="-120"/>
                <a:ea typeface="Microsoft JhengHei" panose="020B0604030504040204" charset="-120"/>
              </a:rPr>
              <a:t>Create a column for “Class”.</a:t>
            </a:r>
          </a:p>
          <a:p>
            <a:pPr marL="514350" indent="-514350">
              <a:lnSpc>
                <a:spcPct val="150000"/>
              </a:lnSpc>
              <a:buFont typeface="+mj-lt"/>
              <a:buAutoNum type="arabicPeriod"/>
            </a:pPr>
            <a:r>
              <a:rPr lang="en-ZA" altLang="en-GB" sz="2200" dirty="0">
                <a:latin typeface="Microsoft JhengHei" panose="020B0604030504040204" charset="-120"/>
                <a:ea typeface="Microsoft JhengHei" panose="020B0604030504040204" charset="-120"/>
              </a:rPr>
              <a:t>Standardize the data.</a:t>
            </a:r>
          </a:p>
          <a:p>
            <a:pPr marL="514350" indent="-514350">
              <a:lnSpc>
                <a:spcPct val="150000"/>
              </a:lnSpc>
              <a:buFont typeface="+mj-lt"/>
              <a:buAutoNum type="arabicPeriod"/>
            </a:pPr>
            <a:r>
              <a:rPr lang="en-ZA" altLang="en-GB" sz="2200" dirty="0">
                <a:latin typeface="Microsoft JhengHei" panose="020B0604030504040204" charset="-120"/>
                <a:ea typeface="Microsoft JhengHei" panose="020B0604030504040204" charset="-120"/>
              </a:rPr>
              <a:t>Split into training and test set.</a:t>
            </a:r>
          </a:p>
          <a:p>
            <a:pPr marL="514350" indent="-514350">
              <a:lnSpc>
                <a:spcPct val="150000"/>
              </a:lnSpc>
              <a:buFont typeface="+mj-lt"/>
              <a:buAutoNum type="arabicPeriod"/>
            </a:pPr>
            <a:r>
              <a:rPr lang="en-ZA" altLang="en-GB" sz="2200" dirty="0">
                <a:latin typeface="Microsoft JhengHei" panose="020B0604030504040204" charset="-120"/>
                <a:ea typeface="Microsoft JhengHei" panose="020B0604030504040204" charset="-120"/>
              </a:rPr>
              <a:t>Find best Hyperparameter for SVM, Decision Trees, K-Nearest Neighbours and Logistic Regression.</a:t>
            </a:r>
          </a:p>
          <a:p>
            <a:pPr marL="514350" indent="-514350">
              <a:lnSpc>
                <a:spcPct val="150000"/>
              </a:lnSpc>
              <a:buFont typeface="+mj-lt"/>
              <a:buAutoNum type="arabicPeriod"/>
            </a:pPr>
            <a:r>
              <a:rPr lang="en-ZA" altLang="en-GB" sz="2200" dirty="0">
                <a:latin typeface="Microsoft JhengHei" panose="020B0604030504040204" charset="-120"/>
                <a:ea typeface="Microsoft JhengHei" panose="020B0604030504040204" charset="-120"/>
              </a:rPr>
              <a:t>Use test data to evaluate models </a:t>
            </a:r>
            <a:r>
              <a:rPr lang="en-ZA" altLang="en-GB" sz="2200" dirty="0">
                <a:latin typeface="Microsoft JhengHei" panose="020B0604030504040204" charset="-120"/>
                <a:ea typeface="Microsoft JhengHei" panose="020B0604030504040204" charset="-120"/>
                <a:sym typeface="+mn-ea"/>
              </a:rPr>
              <a:t>based on their accuracy scores and confusion matrix.</a:t>
            </a:r>
            <a:endParaRPr lang="en-ZA" altLang="en-GB" sz="2200" dirty="0">
              <a:latin typeface="Microsoft JhengHei" panose="020B0604030504040204" charset="-120"/>
              <a:ea typeface="Microsoft JhengHei" panose="020B0604030504040204" charset="-120"/>
            </a:endParaRPr>
          </a:p>
          <a:p>
            <a:pPr marL="514350" indent="-514350">
              <a:buFont typeface="+mj-lt"/>
              <a:buAutoNum type="arabicPeriod"/>
            </a:pPr>
            <a:endParaRPr lang="en-US" dirty="0"/>
          </a:p>
        </p:txBody>
      </p:sp>
      <p:sp>
        <p:nvSpPr>
          <p:cNvPr id="3" name="TextBox 2">
            <a:extLst>
              <a:ext uri="{FF2B5EF4-FFF2-40B4-BE49-F238E27FC236}">
                <a16:creationId xmlns:a16="http://schemas.microsoft.com/office/drawing/2014/main" id="{0904CC7E-8849-D6E6-C126-93A95DCAD7B6}"/>
              </a:ext>
            </a:extLst>
          </p:cNvPr>
          <p:cNvSpPr txBox="1"/>
          <p:nvPr/>
        </p:nvSpPr>
        <p:spPr>
          <a:xfrm>
            <a:off x="7156704" y="1548384"/>
            <a:ext cx="5035296" cy="646331"/>
          </a:xfrm>
          <a:prstGeom prst="rect">
            <a:avLst/>
          </a:prstGeom>
          <a:noFill/>
        </p:spPr>
        <p:txBody>
          <a:bodyPr wrap="square" rtlCol="0">
            <a:spAutoFit/>
          </a:bodyPr>
          <a:lstStyle/>
          <a:p>
            <a:r>
              <a:rPr lang="fr-FR" dirty="0" err="1"/>
              <a:t>Github</a:t>
            </a:r>
            <a:r>
              <a:rPr lang="fr-FR" dirty="0"/>
              <a:t> URL: </a:t>
            </a:r>
            <a:r>
              <a:rPr lang="fr-FR" dirty="0">
                <a:hlinkClick r:id="rId2" action="ppaction://hlinkfile"/>
              </a:rPr>
              <a:t>SpaceX Machine Learning </a:t>
            </a:r>
            <a:r>
              <a:rPr lang="fr-FR" dirty="0" err="1">
                <a:hlinkClick r:id="rId2" action="ppaction://hlinkfile"/>
              </a:rPr>
              <a:t>Prediction</a:t>
            </a:r>
            <a:endParaRPr lang="fr-FR" dirty="0"/>
          </a:p>
          <a:p>
            <a:endParaRPr lang="en-US" dirty="0"/>
          </a:p>
        </p:txBody>
      </p:sp>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2166176"/>
            <a:ext cx="10515600" cy="2954464"/>
          </a:xfrm>
        </p:spPr>
        <p:txBody>
          <a:bodyPr/>
          <a:lstStyle/>
          <a:p>
            <a:pPr>
              <a:lnSpc>
                <a:spcPct val="150000"/>
              </a:lnSpc>
            </a:pPr>
            <a:r>
              <a:rPr lang="en-ZA" altLang="en-US" dirty="0"/>
              <a:t>The results of the e</a:t>
            </a:r>
            <a:r>
              <a:rPr lang="en-US" dirty="0" err="1"/>
              <a:t>xploratory</a:t>
            </a:r>
            <a:r>
              <a:rPr lang="en-US" dirty="0"/>
              <a:t> data analysis re</a:t>
            </a:r>
            <a:r>
              <a:rPr lang="en-ZA" altLang="en-US" dirty="0" err="1"/>
              <a:t>vealed</a:t>
            </a:r>
            <a:r>
              <a:rPr lang="en-ZA" altLang="en-US" dirty="0"/>
              <a:t> that the success rate of the Falcon 9 landings was 67%.</a:t>
            </a:r>
          </a:p>
          <a:p>
            <a:pPr>
              <a:lnSpc>
                <a:spcPct val="150000"/>
              </a:lnSpc>
            </a:pPr>
            <a:r>
              <a:rPr lang="en-ZA" altLang="en-US" dirty="0"/>
              <a:t>The p</a:t>
            </a:r>
            <a:r>
              <a:rPr lang="en-US" dirty="0" err="1"/>
              <a:t>redictive</a:t>
            </a:r>
            <a:r>
              <a:rPr lang="en-US" dirty="0"/>
              <a:t> analysis results </a:t>
            </a:r>
            <a:r>
              <a:rPr lang="en-ZA" altLang="en-US" dirty="0"/>
              <a:t>showed that the Decision Tree algorithm was the best classification method with an accuracy of 94%</a:t>
            </a:r>
            <a:endParaRPr lang="en-US" dirty="0"/>
          </a:p>
          <a:p>
            <a:pPr marL="0" indent="0">
              <a:lnSpc>
                <a:spcPct val="150000"/>
              </a:lnSpc>
              <a:buNone/>
            </a:pPr>
            <a:endParaRPr lang="en-US" sz="2800" dirty="0">
              <a:solidFill>
                <a:schemeClr val="tx1">
                  <a:lumMod val="85000"/>
                  <a:lumOff val="15000"/>
                </a:schemeClr>
              </a:solidFill>
              <a:latin typeface="Microsoft JhengHei" panose="020B0604030504040204" charset="-120"/>
              <a:ea typeface="Microsoft JhengHei" panose="020B0604030504040204" charset="-120"/>
            </a:endParaRPr>
          </a:p>
          <a:p>
            <a:pPr>
              <a:lnSpc>
                <a:spcPct val="150000"/>
              </a:lnSpc>
            </a:pPr>
            <a:endParaRPr lang="en-US" dirty="0"/>
          </a:p>
        </p:txBody>
      </p:sp>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fontScale="90000"/>
          </a:bodyPr>
          <a:lstStyle/>
          <a:p>
            <a:r>
              <a:rPr lang="en-US" dirty="0">
                <a:solidFill>
                  <a:srgbClr val="0B49CB"/>
                </a:solidFill>
                <a:latin typeface="Microsoft JhengHei" panose="020B0604030504040204" charset="-120"/>
                <a:ea typeface="Microsoft JhengHei" panose="020B0604030504040204" charset="-120"/>
              </a:rPr>
              <a:t>DISCUSSION</a:t>
            </a:r>
            <a:r>
              <a:rPr lang="en-US" dirty="0"/>
              <a:t> - </a:t>
            </a:r>
            <a:r>
              <a:rPr lang="en-US" dirty="0">
                <a:solidFill>
                  <a:srgbClr val="0B49CB"/>
                </a:solidFill>
                <a:latin typeface="Microsoft JhengHei" panose="020B0604030504040204" charset="-120"/>
                <a:ea typeface="Microsoft JhengHei" panose="020B0604030504040204" charset="-120"/>
              </a:rPr>
              <a:t>Flight Number vs. Launch Site</a:t>
            </a:r>
            <a:br>
              <a:rPr lang="en-US" dirty="0">
                <a:solidFill>
                  <a:srgbClr val="0B49CB"/>
                </a:solidFill>
                <a:latin typeface="Microsoft JhengHei" panose="020B0604030504040204" charset="-120"/>
                <a:ea typeface="Microsoft JhengHei" panose="020B0604030504040204" charset="-120"/>
              </a:rPr>
            </a:br>
            <a:endParaRPr lang="en-US" dirty="0"/>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587333" y="1831447"/>
            <a:ext cx="5507593" cy="3191657"/>
          </a:xfrm>
        </p:spPr>
        <p:txBody>
          <a:bodyPr/>
          <a:lstStyle/>
          <a:p>
            <a:r>
              <a:rPr lang="en-US" dirty="0"/>
              <a:t>The successful launches are shown by blue dots, whereas the failed launches are represented by red dots.</a:t>
            </a:r>
          </a:p>
          <a:p>
            <a:r>
              <a:rPr lang="en-US" dirty="0"/>
              <a:t>This graph demonstrates that as the number of flights increased, so did the success rate.</a:t>
            </a:r>
          </a:p>
          <a:p>
            <a:endParaRPr lang="en-US" dirty="0"/>
          </a:p>
        </p:txBody>
      </p:sp>
      <p:pic>
        <p:nvPicPr>
          <p:cNvPr id="4" name="Content Placeholder 1">
            <a:extLst>
              <a:ext uri="{FF2B5EF4-FFF2-40B4-BE49-F238E27FC236}">
                <a16:creationId xmlns:a16="http://schemas.microsoft.com/office/drawing/2014/main" id="{54251C60-AFE1-F47D-A287-087E40F8C302}"/>
              </a:ext>
            </a:extLst>
          </p:cNvPr>
          <p:cNvPicPr>
            <a:picLocks noChangeAspect="1"/>
          </p:cNvPicPr>
          <p:nvPr/>
        </p:nvPicPr>
        <p:blipFill>
          <a:blip r:embed="rId3"/>
          <a:stretch>
            <a:fillRect/>
          </a:stretch>
        </p:blipFill>
        <p:spPr>
          <a:xfrm>
            <a:off x="387000" y="1517630"/>
            <a:ext cx="6084000" cy="4179847"/>
          </a:xfrm>
          <a:prstGeom prst="rect">
            <a:avLst/>
          </a:prstGeom>
        </p:spPr>
      </p:pic>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5"/>
            <a:ext cx="10515600" cy="1325563"/>
          </a:xfrm>
        </p:spPr>
        <p:txBody>
          <a:bodyPr anchor="ctr">
            <a:normAutofit/>
          </a:bodyPr>
          <a:lstStyle/>
          <a:p>
            <a:pPr marL="0" indent="0">
              <a:buNone/>
            </a:pPr>
            <a:r>
              <a:rPr lang="en-US"/>
              <a:t>Payload vs. Launch Site</a:t>
            </a:r>
          </a:p>
        </p:txBody>
      </p:sp>
      <p:pic>
        <p:nvPicPr>
          <p:cNvPr id="5" name="Content Placeholder 1">
            <a:extLst>
              <a:ext uri="{FF2B5EF4-FFF2-40B4-BE49-F238E27FC236}">
                <a16:creationId xmlns:a16="http://schemas.microsoft.com/office/drawing/2014/main" id="{BB8D2760-DD50-F830-941B-D5099CE310A3}"/>
              </a:ext>
            </a:extLst>
          </p:cNvPr>
          <p:cNvPicPr>
            <a:picLocks noGrp="1" noChangeAspect="1"/>
          </p:cNvPicPr>
          <p:nvPr>
            <p:ph sz="half" idx="1"/>
          </p:nvPr>
        </p:nvPicPr>
        <p:blipFill>
          <a:blip r:embed="rId2"/>
          <a:stretch>
            <a:fillRect/>
          </a:stretch>
        </p:blipFill>
        <p:spPr>
          <a:xfrm>
            <a:off x="687474" y="1499770"/>
            <a:ext cx="6105211" cy="4802187"/>
          </a:xfrm>
          <a:prstGeom prst="rect">
            <a:avLst/>
          </a:prstGeom>
          <a:noFill/>
        </p:spPr>
      </p:pic>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943412" y="1980352"/>
            <a:ext cx="4561114" cy="2897296"/>
          </a:xfrm>
        </p:spPr>
        <p:txBody>
          <a:bodyPr>
            <a:normAutofit/>
          </a:bodyPr>
          <a:lstStyle/>
          <a:p>
            <a:pPr algn="just"/>
            <a:r>
              <a:rPr lang="en-ZA" altLang="en-CA" sz="2400" dirty="0"/>
              <a:t>For the VAFB-SLC </a:t>
            </a:r>
            <a:r>
              <a:rPr lang="en-ZA" altLang="en-CA" sz="2400" dirty="0" err="1"/>
              <a:t>launchsite</a:t>
            </a:r>
            <a:r>
              <a:rPr lang="en-ZA" altLang="en-CA" sz="2400" dirty="0"/>
              <a:t> there are no rockets launched for heavy payload mass</a:t>
            </a:r>
          </a:p>
          <a:p>
            <a:pPr algn="just"/>
            <a:r>
              <a:rPr lang="en-US" sz="2400" dirty="0"/>
              <a:t>No conclusions could be made using this metric because there appears to be a poor correlation between Payload and Launch Site.</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t>Success Rate vs. Orbit Type</a:t>
            </a:r>
          </a:p>
        </p:txBody>
      </p:sp>
      <p:pic>
        <p:nvPicPr>
          <p:cNvPr id="8" name="Content Placeholder 1">
            <a:extLst>
              <a:ext uri="{FF2B5EF4-FFF2-40B4-BE49-F238E27FC236}">
                <a16:creationId xmlns:a16="http://schemas.microsoft.com/office/drawing/2014/main" id="{3D909323-95BC-BBB0-3365-52B7388335C9}"/>
              </a:ext>
            </a:extLst>
          </p:cNvPr>
          <p:cNvPicPr>
            <a:picLocks noGrp="1" noChangeAspect="1"/>
          </p:cNvPicPr>
          <p:nvPr>
            <p:ph sz="half" idx="1"/>
          </p:nvPr>
        </p:nvPicPr>
        <p:blipFill>
          <a:blip r:embed="rId2"/>
          <a:stretch>
            <a:fillRect/>
          </a:stretch>
        </p:blipFill>
        <p:spPr>
          <a:xfrm>
            <a:off x="838200" y="1617785"/>
            <a:ext cx="5803760" cy="455917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798613" y="2207364"/>
            <a:ext cx="5181600" cy="2577699"/>
          </a:xfrm>
        </p:spPr>
        <p:txBody>
          <a:bodyPr>
            <a:normAutofit/>
          </a:bodyPr>
          <a:lstStyle/>
          <a:p>
            <a:pPr algn="just">
              <a:lnSpc>
                <a:spcPct val="150000"/>
              </a:lnSpc>
            </a:pPr>
            <a:r>
              <a:rPr lang="en-US" sz="2400" dirty="0"/>
              <a:t>Orbits SSO, HEO, GEO, and ES-L1 have </a:t>
            </a:r>
            <a:r>
              <a:rPr lang="en-ZA" altLang="en-US" sz="2400" dirty="0"/>
              <a:t>100%</a:t>
            </a:r>
            <a:r>
              <a:rPr lang="en-US" sz="2400" dirty="0"/>
              <a:t> success rates</a:t>
            </a:r>
            <a:r>
              <a:rPr lang="en-ZA" altLang="en-US" sz="2400" dirty="0"/>
              <a:t>.</a:t>
            </a:r>
            <a:r>
              <a:rPr lang="en-US" sz="2400" dirty="0"/>
              <a:t> </a:t>
            </a:r>
          </a:p>
          <a:p>
            <a:pPr algn="just">
              <a:lnSpc>
                <a:spcPct val="150000"/>
              </a:lnSpc>
            </a:pPr>
            <a:r>
              <a:rPr lang="en-US" sz="2400" dirty="0"/>
              <a:t>SO </a:t>
            </a:r>
            <a:r>
              <a:rPr lang="en-ZA" altLang="en-US" sz="2400" dirty="0"/>
              <a:t>orbit did not have any successful launches</a:t>
            </a:r>
            <a:r>
              <a:rPr lang="en-US" sz="2400" dirty="0"/>
              <a:t>.</a:t>
            </a:r>
          </a:p>
          <a:p>
            <a:endParaRPr lang="en-US" dirty="0"/>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solidFill>
                  <a:srgbClr val="0B49CB"/>
                </a:solidFill>
                <a:latin typeface="Microsoft JhengHei" panose="020B0604030504040204" charset="-120"/>
                <a:ea typeface="Microsoft JhengHei" panose="020B0604030504040204" charset="-120"/>
              </a:rPr>
              <a:t>Flight Number vs. Orbit Type</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871317" y="1726199"/>
            <a:ext cx="4953739" cy="3790765"/>
          </a:xfrm>
        </p:spPr>
        <p:txBody>
          <a:bodyPr>
            <a:normAutofit fontScale="92500" lnSpcReduction="20000"/>
          </a:bodyPr>
          <a:lstStyle/>
          <a:p>
            <a:pPr algn="just"/>
            <a:r>
              <a:rPr lang="en-ZA" altLang="en-US" sz="2400" dirty="0"/>
              <a:t>I</a:t>
            </a:r>
            <a:r>
              <a:rPr lang="en-US" sz="2400" dirty="0"/>
              <a:t>n the LEO orbit</a:t>
            </a:r>
            <a:r>
              <a:rPr lang="en-ZA" altLang="en-US" sz="2400" dirty="0"/>
              <a:t>, </a:t>
            </a:r>
            <a:r>
              <a:rPr lang="en-US" sz="2400" dirty="0"/>
              <a:t> the </a:t>
            </a:r>
            <a:r>
              <a:rPr lang="en-ZA" altLang="en-US" sz="2400" dirty="0"/>
              <a:t>s</a:t>
            </a:r>
            <a:r>
              <a:rPr lang="en-US" sz="2400" dirty="0" err="1"/>
              <a:t>uccess</a:t>
            </a:r>
            <a:r>
              <a:rPr lang="en-US" sz="2400" dirty="0"/>
              <a:t> </a:t>
            </a:r>
            <a:r>
              <a:rPr lang="en-ZA" altLang="en-US" sz="2400" dirty="0"/>
              <a:t>is positively correlated to the</a:t>
            </a:r>
            <a:r>
              <a:rPr lang="en-US" sz="2400" dirty="0"/>
              <a:t> the number of flights</a:t>
            </a:r>
            <a:r>
              <a:rPr lang="en-ZA" altLang="en-US" sz="2400" dirty="0"/>
              <a:t>.</a:t>
            </a:r>
          </a:p>
          <a:p>
            <a:pPr algn="just"/>
            <a:r>
              <a:rPr lang="en-ZA" altLang="en-US" sz="2400" dirty="0"/>
              <a:t>T</a:t>
            </a:r>
            <a:r>
              <a:rPr lang="en-US" sz="2400" dirty="0"/>
              <a:t>here seems to be no correlation between flight number in </a:t>
            </a:r>
            <a:r>
              <a:rPr lang="en-ZA" altLang="en-US" sz="2400" dirty="0"/>
              <a:t>the </a:t>
            </a:r>
            <a:r>
              <a:rPr lang="en-US" sz="2400" dirty="0"/>
              <a:t>GTO orbit.</a:t>
            </a:r>
          </a:p>
          <a:p>
            <a:pPr algn="just"/>
            <a:r>
              <a:rPr lang="en-ZA" altLang="en-US" sz="2400" dirty="0"/>
              <a:t>The SSO orbit has a 100% success rate however with fewer flights than the other orbits.</a:t>
            </a:r>
          </a:p>
          <a:p>
            <a:pPr algn="just">
              <a:lnSpc>
                <a:spcPct val="100000"/>
              </a:lnSpc>
            </a:pPr>
            <a:r>
              <a:rPr lang="en-ZA" altLang="en-US" sz="2400" dirty="0"/>
              <a:t>Flights numbers greater than 40 have a higher success rate than flight numbers between 0-40.</a:t>
            </a:r>
          </a:p>
          <a:p>
            <a:pPr algn="just"/>
            <a:endParaRPr lang="en-ZA" altLang="en-US" sz="2400" dirty="0"/>
          </a:p>
          <a:p>
            <a:pPr algn="just"/>
            <a:endParaRPr lang="en-US" sz="2400" dirty="0"/>
          </a:p>
          <a:p>
            <a:endParaRPr lang="en-US" dirty="0"/>
          </a:p>
        </p:txBody>
      </p:sp>
      <p:pic>
        <p:nvPicPr>
          <p:cNvPr id="7" name="Content Placeholder 1">
            <a:extLst>
              <a:ext uri="{FF2B5EF4-FFF2-40B4-BE49-F238E27FC236}">
                <a16:creationId xmlns:a16="http://schemas.microsoft.com/office/drawing/2014/main" id="{2791C73A-E810-4456-21B5-B2FBA944F4E0}"/>
              </a:ext>
            </a:extLst>
          </p:cNvPr>
          <p:cNvPicPr>
            <a:picLocks noGrp="1" noChangeAspect="1"/>
          </p:cNvPicPr>
          <p:nvPr>
            <p:ph sz="half" idx="1"/>
          </p:nvPr>
        </p:nvPicPr>
        <p:blipFill>
          <a:blip r:embed="rId2"/>
          <a:stretch>
            <a:fillRect/>
          </a:stretch>
        </p:blipFill>
        <p:spPr>
          <a:xfrm>
            <a:off x="205416" y="1690688"/>
            <a:ext cx="6665901" cy="4206120"/>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solidFill>
                  <a:srgbClr val="0B49CB"/>
                </a:solidFill>
                <a:latin typeface="Microsoft JhengHei" panose="020B0604030504040204" charset="-120"/>
                <a:ea typeface="Microsoft JhengHei" panose="020B0604030504040204" charset="-120"/>
              </a:rPr>
              <a:t>Payload vs. Orbit Type</a:t>
            </a:r>
          </a:p>
        </p:txBody>
      </p:sp>
      <p:pic>
        <p:nvPicPr>
          <p:cNvPr id="4" name="Content Placeholder 1">
            <a:extLst>
              <a:ext uri="{FF2B5EF4-FFF2-40B4-BE49-F238E27FC236}">
                <a16:creationId xmlns:a16="http://schemas.microsoft.com/office/drawing/2014/main" id="{9E12A9DC-4DE4-0B5B-B248-826784DDE7FD}"/>
              </a:ext>
            </a:extLst>
          </p:cNvPr>
          <p:cNvPicPr>
            <a:picLocks noGrp="1" noChangeAspect="1"/>
          </p:cNvPicPr>
          <p:nvPr>
            <p:ph sz="half" idx="2"/>
          </p:nvPr>
        </p:nvPicPr>
        <p:blipFill>
          <a:blip r:embed="rId2"/>
          <a:stretch>
            <a:fillRect/>
          </a:stretch>
        </p:blipFill>
        <p:spPr>
          <a:xfrm>
            <a:off x="338138" y="1491449"/>
            <a:ext cx="5757862" cy="4358935"/>
          </a:xfrm>
          <a:prstGeom prst="rect">
            <a:avLst/>
          </a:prstGeom>
        </p:spPr>
      </p:pic>
      <p:sp>
        <p:nvSpPr>
          <p:cNvPr id="5" name="TextBox 4">
            <a:extLst>
              <a:ext uri="{FF2B5EF4-FFF2-40B4-BE49-F238E27FC236}">
                <a16:creationId xmlns:a16="http://schemas.microsoft.com/office/drawing/2014/main" id="{D71746D5-4D6B-5A72-D781-86400AD89DD4}"/>
              </a:ext>
            </a:extLst>
          </p:cNvPr>
          <p:cNvSpPr txBox="1"/>
          <p:nvPr/>
        </p:nvSpPr>
        <p:spPr>
          <a:xfrm>
            <a:off x="6249881" y="1873188"/>
            <a:ext cx="5603982" cy="2590453"/>
          </a:xfrm>
          <a:prstGeom prst="rect">
            <a:avLst/>
          </a:prstGeom>
          <a:noFill/>
        </p:spPr>
        <p:txBody>
          <a:bodyPr wrap="square" rtlCol="0">
            <a:spAutoFit/>
          </a:bodyPr>
          <a:lstStyle/>
          <a:p>
            <a:pPr marL="228600" indent="-228600" algn="just">
              <a:spcBef>
                <a:spcPts val="1000"/>
              </a:spcBef>
              <a:buFont typeface="Arial"/>
              <a:buChar char="•"/>
            </a:pPr>
            <a:r>
              <a:rPr lang="en-US" sz="2200" dirty="0">
                <a:solidFill>
                  <a:srgbClr val="0070C0"/>
                </a:solidFill>
                <a:latin typeface="IBM Plex Mono Text" panose="020B0509050203000203" pitchFamily="49" charset="0"/>
              </a:rPr>
              <a:t>The success rate rises in the PO, SSO, LEO, and ISS orbits as payload weight increases.</a:t>
            </a:r>
          </a:p>
          <a:p>
            <a:pPr marL="228600" indent="-228600" algn="just">
              <a:spcBef>
                <a:spcPts val="1000"/>
              </a:spcBef>
              <a:buFont typeface="Arial"/>
              <a:buChar char="•"/>
            </a:pPr>
            <a:r>
              <a:rPr lang="en-US" sz="2200" dirty="0">
                <a:solidFill>
                  <a:srgbClr val="0070C0"/>
                </a:solidFill>
                <a:latin typeface="IBM Plex Mono Text" panose="020B0509050203000203" pitchFamily="49" charset="0"/>
              </a:rPr>
              <a:t>Because both successful and unsuccessful launches are frequently observed, there does not appear to be a direct association between orbit type and payload mass for GTO orbit.</a:t>
            </a:r>
          </a:p>
        </p:txBody>
      </p:sp>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3"/>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r>
              <a:rPr lang="en-US" sz="2200" dirty="0"/>
              <a:t>Discussion</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7158692" cy="1325563"/>
          </a:xfrm>
        </p:spPr>
        <p:txBody>
          <a:bodyPr anchor="ctr">
            <a:normAutofit/>
          </a:bodyPr>
          <a:lstStyle/>
          <a:p>
            <a:r>
              <a:rPr lang="en-US" dirty="0">
                <a:solidFill>
                  <a:srgbClr val="0B49CB"/>
                </a:solidFill>
                <a:latin typeface="Microsoft JhengHei" panose="020B0604030504040204" charset="-120"/>
                <a:ea typeface="Microsoft JhengHei" panose="020B0604030504040204" charset="-120"/>
              </a:rPr>
              <a:t>Launch Success Yearly Trend</a:t>
            </a:r>
          </a:p>
        </p:txBody>
      </p:sp>
      <p:pic>
        <p:nvPicPr>
          <p:cNvPr id="4" name="Content Placeholder 1">
            <a:extLst>
              <a:ext uri="{FF2B5EF4-FFF2-40B4-BE49-F238E27FC236}">
                <a16:creationId xmlns:a16="http://schemas.microsoft.com/office/drawing/2014/main" id="{4A24CD13-25E0-923E-85C3-00C13B2CC702}"/>
              </a:ext>
            </a:extLst>
          </p:cNvPr>
          <p:cNvPicPr>
            <a:picLocks noGrp="1" noChangeAspect="1"/>
          </p:cNvPicPr>
          <p:nvPr>
            <p:ph sz="half" idx="2"/>
          </p:nvPr>
        </p:nvPicPr>
        <p:blipFill>
          <a:blip r:embed="rId2"/>
          <a:stretch>
            <a:fillRect/>
          </a:stretch>
        </p:blipFill>
        <p:spPr>
          <a:xfrm>
            <a:off x="287074" y="1855433"/>
            <a:ext cx="6033325" cy="3923930"/>
          </a:xfrm>
          <a:prstGeom prst="rect">
            <a:avLst/>
          </a:prstGeom>
        </p:spPr>
      </p:pic>
      <p:sp>
        <p:nvSpPr>
          <p:cNvPr id="5" name="TextBox 4">
            <a:extLst>
              <a:ext uri="{FF2B5EF4-FFF2-40B4-BE49-F238E27FC236}">
                <a16:creationId xmlns:a16="http://schemas.microsoft.com/office/drawing/2014/main" id="{8142C9BE-2A7D-AD52-C136-6AE45867C447}"/>
              </a:ext>
            </a:extLst>
          </p:cNvPr>
          <p:cNvSpPr txBox="1"/>
          <p:nvPr/>
        </p:nvSpPr>
        <p:spPr>
          <a:xfrm>
            <a:off x="6622712" y="2967335"/>
            <a:ext cx="5282214" cy="1446550"/>
          </a:xfrm>
          <a:prstGeom prst="rect">
            <a:avLst/>
          </a:prstGeom>
          <a:noFill/>
        </p:spPr>
        <p:txBody>
          <a:bodyPr wrap="square" rtlCol="0">
            <a:spAutoFit/>
          </a:bodyPr>
          <a:lstStyle/>
          <a:p>
            <a:pPr marL="228600" indent="-228600" algn="just">
              <a:spcBef>
                <a:spcPts val="1000"/>
              </a:spcBef>
              <a:buFont typeface="Arial"/>
              <a:buChar char="•"/>
            </a:pPr>
            <a:r>
              <a:rPr lang="en-US" sz="2200" dirty="0">
                <a:solidFill>
                  <a:srgbClr val="0070C0"/>
                </a:solidFill>
                <a:latin typeface="IBM Plex Mono Text" panose="020B0509050203000203" pitchFamily="49" charset="0"/>
              </a:rPr>
              <a:t>As the years go by, the chart's overall trend indicates an increase in landing success rate. However, both 2018 and 2020 see a decline.</a:t>
            </a:r>
          </a:p>
        </p:txBody>
      </p:sp>
    </p:spTree>
    <p:extLst>
      <p:ext uri="{BB962C8B-B14F-4D97-AF65-F5344CB8AC3E}">
        <p14:creationId xmlns:p14="http://schemas.microsoft.com/office/powerpoint/2010/main" val="1817399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7158692" cy="1325563"/>
          </a:xfrm>
        </p:spPr>
        <p:txBody>
          <a:bodyPr anchor="ctr">
            <a:normAutofit/>
          </a:bodyPr>
          <a:lstStyle/>
          <a:p>
            <a:r>
              <a:rPr lang="en-US" dirty="0">
                <a:solidFill>
                  <a:srgbClr val="0B49CB"/>
                </a:solidFill>
                <a:latin typeface="Microsoft JhengHei" panose="020B0604030504040204" charset="-120"/>
                <a:ea typeface="Microsoft JhengHei" panose="020B0604030504040204" charset="-120"/>
              </a:rPr>
              <a:t>Launch Sites</a:t>
            </a:r>
          </a:p>
        </p:txBody>
      </p:sp>
      <p:sp>
        <p:nvSpPr>
          <p:cNvPr id="6" name="Content Placeholder 5">
            <a:extLst>
              <a:ext uri="{FF2B5EF4-FFF2-40B4-BE49-F238E27FC236}">
                <a16:creationId xmlns:a16="http://schemas.microsoft.com/office/drawing/2014/main" id="{663522B5-6EF7-D02E-B26F-E242520237DC}"/>
              </a:ext>
            </a:extLst>
          </p:cNvPr>
          <p:cNvSpPr>
            <a:spLocks noGrp="1"/>
          </p:cNvSpPr>
          <p:nvPr>
            <p:ph sz="half" idx="2"/>
          </p:nvPr>
        </p:nvSpPr>
        <p:spPr>
          <a:xfrm>
            <a:off x="674703" y="2349500"/>
            <a:ext cx="10572565" cy="1603375"/>
          </a:xfrm>
        </p:spPr>
        <p:txBody>
          <a:bodyPr/>
          <a:lstStyle/>
          <a:p>
            <a:pPr algn="just">
              <a:lnSpc>
                <a:spcPct val="100000"/>
              </a:lnSpc>
            </a:pPr>
            <a:r>
              <a:rPr lang="en-ZA" altLang="en-US" sz="2200" dirty="0"/>
              <a:t>The names of the launch sites are CCAFS LC-40, CCAFS SLC-40, KSC LC-39A, VAFB SLC-4E .</a:t>
            </a:r>
          </a:p>
          <a:p>
            <a:pPr algn="just">
              <a:lnSpc>
                <a:spcPct val="100000"/>
              </a:lnSpc>
            </a:pPr>
            <a:r>
              <a:rPr lang="en-ZA" altLang="en-US" sz="2200" dirty="0"/>
              <a:t>We used the DISTINCT clause was to return only the unique rows from the </a:t>
            </a:r>
            <a:r>
              <a:rPr lang="en-ZA" altLang="en-US" sz="2200" dirty="0" err="1"/>
              <a:t>launch_site</a:t>
            </a:r>
            <a:r>
              <a:rPr lang="en-ZA" altLang="en-US" sz="2200" dirty="0"/>
              <a:t> column.</a:t>
            </a:r>
          </a:p>
          <a:p>
            <a:pPr algn="just">
              <a:lnSpc>
                <a:spcPct val="100000"/>
              </a:lnSpc>
            </a:pPr>
            <a:endParaRPr lang="en-ZA" altLang="en-US" sz="2200" dirty="0"/>
          </a:p>
          <a:p>
            <a:endParaRPr lang="en-US" dirty="0"/>
          </a:p>
        </p:txBody>
      </p:sp>
    </p:spTree>
    <p:extLst>
      <p:ext uri="{BB962C8B-B14F-4D97-AF65-F5344CB8AC3E}">
        <p14:creationId xmlns:p14="http://schemas.microsoft.com/office/powerpoint/2010/main" val="289124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7158692" cy="1325563"/>
          </a:xfrm>
        </p:spPr>
        <p:txBody>
          <a:bodyPr anchor="ctr">
            <a:normAutofit/>
          </a:bodyPr>
          <a:lstStyle/>
          <a:p>
            <a:r>
              <a:rPr lang="en-US" sz="4000" dirty="0">
                <a:solidFill>
                  <a:srgbClr val="0B49CB"/>
                </a:solidFill>
                <a:latin typeface="Microsoft JhengHei" panose="020B0604030504040204" charset="-120"/>
                <a:ea typeface="Microsoft JhengHei" panose="020B0604030504040204" charset="-120"/>
              </a:rPr>
              <a:t>Total Payload Mass</a:t>
            </a:r>
          </a:p>
        </p:txBody>
      </p:sp>
      <p:sp>
        <p:nvSpPr>
          <p:cNvPr id="5" name="TextBox 4">
            <a:extLst>
              <a:ext uri="{FF2B5EF4-FFF2-40B4-BE49-F238E27FC236}">
                <a16:creationId xmlns:a16="http://schemas.microsoft.com/office/drawing/2014/main" id="{8142C9BE-2A7D-AD52-C136-6AE45867C447}"/>
              </a:ext>
            </a:extLst>
          </p:cNvPr>
          <p:cNvSpPr txBox="1"/>
          <p:nvPr/>
        </p:nvSpPr>
        <p:spPr>
          <a:xfrm>
            <a:off x="1012024" y="1879288"/>
            <a:ext cx="9907509" cy="769441"/>
          </a:xfrm>
          <a:prstGeom prst="rect">
            <a:avLst/>
          </a:prstGeom>
          <a:noFill/>
        </p:spPr>
        <p:txBody>
          <a:bodyPr wrap="square" rtlCol="0">
            <a:spAutoFit/>
          </a:bodyPr>
          <a:lstStyle/>
          <a:p>
            <a:pPr marL="228600" indent="-228600" algn="just">
              <a:spcBef>
                <a:spcPts val="1000"/>
              </a:spcBef>
              <a:buFont typeface="Arial"/>
              <a:buChar char="•"/>
            </a:pPr>
            <a:r>
              <a:rPr lang="en-US" sz="2200" dirty="0">
                <a:solidFill>
                  <a:srgbClr val="0070C0"/>
                </a:solidFill>
                <a:latin typeface="IBM Plex Mono Text" panose="020B0509050203000203" pitchFamily="49" charset="0"/>
              </a:rPr>
              <a:t>The payload mass kg field was used to compute the overall payload that NASA boosters carried using the SUM() function.</a:t>
            </a:r>
          </a:p>
        </p:txBody>
      </p:sp>
      <p:pic>
        <p:nvPicPr>
          <p:cNvPr id="7" name="Content Placeholder 1">
            <a:extLst>
              <a:ext uri="{FF2B5EF4-FFF2-40B4-BE49-F238E27FC236}">
                <a16:creationId xmlns:a16="http://schemas.microsoft.com/office/drawing/2014/main" id="{BAABE6AE-9DE0-F429-52BF-782667213B7C}"/>
              </a:ext>
            </a:extLst>
          </p:cNvPr>
          <p:cNvPicPr>
            <a:picLocks noChangeAspect="1"/>
          </p:cNvPicPr>
          <p:nvPr/>
        </p:nvPicPr>
        <p:blipFill>
          <a:blip r:embed="rId2"/>
          <a:stretch>
            <a:fillRect/>
          </a:stretch>
        </p:blipFill>
        <p:spPr>
          <a:xfrm>
            <a:off x="4239743" y="3666025"/>
            <a:ext cx="3952297" cy="1642822"/>
          </a:xfrm>
          <a:prstGeom prst="rect">
            <a:avLst/>
          </a:prstGeom>
        </p:spPr>
      </p:pic>
    </p:spTree>
    <p:extLst>
      <p:ext uri="{BB962C8B-B14F-4D97-AF65-F5344CB8AC3E}">
        <p14:creationId xmlns:p14="http://schemas.microsoft.com/office/powerpoint/2010/main" val="1475567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7" y="383051"/>
            <a:ext cx="9804237" cy="1325563"/>
          </a:xfrm>
        </p:spPr>
        <p:txBody>
          <a:bodyPr anchor="ctr">
            <a:normAutofit/>
          </a:bodyPr>
          <a:lstStyle/>
          <a:p>
            <a:r>
              <a:rPr lang="en-US" dirty="0">
                <a:solidFill>
                  <a:srgbClr val="0B49CB"/>
                </a:solidFill>
                <a:latin typeface="Microsoft JhengHei" panose="020B0604030504040204" charset="-120"/>
                <a:ea typeface="Microsoft JhengHei" panose="020B0604030504040204" charset="-120"/>
              </a:rPr>
              <a:t>Average Payload Mass by Falcon 9 v1.1</a:t>
            </a:r>
          </a:p>
        </p:txBody>
      </p:sp>
      <p:sp>
        <p:nvSpPr>
          <p:cNvPr id="5" name="TextBox 4">
            <a:extLst>
              <a:ext uri="{FF2B5EF4-FFF2-40B4-BE49-F238E27FC236}">
                <a16:creationId xmlns:a16="http://schemas.microsoft.com/office/drawing/2014/main" id="{8142C9BE-2A7D-AD52-C136-6AE45867C447}"/>
              </a:ext>
            </a:extLst>
          </p:cNvPr>
          <p:cNvSpPr txBox="1"/>
          <p:nvPr/>
        </p:nvSpPr>
        <p:spPr>
          <a:xfrm>
            <a:off x="813786" y="1737440"/>
            <a:ext cx="10203402" cy="1574790"/>
          </a:xfrm>
          <a:prstGeom prst="rect">
            <a:avLst/>
          </a:prstGeom>
          <a:noFill/>
        </p:spPr>
        <p:txBody>
          <a:bodyPr wrap="square" rtlCol="0">
            <a:spAutoFit/>
          </a:bodyPr>
          <a:lstStyle/>
          <a:p>
            <a:pPr marL="228600" indent="-228600" algn="just">
              <a:spcBef>
                <a:spcPts val="1000"/>
              </a:spcBef>
              <a:buFont typeface="Arial"/>
              <a:buChar char="•"/>
            </a:pPr>
            <a:r>
              <a:rPr lang="en-US" sz="2200" dirty="0">
                <a:solidFill>
                  <a:srgbClr val="0070C0"/>
                </a:solidFill>
                <a:latin typeface="IBM Plex Mono Text" panose="020B0509050203000203" pitchFamily="49" charset="0"/>
              </a:rPr>
              <a:t>The average payload mass carried by booster version F9 v1.1 was calculated using the AVG() tool.</a:t>
            </a:r>
          </a:p>
          <a:p>
            <a:pPr marL="228600" indent="-228600" algn="just">
              <a:spcBef>
                <a:spcPts val="1000"/>
              </a:spcBef>
              <a:buFont typeface="Arial"/>
              <a:buChar char="•"/>
            </a:pPr>
            <a:r>
              <a:rPr lang="en-US" sz="2200" dirty="0">
                <a:solidFill>
                  <a:srgbClr val="0070C0"/>
                </a:solidFill>
                <a:latin typeface="IBM Plex Mono Text" panose="020B0509050203000203" pitchFamily="49" charset="0"/>
              </a:rPr>
              <a:t>Results were filtered using the WHERE clause so that calculations were only carried out on booster versions if they were designated "F9 v1.1."</a:t>
            </a:r>
          </a:p>
        </p:txBody>
      </p:sp>
      <p:pic>
        <p:nvPicPr>
          <p:cNvPr id="7" name="Content Placeholder 1">
            <a:extLst>
              <a:ext uri="{FF2B5EF4-FFF2-40B4-BE49-F238E27FC236}">
                <a16:creationId xmlns:a16="http://schemas.microsoft.com/office/drawing/2014/main" id="{119D4A30-F088-674D-72AD-31B0E322138B}"/>
              </a:ext>
            </a:extLst>
          </p:cNvPr>
          <p:cNvPicPr>
            <a:picLocks noChangeAspect="1"/>
          </p:cNvPicPr>
          <p:nvPr/>
        </p:nvPicPr>
        <p:blipFill>
          <a:blip r:embed="rId2"/>
          <a:stretch>
            <a:fillRect/>
          </a:stretch>
        </p:blipFill>
        <p:spPr>
          <a:xfrm>
            <a:off x="4560570" y="4417695"/>
            <a:ext cx="3070636" cy="972000"/>
          </a:xfrm>
          <a:prstGeom prst="rect">
            <a:avLst/>
          </a:prstGeom>
        </p:spPr>
      </p:pic>
    </p:spTree>
    <p:extLst>
      <p:ext uri="{BB962C8B-B14F-4D97-AF65-F5344CB8AC3E}">
        <p14:creationId xmlns:p14="http://schemas.microsoft.com/office/powerpoint/2010/main" val="3320687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7" y="383051"/>
            <a:ext cx="9804237" cy="1325563"/>
          </a:xfrm>
        </p:spPr>
        <p:txBody>
          <a:bodyPr anchor="ctr">
            <a:normAutofit/>
          </a:bodyPr>
          <a:lstStyle/>
          <a:p>
            <a:r>
              <a:rPr lang="en-US" dirty="0">
                <a:solidFill>
                  <a:srgbClr val="0B49CB"/>
                </a:solidFill>
                <a:latin typeface="Microsoft JhengHei" panose="020B0604030504040204" charset="-120"/>
                <a:ea typeface="Microsoft JhengHei" panose="020B0604030504040204" charset="-120"/>
              </a:rPr>
              <a:t>First Successful Ground Landing Date</a:t>
            </a:r>
          </a:p>
        </p:txBody>
      </p:sp>
      <p:sp>
        <p:nvSpPr>
          <p:cNvPr id="5" name="TextBox 4">
            <a:extLst>
              <a:ext uri="{FF2B5EF4-FFF2-40B4-BE49-F238E27FC236}">
                <a16:creationId xmlns:a16="http://schemas.microsoft.com/office/drawing/2014/main" id="{8142C9BE-2A7D-AD52-C136-6AE45867C447}"/>
              </a:ext>
            </a:extLst>
          </p:cNvPr>
          <p:cNvSpPr txBox="1"/>
          <p:nvPr/>
        </p:nvSpPr>
        <p:spPr>
          <a:xfrm>
            <a:off x="849297" y="1588429"/>
            <a:ext cx="10203402" cy="2199448"/>
          </a:xfrm>
          <a:prstGeom prst="rect">
            <a:avLst/>
          </a:prstGeom>
          <a:noFill/>
        </p:spPr>
        <p:txBody>
          <a:bodyPr wrap="square" rtlCol="0">
            <a:spAutoFit/>
          </a:bodyPr>
          <a:lstStyle/>
          <a:p>
            <a:pPr marL="228600" indent="-228600" algn="just">
              <a:lnSpc>
                <a:spcPct val="150000"/>
              </a:lnSpc>
              <a:spcBef>
                <a:spcPts val="1000"/>
              </a:spcBef>
              <a:buFont typeface="Arial"/>
              <a:buChar char="•"/>
            </a:pPr>
            <a:r>
              <a:rPr lang="en-ZA" altLang="en-US" sz="2200" dirty="0">
                <a:solidFill>
                  <a:srgbClr val="0070C0"/>
                </a:solidFill>
                <a:latin typeface="IBM Plex Mono Text" panose="020B0509050203000203" pitchFamily="49" charset="0"/>
              </a:rPr>
              <a:t>The MIN(DATE) function was used to f</a:t>
            </a:r>
            <a:r>
              <a:rPr lang="en-US" sz="2200" dirty="0" err="1">
                <a:solidFill>
                  <a:srgbClr val="0070C0"/>
                </a:solidFill>
                <a:latin typeface="IBM Plex Mono Text" panose="020B0509050203000203" pitchFamily="49" charset="0"/>
              </a:rPr>
              <a:t>ind</a:t>
            </a:r>
            <a:r>
              <a:rPr lang="en-US" sz="2200" dirty="0">
                <a:solidFill>
                  <a:srgbClr val="0070C0"/>
                </a:solidFill>
                <a:latin typeface="IBM Plex Mono Text" panose="020B0509050203000203" pitchFamily="49" charset="0"/>
              </a:rPr>
              <a:t> the date of the first successful landing outcome on ground pad</a:t>
            </a:r>
          </a:p>
          <a:p>
            <a:pPr marL="228600" indent="-228600" algn="just">
              <a:lnSpc>
                <a:spcPct val="150000"/>
              </a:lnSpc>
              <a:spcBef>
                <a:spcPts val="1000"/>
              </a:spcBef>
              <a:buFont typeface="Arial"/>
              <a:buChar char="•"/>
            </a:pPr>
            <a:r>
              <a:rPr lang="en-ZA" altLang="en-US" sz="2200" dirty="0">
                <a:solidFill>
                  <a:srgbClr val="0070C0"/>
                </a:solidFill>
                <a:latin typeface="IBM Plex Mono Text" panose="020B0509050203000203" pitchFamily="49" charset="0"/>
              </a:rPr>
              <a:t>The WHERE clause ensured that the results were filtered to match only when the '</a:t>
            </a:r>
            <a:r>
              <a:rPr lang="en-ZA" altLang="en-US" sz="2200" dirty="0" err="1">
                <a:solidFill>
                  <a:srgbClr val="0070C0"/>
                </a:solidFill>
                <a:latin typeface="IBM Plex Mono Text" panose="020B0509050203000203" pitchFamily="49" charset="0"/>
              </a:rPr>
              <a:t>landing_outcome</a:t>
            </a:r>
            <a:r>
              <a:rPr lang="en-ZA" altLang="en-US" sz="2200" dirty="0">
                <a:solidFill>
                  <a:srgbClr val="0070C0"/>
                </a:solidFill>
                <a:latin typeface="IBM Plex Mono Text" panose="020B0509050203000203" pitchFamily="49" charset="0"/>
              </a:rPr>
              <a:t>' column is  'Success (ground pad)'</a:t>
            </a:r>
          </a:p>
        </p:txBody>
      </p:sp>
      <p:pic>
        <p:nvPicPr>
          <p:cNvPr id="3" name="Content Placeholder 1">
            <a:extLst>
              <a:ext uri="{FF2B5EF4-FFF2-40B4-BE49-F238E27FC236}">
                <a16:creationId xmlns:a16="http://schemas.microsoft.com/office/drawing/2014/main" id="{D13E11A1-1BE0-96C2-54ED-7A0D798F111C}"/>
              </a:ext>
            </a:extLst>
          </p:cNvPr>
          <p:cNvPicPr>
            <a:picLocks noChangeAspect="1"/>
          </p:cNvPicPr>
          <p:nvPr/>
        </p:nvPicPr>
        <p:blipFill>
          <a:blip r:embed="rId2"/>
          <a:stretch>
            <a:fillRect/>
          </a:stretch>
        </p:blipFill>
        <p:spPr>
          <a:xfrm>
            <a:off x="4568190" y="4530725"/>
            <a:ext cx="3056000" cy="1008000"/>
          </a:xfrm>
          <a:prstGeom prst="rect">
            <a:avLst/>
          </a:prstGeom>
        </p:spPr>
      </p:pic>
    </p:spTree>
    <p:extLst>
      <p:ext uri="{BB962C8B-B14F-4D97-AF65-F5344CB8AC3E}">
        <p14:creationId xmlns:p14="http://schemas.microsoft.com/office/powerpoint/2010/main" val="3966778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7" y="383051"/>
            <a:ext cx="11526506" cy="1325563"/>
          </a:xfrm>
        </p:spPr>
        <p:txBody>
          <a:bodyPr anchor="ctr">
            <a:normAutofit/>
          </a:bodyPr>
          <a:lstStyle/>
          <a:p>
            <a:r>
              <a:rPr lang="en-US" sz="3200" dirty="0">
                <a:solidFill>
                  <a:srgbClr val="0B49CB"/>
                </a:solidFill>
                <a:latin typeface="Microsoft JhengHei" panose="020B0604030504040204" charset="-120"/>
                <a:ea typeface="Microsoft JhengHei" panose="020B0604030504040204" charset="-120"/>
              </a:rPr>
              <a:t>Total Number of Successful and Failure Mission Outcomes</a:t>
            </a:r>
          </a:p>
        </p:txBody>
      </p:sp>
      <p:sp>
        <p:nvSpPr>
          <p:cNvPr id="5" name="TextBox 4">
            <a:extLst>
              <a:ext uri="{FF2B5EF4-FFF2-40B4-BE49-F238E27FC236}">
                <a16:creationId xmlns:a16="http://schemas.microsoft.com/office/drawing/2014/main" id="{8142C9BE-2A7D-AD52-C136-6AE45867C447}"/>
              </a:ext>
            </a:extLst>
          </p:cNvPr>
          <p:cNvSpPr txBox="1"/>
          <p:nvPr/>
        </p:nvSpPr>
        <p:spPr>
          <a:xfrm>
            <a:off x="813786" y="1737440"/>
            <a:ext cx="10203402" cy="1913344"/>
          </a:xfrm>
          <a:prstGeom prst="rect">
            <a:avLst/>
          </a:prstGeom>
          <a:noFill/>
        </p:spPr>
        <p:txBody>
          <a:bodyPr wrap="square" rtlCol="0">
            <a:spAutoFit/>
          </a:bodyPr>
          <a:lstStyle/>
          <a:p>
            <a:pPr marL="228600" indent="-228600" algn="just">
              <a:spcBef>
                <a:spcPts val="1000"/>
              </a:spcBef>
              <a:buFont typeface="Arial"/>
              <a:buChar char="•"/>
            </a:pPr>
            <a:r>
              <a:rPr lang="en-US" sz="2200" dirty="0">
                <a:solidFill>
                  <a:srgbClr val="0070C0"/>
                </a:solidFill>
                <a:latin typeface="IBM Plex Mono Text" panose="020B0509050203000203" pitchFamily="49" charset="0"/>
              </a:rPr>
              <a:t>With the help of the GROUPBY clause applied to the "</a:t>
            </a:r>
            <a:r>
              <a:rPr lang="en-US" sz="2200" dirty="0" err="1">
                <a:solidFill>
                  <a:srgbClr val="0070C0"/>
                </a:solidFill>
                <a:latin typeface="IBM Plex Mono Text" panose="020B0509050203000203" pitchFamily="49" charset="0"/>
              </a:rPr>
              <a:t>mission_outcome</a:t>
            </a:r>
            <a:r>
              <a:rPr lang="en-US" sz="2200" dirty="0">
                <a:solidFill>
                  <a:srgbClr val="0070C0"/>
                </a:solidFill>
                <a:latin typeface="IBM Plex Mono Text" panose="020B0509050203000203" pitchFamily="49" charset="0"/>
              </a:rPr>
              <a:t>" column, the COUNT() function is used to count the number of instances of various mission outcomes. The total number of mission outcomes—both successful and unsuccessful is returned.</a:t>
            </a:r>
          </a:p>
          <a:p>
            <a:pPr marL="228600" indent="-228600" algn="just">
              <a:spcBef>
                <a:spcPts val="1000"/>
              </a:spcBef>
              <a:buFont typeface="Arial"/>
              <a:buChar char="•"/>
            </a:pPr>
            <a:r>
              <a:rPr lang="en-US" sz="2200" dirty="0">
                <a:solidFill>
                  <a:srgbClr val="0070C0"/>
                </a:solidFill>
                <a:latin typeface="IBM Plex Mono Text" panose="020B0509050203000203" pitchFamily="49" charset="0"/>
              </a:rPr>
              <a:t>Out of 101 missions, 99 have resulted in successful missions.</a:t>
            </a:r>
          </a:p>
        </p:txBody>
      </p:sp>
      <p:pic>
        <p:nvPicPr>
          <p:cNvPr id="3" name="Content Placeholder 1">
            <a:extLst>
              <a:ext uri="{FF2B5EF4-FFF2-40B4-BE49-F238E27FC236}">
                <a16:creationId xmlns:a16="http://schemas.microsoft.com/office/drawing/2014/main" id="{5BFD993A-6FC5-E498-A78B-3D37529E3008}"/>
              </a:ext>
            </a:extLst>
          </p:cNvPr>
          <p:cNvPicPr>
            <a:picLocks noChangeAspect="1"/>
          </p:cNvPicPr>
          <p:nvPr/>
        </p:nvPicPr>
        <p:blipFill>
          <a:blip r:embed="rId2"/>
          <a:stretch>
            <a:fillRect/>
          </a:stretch>
        </p:blipFill>
        <p:spPr>
          <a:xfrm>
            <a:off x="4373245" y="4186555"/>
            <a:ext cx="3445270" cy="1332000"/>
          </a:xfrm>
          <a:prstGeom prst="rect">
            <a:avLst/>
          </a:prstGeom>
        </p:spPr>
      </p:pic>
    </p:spTree>
    <p:extLst>
      <p:ext uri="{BB962C8B-B14F-4D97-AF65-F5344CB8AC3E}">
        <p14:creationId xmlns:p14="http://schemas.microsoft.com/office/powerpoint/2010/main" val="2033249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7" y="383051"/>
            <a:ext cx="9804237" cy="1325563"/>
          </a:xfrm>
        </p:spPr>
        <p:txBody>
          <a:bodyPr anchor="ctr">
            <a:normAutofit/>
          </a:bodyPr>
          <a:lstStyle/>
          <a:p>
            <a:r>
              <a:rPr lang="en-ZA" altLang="en-US" sz="4000" dirty="0">
                <a:solidFill>
                  <a:srgbClr val="0B49CB"/>
                </a:solidFill>
                <a:latin typeface="Microsoft JhengHei" panose="020B0604030504040204" charset="-120"/>
                <a:ea typeface="Microsoft JhengHei" panose="020B0604030504040204" charset="-120"/>
              </a:rPr>
              <a:t>SpaceX Launch Sites Locations</a:t>
            </a:r>
          </a:p>
        </p:txBody>
      </p:sp>
      <p:pic>
        <p:nvPicPr>
          <p:cNvPr id="3" name="Content Placeholder 3">
            <a:extLst>
              <a:ext uri="{FF2B5EF4-FFF2-40B4-BE49-F238E27FC236}">
                <a16:creationId xmlns:a16="http://schemas.microsoft.com/office/drawing/2014/main" id="{5A7DDC0C-DBFF-1793-A6A5-16B0C8DC1750}"/>
              </a:ext>
            </a:extLst>
          </p:cNvPr>
          <p:cNvPicPr>
            <a:picLocks noChangeAspect="1"/>
          </p:cNvPicPr>
          <p:nvPr/>
        </p:nvPicPr>
        <p:blipFill>
          <a:blip r:embed="rId2"/>
          <a:srcRect l="787" t="7402"/>
          <a:stretch>
            <a:fillRect/>
          </a:stretch>
        </p:blipFill>
        <p:spPr>
          <a:xfrm>
            <a:off x="681355" y="1680845"/>
            <a:ext cx="6480175" cy="3757295"/>
          </a:xfrm>
          <a:prstGeom prst="rect">
            <a:avLst/>
          </a:prstGeom>
        </p:spPr>
      </p:pic>
      <p:sp>
        <p:nvSpPr>
          <p:cNvPr id="4" name="TextBox 3">
            <a:extLst>
              <a:ext uri="{FF2B5EF4-FFF2-40B4-BE49-F238E27FC236}">
                <a16:creationId xmlns:a16="http://schemas.microsoft.com/office/drawing/2014/main" id="{5C7B7B9D-98BD-E6F3-E4A0-257E30DA7EC7}"/>
              </a:ext>
            </a:extLst>
          </p:cNvPr>
          <p:cNvSpPr txBox="1"/>
          <p:nvPr/>
        </p:nvSpPr>
        <p:spPr>
          <a:xfrm>
            <a:off x="7425048" y="2898221"/>
            <a:ext cx="4250453" cy="1107996"/>
          </a:xfrm>
          <a:prstGeom prst="rect">
            <a:avLst/>
          </a:prstGeom>
          <a:noFill/>
        </p:spPr>
        <p:txBody>
          <a:bodyPr wrap="square" rtlCol="0">
            <a:spAutoFit/>
          </a:bodyPr>
          <a:lstStyle/>
          <a:p>
            <a:pPr marL="228600" indent="-228600" algn="just">
              <a:spcBef>
                <a:spcPts val="1000"/>
              </a:spcBef>
              <a:buFont typeface="Arial"/>
              <a:buChar char="•"/>
            </a:pPr>
            <a:r>
              <a:rPr lang="en-US" sz="2200" dirty="0">
                <a:solidFill>
                  <a:srgbClr val="0070C0"/>
                </a:solidFill>
                <a:latin typeface="IBM Plex Mono Text" panose="020B0509050203000203" pitchFamily="49" charset="0"/>
              </a:rPr>
              <a:t>The locations of all the SpaceX launch sites in the US are indicated by the yellow markers.</a:t>
            </a:r>
          </a:p>
        </p:txBody>
      </p:sp>
    </p:spTree>
    <p:extLst>
      <p:ext uri="{BB962C8B-B14F-4D97-AF65-F5344CB8AC3E}">
        <p14:creationId xmlns:p14="http://schemas.microsoft.com/office/powerpoint/2010/main" val="524697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ltLang="en-US" kern="1200">
                <a:latin typeface="IBM Plex Mono SemiBold" panose="020B0709050203000203" pitchFamily="49" charset="0"/>
                <a:ea typeface="IBM Plex Mono SemiBold" panose="020B0709050203000203" pitchFamily="49" charset="0"/>
                <a:cs typeface="IBM Plex Mono SemiBold" panose="020B0709050203000203" pitchFamily="49" charset="0"/>
              </a:rPr>
              <a:t>Success or Failure</a:t>
            </a:r>
          </a:p>
        </p:txBody>
      </p:sp>
      <p:pic>
        <p:nvPicPr>
          <p:cNvPr id="3" name="Content Placeholder 1">
            <a:extLst>
              <a:ext uri="{FF2B5EF4-FFF2-40B4-BE49-F238E27FC236}">
                <a16:creationId xmlns:a16="http://schemas.microsoft.com/office/drawing/2014/main" id="{01C450AA-0DD2-6BB9-1334-BC881AA49827}"/>
              </a:ext>
            </a:extLst>
          </p:cNvPr>
          <p:cNvPicPr>
            <a:picLocks noChangeAspect="1"/>
          </p:cNvPicPr>
          <p:nvPr/>
        </p:nvPicPr>
        <p:blipFill>
          <a:blip r:embed="rId2"/>
          <a:stretch>
            <a:fillRect/>
          </a:stretch>
        </p:blipFill>
        <p:spPr>
          <a:xfrm>
            <a:off x="838200" y="1825626"/>
            <a:ext cx="5181600" cy="3678332"/>
          </a:xfrm>
          <a:prstGeom prst="rect">
            <a:avLst/>
          </a:prstGeom>
          <a:noFill/>
        </p:spPr>
      </p:pic>
      <p:sp>
        <p:nvSpPr>
          <p:cNvPr id="5" name="TextBox 4">
            <a:extLst>
              <a:ext uri="{FF2B5EF4-FFF2-40B4-BE49-F238E27FC236}">
                <a16:creationId xmlns:a16="http://schemas.microsoft.com/office/drawing/2014/main" id="{8142C9BE-2A7D-AD52-C136-6AE45867C447}"/>
              </a:ext>
            </a:extLst>
          </p:cNvPr>
          <p:cNvSpPr txBox="1"/>
          <p:nvPr/>
        </p:nvSpPr>
        <p:spPr>
          <a:xfrm>
            <a:off x="6394142" y="2291071"/>
            <a:ext cx="5181600" cy="2275858"/>
          </a:xfrm>
          <a:prstGeom prst="rect">
            <a:avLst/>
          </a:prstGeom>
        </p:spPr>
        <p:txBody>
          <a:bodyPr vert="horz" lIns="91440" tIns="45720" rIns="91440" bIns="45720" rtlCol="0">
            <a:normAutofit/>
          </a:bodyPr>
          <a:lstStyle/>
          <a:p>
            <a:pPr marL="228600" indent="-228600">
              <a:lnSpc>
                <a:spcPct val="90000"/>
              </a:lnSpc>
              <a:spcBef>
                <a:spcPts val="1000"/>
              </a:spcBef>
              <a:buFont typeface="Arial"/>
              <a:buChar char="•"/>
            </a:pPr>
            <a:r>
              <a:rPr lang="en-US" sz="2800" dirty="0">
                <a:solidFill>
                  <a:srgbClr val="0070C0"/>
                </a:solidFill>
                <a:latin typeface="IBM Plex Mono Text" panose="020B0509050203000203" pitchFamily="49" charset="0"/>
              </a:rPr>
              <a:t>The launch site will show marker clusters of successful landings (green) or failed landings as we zoom in on a launch location (red).</a:t>
            </a:r>
          </a:p>
        </p:txBody>
      </p:sp>
    </p:spTree>
    <p:extLst>
      <p:ext uri="{BB962C8B-B14F-4D97-AF65-F5344CB8AC3E}">
        <p14:creationId xmlns:p14="http://schemas.microsoft.com/office/powerpoint/2010/main" val="909477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ZA" altLang="en-US" sz="4000" dirty="0">
                <a:solidFill>
                  <a:srgbClr val="0B49CB"/>
                </a:solidFill>
                <a:latin typeface="Microsoft JhengHei" panose="020B0604030504040204" charset="-120"/>
                <a:ea typeface="Microsoft JhengHei" panose="020B0604030504040204" charset="-120"/>
              </a:rPr>
              <a:t>Launch Site Surroundings</a:t>
            </a:r>
          </a:p>
        </p:txBody>
      </p:sp>
      <p:sp>
        <p:nvSpPr>
          <p:cNvPr id="5" name="TextBox 4">
            <a:extLst>
              <a:ext uri="{FF2B5EF4-FFF2-40B4-BE49-F238E27FC236}">
                <a16:creationId xmlns:a16="http://schemas.microsoft.com/office/drawing/2014/main" id="{8142C9BE-2A7D-AD52-C136-6AE45867C447}"/>
              </a:ext>
            </a:extLst>
          </p:cNvPr>
          <p:cNvSpPr txBox="1"/>
          <p:nvPr/>
        </p:nvSpPr>
        <p:spPr>
          <a:xfrm>
            <a:off x="6394142" y="2291071"/>
            <a:ext cx="5181600" cy="2275858"/>
          </a:xfrm>
          <a:prstGeom prst="rect">
            <a:avLst/>
          </a:prstGeom>
        </p:spPr>
        <p:txBody>
          <a:bodyPr vert="horz" lIns="91440" tIns="45720" rIns="91440" bIns="45720" rtlCol="0">
            <a:normAutofit lnSpcReduction="10000"/>
          </a:bodyPr>
          <a:lstStyle/>
          <a:p>
            <a:pPr marL="228600" indent="-228600">
              <a:lnSpc>
                <a:spcPct val="90000"/>
              </a:lnSpc>
              <a:spcBef>
                <a:spcPts val="1000"/>
              </a:spcBef>
              <a:buFont typeface="Arial"/>
              <a:buChar char="•"/>
            </a:pPr>
            <a:r>
              <a:rPr lang="en-US" sz="2800" dirty="0">
                <a:solidFill>
                  <a:srgbClr val="0070C0"/>
                </a:solidFill>
                <a:latin typeface="IBM Plex Mono Text" panose="020B0509050203000203" pitchFamily="49" charset="0"/>
              </a:rPr>
              <a:t>The generated map reveals that the chosen launch point is close to a highway for people and equipment transportation. For launch failure testing, the launch site is also close to the coast.</a:t>
            </a:r>
          </a:p>
        </p:txBody>
      </p:sp>
      <p:pic>
        <p:nvPicPr>
          <p:cNvPr id="4" name="Content Placeholder 1">
            <a:extLst>
              <a:ext uri="{FF2B5EF4-FFF2-40B4-BE49-F238E27FC236}">
                <a16:creationId xmlns:a16="http://schemas.microsoft.com/office/drawing/2014/main" id="{84550F7E-F90F-B944-9E22-0453FA257FC2}"/>
              </a:ext>
            </a:extLst>
          </p:cNvPr>
          <p:cNvPicPr>
            <a:picLocks noChangeAspect="1"/>
          </p:cNvPicPr>
          <p:nvPr/>
        </p:nvPicPr>
        <p:blipFill>
          <a:blip r:embed="rId2"/>
          <a:stretch>
            <a:fillRect/>
          </a:stretch>
        </p:blipFill>
        <p:spPr>
          <a:xfrm>
            <a:off x="458757" y="1838029"/>
            <a:ext cx="5809694" cy="3853738"/>
          </a:xfrm>
          <a:prstGeom prst="rect">
            <a:avLst/>
          </a:prstGeom>
        </p:spPr>
      </p:pic>
    </p:spTree>
    <p:extLst>
      <p:ext uri="{BB962C8B-B14F-4D97-AF65-F5344CB8AC3E}">
        <p14:creationId xmlns:p14="http://schemas.microsoft.com/office/powerpoint/2010/main" val="4042158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ZA" altLang="en-US" sz="4000" dirty="0">
                <a:solidFill>
                  <a:srgbClr val="0B49CB"/>
                </a:solidFill>
                <a:latin typeface="Microsoft JhengHei" panose="020B0604030504040204" charset="-120"/>
                <a:ea typeface="Microsoft JhengHei" panose="020B0604030504040204" charset="-120"/>
              </a:rPr>
              <a:t>Total </a:t>
            </a:r>
            <a:r>
              <a:rPr lang="en-US" sz="4000" dirty="0">
                <a:solidFill>
                  <a:srgbClr val="0B49CB"/>
                </a:solidFill>
                <a:latin typeface="Microsoft JhengHei" panose="020B0604030504040204" charset="-120"/>
                <a:ea typeface="Microsoft JhengHei" panose="020B0604030504040204" charset="-120"/>
              </a:rPr>
              <a:t>Success</a:t>
            </a:r>
            <a:r>
              <a:rPr lang="en-ZA" altLang="en-US" sz="4000" dirty="0" err="1">
                <a:solidFill>
                  <a:srgbClr val="0B49CB"/>
                </a:solidFill>
                <a:latin typeface="Microsoft JhengHei" panose="020B0604030504040204" charset="-120"/>
                <a:ea typeface="Microsoft JhengHei" panose="020B0604030504040204" charset="-120"/>
              </a:rPr>
              <a:t>ful</a:t>
            </a:r>
            <a:r>
              <a:rPr lang="en-US" sz="4000" dirty="0">
                <a:solidFill>
                  <a:srgbClr val="0B49CB"/>
                </a:solidFill>
                <a:latin typeface="Microsoft JhengHei" panose="020B0604030504040204" charset="-120"/>
                <a:ea typeface="Microsoft JhengHei" panose="020B0604030504040204" charset="-120"/>
              </a:rPr>
              <a:t> Launches </a:t>
            </a:r>
            <a:r>
              <a:rPr lang="en-ZA" sz="4000" dirty="0">
                <a:solidFill>
                  <a:srgbClr val="0B49CB"/>
                </a:solidFill>
                <a:latin typeface="Microsoft JhengHei" panose="020B0604030504040204" charset="-120"/>
                <a:ea typeface="Microsoft JhengHei" panose="020B0604030504040204" charset="-120"/>
              </a:rPr>
              <a:t>By</a:t>
            </a:r>
            <a:r>
              <a:rPr lang="en-US" sz="4000" dirty="0">
                <a:solidFill>
                  <a:srgbClr val="0B49CB"/>
                </a:solidFill>
                <a:latin typeface="Microsoft JhengHei" panose="020B0604030504040204" charset="-120"/>
                <a:ea typeface="Microsoft JhengHei" panose="020B0604030504040204" charset="-120"/>
              </a:rPr>
              <a:t> </a:t>
            </a:r>
            <a:r>
              <a:rPr lang="en-ZA" altLang="en-US" sz="4000" dirty="0">
                <a:solidFill>
                  <a:srgbClr val="0B49CB"/>
                </a:solidFill>
                <a:latin typeface="Microsoft JhengHei" panose="020B0604030504040204" charset="-120"/>
                <a:ea typeface="Microsoft JhengHei" panose="020B0604030504040204" charset="-120"/>
              </a:rPr>
              <a:t>S</a:t>
            </a:r>
            <a:r>
              <a:rPr lang="en-US" sz="4000" dirty="0" err="1">
                <a:solidFill>
                  <a:srgbClr val="0B49CB"/>
                </a:solidFill>
                <a:latin typeface="Microsoft JhengHei" panose="020B0604030504040204" charset="-120"/>
                <a:ea typeface="Microsoft JhengHei" panose="020B0604030504040204" charset="-120"/>
              </a:rPr>
              <a:t>ite</a:t>
            </a:r>
            <a:endParaRPr lang="en-US" sz="4000" dirty="0">
              <a:solidFill>
                <a:srgbClr val="0B49CB"/>
              </a:solidFill>
              <a:latin typeface="Microsoft JhengHei" panose="020B0604030504040204" charset="-120"/>
              <a:ea typeface="Microsoft JhengHei" panose="020B0604030504040204" charset="-120"/>
            </a:endParaRPr>
          </a:p>
        </p:txBody>
      </p:sp>
      <p:sp>
        <p:nvSpPr>
          <p:cNvPr id="5" name="TextBox 4">
            <a:extLst>
              <a:ext uri="{FF2B5EF4-FFF2-40B4-BE49-F238E27FC236}">
                <a16:creationId xmlns:a16="http://schemas.microsoft.com/office/drawing/2014/main" id="{8142C9BE-2A7D-AD52-C136-6AE45867C447}"/>
              </a:ext>
            </a:extLst>
          </p:cNvPr>
          <p:cNvSpPr txBox="1"/>
          <p:nvPr/>
        </p:nvSpPr>
        <p:spPr>
          <a:xfrm>
            <a:off x="838200" y="1618269"/>
            <a:ext cx="10737542" cy="1215366"/>
          </a:xfrm>
          <a:prstGeom prst="rect">
            <a:avLst/>
          </a:prstGeom>
        </p:spPr>
        <p:txBody>
          <a:bodyPr vert="horz" lIns="91440" tIns="45720" rIns="91440" bIns="45720" rtlCol="0">
            <a:normAutofit/>
          </a:bodyPr>
          <a:lstStyle/>
          <a:p>
            <a:pPr marL="228600" indent="-228600">
              <a:lnSpc>
                <a:spcPct val="90000"/>
              </a:lnSpc>
              <a:spcBef>
                <a:spcPts val="1000"/>
              </a:spcBef>
              <a:buFont typeface="Arial"/>
              <a:buChar char="•"/>
            </a:pPr>
            <a:r>
              <a:rPr lang="en-ZA" altLang="en-US" sz="2800" dirty="0">
                <a:solidFill>
                  <a:srgbClr val="0070C0"/>
                </a:solidFill>
                <a:latin typeface="IBM Plex Mono Text" panose="020B0509050203000203" pitchFamily="49" charset="0"/>
              </a:rPr>
              <a:t>The KSC LC-39A Launch site has the most successful launches with 10 in total.</a:t>
            </a:r>
            <a:endParaRPr lang="en-US" sz="2800" dirty="0">
              <a:solidFill>
                <a:srgbClr val="0070C0"/>
              </a:solidFill>
              <a:latin typeface="IBM Plex Mono Text" panose="020B0509050203000203" pitchFamily="49" charset="0"/>
            </a:endParaRPr>
          </a:p>
          <a:p>
            <a:pPr>
              <a:lnSpc>
                <a:spcPct val="100000"/>
              </a:lnSpc>
              <a:spcBef>
                <a:spcPts val="1400"/>
              </a:spcBef>
            </a:pPr>
            <a:endParaRPr lang="en-US" sz="2800" dirty="0">
              <a:solidFill>
                <a:schemeClr val="accent3">
                  <a:lumMod val="25000"/>
                </a:schemeClr>
              </a:solidFill>
              <a:latin typeface="Microsoft JhengHei" panose="020B0604030504040204" charset="-120"/>
              <a:ea typeface="Microsoft JhengHei" panose="020B0604030504040204" charset="-120"/>
            </a:endParaRPr>
          </a:p>
        </p:txBody>
      </p:sp>
      <p:pic>
        <p:nvPicPr>
          <p:cNvPr id="3" name="Content Placeholder 6">
            <a:extLst>
              <a:ext uri="{FF2B5EF4-FFF2-40B4-BE49-F238E27FC236}">
                <a16:creationId xmlns:a16="http://schemas.microsoft.com/office/drawing/2014/main" id="{939BD49C-F88F-FC22-54B0-487B8C12FE89}"/>
              </a:ext>
            </a:extLst>
          </p:cNvPr>
          <p:cNvPicPr>
            <a:picLocks noChangeAspect="1"/>
          </p:cNvPicPr>
          <p:nvPr/>
        </p:nvPicPr>
        <p:blipFill>
          <a:blip r:embed="rId2"/>
          <a:stretch>
            <a:fillRect/>
          </a:stretch>
        </p:blipFill>
        <p:spPr>
          <a:xfrm>
            <a:off x="616258" y="2625859"/>
            <a:ext cx="10687685" cy="3538855"/>
          </a:xfrm>
          <a:prstGeom prst="rect">
            <a:avLst/>
          </a:prstGeom>
        </p:spPr>
      </p:pic>
    </p:spTree>
    <p:extLst>
      <p:ext uri="{BB962C8B-B14F-4D97-AF65-F5344CB8AC3E}">
        <p14:creationId xmlns:p14="http://schemas.microsoft.com/office/powerpoint/2010/main" val="2184092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3712051" y="1825624"/>
            <a:ext cx="8053229" cy="4465447"/>
          </a:xfrm>
        </p:spPr>
        <p:txBody>
          <a:bodyPr>
            <a:normAutofit/>
          </a:bodyPr>
          <a:lstStyle/>
          <a:p>
            <a:pPr algn="just"/>
            <a:r>
              <a:rPr lang="en-US" sz="2200" dirty="0"/>
              <a:t>In this capstone project, we will make a prediction on whether the SpaceX Falcon 9 first stage will land. We can calculate the cost of a launch once we know whether the first stage will land. Different machine learning classification techniques will be used to achieve this.</a:t>
            </a:r>
          </a:p>
          <a:p>
            <a:pPr algn="just"/>
            <a:r>
              <a:rPr lang="en-US" sz="2200" dirty="0"/>
              <a:t>Data collection, data wrangling and preprocessing, exploratory data analysis, data visualization, and machine learning prediction will all be part of the methodology used.</a:t>
            </a:r>
          </a:p>
          <a:p>
            <a:pPr algn="just"/>
            <a:r>
              <a:rPr lang="en-US" sz="2200" dirty="0"/>
              <a:t>The findings of our inquiry and analysis suggest that there are specific characteristics of rocket launches that are correlated with successful or unsuccessful launches. </a:t>
            </a:r>
          </a:p>
          <a:p>
            <a:pPr algn="just"/>
            <a:r>
              <a:rPr lang="en-ZA" altLang="en-US" sz="2200" dirty="0">
                <a:sym typeface="+mn-ea"/>
              </a:rPr>
              <a:t>In the end we conclude that </a:t>
            </a:r>
            <a:r>
              <a:rPr lang="en-US" sz="2200" dirty="0">
                <a:sym typeface="+mn-ea"/>
              </a:rPr>
              <a:t> </a:t>
            </a:r>
            <a:r>
              <a:rPr lang="en-ZA" altLang="en-US" sz="2200" dirty="0">
                <a:sym typeface="+mn-ea"/>
              </a:rPr>
              <a:t>the</a:t>
            </a:r>
            <a:r>
              <a:rPr lang="en-US" sz="2200" dirty="0">
                <a:sym typeface="+mn-ea"/>
              </a:rPr>
              <a:t> </a:t>
            </a:r>
            <a:r>
              <a:rPr lang="en-ZA" altLang="en-US" sz="2200" dirty="0">
                <a:sym typeface="+mn-ea"/>
              </a:rPr>
              <a:t>D</a:t>
            </a:r>
            <a:r>
              <a:rPr lang="en-US" sz="2200" dirty="0" err="1">
                <a:sym typeface="+mn-ea"/>
              </a:rPr>
              <a:t>ecision</a:t>
            </a:r>
            <a:r>
              <a:rPr lang="en-US" sz="2200" dirty="0">
                <a:sym typeface="+mn-ea"/>
              </a:rPr>
              <a:t> </a:t>
            </a:r>
            <a:r>
              <a:rPr lang="en-ZA" altLang="en-US" sz="2200" dirty="0">
                <a:sym typeface="+mn-ea"/>
              </a:rPr>
              <a:t>T</a:t>
            </a:r>
            <a:r>
              <a:rPr lang="en-US" sz="2200" dirty="0" err="1">
                <a:sym typeface="+mn-ea"/>
              </a:rPr>
              <a:t>ree</a:t>
            </a:r>
            <a:r>
              <a:rPr lang="en-US" sz="2200" dirty="0">
                <a:sym typeface="+mn-ea"/>
              </a:rPr>
              <a:t> may be the best machine learning algorithm to </a:t>
            </a:r>
            <a:r>
              <a:rPr lang="en-ZA" altLang="en-US" sz="2200" dirty="0">
                <a:sym typeface="+mn-ea"/>
              </a:rPr>
              <a:t>for this problem. </a:t>
            </a:r>
            <a:endParaRPr lang="en-US" sz="2200" dirty="0"/>
          </a:p>
          <a:p>
            <a:pPr marL="0" indent="0" algn="just">
              <a:buNone/>
            </a:pPr>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517470"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000" dirty="0">
                <a:solidFill>
                  <a:srgbClr val="0B49CB"/>
                </a:solidFill>
                <a:latin typeface="Microsoft JhengHei" panose="020B0604030504040204" charset="-120"/>
                <a:ea typeface="Microsoft JhengHei" panose="020B0604030504040204" charset="-120"/>
              </a:rPr>
              <a:t>Launch </a:t>
            </a:r>
            <a:r>
              <a:rPr lang="en-ZA" altLang="en-US" sz="4000" dirty="0">
                <a:solidFill>
                  <a:srgbClr val="0B49CB"/>
                </a:solidFill>
                <a:latin typeface="Microsoft JhengHei" panose="020B0604030504040204" charset="-120"/>
                <a:ea typeface="Microsoft JhengHei" panose="020B0604030504040204" charset="-120"/>
              </a:rPr>
              <a:t>S</a:t>
            </a:r>
            <a:r>
              <a:rPr lang="en-US" sz="4000" dirty="0" err="1">
                <a:solidFill>
                  <a:srgbClr val="0B49CB"/>
                </a:solidFill>
                <a:latin typeface="Microsoft JhengHei" panose="020B0604030504040204" charset="-120"/>
                <a:ea typeface="Microsoft JhengHei" panose="020B0604030504040204" charset="-120"/>
              </a:rPr>
              <a:t>ite</a:t>
            </a:r>
            <a:r>
              <a:rPr lang="en-US" sz="4000" dirty="0">
                <a:solidFill>
                  <a:srgbClr val="0B49CB"/>
                </a:solidFill>
                <a:latin typeface="Microsoft JhengHei" panose="020B0604030504040204" charset="-120"/>
                <a:ea typeface="Microsoft JhengHei" panose="020B0604030504040204" charset="-120"/>
              </a:rPr>
              <a:t> </a:t>
            </a:r>
            <a:r>
              <a:rPr lang="en-ZA" altLang="en-US" sz="4000" dirty="0">
                <a:solidFill>
                  <a:srgbClr val="0B49CB"/>
                </a:solidFill>
                <a:latin typeface="Microsoft JhengHei" panose="020B0604030504040204" charset="-120"/>
                <a:ea typeface="Microsoft JhengHei" panose="020B0604030504040204" charset="-120"/>
              </a:rPr>
              <a:t>With Highest Success Ratio</a:t>
            </a:r>
          </a:p>
        </p:txBody>
      </p:sp>
      <p:sp>
        <p:nvSpPr>
          <p:cNvPr id="5" name="TextBox 4">
            <a:extLst>
              <a:ext uri="{FF2B5EF4-FFF2-40B4-BE49-F238E27FC236}">
                <a16:creationId xmlns:a16="http://schemas.microsoft.com/office/drawing/2014/main" id="{8142C9BE-2A7D-AD52-C136-6AE45867C447}"/>
              </a:ext>
            </a:extLst>
          </p:cNvPr>
          <p:cNvSpPr txBox="1"/>
          <p:nvPr/>
        </p:nvSpPr>
        <p:spPr>
          <a:xfrm>
            <a:off x="838200" y="1618269"/>
            <a:ext cx="10737542" cy="592271"/>
          </a:xfrm>
          <a:prstGeom prst="rect">
            <a:avLst/>
          </a:prstGeom>
        </p:spPr>
        <p:txBody>
          <a:bodyPr vert="horz" lIns="91440" tIns="45720" rIns="91440" bIns="45720" rtlCol="0">
            <a:normAutofit/>
          </a:bodyPr>
          <a:lstStyle/>
          <a:p>
            <a:pPr marL="228600" indent="-228600">
              <a:lnSpc>
                <a:spcPct val="90000"/>
              </a:lnSpc>
              <a:spcBef>
                <a:spcPts val="1000"/>
              </a:spcBef>
              <a:buFont typeface="Arial"/>
              <a:buChar char="•"/>
            </a:pPr>
            <a:r>
              <a:rPr lang="en-ZA" altLang="en-US" sz="2800" dirty="0">
                <a:solidFill>
                  <a:srgbClr val="0070C0"/>
                </a:solidFill>
                <a:latin typeface="IBM Plex Mono Text" panose="020B0509050203000203" pitchFamily="49" charset="0"/>
                <a:sym typeface="+mn-ea"/>
              </a:rPr>
              <a:t>The </a:t>
            </a:r>
            <a:r>
              <a:rPr lang="en-US" sz="2800" dirty="0">
                <a:solidFill>
                  <a:srgbClr val="0070C0"/>
                </a:solidFill>
                <a:latin typeface="IBM Plex Mono Text" panose="020B0509050203000203" pitchFamily="49" charset="0"/>
                <a:sym typeface="+mn-ea"/>
              </a:rPr>
              <a:t>KSLC-39A has the highest success rate with 76.9%</a:t>
            </a:r>
            <a:r>
              <a:rPr lang="en-ZA" altLang="en-US" sz="2800" dirty="0">
                <a:solidFill>
                  <a:srgbClr val="0070C0"/>
                </a:solidFill>
                <a:latin typeface="IBM Plex Mono Text" panose="020B0509050203000203" pitchFamily="49" charset="0"/>
                <a:sym typeface="+mn-ea"/>
              </a:rPr>
              <a:t>.</a:t>
            </a:r>
            <a:endParaRPr lang="en-US" sz="2800" dirty="0">
              <a:solidFill>
                <a:srgbClr val="0070C0"/>
              </a:solidFill>
              <a:latin typeface="IBM Plex Mono Text" panose="020B0509050203000203" pitchFamily="49" charset="0"/>
              <a:sym typeface="+mn-ea"/>
            </a:endParaRPr>
          </a:p>
          <a:p>
            <a:pPr>
              <a:lnSpc>
                <a:spcPct val="100000"/>
              </a:lnSpc>
              <a:spcBef>
                <a:spcPts val="1400"/>
              </a:spcBef>
            </a:pPr>
            <a:endParaRPr lang="en-US" sz="2800" dirty="0">
              <a:solidFill>
                <a:schemeClr val="accent3">
                  <a:lumMod val="25000"/>
                </a:schemeClr>
              </a:solidFill>
              <a:latin typeface="Microsoft JhengHei" panose="020B0604030504040204" charset="-120"/>
              <a:ea typeface="Microsoft JhengHei" panose="020B0604030504040204" charset="-120"/>
            </a:endParaRPr>
          </a:p>
        </p:txBody>
      </p:sp>
      <p:pic>
        <p:nvPicPr>
          <p:cNvPr id="4" name="Content Placeholder 6">
            <a:extLst>
              <a:ext uri="{FF2B5EF4-FFF2-40B4-BE49-F238E27FC236}">
                <a16:creationId xmlns:a16="http://schemas.microsoft.com/office/drawing/2014/main" id="{02B10F92-597C-C9DC-FAFC-D119E81968C8}"/>
              </a:ext>
            </a:extLst>
          </p:cNvPr>
          <p:cNvPicPr>
            <a:picLocks noChangeAspect="1"/>
          </p:cNvPicPr>
          <p:nvPr/>
        </p:nvPicPr>
        <p:blipFill>
          <a:blip r:embed="rId2"/>
          <a:stretch>
            <a:fillRect/>
          </a:stretch>
        </p:blipFill>
        <p:spPr>
          <a:xfrm>
            <a:off x="838200" y="2607945"/>
            <a:ext cx="10582910" cy="3417570"/>
          </a:xfrm>
          <a:prstGeom prst="rect">
            <a:avLst/>
          </a:prstGeom>
        </p:spPr>
      </p:pic>
    </p:spTree>
    <p:extLst>
      <p:ext uri="{BB962C8B-B14F-4D97-AF65-F5344CB8AC3E}">
        <p14:creationId xmlns:p14="http://schemas.microsoft.com/office/powerpoint/2010/main" val="4059760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ZA" altLang="en-US" sz="4000" dirty="0">
                <a:solidFill>
                  <a:srgbClr val="0B49CB"/>
                </a:solidFill>
                <a:latin typeface="Microsoft JhengHei" panose="020B0604030504040204" charset="-120"/>
                <a:ea typeface="Microsoft JhengHei" panose="020B0604030504040204" charset="-120"/>
              </a:rPr>
              <a:t>Payloads vs Launch Outcome</a:t>
            </a:r>
          </a:p>
        </p:txBody>
      </p:sp>
      <p:pic>
        <p:nvPicPr>
          <p:cNvPr id="3" name="Picture 2">
            <a:extLst>
              <a:ext uri="{FF2B5EF4-FFF2-40B4-BE49-F238E27FC236}">
                <a16:creationId xmlns:a16="http://schemas.microsoft.com/office/drawing/2014/main" id="{B22689F8-F8C5-278B-4BBF-4900BFA7AF42}"/>
              </a:ext>
            </a:extLst>
          </p:cNvPr>
          <p:cNvPicPr>
            <a:picLocks noChangeAspect="1"/>
          </p:cNvPicPr>
          <p:nvPr/>
        </p:nvPicPr>
        <p:blipFill>
          <a:blip r:embed="rId2"/>
          <a:stretch>
            <a:fillRect/>
          </a:stretch>
        </p:blipFill>
        <p:spPr>
          <a:xfrm>
            <a:off x="4636135" y="1410969"/>
            <a:ext cx="7388531" cy="2618419"/>
          </a:xfrm>
          <a:prstGeom prst="rect">
            <a:avLst/>
          </a:prstGeom>
        </p:spPr>
      </p:pic>
      <p:pic>
        <p:nvPicPr>
          <p:cNvPr id="6" name="Picture 5">
            <a:extLst>
              <a:ext uri="{FF2B5EF4-FFF2-40B4-BE49-F238E27FC236}">
                <a16:creationId xmlns:a16="http://schemas.microsoft.com/office/drawing/2014/main" id="{C24C0E2A-74A2-3E79-1A20-A877F35D4A61}"/>
              </a:ext>
            </a:extLst>
          </p:cNvPr>
          <p:cNvPicPr>
            <a:picLocks noChangeAspect="1"/>
          </p:cNvPicPr>
          <p:nvPr/>
        </p:nvPicPr>
        <p:blipFill>
          <a:blip r:embed="rId3"/>
          <a:stretch>
            <a:fillRect/>
          </a:stretch>
        </p:blipFill>
        <p:spPr>
          <a:xfrm>
            <a:off x="4786860" y="4029388"/>
            <a:ext cx="6822440" cy="2382520"/>
          </a:xfrm>
          <a:prstGeom prst="rect">
            <a:avLst/>
          </a:prstGeom>
        </p:spPr>
      </p:pic>
      <p:sp>
        <p:nvSpPr>
          <p:cNvPr id="7" name="TextBox 6">
            <a:extLst>
              <a:ext uri="{FF2B5EF4-FFF2-40B4-BE49-F238E27FC236}">
                <a16:creationId xmlns:a16="http://schemas.microsoft.com/office/drawing/2014/main" id="{62E807D8-A071-072A-9DAA-18D1FCD3DC02}"/>
              </a:ext>
            </a:extLst>
          </p:cNvPr>
          <p:cNvSpPr txBox="1"/>
          <p:nvPr/>
        </p:nvSpPr>
        <p:spPr>
          <a:xfrm>
            <a:off x="251209" y="1690688"/>
            <a:ext cx="4260501" cy="3544560"/>
          </a:xfrm>
          <a:prstGeom prst="rect">
            <a:avLst/>
          </a:prstGeom>
          <a:noFill/>
        </p:spPr>
        <p:txBody>
          <a:bodyPr wrap="square" rtlCol="0">
            <a:spAutoFit/>
          </a:bodyPr>
          <a:lstStyle/>
          <a:p>
            <a:pPr marL="228600" indent="-228600" algn="just">
              <a:lnSpc>
                <a:spcPct val="90000"/>
              </a:lnSpc>
              <a:spcBef>
                <a:spcPts val="1000"/>
              </a:spcBef>
              <a:buFont typeface="Arial"/>
              <a:buChar char="•"/>
            </a:pPr>
            <a:r>
              <a:rPr lang="en-US" sz="2400" dirty="0">
                <a:solidFill>
                  <a:srgbClr val="0070C0"/>
                </a:solidFill>
                <a:latin typeface="IBM Plex Mono Text" panose="020B0509050203000203" pitchFamily="49" charset="0"/>
              </a:rPr>
              <a:t>Payloads between 0 and 2500 kg have a somewhat lower launch success percentage than payloads between 250 and 5000 kg. Actually, there isn't much of a distinction between the two.</a:t>
            </a:r>
          </a:p>
          <a:p>
            <a:pPr marL="228600" indent="-228600" algn="just">
              <a:lnSpc>
                <a:spcPct val="90000"/>
              </a:lnSpc>
              <a:spcBef>
                <a:spcPts val="1000"/>
              </a:spcBef>
              <a:buFont typeface="Arial"/>
              <a:buChar char="•"/>
            </a:pPr>
            <a:r>
              <a:rPr lang="en-US" sz="2400" dirty="0">
                <a:solidFill>
                  <a:srgbClr val="0070C0"/>
                </a:solidFill>
                <a:latin typeface="IBM Plex Mono Text" panose="020B0509050203000203" pitchFamily="49" charset="0"/>
              </a:rPr>
              <a:t>In both weight ranges, the v1.1 booster version had the highest effectiveness rate.</a:t>
            </a:r>
          </a:p>
        </p:txBody>
      </p:sp>
    </p:spTree>
    <p:extLst>
      <p:ext uri="{BB962C8B-B14F-4D97-AF65-F5344CB8AC3E}">
        <p14:creationId xmlns:p14="http://schemas.microsoft.com/office/powerpoint/2010/main" val="3885448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solidFill>
                  <a:srgbClr val="0B49CB"/>
                </a:solidFill>
                <a:latin typeface="Microsoft JhengHei" panose="020B0604030504040204" charset="-120"/>
                <a:ea typeface="Microsoft JhengHei" panose="020B0604030504040204" charset="-120"/>
              </a:rPr>
              <a:t>Classification Accuracy</a:t>
            </a:r>
          </a:p>
        </p:txBody>
      </p:sp>
      <p:sp>
        <p:nvSpPr>
          <p:cNvPr id="5" name="TextBox 4">
            <a:extLst>
              <a:ext uri="{FF2B5EF4-FFF2-40B4-BE49-F238E27FC236}">
                <a16:creationId xmlns:a16="http://schemas.microsoft.com/office/drawing/2014/main" id="{8142C9BE-2A7D-AD52-C136-6AE45867C447}"/>
              </a:ext>
            </a:extLst>
          </p:cNvPr>
          <p:cNvSpPr txBox="1"/>
          <p:nvPr/>
        </p:nvSpPr>
        <p:spPr>
          <a:xfrm>
            <a:off x="838200" y="1618269"/>
            <a:ext cx="10737542" cy="592271"/>
          </a:xfrm>
          <a:prstGeom prst="rect">
            <a:avLst/>
          </a:prstGeom>
        </p:spPr>
        <p:txBody>
          <a:bodyPr vert="horz" lIns="91440" tIns="45720" rIns="91440" bIns="45720" rtlCol="0">
            <a:normAutofit/>
          </a:bodyPr>
          <a:lstStyle/>
          <a:p>
            <a:r>
              <a:rPr lang="en-ZA" altLang="en-US" sz="2800" dirty="0">
                <a:solidFill>
                  <a:srgbClr val="0070C0"/>
                </a:solidFill>
                <a:latin typeface="IBM Plex Mono Text" panose="020B0509050203000203" pitchFamily="49" charset="0"/>
              </a:rPr>
              <a:t>The Decision Tree classifier  had the best accuracy at 94%.</a:t>
            </a:r>
            <a:endParaRPr lang="en-ZA" altLang="en-US" sz="2800" dirty="0">
              <a:solidFill>
                <a:schemeClr val="tx1">
                  <a:lumMod val="85000"/>
                  <a:lumOff val="15000"/>
                </a:schemeClr>
              </a:solidFill>
              <a:latin typeface="Microsoft JhengHei" panose="020B0604030504040204" charset="-120"/>
              <a:ea typeface="Microsoft JhengHei" panose="020B0604030504040204" charset="-120"/>
            </a:endParaRPr>
          </a:p>
          <a:p>
            <a:pPr>
              <a:lnSpc>
                <a:spcPct val="100000"/>
              </a:lnSpc>
              <a:spcBef>
                <a:spcPts val="1400"/>
              </a:spcBef>
            </a:pPr>
            <a:endParaRPr lang="en-US" sz="2800" dirty="0">
              <a:solidFill>
                <a:schemeClr val="accent3">
                  <a:lumMod val="25000"/>
                </a:schemeClr>
              </a:solidFill>
              <a:latin typeface="Microsoft JhengHei" panose="020B0604030504040204" charset="-120"/>
              <a:ea typeface="Microsoft JhengHei" panose="020B0604030504040204" charset="-120"/>
            </a:endParaRPr>
          </a:p>
        </p:txBody>
      </p:sp>
      <p:pic>
        <p:nvPicPr>
          <p:cNvPr id="3" name="Content Placeholder 1">
            <a:extLst>
              <a:ext uri="{FF2B5EF4-FFF2-40B4-BE49-F238E27FC236}">
                <a16:creationId xmlns:a16="http://schemas.microsoft.com/office/drawing/2014/main" id="{32317656-193F-E8BE-5222-BB81D6DF71F1}"/>
              </a:ext>
            </a:extLst>
          </p:cNvPr>
          <p:cNvPicPr>
            <a:picLocks noGrp="1" noChangeAspect="1"/>
          </p:cNvPicPr>
          <p:nvPr>
            <p:ph sz="half" idx="1"/>
          </p:nvPr>
        </p:nvPicPr>
        <p:blipFill>
          <a:blip r:embed="rId2"/>
          <a:stretch>
            <a:fillRect/>
          </a:stretch>
        </p:blipFill>
        <p:spPr>
          <a:xfrm>
            <a:off x="422713" y="2943832"/>
            <a:ext cx="4467225" cy="2381250"/>
          </a:xfrm>
          <a:prstGeom prst="rect">
            <a:avLst/>
          </a:prstGeom>
        </p:spPr>
      </p:pic>
      <p:pic>
        <p:nvPicPr>
          <p:cNvPr id="6" name="Content Placeholder 7">
            <a:extLst>
              <a:ext uri="{FF2B5EF4-FFF2-40B4-BE49-F238E27FC236}">
                <a16:creationId xmlns:a16="http://schemas.microsoft.com/office/drawing/2014/main" id="{D3F5E973-21A1-D3C7-D85D-FE931A3E1037}"/>
              </a:ext>
            </a:extLst>
          </p:cNvPr>
          <p:cNvPicPr>
            <a:picLocks noGrp="1" noChangeAspect="1"/>
          </p:cNvPicPr>
          <p:nvPr>
            <p:ph sz="half" idx="2"/>
          </p:nvPr>
        </p:nvPicPr>
        <p:blipFill>
          <a:blip r:embed="rId3"/>
          <a:stretch>
            <a:fillRect/>
          </a:stretch>
        </p:blipFill>
        <p:spPr>
          <a:xfrm>
            <a:off x="6206971" y="3046730"/>
            <a:ext cx="4002440" cy="1908000"/>
          </a:xfrm>
          <a:prstGeom prst="rect">
            <a:avLst/>
          </a:prstGeom>
        </p:spPr>
      </p:pic>
    </p:spTree>
    <p:extLst>
      <p:ext uri="{BB962C8B-B14F-4D97-AF65-F5344CB8AC3E}">
        <p14:creationId xmlns:p14="http://schemas.microsoft.com/office/powerpoint/2010/main" val="3856115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solidFill>
                  <a:srgbClr val="0B49CB"/>
                </a:solidFill>
                <a:latin typeface="Microsoft JhengHei" panose="020B0604030504040204" charset="-120"/>
                <a:ea typeface="Microsoft JhengHei" panose="020B0604030504040204" charset="-120"/>
              </a:rPr>
              <a:t>Confusion Matrix</a:t>
            </a:r>
          </a:p>
        </p:txBody>
      </p:sp>
      <p:sp>
        <p:nvSpPr>
          <p:cNvPr id="5" name="TextBox 4">
            <a:extLst>
              <a:ext uri="{FF2B5EF4-FFF2-40B4-BE49-F238E27FC236}">
                <a16:creationId xmlns:a16="http://schemas.microsoft.com/office/drawing/2014/main" id="{8142C9BE-2A7D-AD52-C136-6AE45867C447}"/>
              </a:ext>
            </a:extLst>
          </p:cNvPr>
          <p:cNvSpPr txBox="1"/>
          <p:nvPr/>
        </p:nvSpPr>
        <p:spPr>
          <a:xfrm>
            <a:off x="5500630" y="1927268"/>
            <a:ext cx="6403586" cy="3406492"/>
          </a:xfrm>
          <a:prstGeom prst="rect">
            <a:avLst/>
          </a:prstGeom>
        </p:spPr>
        <p:txBody>
          <a:bodyPr vert="horz" lIns="91440" tIns="45720" rIns="91440" bIns="45720" rtlCol="0">
            <a:normAutofit/>
          </a:bodyPr>
          <a:lstStyle/>
          <a:p>
            <a:pPr marL="228600" indent="-228600">
              <a:lnSpc>
                <a:spcPct val="90000"/>
              </a:lnSpc>
              <a:spcBef>
                <a:spcPts val="1000"/>
              </a:spcBef>
              <a:buFont typeface="Arial"/>
              <a:buChar char="•"/>
            </a:pPr>
            <a:r>
              <a:rPr lang="en-US" altLang="en-US" sz="2800" dirty="0">
                <a:solidFill>
                  <a:srgbClr val="0070C0"/>
                </a:solidFill>
                <a:latin typeface="IBM Plex Mono Text" panose="020B0509050203000203" pitchFamily="49" charset="0"/>
                <a:sym typeface="+mn-ea"/>
              </a:rPr>
              <a:t>When the True label was success (True Positive), the model predicted 12 successful landings, and when it was failure, it predicted 3 unsuccessful landings (True Negative).</a:t>
            </a:r>
          </a:p>
          <a:p>
            <a:pPr marL="228600" indent="-228600">
              <a:lnSpc>
                <a:spcPct val="90000"/>
              </a:lnSpc>
              <a:spcBef>
                <a:spcPts val="1000"/>
              </a:spcBef>
              <a:buFont typeface="Arial"/>
              <a:buChar char="•"/>
            </a:pPr>
            <a:r>
              <a:rPr lang="en-ZA" altLang="en-US" sz="2800" dirty="0">
                <a:solidFill>
                  <a:srgbClr val="0070C0"/>
                </a:solidFill>
                <a:latin typeface="IBM Plex Mono Text" panose="020B0509050203000203" pitchFamily="49" charset="0"/>
              </a:rPr>
              <a:t>T</a:t>
            </a:r>
            <a:r>
              <a:rPr lang="en-US" sz="2800" dirty="0">
                <a:solidFill>
                  <a:srgbClr val="0070C0"/>
                </a:solidFill>
                <a:latin typeface="IBM Plex Mono Text" panose="020B0509050203000203" pitchFamily="49" charset="0"/>
              </a:rPr>
              <a:t>he </a:t>
            </a:r>
            <a:r>
              <a:rPr lang="en-ZA" altLang="en-US" sz="2800" dirty="0">
                <a:solidFill>
                  <a:srgbClr val="0070C0"/>
                </a:solidFill>
                <a:latin typeface="IBM Plex Mono Text" panose="020B0509050203000203" pitchFamily="49" charset="0"/>
              </a:rPr>
              <a:t>model also predicted</a:t>
            </a:r>
            <a:r>
              <a:rPr lang="en-US" sz="2800" dirty="0">
                <a:solidFill>
                  <a:srgbClr val="0070C0"/>
                </a:solidFill>
                <a:latin typeface="IBM Plex Mono Text" panose="020B0509050203000203" pitchFamily="49" charset="0"/>
              </a:rPr>
              <a:t> 3 successful landings when the </a:t>
            </a:r>
            <a:r>
              <a:rPr lang="en-ZA" altLang="en-US" sz="2800" dirty="0">
                <a:solidFill>
                  <a:srgbClr val="0070C0"/>
                </a:solidFill>
                <a:latin typeface="IBM Plex Mono Text" panose="020B0509050203000203" pitchFamily="49" charset="0"/>
              </a:rPr>
              <a:t>T</a:t>
            </a:r>
            <a:r>
              <a:rPr lang="en-US" sz="2800" dirty="0">
                <a:solidFill>
                  <a:srgbClr val="0070C0"/>
                </a:solidFill>
                <a:latin typeface="IBM Plex Mono Text" panose="020B0509050203000203" pitchFamily="49" charset="0"/>
              </a:rPr>
              <a:t>rue label was </a:t>
            </a:r>
            <a:r>
              <a:rPr lang="en-ZA" altLang="en-US" sz="2800" dirty="0">
                <a:solidFill>
                  <a:srgbClr val="0070C0"/>
                </a:solidFill>
                <a:latin typeface="IBM Plex Mono Text" panose="020B0509050203000203" pitchFamily="49" charset="0"/>
              </a:rPr>
              <a:t>unsuccessful landing (F</a:t>
            </a:r>
            <a:r>
              <a:rPr lang="en-US" sz="2800" dirty="0" err="1">
                <a:solidFill>
                  <a:srgbClr val="0070C0"/>
                </a:solidFill>
                <a:latin typeface="IBM Plex Mono Text" panose="020B0509050203000203" pitchFamily="49" charset="0"/>
              </a:rPr>
              <a:t>alse</a:t>
            </a:r>
            <a:r>
              <a:rPr lang="en-US" sz="2800" dirty="0">
                <a:solidFill>
                  <a:srgbClr val="0070C0"/>
                </a:solidFill>
                <a:latin typeface="IBM Plex Mono Text" panose="020B0509050203000203" pitchFamily="49" charset="0"/>
              </a:rPr>
              <a:t> </a:t>
            </a:r>
            <a:r>
              <a:rPr lang="en-ZA" altLang="en-US" sz="2800" dirty="0">
                <a:solidFill>
                  <a:srgbClr val="0070C0"/>
                </a:solidFill>
                <a:latin typeface="IBM Plex Mono Text" panose="020B0509050203000203" pitchFamily="49" charset="0"/>
              </a:rPr>
              <a:t>P</a:t>
            </a:r>
            <a:r>
              <a:rPr lang="en-US" sz="2800" dirty="0" err="1">
                <a:solidFill>
                  <a:srgbClr val="0070C0"/>
                </a:solidFill>
                <a:latin typeface="IBM Plex Mono Text" panose="020B0509050203000203" pitchFamily="49" charset="0"/>
              </a:rPr>
              <a:t>ositiv</a:t>
            </a:r>
            <a:r>
              <a:rPr lang="en-ZA" altLang="en-US" sz="2800" dirty="0">
                <a:solidFill>
                  <a:srgbClr val="0070C0"/>
                </a:solidFill>
                <a:latin typeface="IBM Plex Mono Text" panose="020B0509050203000203" pitchFamily="49" charset="0"/>
              </a:rPr>
              <a:t>e)</a:t>
            </a:r>
            <a:r>
              <a:rPr lang="en-US" sz="2800" dirty="0">
                <a:solidFill>
                  <a:srgbClr val="0070C0"/>
                </a:solidFill>
                <a:latin typeface="IBM Plex Mono Text" panose="020B0509050203000203" pitchFamily="49" charset="0"/>
              </a:rPr>
              <a:t>.</a:t>
            </a:r>
          </a:p>
          <a:p>
            <a:pPr marL="228600" indent="-228600">
              <a:lnSpc>
                <a:spcPct val="90000"/>
              </a:lnSpc>
              <a:spcBef>
                <a:spcPts val="1000"/>
              </a:spcBef>
              <a:buFont typeface="Arial"/>
              <a:buChar char="•"/>
            </a:pPr>
            <a:endParaRPr lang="en-US" sz="2800" dirty="0">
              <a:solidFill>
                <a:schemeClr val="accent3">
                  <a:lumMod val="25000"/>
                </a:schemeClr>
              </a:solidFill>
              <a:latin typeface="Microsoft JhengHei" panose="020B0604030504040204" charset="-120"/>
              <a:ea typeface="Microsoft JhengHei" panose="020B0604030504040204" charset="-120"/>
            </a:endParaRPr>
          </a:p>
        </p:txBody>
      </p:sp>
      <p:pic>
        <p:nvPicPr>
          <p:cNvPr id="3" name="Content Placeholder 1">
            <a:extLst>
              <a:ext uri="{FF2B5EF4-FFF2-40B4-BE49-F238E27FC236}">
                <a16:creationId xmlns:a16="http://schemas.microsoft.com/office/drawing/2014/main" id="{0BEFBAF1-EDCC-08C3-27C7-1FC887FA81ED}"/>
              </a:ext>
            </a:extLst>
          </p:cNvPr>
          <p:cNvPicPr>
            <a:picLocks noGrp="1" noChangeAspect="1"/>
          </p:cNvPicPr>
          <p:nvPr>
            <p:ph sz="half" idx="1"/>
          </p:nvPr>
        </p:nvPicPr>
        <p:blipFill>
          <a:blip r:embed="rId2"/>
          <a:stretch>
            <a:fillRect/>
          </a:stretch>
        </p:blipFill>
        <p:spPr>
          <a:xfrm>
            <a:off x="503925" y="1960245"/>
            <a:ext cx="4668230" cy="3528000"/>
          </a:xfrm>
          <a:prstGeom prst="rect">
            <a:avLst/>
          </a:prstGeom>
        </p:spPr>
      </p:pic>
    </p:spTree>
    <p:extLst>
      <p:ext uri="{BB962C8B-B14F-4D97-AF65-F5344CB8AC3E}">
        <p14:creationId xmlns:p14="http://schemas.microsoft.com/office/powerpoint/2010/main" val="2654728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solidFill>
                  <a:srgbClr val="0B49CB"/>
                </a:solidFill>
                <a:latin typeface="Microsoft JhengHei" panose="020B0604030504040204" charset="-120"/>
                <a:ea typeface="Microsoft JhengHei" panose="020B0604030504040204" charset="-120"/>
              </a:rPr>
              <a:t>Conclusions</a:t>
            </a:r>
          </a:p>
        </p:txBody>
      </p:sp>
      <p:sp>
        <p:nvSpPr>
          <p:cNvPr id="5" name="TextBox 4">
            <a:extLst>
              <a:ext uri="{FF2B5EF4-FFF2-40B4-BE49-F238E27FC236}">
                <a16:creationId xmlns:a16="http://schemas.microsoft.com/office/drawing/2014/main" id="{8142C9BE-2A7D-AD52-C136-6AE45867C447}"/>
              </a:ext>
            </a:extLst>
          </p:cNvPr>
          <p:cNvSpPr txBox="1"/>
          <p:nvPr/>
        </p:nvSpPr>
        <p:spPr>
          <a:xfrm>
            <a:off x="838200" y="1618269"/>
            <a:ext cx="10737542" cy="4391914"/>
          </a:xfrm>
          <a:prstGeom prst="rect">
            <a:avLst/>
          </a:prstGeom>
        </p:spPr>
        <p:txBody>
          <a:bodyPr vert="horz" lIns="91440" tIns="45720" rIns="91440" bIns="45720" rtlCol="0">
            <a:normAutofit fontScale="92500"/>
          </a:bodyPr>
          <a:lstStyle/>
          <a:p>
            <a:pPr marL="228600" indent="-228600">
              <a:lnSpc>
                <a:spcPct val="90000"/>
              </a:lnSpc>
              <a:spcBef>
                <a:spcPts val="1000"/>
              </a:spcBef>
              <a:buFont typeface="Arial"/>
              <a:buChar char="•"/>
            </a:pPr>
            <a:r>
              <a:rPr lang="en-US" altLang="en-US" sz="2800" dirty="0">
                <a:solidFill>
                  <a:srgbClr val="0070C0"/>
                </a:solidFill>
                <a:latin typeface="IBM Plex Mono Text" panose="020B0509050203000203" pitchFamily="49" charset="0"/>
                <a:sym typeface="+mn-ea"/>
              </a:rPr>
              <a:t>The analysis revealed that as the success rate has increased over time, there is a positive correlation between the number of flights and success rate.</a:t>
            </a:r>
          </a:p>
          <a:p>
            <a:pPr marL="228600" indent="-228600">
              <a:lnSpc>
                <a:spcPct val="90000"/>
              </a:lnSpc>
              <a:spcBef>
                <a:spcPts val="1000"/>
              </a:spcBef>
              <a:buFont typeface="Arial"/>
              <a:buChar char="•"/>
            </a:pPr>
            <a:r>
              <a:rPr lang="en-US" sz="2800" dirty="0">
                <a:solidFill>
                  <a:srgbClr val="0070C0"/>
                </a:solidFill>
                <a:latin typeface="IBM Plex Mono Text" panose="020B0509050203000203" pitchFamily="49" charset="0"/>
              </a:rPr>
              <a:t>The most successful launches occurred in orbits like SSO, HEO, GEO, and ES-L1.</a:t>
            </a:r>
          </a:p>
          <a:p>
            <a:pPr marL="228600" indent="-228600">
              <a:lnSpc>
                <a:spcPct val="90000"/>
              </a:lnSpc>
              <a:spcBef>
                <a:spcPts val="1000"/>
              </a:spcBef>
              <a:buFont typeface="Arial"/>
              <a:buChar char="•"/>
            </a:pPr>
            <a:r>
              <a:rPr lang="en-US" sz="2800" dirty="0">
                <a:solidFill>
                  <a:srgbClr val="0070C0"/>
                </a:solidFill>
                <a:latin typeface="IBM Plex Mono Text" panose="020B0509050203000203" pitchFamily="49" charset="0"/>
              </a:rPr>
              <a:t>Payload mass can be related to success rate since lighter payloads have typically had better results than bigger payloads.</a:t>
            </a:r>
          </a:p>
          <a:p>
            <a:pPr marL="228600" indent="-228600">
              <a:lnSpc>
                <a:spcPct val="90000"/>
              </a:lnSpc>
              <a:spcBef>
                <a:spcPts val="1000"/>
              </a:spcBef>
              <a:buFont typeface="Arial"/>
              <a:buChar char="•"/>
            </a:pPr>
            <a:r>
              <a:rPr lang="en-US" sz="2800" dirty="0">
                <a:solidFill>
                  <a:srgbClr val="0070C0"/>
                </a:solidFill>
                <a:latin typeface="IBM Plex Mono Text" panose="020B0509050203000203" pitchFamily="49" charset="0"/>
              </a:rPr>
              <a:t>The Decision Tree Classifier is the most accurate predictive model for this dataset, having a 94% accuracy rate.</a:t>
            </a:r>
          </a:p>
          <a:p>
            <a:pPr marL="228600" indent="-228600">
              <a:lnSpc>
                <a:spcPct val="90000"/>
              </a:lnSpc>
              <a:spcBef>
                <a:spcPts val="1000"/>
              </a:spcBef>
              <a:buFont typeface="Arial"/>
              <a:buChar char="•"/>
            </a:pPr>
            <a:r>
              <a:rPr lang="en-US" sz="2800" dirty="0">
                <a:solidFill>
                  <a:srgbClr val="0070C0"/>
                </a:solidFill>
                <a:latin typeface="IBM Plex Mono Text" panose="020B0509050203000203" pitchFamily="49" charset="0"/>
              </a:rPr>
              <a:t>The launch sites are placed in a safe distance from cities but strategically close to roads and railroads for the transit of people and goods.</a:t>
            </a:r>
          </a:p>
        </p:txBody>
      </p:sp>
    </p:spTree>
    <p:extLst>
      <p:ext uri="{BB962C8B-B14F-4D97-AF65-F5344CB8AC3E}">
        <p14:creationId xmlns:p14="http://schemas.microsoft.com/office/powerpoint/2010/main" val="1302103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solidFill>
                  <a:srgbClr val="0B49CB"/>
                </a:solidFill>
                <a:latin typeface="Microsoft JhengHei" panose="020B0604030504040204" charset="-120"/>
                <a:ea typeface="Microsoft JhengHei" panose="020B0604030504040204" charset="-120"/>
              </a:rPr>
              <a:t>Appendix</a:t>
            </a:r>
          </a:p>
        </p:txBody>
      </p:sp>
      <p:sp>
        <p:nvSpPr>
          <p:cNvPr id="5" name="TextBox 4">
            <a:extLst>
              <a:ext uri="{FF2B5EF4-FFF2-40B4-BE49-F238E27FC236}">
                <a16:creationId xmlns:a16="http://schemas.microsoft.com/office/drawing/2014/main" id="{8142C9BE-2A7D-AD52-C136-6AE45867C447}"/>
              </a:ext>
            </a:extLst>
          </p:cNvPr>
          <p:cNvSpPr txBox="1"/>
          <p:nvPr/>
        </p:nvSpPr>
        <p:spPr>
          <a:xfrm>
            <a:off x="727229" y="2781244"/>
            <a:ext cx="10737542" cy="911867"/>
          </a:xfrm>
          <a:prstGeom prst="rect">
            <a:avLst/>
          </a:prstGeom>
        </p:spPr>
        <p:txBody>
          <a:bodyPr vert="horz" lIns="91440" tIns="45720" rIns="91440" bIns="45720" rtlCol="0">
            <a:normAutofit/>
          </a:bodyPr>
          <a:lstStyle/>
          <a:p>
            <a:pPr marL="228600" indent="-228600">
              <a:lnSpc>
                <a:spcPct val="90000"/>
              </a:lnSpc>
              <a:spcBef>
                <a:spcPts val="1000"/>
              </a:spcBef>
              <a:buFont typeface="Arial"/>
              <a:buChar char="•"/>
            </a:pPr>
            <a:r>
              <a:rPr lang="fr-FR" sz="2800" dirty="0" err="1">
                <a:latin typeface="IBM Plex Mono Text" panose="020B0509050203000203" pitchFamily="49" charset="0"/>
              </a:rPr>
              <a:t>Github</a:t>
            </a:r>
            <a:r>
              <a:rPr lang="fr-FR" sz="2800" dirty="0">
                <a:latin typeface="IBM Plex Mono Text" panose="020B0509050203000203" pitchFamily="49" charset="0"/>
              </a:rPr>
              <a:t> Repository: </a:t>
            </a:r>
            <a:r>
              <a:rPr lang="fr-FR" sz="2800" dirty="0">
                <a:solidFill>
                  <a:srgbClr val="0070C0"/>
                </a:solidFill>
                <a:latin typeface="IBM Plex Mono Text" panose="020B0509050203000203" pitchFamily="49" charset="0"/>
                <a:hlinkClick r:id="rId2"/>
              </a:rPr>
              <a:t>SpaceX Landing </a:t>
            </a:r>
            <a:r>
              <a:rPr lang="fr-FR" sz="2800" dirty="0" err="1">
                <a:solidFill>
                  <a:srgbClr val="0070C0"/>
                </a:solidFill>
                <a:latin typeface="IBM Plex Mono Text" panose="020B0509050203000203" pitchFamily="49" charset="0"/>
                <a:hlinkClick r:id="rId2"/>
              </a:rPr>
              <a:t>Prediction</a:t>
            </a:r>
            <a:endParaRPr lang="en-US" sz="2800" dirty="0">
              <a:solidFill>
                <a:srgbClr val="0070C0"/>
              </a:solidFill>
              <a:latin typeface="IBM Plex Mono Text" panose="020B0509050203000203" pitchFamily="49" charset="0"/>
            </a:endParaRPr>
          </a:p>
        </p:txBody>
      </p:sp>
    </p:spTree>
    <p:extLst>
      <p:ext uri="{BB962C8B-B14F-4D97-AF65-F5344CB8AC3E}">
        <p14:creationId xmlns:p14="http://schemas.microsoft.com/office/powerpoint/2010/main" val="4253326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42C9BE-2A7D-AD52-C136-6AE45867C447}"/>
              </a:ext>
            </a:extLst>
          </p:cNvPr>
          <p:cNvSpPr txBox="1"/>
          <p:nvPr/>
        </p:nvSpPr>
        <p:spPr>
          <a:xfrm>
            <a:off x="656207" y="2973066"/>
            <a:ext cx="10737542" cy="911867"/>
          </a:xfrm>
          <a:prstGeom prst="rect">
            <a:avLst/>
          </a:prstGeom>
        </p:spPr>
        <p:txBody>
          <a:bodyPr vert="horz" lIns="91440" tIns="45720" rIns="91440" bIns="45720" rtlCol="0">
            <a:noAutofit/>
          </a:bodyPr>
          <a:lstStyle/>
          <a:p>
            <a:pPr algn="ctr">
              <a:lnSpc>
                <a:spcPct val="90000"/>
              </a:lnSpc>
              <a:spcBef>
                <a:spcPts val="1000"/>
              </a:spcBef>
            </a:pPr>
            <a:r>
              <a:rPr lang="fr-FR" sz="6600" dirty="0" err="1">
                <a:latin typeface="IBM Plex Mono Text" panose="020B0509050203000203" pitchFamily="49" charset="0"/>
              </a:rPr>
              <a:t>Thank</a:t>
            </a:r>
            <a:r>
              <a:rPr lang="fr-FR" sz="6600" dirty="0">
                <a:latin typeface="IBM Plex Mono Text" panose="020B0509050203000203" pitchFamily="49" charset="0"/>
              </a:rPr>
              <a:t> You!</a:t>
            </a:r>
            <a:endParaRPr lang="en-US" sz="6600" dirty="0">
              <a:solidFill>
                <a:srgbClr val="0070C0"/>
              </a:solidFill>
              <a:latin typeface="IBM Plex Mono Text" panose="020B0509050203000203" pitchFamily="49" charset="0"/>
            </a:endParaRPr>
          </a:p>
        </p:txBody>
      </p:sp>
    </p:spTree>
    <p:extLst>
      <p:ext uri="{BB962C8B-B14F-4D97-AF65-F5344CB8AC3E}">
        <p14:creationId xmlns:p14="http://schemas.microsoft.com/office/powerpoint/2010/main" val="860712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sz="2200" dirty="0"/>
              <a:t>This capstone project's major objective is to predict whether the Falcon 9 first stage will successfully land. SpaceX advertises on their website that their rocket launches cost 62 million while other providers charge upwards of 165 million because they take great pride in being able to reuse the first stage of a rocket launch. The reuse of the first stage is largely responsible for these cost savings. The price of a launch can be calculated if we can know if the first stage will land. If a different business want to compete with SpaceX for a rocket launch, it may use the information provided here.</a:t>
            </a:r>
          </a:p>
          <a:p>
            <a:pPr algn="just"/>
            <a:r>
              <a:rPr lang="en-US" sz="2200" dirty="0"/>
              <a:t>This gets us to the key inquiry we are attempting to address: Under the specified conditions of a Falcon 9 rocket launch, will the rocket's first stage successfully land?</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569592"/>
            <a:ext cx="7068725" cy="4562983"/>
          </a:xfrm>
        </p:spPr>
        <p:txBody>
          <a:bodyPr>
            <a:noAutofit/>
          </a:bodyPr>
          <a:lstStyle/>
          <a:p>
            <a:pPr algn="just"/>
            <a:r>
              <a:rPr lang="en-US" sz="2000" dirty="0"/>
              <a:t>Data was gathered using two techniques: </a:t>
            </a:r>
            <a:r>
              <a:rPr lang="en-US" sz="2000" dirty="0" err="1"/>
              <a:t>webscraping</a:t>
            </a:r>
            <a:r>
              <a:rPr lang="en-US" sz="2000" dirty="0"/>
              <a:t> launch information from a Wikipedia article and requesting information from the SpaceX API. The data was then transformed and cleaned using the Pandas module in Python.</a:t>
            </a:r>
          </a:p>
          <a:p>
            <a:pPr algn="just"/>
            <a:r>
              <a:rPr lang="en-US" sz="2000" dirty="0"/>
              <a:t>Exploratory data analysis (EDA) was performed on the clean data utilizing visualization tools including Python's matplotlib and seaborn packages, as well as SQL queries to provide answers. In order to respond to some analytical queries, interactive visualization packages in Python were employed. Maps were produced using Folium, and interactive data visualizations with </a:t>
            </a:r>
            <a:r>
              <a:rPr lang="en-US" sz="2000" dirty="0" err="1"/>
              <a:t>Plotly</a:t>
            </a:r>
            <a:r>
              <a:rPr lang="en-US" sz="2000" dirty="0"/>
              <a:t> Dash.</a:t>
            </a:r>
          </a:p>
          <a:p>
            <a:pPr algn="just"/>
            <a:r>
              <a:rPr lang="en-US" sz="2000" dirty="0"/>
              <a:t>For the prediction study, four alternative machine learning classification models were employed. The models utilized were decision tree classifier, logistic regression, support vector machines, and k-nearest neighbor. To choose the best model, each one was trained, adjusted, and tested.</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solidFill>
                  <a:srgbClr val="0B49CB"/>
                </a:solidFill>
                <a:latin typeface="Microsoft JhengHei" panose="020B0604030504040204" charset="-120"/>
                <a:ea typeface="Microsoft JhengHei" panose="020B0604030504040204" charset="-120"/>
              </a:rPr>
              <a:t>Data Collection – SpaceX API</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945578" y="1545209"/>
            <a:ext cx="7068725" cy="4351338"/>
          </a:xfrm>
        </p:spPr>
        <p:txBody>
          <a:bodyPr>
            <a:normAutofit lnSpcReduction="10000"/>
          </a:bodyPr>
          <a:lstStyle/>
          <a:p>
            <a:pPr marL="0" indent="0">
              <a:buNone/>
            </a:pPr>
            <a:endParaRPr lang="en-US" sz="1800" dirty="0"/>
          </a:p>
          <a:p>
            <a:pPr marL="342900" indent="-342900">
              <a:lnSpc>
                <a:spcPct val="150000"/>
              </a:lnSpc>
              <a:buFont typeface="+mj-lt"/>
              <a:buAutoNum type="arabicPeriod"/>
            </a:pPr>
            <a:r>
              <a:rPr lang="en-ZA" altLang="en-GB" sz="1800" dirty="0">
                <a:solidFill>
                  <a:schemeClr val="tx1">
                    <a:lumMod val="85000"/>
                    <a:lumOff val="15000"/>
                  </a:schemeClr>
                </a:solidFill>
                <a:latin typeface="Microsoft JhengHei" panose="020B0604030504040204" charset="-120"/>
                <a:ea typeface="Microsoft JhengHei" panose="020B0604030504040204" charset="-120"/>
              </a:rPr>
              <a:t>Request and parse the SpaceX launch data using the GET request.</a:t>
            </a:r>
          </a:p>
          <a:p>
            <a:pPr marL="342900" indent="-342900">
              <a:lnSpc>
                <a:spcPct val="150000"/>
              </a:lnSpc>
              <a:buFont typeface="+mj-lt"/>
              <a:buAutoNum type="arabicPeriod"/>
            </a:pPr>
            <a:r>
              <a:rPr lang="en-ZA" altLang="en-GB" sz="1800" dirty="0">
                <a:solidFill>
                  <a:schemeClr val="tx1">
                    <a:lumMod val="85000"/>
                    <a:lumOff val="15000"/>
                  </a:schemeClr>
                </a:solidFill>
                <a:latin typeface="Microsoft JhengHei" panose="020B0604030504040204" charset="-120"/>
                <a:ea typeface="Microsoft JhengHei" panose="020B0604030504040204" charset="-120"/>
              </a:rPr>
              <a:t> Normalize JSON response into a </a:t>
            </a:r>
            <a:r>
              <a:rPr lang="en-ZA" altLang="en-GB" sz="1800" dirty="0" err="1">
                <a:solidFill>
                  <a:schemeClr val="tx1">
                    <a:lumMod val="85000"/>
                    <a:lumOff val="15000"/>
                  </a:schemeClr>
                </a:solidFill>
                <a:latin typeface="Microsoft JhengHei" panose="020B0604030504040204" charset="-120"/>
                <a:ea typeface="Microsoft JhengHei" panose="020B0604030504040204" charset="-120"/>
              </a:rPr>
              <a:t>dataframe</a:t>
            </a:r>
            <a:r>
              <a:rPr lang="en-ZA" altLang="en-GB" sz="1800" dirty="0">
                <a:solidFill>
                  <a:schemeClr val="tx1">
                    <a:lumMod val="85000"/>
                    <a:lumOff val="15000"/>
                  </a:schemeClr>
                </a:solidFill>
                <a:latin typeface="Microsoft JhengHei" panose="020B0604030504040204" charset="-120"/>
                <a:ea typeface="Microsoft JhengHei" panose="020B0604030504040204" charset="-120"/>
              </a:rPr>
              <a:t>.</a:t>
            </a:r>
          </a:p>
          <a:p>
            <a:pPr marL="342900" indent="-342900">
              <a:lnSpc>
                <a:spcPct val="150000"/>
              </a:lnSpc>
              <a:buFont typeface="+mj-lt"/>
              <a:buAutoNum type="arabicPeriod"/>
            </a:pPr>
            <a:r>
              <a:rPr lang="en-ZA" altLang="en-GB" sz="1800" dirty="0">
                <a:solidFill>
                  <a:schemeClr val="tx1">
                    <a:lumMod val="85000"/>
                    <a:lumOff val="15000"/>
                  </a:schemeClr>
                </a:solidFill>
                <a:latin typeface="Microsoft JhengHei" panose="020B0604030504040204" charset="-120"/>
                <a:ea typeface="Microsoft JhengHei" panose="020B0604030504040204" charset="-120"/>
              </a:rPr>
              <a:t>Extract only useful columns  using </a:t>
            </a:r>
            <a:r>
              <a:rPr lang="en-ZA" altLang="en-GB" sz="1800" dirty="0" err="1">
                <a:solidFill>
                  <a:schemeClr val="tx1">
                    <a:lumMod val="85000"/>
                    <a:lumOff val="15000"/>
                  </a:schemeClr>
                </a:solidFill>
                <a:latin typeface="Microsoft JhengHei" panose="020B0604030504040204" charset="-120"/>
                <a:ea typeface="Microsoft JhengHei" panose="020B0604030504040204" charset="-120"/>
              </a:rPr>
              <a:t>auxilary</a:t>
            </a:r>
            <a:r>
              <a:rPr lang="en-ZA" altLang="en-GB" sz="1800" dirty="0">
                <a:solidFill>
                  <a:schemeClr val="tx1">
                    <a:lumMod val="85000"/>
                    <a:lumOff val="15000"/>
                  </a:schemeClr>
                </a:solidFill>
                <a:latin typeface="Microsoft JhengHei" panose="020B0604030504040204" charset="-120"/>
                <a:ea typeface="Microsoft JhengHei" panose="020B0604030504040204" charset="-120"/>
              </a:rPr>
              <a:t> functions.</a:t>
            </a:r>
          </a:p>
          <a:p>
            <a:pPr marL="342900" indent="-342900">
              <a:lnSpc>
                <a:spcPct val="150000"/>
              </a:lnSpc>
              <a:buFont typeface="+mj-lt"/>
              <a:buAutoNum type="arabicPeriod"/>
            </a:pPr>
            <a:r>
              <a:rPr lang="en-ZA" altLang="en-GB" sz="1800" dirty="0">
                <a:solidFill>
                  <a:schemeClr val="tx1">
                    <a:lumMod val="85000"/>
                    <a:lumOff val="15000"/>
                  </a:schemeClr>
                </a:solidFill>
                <a:latin typeface="Microsoft JhengHei" panose="020B0604030504040204" charset="-120"/>
                <a:ea typeface="Microsoft JhengHei" panose="020B0604030504040204" charset="-120"/>
              </a:rPr>
              <a:t>Create new pandas </a:t>
            </a:r>
            <a:r>
              <a:rPr lang="en-ZA" altLang="en-GB" sz="1800" dirty="0" err="1">
                <a:solidFill>
                  <a:schemeClr val="tx1">
                    <a:lumMod val="85000"/>
                    <a:lumOff val="15000"/>
                  </a:schemeClr>
                </a:solidFill>
                <a:latin typeface="Microsoft JhengHei" panose="020B0604030504040204" charset="-120"/>
                <a:ea typeface="Microsoft JhengHei" panose="020B0604030504040204" charset="-120"/>
              </a:rPr>
              <a:t>dataframe</a:t>
            </a:r>
            <a:r>
              <a:rPr lang="en-ZA" altLang="en-GB" sz="1800" dirty="0">
                <a:solidFill>
                  <a:schemeClr val="tx1">
                    <a:lumMod val="85000"/>
                    <a:lumOff val="15000"/>
                  </a:schemeClr>
                </a:solidFill>
                <a:latin typeface="Microsoft JhengHei" panose="020B0604030504040204" charset="-120"/>
                <a:ea typeface="Microsoft JhengHei" panose="020B0604030504040204" charset="-120"/>
              </a:rPr>
              <a:t> from dictionary.</a:t>
            </a:r>
          </a:p>
          <a:p>
            <a:pPr marL="342900" indent="-342900">
              <a:lnSpc>
                <a:spcPct val="150000"/>
              </a:lnSpc>
              <a:buFont typeface="+mj-lt"/>
              <a:buAutoNum type="arabicPeriod"/>
            </a:pPr>
            <a:r>
              <a:rPr lang="en-ZA" altLang="en-GB" sz="1800" dirty="0">
                <a:solidFill>
                  <a:schemeClr val="tx1">
                    <a:lumMod val="85000"/>
                    <a:lumOff val="15000"/>
                  </a:schemeClr>
                </a:solidFill>
                <a:latin typeface="Microsoft JhengHei" panose="020B0604030504040204" charset="-120"/>
                <a:ea typeface="Microsoft JhengHei" panose="020B0604030504040204" charset="-120"/>
              </a:rPr>
              <a:t>Filter </a:t>
            </a:r>
            <a:r>
              <a:rPr lang="en-ZA" altLang="en-GB" sz="1800" dirty="0" err="1">
                <a:solidFill>
                  <a:schemeClr val="tx1">
                    <a:lumMod val="85000"/>
                    <a:lumOff val="15000"/>
                  </a:schemeClr>
                </a:solidFill>
                <a:latin typeface="Microsoft JhengHei" panose="020B0604030504040204" charset="-120"/>
                <a:ea typeface="Microsoft JhengHei" panose="020B0604030504040204" charset="-120"/>
              </a:rPr>
              <a:t>dataframe</a:t>
            </a:r>
            <a:r>
              <a:rPr lang="en-ZA" altLang="en-GB" sz="1800" dirty="0">
                <a:solidFill>
                  <a:schemeClr val="tx1">
                    <a:lumMod val="85000"/>
                    <a:lumOff val="15000"/>
                  </a:schemeClr>
                </a:solidFill>
                <a:latin typeface="Microsoft JhengHei" panose="020B0604030504040204" charset="-120"/>
                <a:ea typeface="Microsoft JhengHei" panose="020B0604030504040204" charset="-120"/>
              </a:rPr>
              <a:t> to only include Falcon 9 launches.</a:t>
            </a:r>
          </a:p>
          <a:p>
            <a:pPr marL="342900" indent="-342900">
              <a:lnSpc>
                <a:spcPct val="150000"/>
              </a:lnSpc>
              <a:buFont typeface="+mj-lt"/>
              <a:buAutoNum type="arabicPeriod"/>
            </a:pPr>
            <a:r>
              <a:rPr lang="en-ZA" altLang="en-GB" sz="1800" dirty="0">
                <a:solidFill>
                  <a:schemeClr val="tx1">
                    <a:lumMod val="85000"/>
                    <a:lumOff val="15000"/>
                  </a:schemeClr>
                </a:solidFill>
                <a:latin typeface="Microsoft JhengHei" panose="020B0604030504040204" charset="-120"/>
                <a:ea typeface="Microsoft JhengHei" panose="020B0604030504040204" charset="-120"/>
              </a:rPr>
              <a:t>Handle missing values.</a:t>
            </a:r>
          </a:p>
          <a:p>
            <a:pPr marL="342900" indent="-342900">
              <a:lnSpc>
                <a:spcPct val="150000"/>
              </a:lnSpc>
              <a:buFont typeface="+mj-lt"/>
              <a:buAutoNum type="arabicPeriod"/>
            </a:pPr>
            <a:r>
              <a:rPr lang="en-ZA" altLang="en-GB" sz="1800" dirty="0">
                <a:solidFill>
                  <a:schemeClr val="tx1">
                    <a:lumMod val="85000"/>
                    <a:lumOff val="15000"/>
                  </a:schemeClr>
                </a:solidFill>
                <a:latin typeface="Microsoft JhengHei" panose="020B0604030504040204" charset="-120"/>
                <a:ea typeface="Microsoft JhengHei" panose="020B0604030504040204" charset="-120"/>
              </a:rPr>
              <a:t>Export to CSV file.</a:t>
            </a:r>
          </a:p>
          <a:p>
            <a:pPr marL="342900" indent="-342900">
              <a:buFont typeface="+mj-lt"/>
              <a:buAutoNum type="arabicPeriod"/>
            </a:pPr>
            <a:endParaRPr lang="en-US" sz="1800" dirty="0"/>
          </a:p>
          <a:p>
            <a:pPr marL="0" indent="0">
              <a:buNone/>
            </a:pPr>
            <a:endParaRPr lang="en-US" sz="1800" dirty="0"/>
          </a:p>
        </p:txBody>
      </p:sp>
      <p:sp>
        <p:nvSpPr>
          <p:cNvPr id="4" name="TextBox 3">
            <a:extLst>
              <a:ext uri="{FF2B5EF4-FFF2-40B4-BE49-F238E27FC236}">
                <a16:creationId xmlns:a16="http://schemas.microsoft.com/office/drawing/2014/main" id="{95AE413A-2822-4DD3-A3DD-6BE9F2C1DDCD}"/>
              </a:ext>
            </a:extLst>
          </p:cNvPr>
          <p:cNvSpPr txBox="1"/>
          <p:nvPr/>
        </p:nvSpPr>
        <p:spPr>
          <a:xfrm>
            <a:off x="8278368" y="1883410"/>
            <a:ext cx="3560064" cy="369332"/>
          </a:xfrm>
          <a:prstGeom prst="rect">
            <a:avLst/>
          </a:prstGeom>
          <a:noFill/>
        </p:spPr>
        <p:txBody>
          <a:bodyPr wrap="square" rtlCol="0">
            <a:spAutoFit/>
          </a:bodyPr>
          <a:lstStyle/>
          <a:p>
            <a:r>
              <a:rPr lang="fr-FR" dirty="0" err="1"/>
              <a:t>Github</a:t>
            </a:r>
            <a:r>
              <a:rPr lang="fr-FR" dirty="0"/>
              <a:t> URL: </a:t>
            </a:r>
            <a:r>
              <a:rPr lang="fr-FR" dirty="0">
                <a:hlinkClick r:id="rId3"/>
              </a:rPr>
              <a:t>Data Collection API</a:t>
            </a:r>
            <a:endParaRPr lang="en-US"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solidFill>
                  <a:srgbClr val="0B49CB"/>
                </a:solidFill>
                <a:latin typeface="Microsoft JhengHei" panose="020B0604030504040204" charset="-120"/>
                <a:ea typeface="Microsoft JhengHei" panose="020B0604030504040204" charset="-120"/>
              </a:rPr>
              <a:t>Data Collection - Scraping</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1690689"/>
            <a:ext cx="4614949" cy="4486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1" name="TextBox 10">
            <a:extLst>
              <a:ext uri="{FF2B5EF4-FFF2-40B4-BE49-F238E27FC236}">
                <a16:creationId xmlns:a16="http://schemas.microsoft.com/office/drawing/2014/main" id="{AAA64BE3-283A-F9A0-48E1-DA45DD162ACC}"/>
              </a:ext>
            </a:extLst>
          </p:cNvPr>
          <p:cNvSpPr txBox="1"/>
          <p:nvPr/>
        </p:nvSpPr>
        <p:spPr>
          <a:xfrm>
            <a:off x="536448" y="1690688"/>
            <a:ext cx="6900672" cy="2783006"/>
          </a:xfrm>
          <a:prstGeom prst="rect">
            <a:avLst/>
          </a:prstGeom>
          <a:noFill/>
        </p:spPr>
        <p:txBody>
          <a:bodyPr wrap="square" rtlCol="0">
            <a:spAutoFit/>
          </a:bodyPr>
          <a:lstStyle/>
          <a:p>
            <a:pPr marL="342900" indent="-342900" algn="just">
              <a:lnSpc>
                <a:spcPct val="200000"/>
              </a:lnSpc>
              <a:buFont typeface="+mj-lt"/>
              <a:buAutoNum type="arabicPeriod"/>
            </a:pPr>
            <a:r>
              <a:rPr lang="en-ZA" altLang="en-GB" sz="1800" dirty="0">
                <a:latin typeface="Microsoft JhengHei" panose="020B0604030504040204" charset="-120"/>
                <a:ea typeface="Microsoft JhengHei" panose="020B0604030504040204" charset="-120"/>
              </a:rPr>
              <a:t>Request rocket launch data from its Wikipedia page.</a:t>
            </a:r>
          </a:p>
          <a:p>
            <a:pPr marL="342900" indent="-342900" algn="just">
              <a:lnSpc>
                <a:spcPct val="200000"/>
              </a:lnSpc>
              <a:buFont typeface="+mj-lt"/>
              <a:buAutoNum type="arabicPeriod"/>
            </a:pPr>
            <a:r>
              <a:rPr lang="en-ZA" altLang="en-GB" sz="1800" dirty="0">
                <a:latin typeface="Microsoft JhengHei" panose="020B0604030504040204" charset="-120"/>
                <a:ea typeface="Microsoft JhengHei" panose="020B0604030504040204" charset="-120"/>
              </a:rPr>
              <a:t>Extract all column/variable names from the HTML table header.</a:t>
            </a:r>
            <a:endParaRPr lang="en-ZA" altLang="en-GB" dirty="0">
              <a:latin typeface="Microsoft JhengHei" panose="020B0604030504040204" charset="-120"/>
              <a:ea typeface="Microsoft JhengHei" panose="020B0604030504040204" charset="-120"/>
            </a:endParaRPr>
          </a:p>
          <a:p>
            <a:pPr marL="342900" indent="-342900" algn="just">
              <a:lnSpc>
                <a:spcPct val="200000"/>
              </a:lnSpc>
              <a:buFont typeface="+mj-lt"/>
              <a:buAutoNum type="arabicPeriod"/>
            </a:pPr>
            <a:r>
              <a:rPr lang="en-ZA" altLang="en-GB" sz="1800" dirty="0">
                <a:latin typeface="Microsoft JhengHei" panose="020B0604030504040204" charset="-120"/>
                <a:ea typeface="Microsoft JhengHei" panose="020B0604030504040204" charset="-120"/>
              </a:rPr>
              <a:t>Create a data frame by parsing the launch HTML tables.</a:t>
            </a:r>
          </a:p>
          <a:p>
            <a:pPr marL="342900" indent="-342900" algn="just">
              <a:lnSpc>
                <a:spcPct val="200000"/>
              </a:lnSpc>
              <a:buFont typeface="+mj-lt"/>
              <a:buAutoNum type="arabicPeriod"/>
            </a:pPr>
            <a:r>
              <a:rPr lang="en-ZA" altLang="en-GB" sz="1800" dirty="0">
                <a:latin typeface="Microsoft JhengHei" panose="020B0604030504040204" charset="-120"/>
                <a:ea typeface="Microsoft JhengHei" panose="020B0604030504040204" charset="-120"/>
              </a:rPr>
              <a:t>Export to CSV file.</a:t>
            </a:r>
            <a:endParaRPr lang="en-US" dirty="0"/>
          </a:p>
        </p:txBody>
      </p:sp>
      <p:sp>
        <p:nvSpPr>
          <p:cNvPr id="12" name="TextBox 11">
            <a:extLst>
              <a:ext uri="{FF2B5EF4-FFF2-40B4-BE49-F238E27FC236}">
                <a16:creationId xmlns:a16="http://schemas.microsoft.com/office/drawing/2014/main" id="{EFF8D842-5055-77CF-D6C7-929858A0D280}"/>
              </a:ext>
            </a:extLst>
          </p:cNvPr>
          <p:cNvSpPr txBox="1"/>
          <p:nvPr/>
        </p:nvSpPr>
        <p:spPr>
          <a:xfrm>
            <a:off x="7888224" y="1818640"/>
            <a:ext cx="3584448" cy="369332"/>
          </a:xfrm>
          <a:prstGeom prst="rect">
            <a:avLst/>
          </a:prstGeom>
          <a:noFill/>
        </p:spPr>
        <p:txBody>
          <a:bodyPr wrap="square" rtlCol="0">
            <a:spAutoFit/>
          </a:bodyPr>
          <a:lstStyle/>
          <a:p>
            <a:r>
              <a:rPr lang="fr-FR" dirty="0" err="1"/>
              <a:t>Github</a:t>
            </a:r>
            <a:r>
              <a:rPr lang="fr-FR" dirty="0"/>
              <a:t> URL: </a:t>
            </a:r>
            <a:r>
              <a:rPr lang="fr-FR" dirty="0" err="1">
                <a:hlinkClick r:id="rId2"/>
              </a:rPr>
              <a:t>Webscraping</a:t>
            </a:r>
            <a:endParaRPr lang="en-US" dirty="0"/>
          </a:p>
        </p:txBody>
      </p:sp>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solidFill>
                  <a:srgbClr val="0B49CB"/>
                </a:solidFill>
                <a:latin typeface="Microsoft JhengHei" panose="020B0604030504040204" charset="-120"/>
                <a:ea typeface="Microsoft JhengHei" panose="020B0604030504040204" charset="-120"/>
              </a:rPr>
              <a:t>Data Wrangling</a:t>
            </a:r>
          </a:p>
        </p:txBody>
      </p:sp>
      <p:sp>
        <p:nvSpPr>
          <p:cNvPr id="6" name="Content Placeholder 5">
            <a:extLst>
              <a:ext uri="{FF2B5EF4-FFF2-40B4-BE49-F238E27FC236}">
                <a16:creationId xmlns:a16="http://schemas.microsoft.com/office/drawing/2014/main" id="{68B95C66-5BD6-E842-F2E5-A52ACAB70137}"/>
              </a:ext>
            </a:extLst>
          </p:cNvPr>
          <p:cNvSpPr>
            <a:spLocks noGrp="1"/>
          </p:cNvSpPr>
          <p:nvPr>
            <p:ph sz="half" idx="1"/>
          </p:nvPr>
        </p:nvSpPr>
        <p:spPr>
          <a:xfrm>
            <a:off x="838200" y="1825625"/>
            <a:ext cx="7025640" cy="4351338"/>
          </a:xfrm>
        </p:spPr>
        <p:txBody>
          <a:bodyPr>
            <a:normAutofit/>
          </a:bodyPr>
          <a:lstStyle/>
          <a:p>
            <a:pPr marL="342900" indent="-342900" algn="just">
              <a:lnSpc>
                <a:spcPct val="150000"/>
              </a:lnSpc>
              <a:buFont typeface="+mj-lt"/>
              <a:buAutoNum type="arabicPeriod"/>
            </a:pPr>
            <a:r>
              <a:rPr lang="en-ZA" altLang="en-GB" sz="1800" dirty="0">
                <a:solidFill>
                  <a:schemeClr val="tx1"/>
                </a:solidFill>
                <a:latin typeface="Microsoft JhengHei" panose="020B0604030504040204" charset="-120"/>
                <a:ea typeface="Microsoft JhengHei" panose="020B0604030504040204" charset="-120"/>
              </a:rPr>
              <a:t>Calculate the number of launches on each site</a:t>
            </a:r>
          </a:p>
          <a:p>
            <a:pPr marL="342900" indent="-342900" algn="just">
              <a:lnSpc>
                <a:spcPct val="150000"/>
              </a:lnSpc>
              <a:buFont typeface="+mj-lt"/>
              <a:buAutoNum type="arabicPeriod"/>
            </a:pPr>
            <a:r>
              <a:rPr lang="en-ZA" altLang="en-GB" sz="1800" dirty="0">
                <a:solidFill>
                  <a:schemeClr val="tx1"/>
                </a:solidFill>
                <a:latin typeface="Microsoft JhengHei" panose="020B0604030504040204" charset="-120"/>
                <a:ea typeface="Microsoft JhengHei" panose="020B0604030504040204" charset="-120"/>
              </a:rPr>
              <a:t>Calculate the number and occurrence of each orbit</a:t>
            </a:r>
          </a:p>
          <a:p>
            <a:pPr marL="342900" indent="-342900" algn="just">
              <a:lnSpc>
                <a:spcPct val="150000"/>
              </a:lnSpc>
              <a:buFont typeface="+mj-lt"/>
              <a:buAutoNum type="arabicPeriod"/>
            </a:pPr>
            <a:r>
              <a:rPr lang="en-ZA" altLang="en-GB" sz="1800" dirty="0">
                <a:solidFill>
                  <a:schemeClr val="tx1"/>
                </a:solidFill>
                <a:latin typeface="Microsoft JhengHei" panose="020B0604030504040204" charset="-120"/>
                <a:ea typeface="Microsoft JhengHei" panose="020B0604030504040204" charset="-120"/>
              </a:rPr>
              <a:t>Calculate the number and </a:t>
            </a:r>
            <a:r>
              <a:rPr lang="en-ZA" altLang="en-GB" sz="1800" dirty="0" err="1">
                <a:solidFill>
                  <a:schemeClr val="tx1"/>
                </a:solidFill>
                <a:latin typeface="Microsoft JhengHei" panose="020B0604030504040204" charset="-120"/>
                <a:ea typeface="Microsoft JhengHei" panose="020B0604030504040204" charset="-120"/>
              </a:rPr>
              <a:t>occurence</a:t>
            </a:r>
            <a:r>
              <a:rPr lang="en-ZA" altLang="en-GB" sz="1800" dirty="0">
                <a:solidFill>
                  <a:schemeClr val="tx1"/>
                </a:solidFill>
                <a:latin typeface="Microsoft JhengHei" panose="020B0604030504040204" charset="-120"/>
                <a:ea typeface="Microsoft JhengHei" panose="020B0604030504040204" charset="-120"/>
              </a:rPr>
              <a:t> of mission outcome per orbit type</a:t>
            </a:r>
          </a:p>
          <a:p>
            <a:pPr marL="342900" indent="-342900" algn="just">
              <a:lnSpc>
                <a:spcPct val="150000"/>
              </a:lnSpc>
              <a:buFont typeface="+mj-lt"/>
              <a:buAutoNum type="arabicPeriod"/>
            </a:pPr>
            <a:r>
              <a:rPr lang="en-ZA" altLang="en-GB" sz="1800" dirty="0">
                <a:solidFill>
                  <a:schemeClr val="tx1"/>
                </a:solidFill>
                <a:latin typeface="Microsoft JhengHei" panose="020B0604030504040204" charset="-120"/>
                <a:ea typeface="Microsoft JhengHei" panose="020B0604030504040204" charset="-120"/>
              </a:rPr>
              <a:t>Create a landing outcome label from Outcome column using one-hot encoding</a:t>
            </a:r>
          </a:p>
          <a:p>
            <a:pPr marL="342900" indent="-342900" algn="just">
              <a:lnSpc>
                <a:spcPct val="150000"/>
              </a:lnSpc>
              <a:buFont typeface="+mj-lt"/>
              <a:buAutoNum type="arabicPeriod"/>
            </a:pPr>
            <a:r>
              <a:rPr lang="en-ZA" altLang="en-GB" sz="1800" dirty="0">
                <a:solidFill>
                  <a:schemeClr val="tx1"/>
                </a:solidFill>
                <a:latin typeface="Microsoft JhengHei" panose="020B0604030504040204" charset="-120"/>
                <a:ea typeface="Microsoft JhengHei" panose="020B0604030504040204" charset="-120"/>
              </a:rPr>
              <a:t>Export to CSV</a:t>
            </a:r>
            <a:endParaRPr lang="en-US" sz="1800" dirty="0">
              <a:solidFill>
                <a:schemeClr val="tx1"/>
              </a:solidFill>
              <a:latin typeface="Microsoft JhengHei" panose="020B0604030504040204" charset="-120"/>
              <a:ea typeface="Microsoft JhengHei" panose="020B0604030504040204" charset="-120"/>
            </a:endParaRPr>
          </a:p>
        </p:txBody>
      </p:sp>
      <p:sp>
        <p:nvSpPr>
          <p:cNvPr id="9" name="TextBox 8">
            <a:extLst>
              <a:ext uri="{FF2B5EF4-FFF2-40B4-BE49-F238E27FC236}">
                <a16:creationId xmlns:a16="http://schemas.microsoft.com/office/drawing/2014/main" id="{EF2728D2-56F4-1E3F-C334-12881BBC9A94}"/>
              </a:ext>
            </a:extLst>
          </p:cNvPr>
          <p:cNvSpPr txBox="1"/>
          <p:nvPr/>
        </p:nvSpPr>
        <p:spPr>
          <a:xfrm>
            <a:off x="8668512" y="1825625"/>
            <a:ext cx="3694176" cy="369332"/>
          </a:xfrm>
          <a:prstGeom prst="rect">
            <a:avLst/>
          </a:prstGeom>
          <a:noFill/>
        </p:spPr>
        <p:txBody>
          <a:bodyPr wrap="square" rtlCol="0">
            <a:spAutoFit/>
          </a:bodyPr>
          <a:lstStyle/>
          <a:p>
            <a:r>
              <a:rPr lang="fr-FR" dirty="0" err="1"/>
              <a:t>Github</a:t>
            </a:r>
            <a:r>
              <a:rPr lang="fr-FR" dirty="0"/>
              <a:t> URL: </a:t>
            </a:r>
            <a:r>
              <a:rPr lang="fr-FR" dirty="0">
                <a:hlinkClick r:id="rId2"/>
              </a:rPr>
              <a:t>Data </a:t>
            </a:r>
            <a:r>
              <a:rPr lang="fr-FR" dirty="0" err="1">
                <a:hlinkClick r:id="rId2"/>
              </a:rPr>
              <a:t>Wrangling</a:t>
            </a:r>
            <a:endParaRPr lang="en-US"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solidFill>
                  <a:srgbClr val="0B49CB"/>
                </a:solidFill>
                <a:latin typeface="Microsoft JhengHei" panose="020B0604030504040204" charset="-120"/>
                <a:ea typeface="Microsoft JhengHei" panose="020B0604030504040204" charset="-120"/>
              </a:rPr>
              <a:t>EDA with Data Visualization</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1754331"/>
            <a:ext cx="10719817" cy="44226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1" name="TextBox 10">
            <a:extLst>
              <a:ext uri="{FF2B5EF4-FFF2-40B4-BE49-F238E27FC236}">
                <a16:creationId xmlns:a16="http://schemas.microsoft.com/office/drawing/2014/main" id="{FB629E83-969E-905E-ABAB-3D04DA4D147E}"/>
              </a:ext>
            </a:extLst>
          </p:cNvPr>
          <p:cNvSpPr txBox="1"/>
          <p:nvPr/>
        </p:nvSpPr>
        <p:spPr>
          <a:xfrm>
            <a:off x="609600" y="1754331"/>
            <a:ext cx="11106912" cy="43858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u="sng" dirty="0">
                <a:solidFill>
                  <a:schemeClr val="tx1">
                    <a:lumMod val="85000"/>
                    <a:lumOff val="15000"/>
                  </a:schemeClr>
                </a:solidFill>
                <a:latin typeface="Microsoft JhengHei" panose="020B0604030504040204" pitchFamily="34" charset="-120"/>
                <a:ea typeface="Microsoft JhengHei" panose="020B0604030504040204" pitchFamily="34" charset="-120"/>
              </a:rPr>
              <a:t>Scatter </a:t>
            </a:r>
            <a:r>
              <a:rPr lang="en-ZA" altLang="en-US" sz="1800" u="sng" dirty="0">
                <a:solidFill>
                  <a:schemeClr val="tx1">
                    <a:lumMod val="85000"/>
                    <a:lumOff val="15000"/>
                  </a:schemeClr>
                </a:solidFill>
                <a:latin typeface="Microsoft JhengHei" panose="020B0604030504040204" pitchFamily="34" charset="-120"/>
                <a:ea typeface="Microsoft JhengHei" panose="020B0604030504040204" pitchFamily="34" charset="-120"/>
              </a:rPr>
              <a:t>plots</a:t>
            </a:r>
            <a:r>
              <a:rPr lang="en-US" sz="1800" u="sng" dirty="0">
                <a:solidFill>
                  <a:schemeClr val="tx1">
                    <a:lumMod val="85000"/>
                    <a:lumOff val="15000"/>
                  </a:schemeClr>
                </a:solidFill>
                <a:latin typeface="Microsoft JhengHei" panose="020B0604030504040204" pitchFamily="34" charset="-120"/>
                <a:ea typeface="Microsoft JhengHei" panose="020B0604030504040204" pitchFamily="34" charset="-120"/>
              </a:rPr>
              <a:t>:</a:t>
            </a:r>
            <a:r>
              <a:rPr lang="en-US" sz="1800" dirty="0">
                <a:solidFill>
                  <a:schemeClr val="tx1">
                    <a:lumMod val="85000"/>
                    <a:lumOff val="15000"/>
                  </a:schemeClr>
                </a:solidFill>
                <a:latin typeface="Microsoft JhengHei" panose="020B0604030504040204" pitchFamily="34" charset="-120"/>
                <a:ea typeface="Microsoft JhengHei" panose="020B0604030504040204" pitchFamily="34" charset="-120"/>
              </a:rPr>
              <a:t>  </a:t>
            </a:r>
            <a:r>
              <a:rPr lang="en-ZA" altLang="en-US" sz="1800" dirty="0">
                <a:solidFill>
                  <a:schemeClr val="tx1">
                    <a:lumMod val="85000"/>
                    <a:lumOff val="15000"/>
                  </a:schemeClr>
                </a:solidFill>
                <a:latin typeface="Microsoft JhengHei" panose="020B0604030504040204" pitchFamily="34" charset="-120"/>
                <a:ea typeface="Microsoft JhengHei" panose="020B0604030504040204" pitchFamily="34" charset="-120"/>
              </a:rPr>
              <a:t>Scatter plots were used to represent the relationship between two variables. Different sets of features were compared such as Flight Numbers vs. Launch Site, Payload vs. Launch Site, Flight Number vs. Orbit Type and Payload vs. Orbit Type.</a:t>
            </a:r>
          </a:p>
          <a:p>
            <a:pPr marL="285750" indent="-285750">
              <a:lnSpc>
                <a:spcPct val="150000"/>
              </a:lnSpc>
              <a:buFont typeface="Arial" panose="020B0604020202020204" pitchFamily="34" charset="0"/>
              <a:buChar char="•"/>
            </a:pPr>
            <a:r>
              <a:rPr lang="en-US" sz="1800" u="sng" dirty="0">
                <a:solidFill>
                  <a:schemeClr val="tx1">
                    <a:lumMod val="85000"/>
                    <a:lumOff val="15000"/>
                  </a:schemeClr>
                </a:solidFill>
                <a:latin typeface="Microsoft JhengHei" panose="020B0604030504040204" charset="-120"/>
                <a:ea typeface="Microsoft JhengHei" panose="020B0604030504040204" charset="-120"/>
              </a:rPr>
              <a:t>Bar chart:</a:t>
            </a:r>
            <a:r>
              <a:rPr lang="en-US" sz="1800" dirty="0">
                <a:solidFill>
                  <a:schemeClr val="tx1">
                    <a:lumMod val="85000"/>
                    <a:lumOff val="15000"/>
                  </a:schemeClr>
                </a:solidFill>
                <a:latin typeface="Microsoft JhengHei" panose="020B0604030504040204" charset="-120"/>
                <a:ea typeface="Microsoft JhengHei" panose="020B0604030504040204" charset="-120"/>
              </a:rPr>
              <a:t>  </a:t>
            </a:r>
            <a:r>
              <a:rPr lang="en-US" sz="1800" dirty="0">
                <a:solidFill>
                  <a:schemeClr val="tx1">
                    <a:lumMod val="85000"/>
                    <a:lumOff val="15000"/>
                  </a:schemeClr>
                </a:solidFill>
                <a:latin typeface="Microsoft JhengHei" panose="020B0604030504040204" charset="-120"/>
                <a:ea typeface="Microsoft JhengHei" panose="020B0604030504040204" charset="-120"/>
                <a:sym typeface="+mn-ea"/>
              </a:rPr>
              <a:t>Bar chart</a:t>
            </a:r>
            <a:r>
              <a:rPr lang="en-ZA" altLang="en-US" sz="1800" dirty="0">
                <a:solidFill>
                  <a:schemeClr val="tx1">
                    <a:lumMod val="85000"/>
                    <a:lumOff val="15000"/>
                  </a:schemeClr>
                </a:solidFill>
                <a:latin typeface="Microsoft JhengHei" panose="020B0604030504040204" charset="-120"/>
                <a:ea typeface="Microsoft JhengHei" panose="020B0604030504040204" charset="-120"/>
                <a:sym typeface="+mn-ea"/>
              </a:rPr>
              <a:t>s were used</a:t>
            </a:r>
            <a:r>
              <a:rPr lang="en-US" sz="1800" dirty="0">
                <a:solidFill>
                  <a:schemeClr val="tx1">
                    <a:lumMod val="85000"/>
                    <a:lumOff val="15000"/>
                  </a:schemeClr>
                </a:solidFill>
                <a:latin typeface="Microsoft JhengHei" panose="020B0604030504040204" charset="-120"/>
                <a:ea typeface="Microsoft JhengHei" panose="020B0604030504040204" charset="-120"/>
                <a:sym typeface="+mn-ea"/>
              </a:rPr>
              <a:t> makes it easy to compare </a:t>
            </a:r>
            <a:r>
              <a:rPr lang="en-ZA" altLang="en-US" sz="1800" dirty="0">
                <a:solidFill>
                  <a:schemeClr val="tx1">
                    <a:lumMod val="85000"/>
                    <a:lumOff val="15000"/>
                  </a:schemeClr>
                </a:solidFill>
                <a:latin typeface="Microsoft JhengHei" panose="020B0604030504040204" charset="-120"/>
                <a:ea typeface="Microsoft JhengHei" panose="020B0604030504040204" charset="-120"/>
                <a:sym typeface="+mn-ea"/>
              </a:rPr>
              <a:t>values</a:t>
            </a:r>
            <a:r>
              <a:rPr lang="en-US" sz="1800" dirty="0">
                <a:solidFill>
                  <a:schemeClr val="tx1">
                    <a:lumMod val="85000"/>
                    <a:lumOff val="15000"/>
                  </a:schemeClr>
                </a:solidFill>
                <a:latin typeface="Microsoft JhengHei" panose="020B0604030504040204" charset="-120"/>
                <a:ea typeface="Microsoft JhengHei" panose="020B0604030504040204" charset="-120"/>
                <a:sym typeface="+mn-ea"/>
              </a:rPr>
              <a:t> between multiple groups at a glance. </a:t>
            </a:r>
            <a:r>
              <a:rPr lang="en-ZA" altLang="en-US" sz="1800" dirty="0">
                <a:solidFill>
                  <a:schemeClr val="tx1">
                    <a:lumMod val="85000"/>
                    <a:lumOff val="15000"/>
                  </a:schemeClr>
                </a:solidFill>
                <a:latin typeface="Microsoft JhengHei" panose="020B0604030504040204" charset="-120"/>
                <a:ea typeface="Microsoft JhengHei" panose="020B0604030504040204" charset="-120"/>
                <a:sym typeface="+mn-ea"/>
              </a:rPr>
              <a:t>The x-</a:t>
            </a:r>
            <a:r>
              <a:rPr lang="en-US" sz="1800" dirty="0">
                <a:solidFill>
                  <a:schemeClr val="tx1">
                    <a:lumMod val="85000"/>
                    <a:lumOff val="15000"/>
                  </a:schemeClr>
                </a:solidFill>
                <a:latin typeface="Microsoft JhengHei" panose="020B0604030504040204" charset="-120"/>
                <a:ea typeface="Microsoft JhengHei" panose="020B0604030504040204" charset="-120"/>
                <a:sym typeface="+mn-ea"/>
              </a:rPr>
              <a:t>axis represents a category and the </a:t>
            </a:r>
            <a:r>
              <a:rPr lang="en-ZA" altLang="en-US" sz="1800" dirty="0">
                <a:solidFill>
                  <a:schemeClr val="tx1">
                    <a:lumMod val="85000"/>
                    <a:lumOff val="15000"/>
                  </a:schemeClr>
                </a:solidFill>
                <a:latin typeface="Microsoft JhengHei" panose="020B0604030504040204" charset="-120"/>
                <a:ea typeface="Microsoft JhengHei" panose="020B0604030504040204" charset="-120"/>
                <a:sym typeface="+mn-ea"/>
              </a:rPr>
              <a:t>y-</a:t>
            </a:r>
            <a:r>
              <a:rPr lang="en-US" sz="1800" dirty="0">
                <a:solidFill>
                  <a:schemeClr val="tx1">
                    <a:lumMod val="85000"/>
                    <a:lumOff val="15000"/>
                  </a:schemeClr>
                </a:solidFill>
                <a:latin typeface="Microsoft JhengHei" panose="020B0604030504040204" charset="-120"/>
                <a:ea typeface="Microsoft JhengHei" panose="020B0604030504040204" charset="-120"/>
                <a:sym typeface="+mn-ea"/>
              </a:rPr>
              <a:t>axis represents a discrete value. </a:t>
            </a:r>
            <a:r>
              <a:rPr lang="en-ZA" altLang="en-US" sz="1800" dirty="0">
                <a:solidFill>
                  <a:schemeClr val="tx1">
                    <a:lumMod val="85000"/>
                    <a:lumOff val="15000"/>
                  </a:schemeClr>
                </a:solidFill>
                <a:latin typeface="Microsoft JhengHei" panose="020B0604030504040204" charset="-120"/>
                <a:ea typeface="Microsoft JhengHei" panose="020B0604030504040204" charset="-120"/>
                <a:sym typeface="+mn-ea"/>
              </a:rPr>
              <a:t>Bar charts were used to compare the Success rate</a:t>
            </a:r>
            <a:r>
              <a:rPr lang="en-US" sz="1800" i="1" dirty="0">
                <a:solidFill>
                  <a:schemeClr val="tx1">
                    <a:lumMod val="85000"/>
                    <a:lumOff val="15000"/>
                  </a:schemeClr>
                </a:solidFill>
                <a:latin typeface="Microsoft JhengHei" panose="020B0604030504040204" charset="-120"/>
                <a:ea typeface="Microsoft JhengHei" panose="020B0604030504040204" charset="-120"/>
              </a:rPr>
              <a:t>  </a:t>
            </a:r>
            <a:r>
              <a:rPr lang="en-ZA" altLang="en-US" sz="1800" dirty="0">
                <a:solidFill>
                  <a:schemeClr val="tx1">
                    <a:lumMod val="85000"/>
                    <a:lumOff val="15000"/>
                  </a:schemeClr>
                </a:solidFill>
                <a:latin typeface="Microsoft JhengHei" panose="020B0604030504040204" charset="-120"/>
                <a:ea typeface="Microsoft JhengHei" panose="020B0604030504040204" charset="-120"/>
              </a:rPr>
              <a:t>for different Orbit Types.</a:t>
            </a:r>
          </a:p>
          <a:p>
            <a:pPr marL="285750" indent="-285750">
              <a:lnSpc>
                <a:spcPct val="150000"/>
              </a:lnSpc>
              <a:buFont typeface="Arial" panose="020B0604020202020204" pitchFamily="34" charset="0"/>
              <a:buChar char="•"/>
            </a:pPr>
            <a:r>
              <a:rPr lang="en-US" sz="1800" u="sng" dirty="0">
                <a:solidFill>
                  <a:schemeClr val="tx1">
                    <a:lumMod val="85000"/>
                    <a:lumOff val="15000"/>
                  </a:schemeClr>
                </a:solidFill>
                <a:latin typeface="Microsoft JhengHei" panose="020B0604030504040204" charset="-120"/>
                <a:ea typeface="Microsoft JhengHei" panose="020B0604030504040204" charset="-120"/>
              </a:rPr>
              <a:t>Line chart:  </a:t>
            </a:r>
            <a:r>
              <a:rPr lang="en-US" sz="1800" dirty="0">
                <a:solidFill>
                  <a:schemeClr val="tx1">
                    <a:lumMod val="85000"/>
                    <a:lumOff val="15000"/>
                  </a:schemeClr>
                </a:solidFill>
                <a:latin typeface="Microsoft JhengHei" panose="020B0604030504040204" charset="-120"/>
                <a:ea typeface="Microsoft JhengHei" panose="020B0604030504040204" charset="-120"/>
                <a:sym typeface="+mn-ea"/>
              </a:rPr>
              <a:t>Line chart</a:t>
            </a:r>
            <a:r>
              <a:rPr lang="en-ZA" altLang="en-US" sz="1800" dirty="0">
                <a:solidFill>
                  <a:schemeClr val="tx1">
                    <a:lumMod val="85000"/>
                    <a:lumOff val="15000"/>
                  </a:schemeClr>
                </a:solidFill>
                <a:latin typeface="Microsoft JhengHei" panose="020B0604030504040204" charset="-120"/>
                <a:ea typeface="Microsoft JhengHei" panose="020B0604030504040204" charset="-120"/>
                <a:sym typeface="+mn-ea"/>
              </a:rPr>
              <a:t>s are useful for </a:t>
            </a:r>
            <a:r>
              <a:rPr lang="en-US" sz="1800" dirty="0">
                <a:solidFill>
                  <a:schemeClr val="tx1">
                    <a:lumMod val="85000"/>
                    <a:lumOff val="15000"/>
                  </a:schemeClr>
                </a:solidFill>
                <a:latin typeface="Microsoft JhengHei" panose="020B0604030504040204" charset="-120"/>
                <a:ea typeface="Microsoft JhengHei" panose="020B0604030504040204" charset="-120"/>
                <a:sym typeface="+mn-ea"/>
              </a:rPr>
              <a:t> show</a:t>
            </a:r>
            <a:r>
              <a:rPr lang="en-ZA" altLang="en-US" sz="1800" dirty="0" err="1">
                <a:solidFill>
                  <a:schemeClr val="tx1">
                    <a:lumMod val="85000"/>
                    <a:lumOff val="15000"/>
                  </a:schemeClr>
                </a:solidFill>
                <a:latin typeface="Microsoft JhengHei" panose="020B0604030504040204" charset="-120"/>
                <a:ea typeface="Microsoft JhengHei" panose="020B0604030504040204" charset="-120"/>
                <a:sym typeface="+mn-ea"/>
              </a:rPr>
              <a:t>ing</a:t>
            </a:r>
            <a:r>
              <a:rPr lang="en-US" sz="1800" dirty="0">
                <a:solidFill>
                  <a:schemeClr val="tx1">
                    <a:lumMod val="85000"/>
                    <a:lumOff val="15000"/>
                  </a:schemeClr>
                </a:solidFill>
                <a:latin typeface="Microsoft JhengHei" panose="020B0604030504040204" charset="-120"/>
                <a:ea typeface="Microsoft JhengHei" panose="020B0604030504040204" charset="-120"/>
                <a:sym typeface="+mn-ea"/>
              </a:rPr>
              <a:t> data trends </a:t>
            </a:r>
            <a:r>
              <a:rPr lang="en-ZA" altLang="en-US" sz="1800" dirty="0">
                <a:solidFill>
                  <a:schemeClr val="tx1">
                    <a:lumMod val="85000"/>
                    <a:lumOff val="15000"/>
                  </a:schemeClr>
                </a:solidFill>
                <a:latin typeface="Microsoft JhengHei" panose="020B0604030504040204" charset="-120"/>
                <a:ea typeface="Microsoft JhengHei" panose="020B0604030504040204" charset="-120"/>
                <a:sym typeface="+mn-ea"/>
              </a:rPr>
              <a:t>over time</a:t>
            </a:r>
            <a:r>
              <a:rPr lang="en-US" sz="1800" dirty="0">
                <a:solidFill>
                  <a:schemeClr val="tx1">
                    <a:lumMod val="85000"/>
                    <a:lumOff val="15000"/>
                  </a:schemeClr>
                </a:solidFill>
                <a:latin typeface="Microsoft JhengHei" panose="020B0604030504040204" charset="-120"/>
                <a:ea typeface="Microsoft JhengHei" panose="020B0604030504040204" charset="-120"/>
                <a:sym typeface="+mn-ea"/>
              </a:rPr>
              <a:t>. </a:t>
            </a:r>
            <a:r>
              <a:rPr lang="en-ZA" altLang="en-US" sz="1800" dirty="0">
                <a:solidFill>
                  <a:schemeClr val="tx1">
                    <a:lumMod val="85000"/>
                    <a:lumOff val="15000"/>
                  </a:schemeClr>
                </a:solidFill>
                <a:latin typeface="Microsoft JhengHei" panose="020B0604030504040204" charset="-120"/>
                <a:ea typeface="Microsoft JhengHei" panose="020B0604030504040204" charset="-120"/>
                <a:sym typeface="+mn-ea"/>
              </a:rPr>
              <a:t>A line chart was used to show Success Rate</a:t>
            </a:r>
            <a:r>
              <a:rPr lang="en-US" sz="1800" dirty="0">
                <a:solidFill>
                  <a:schemeClr val="tx1">
                    <a:lumMod val="85000"/>
                    <a:lumOff val="15000"/>
                  </a:schemeClr>
                </a:solidFill>
                <a:latin typeface="Microsoft JhengHei" panose="020B0604030504040204" charset="-120"/>
                <a:ea typeface="Microsoft JhengHei" panose="020B0604030504040204" charset="-120"/>
              </a:rPr>
              <a:t> </a:t>
            </a:r>
            <a:r>
              <a:rPr lang="en-ZA" altLang="en-US" sz="1800" dirty="0">
                <a:solidFill>
                  <a:schemeClr val="tx1">
                    <a:lumMod val="85000"/>
                    <a:lumOff val="15000"/>
                  </a:schemeClr>
                </a:solidFill>
                <a:latin typeface="Microsoft JhengHei" panose="020B0604030504040204" charset="-120"/>
                <a:ea typeface="Microsoft JhengHei" panose="020B0604030504040204" charset="-120"/>
              </a:rPr>
              <a:t>over a certain number of years.</a:t>
            </a:r>
          </a:p>
          <a:p>
            <a:pPr>
              <a:lnSpc>
                <a:spcPct val="150000"/>
              </a:lnSpc>
            </a:pPr>
            <a:r>
              <a:rPr lang="en-ZA" dirty="0" err="1">
                <a:solidFill>
                  <a:schemeClr val="tx1">
                    <a:lumMod val="85000"/>
                    <a:lumOff val="15000"/>
                  </a:schemeClr>
                </a:solidFill>
                <a:latin typeface="Microsoft JhengHei" panose="020B0604030504040204" charset="-120"/>
                <a:ea typeface="Microsoft JhengHei" panose="020B0604030504040204" charset="-120"/>
              </a:rPr>
              <a:t>Github</a:t>
            </a:r>
            <a:r>
              <a:rPr lang="en-ZA" dirty="0">
                <a:solidFill>
                  <a:schemeClr val="tx1">
                    <a:lumMod val="85000"/>
                    <a:lumOff val="15000"/>
                  </a:schemeClr>
                </a:solidFill>
                <a:latin typeface="Microsoft JhengHei" panose="020B0604030504040204" charset="-120"/>
                <a:ea typeface="Microsoft JhengHei" panose="020B0604030504040204" charset="-120"/>
              </a:rPr>
              <a:t> URL : </a:t>
            </a:r>
            <a:r>
              <a:rPr lang="en-ZA" dirty="0">
                <a:solidFill>
                  <a:schemeClr val="tx1">
                    <a:lumMod val="85000"/>
                    <a:lumOff val="15000"/>
                  </a:schemeClr>
                </a:solidFill>
                <a:latin typeface="Microsoft JhengHei" panose="020B0604030504040204" charset="-120"/>
                <a:ea typeface="Microsoft JhengHei" panose="020B0604030504040204" charset="-120"/>
                <a:hlinkClick r:id="rId2"/>
              </a:rPr>
              <a:t>EDA Data Visualization</a:t>
            </a:r>
            <a:endParaRPr lang="en-US" sz="1800" dirty="0">
              <a:solidFill>
                <a:schemeClr val="accent3">
                  <a:lumMod val="25000"/>
                </a:schemeClr>
              </a:solidFill>
              <a:latin typeface="Microsoft JhengHei" panose="020B0604030504040204" charset="-120"/>
              <a:ea typeface="Microsoft JhengHei" panose="020B0604030504040204" charset="-120"/>
            </a:endParaRPr>
          </a:p>
          <a:p>
            <a:pPr marL="285750" indent="-285750">
              <a:buFont typeface="Arial" panose="020B0604020202020204" pitchFamily="34" charset="0"/>
              <a:buChar char="•"/>
            </a:pPr>
            <a:endParaRPr lang="en-US" sz="1800" dirty="0">
              <a:solidFill>
                <a:schemeClr val="tx1">
                  <a:lumMod val="85000"/>
                  <a:lumOff val="15000"/>
                </a:schemeClr>
              </a:solidFill>
              <a:latin typeface="Microsoft JhengHei" panose="020B0604030504040204" charset="-120"/>
              <a:ea typeface="Microsoft JhengHei" panose="020B0604030504040204" charset="-12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purl.org/dc/dcmitype/"/>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http://purl.org/dc/elements/1.1/"/>
    <ds:schemaRef ds:uri="155be751-a274-42e8-93fb-f39d3b9bccc8"/>
    <ds:schemaRef ds:uri="f80a141d-92ca-4d3d-9308-f7e7b1d44ce8"/>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612</TotalTime>
  <Words>2120</Words>
  <Application>Microsoft Office PowerPoint</Application>
  <PresentationFormat>Widescreen</PresentationFormat>
  <Paragraphs>146</Paragraphs>
  <Slides>36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Microsoft JhengHei</vt:lpstr>
      <vt:lpstr>Arial</vt:lpstr>
      <vt:lpstr>Calibri</vt:lpstr>
      <vt:lpstr>Helv</vt:lpstr>
      <vt:lpstr>IBM Plex Mono SemiBold</vt:lpstr>
      <vt:lpstr>IBM Plex Mono Text</vt:lpstr>
      <vt:lpstr>IBM Plex Sans Text</vt:lpstr>
      <vt:lpstr>SLIDE_TEMPLATE_skill_network</vt:lpstr>
      <vt:lpstr> SpaceX Landing Success Prediction</vt:lpstr>
      <vt:lpstr>OUTLINE</vt:lpstr>
      <vt:lpstr>EXECUTIVE SUMMARY</vt:lpstr>
      <vt:lpstr>INTRODUCTION</vt:lpstr>
      <vt:lpstr>METHODOLOGY</vt:lpstr>
      <vt:lpstr>Data Collection – SpaceX API</vt:lpstr>
      <vt:lpstr>Data Collection - Scraping</vt:lpstr>
      <vt:lpstr>Data Wrangling</vt:lpstr>
      <vt:lpstr>EDA with Data Visualization</vt:lpstr>
      <vt:lpstr>EDA with SQL</vt:lpstr>
      <vt:lpstr>Interactive Map with Folium</vt:lpstr>
      <vt:lpstr>Dashboard with Plotly Dash</vt:lpstr>
      <vt:lpstr>Predictive Analysis (Classification)</vt:lpstr>
      <vt:lpstr>Results</vt:lpstr>
      <vt:lpstr>DISCUSSION - Flight Number vs. Launch Site </vt:lpstr>
      <vt:lpstr>Payload vs. Launch Site</vt:lpstr>
      <vt:lpstr>Success Rate vs. Orbit Type</vt:lpstr>
      <vt:lpstr>Flight Number vs. Orbit Type</vt:lpstr>
      <vt:lpstr>Payload vs. Orbit Type</vt:lpstr>
      <vt:lpstr>Launch Success Yearly Trend</vt:lpstr>
      <vt:lpstr>Launch Sites</vt:lpstr>
      <vt:lpstr>Total Payload Mass</vt:lpstr>
      <vt:lpstr>Average Payload Mass by Falcon 9 v1.1</vt:lpstr>
      <vt:lpstr>First Successful Ground Landing Date</vt:lpstr>
      <vt:lpstr>Total Number of Successful and Failure Mission Outcomes</vt:lpstr>
      <vt:lpstr>SpaceX Launch Sites Locations</vt:lpstr>
      <vt:lpstr>Success or Failure</vt:lpstr>
      <vt:lpstr>Launch Site Surroundings</vt:lpstr>
      <vt:lpstr>Total Successful Launches By Site</vt:lpstr>
      <vt:lpstr>Launch Site With Highest Success Ratio</vt:lpstr>
      <vt:lpstr>Payloads vs Launch Outcome</vt:lpstr>
      <vt:lpstr>Classification Accuracy</vt:lpstr>
      <vt:lpstr>Confusion Matrix</vt:lpstr>
      <vt:lpstr>Conclusions</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Marwen Hmidi</cp:lastModifiedBy>
  <cp:revision>28</cp:revision>
  <dcterms:created xsi:type="dcterms:W3CDTF">2020-10-28T18:29:43Z</dcterms:created>
  <dcterms:modified xsi:type="dcterms:W3CDTF">2022-12-26T23:02:32Z</dcterms:modified>
</cp:coreProperties>
</file>