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>
      <p:cViewPr varScale="1">
        <p:scale>
          <a:sx n="81" d="100"/>
          <a:sy n="81" d="100"/>
        </p:scale>
        <p:origin x="86" y="168"/>
      </p:cViewPr>
      <p:guideLst>
        <p:guide pos="2217" orient="horz"/>
        <p:guide pos="3840"/>
      </p:guideLst>
    </p:cSldViewPr>
  </p:slideViewPr>
  <p:gridSpacing cx="45000" cy="450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0" y="2969779"/>
            <a:ext cx="5850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561" y="5408999"/>
            <a:ext cx="5850000" cy="89573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D74284-3942-41A1-9B2F-992020C0FA4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51A0433-8645-4BD7-8EB0-14A01410408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D74284-3942-41A1-9B2F-992020C0FA4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51A0433-8645-4BD7-8EB0-14A01410408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D74284-3942-41A1-9B2F-992020C0FA4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51A0433-8645-4BD7-8EB0-14A01410408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D74284-3942-41A1-9B2F-992020C0FA4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51A0433-8645-4BD7-8EB0-14A01410408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D74284-3942-41A1-9B2F-992020C0FA4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51A0433-8645-4BD7-8EB0-14A01410408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ru-RU" sz="4400">
                <a:solidFill>
                  <a:schemeClr val="accent1">
                    <a:lumMod val="75000"/>
                  </a:schemeClr>
                </a:solidFill>
                <a:cs typeface="Arial"/>
              </a:rPr>
              <a:t>ЗАГОЛОВОК</a:t>
            </a:r>
            <a:r>
              <a:rPr lang="ru-RU" sz="4400">
                <a:solidFill>
                  <a:schemeClr val="bg1"/>
                </a:solidFill>
                <a:cs typeface="Arial"/>
              </a:rPr>
              <a:t> </a:t>
            </a:r>
            <a:r>
              <a:rPr lang="ru-RU" sz="440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СЛАЙДА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87228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D74284-3942-41A1-9B2F-992020C0FA4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51A0433-8645-4BD7-8EB0-14A01410408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1_Заголовок и объект">
    <p:bg>
      <p:bgPr shadeToTitle="0">
        <a:solidFill>
          <a:srgbClr val="E6E6E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D74284-3942-41A1-9B2F-992020C0FA4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51A0433-8645-4BD7-8EB0-14A01410408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Pr shadeToTitle="0">
        <a:solidFill>
          <a:srgbClr val="E6E6E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D74284-3942-41A1-9B2F-992020C0FA4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51A0433-8645-4BD7-8EB0-14A01410408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D74284-3942-41A1-9B2F-992020C0FA4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51A0433-8645-4BD7-8EB0-14A01410408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D74284-3942-41A1-9B2F-992020C0FA4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51A0433-8645-4BD7-8EB0-14A01410408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D74284-3942-41A1-9B2F-992020C0FA4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51A0433-8645-4BD7-8EB0-14A01410408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D74284-3942-41A1-9B2F-992020C0FA4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51A0433-8645-4BD7-8EB0-14A01410408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hyperlink" Target="https://presentation-creation.ru/" TargetMode="Externa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D74284-3942-41A1-9B2F-992020C0FA4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1A0433-8645-4BD7-8EB0-14A014104083}" type="slidenum">
              <a:rPr lang="ru-RU"/>
              <a:t/>
            </a:fld>
            <a:endParaRPr lang="ru-RU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 userDrawn="1"/>
        </p:nvPicPr>
        <p:blipFill>
          <a:blip r:embed="rId16"/>
          <a:stretch/>
        </p:blipFill>
        <p:spPr bwMode="auto">
          <a:xfrm>
            <a:off x="-1194000" y="367393"/>
            <a:ext cx="757762" cy="7577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0" y="3519000"/>
            <a:ext cx="5850000" cy="13433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7200" b="1">
                <a:solidFill>
                  <a:schemeClr val="accent1">
                    <a:lumMod val="75000"/>
                  </a:schemeClr>
                </a:solidFill>
              </a:rPr>
              <a:t>ПАНДЕМИЯ</a:t>
            </a:r>
            <a:r>
              <a:rPr lang="ru-RU" sz="7200" b="1">
                <a:solidFill>
                  <a:schemeClr val="accent1">
                    <a:lumMod val="75000"/>
                  </a:schemeClr>
                </a:solidFill>
              </a:rPr>
              <a:t> -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0" y="4824000"/>
            <a:ext cx="5331000" cy="89573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sz="3600"/>
              <a:t>как глобальная проблема</a:t>
            </a:r>
            <a:endParaRPr/>
          </a:p>
          <a:p>
            <a:pPr>
              <a:defRPr/>
            </a:pPr>
            <a:r>
              <a:rPr lang="ru-RU" sz="3600"/>
              <a:t>современности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33392" y="5994000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41000" y="3690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>
                <a:solidFill>
                  <a:schemeClr val="accent1">
                    <a:lumMod val="75000"/>
                  </a:schemeClr>
                </a:solidFill>
                <a:cs typeface="Arial"/>
              </a:rPr>
              <a:t>Введение</a:t>
            </a:r>
            <a:endParaRPr lang="ru-RU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41000" y="1494000"/>
            <a:ext cx="7472159" cy="448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На протяжении всей истории человечество сталкивалось с вызовами, связанными с инфекционными болезнями, и всегда стремилось их преодолеть. Некоторые из них удалось предотвратить на ранних стадиях, в то время как другие унесли жизни десятков миллионов людей. Тем не менее, ни одно заболевание за всю историю не смогло полностью уничтожить человечество.</a:t>
            </a:r>
            <a:endParaRPr lang="ru-RU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Все началось с появления до сих пор неизвестного вируса SARS-CoV-2 в городе Ухань (провинция Хубей, Китай), который вызывает болезнь COVID-19. В течение короткого времени этот вирус распространился по всему миру, и это стало возможным благодаря деятельности людей. На сегодняшний день около 500 миллионов человек заразились этим заболеванием, и Всемирная организация здравоохранения классифицировала COVID-19 как пандемию.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8"/>
          <p:cNvSpPr txBox="1"/>
          <p:nvPr/>
        </p:nvSpPr>
        <p:spPr bwMode="auto">
          <a:xfrm>
            <a:off x="561000" y="1899000"/>
            <a:ext cx="3497911" cy="1816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bg1">
                    <a:lumMod val="95000"/>
                  </a:schemeClr>
                </a:solidFill>
                <a:latin typeface="Bebas Neue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2500">
                <a:solidFill>
                  <a:schemeClr val="bg2">
                    <a:lumMod val="10000"/>
                  </a:schemeClr>
                </a:solidFill>
                <a:latin typeface="Calibri"/>
              </a:rPr>
              <a:t>Определить влияние </a:t>
            </a:r>
            <a:r>
              <a:rPr lang="en-US" sz="2500">
                <a:solidFill>
                  <a:schemeClr val="bg2">
                    <a:lumMod val="10000"/>
                  </a:schemeClr>
                </a:solidFill>
                <a:latin typeface="Calibri"/>
              </a:rPr>
              <a:t>пандемии </a:t>
            </a:r>
            <a:r>
              <a:rPr lang="ru-RU" sz="2500">
                <a:solidFill>
                  <a:schemeClr val="bg2">
                    <a:lumMod val="10000"/>
                  </a:schemeClr>
                </a:solidFill>
                <a:latin typeface="Calibri"/>
              </a:rPr>
              <a:t>на современное общество</a:t>
            </a:r>
            <a:endParaRPr lang="en-US" sz="2500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373499" y="1986493"/>
            <a:ext cx="3417228" cy="1636662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897023" y="1986493"/>
            <a:ext cx="3417228" cy="1636662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897023" y="3995512"/>
            <a:ext cx="3417228" cy="1636662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373499" y="3995512"/>
            <a:ext cx="3417228" cy="1636662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49975" y="3995512"/>
            <a:ext cx="3417228" cy="1636662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 bwMode="auto">
          <a:xfrm>
            <a:off x="212564" y="387374"/>
            <a:ext cx="38998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4400">
                <a:solidFill>
                  <a:schemeClr val="accent1">
                    <a:lumMod val="75000"/>
                  </a:schemeClr>
                </a:solidFill>
                <a:cs typeface="Arial"/>
              </a:rPr>
              <a:t>ЦЕЛЬ</a:t>
            </a:r>
            <a:r>
              <a:rPr lang="ru-RU" sz="4400">
                <a:solidFill>
                  <a:schemeClr val="bg1"/>
                </a:solidFill>
                <a:cs typeface="Arial"/>
              </a:rPr>
              <a:t> </a:t>
            </a:r>
            <a:r>
              <a:rPr lang="ru-RU" sz="440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ПРОЕКТА:</a:t>
            </a:r>
            <a:endParaRPr/>
          </a:p>
        </p:txBody>
      </p:sp>
      <p:cxnSp>
        <p:nvCxnSpPr>
          <p:cNvPr id="14" name="Прямая соединительная линия 13"/>
          <p:cNvCxnSpPr>
            <a:cxnSpLocks/>
          </p:cNvCxnSpPr>
          <p:nvPr/>
        </p:nvCxnSpPr>
        <p:spPr bwMode="auto">
          <a:xfrm>
            <a:off x="286650" y="1511399"/>
            <a:ext cx="1583094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8"/>
          <p:cNvSpPr txBox="1"/>
          <p:nvPr/>
        </p:nvSpPr>
        <p:spPr bwMode="auto">
          <a:xfrm>
            <a:off x="3171000" y="5409000"/>
            <a:ext cx="5760000" cy="405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bg1">
                    <a:lumMod val="95000"/>
                  </a:schemeClr>
                </a:solidFill>
                <a:latin typeface="Bebas Neue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2500" b="1">
                <a:solidFill>
                  <a:schemeClr val="bg2">
                    <a:lumMod val="10000"/>
                  </a:schemeClr>
                </a:solidFill>
                <a:latin typeface="Calibri"/>
              </a:rPr>
              <a:t>График заражения </a:t>
            </a:r>
            <a:r>
              <a:rPr lang="en-US" sz="2500" b="1">
                <a:solidFill>
                  <a:schemeClr val="bg2">
                    <a:lumMod val="10000"/>
                  </a:schemeClr>
                </a:solidFill>
                <a:latin typeface="Calibri"/>
              </a:rPr>
              <a:t>COVID-19 </a:t>
            </a:r>
            <a:r>
              <a:rPr lang="ru-RU" sz="2500" b="1">
                <a:solidFill>
                  <a:schemeClr val="bg2">
                    <a:lumMod val="10000"/>
                  </a:schemeClr>
                </a:solidFill>
                <a:latin typeface="Calibri"/>
              </a:rPr>
              <a:t>в России</a:t>
            </a:r>
            <a:endParaRPr lang="en-US" sz="2500" b="1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12564" y="387374"/>
            <a:ext cx="708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4400">
                <a:solidFill>
                  <a:schemeClr val="accent1">
                    <a:lumMod val="75000"/>
                  </a:schemeClr>
                </a:solidFill>
                <a:cs typeface="Arial"/>
              </a:rPr>
              <a:t>СТАТИСТИКА</a:t>
            </a:r>
            <a:r>
              <a:rPr lang="ru-RU" sz="4400">
                <a:solidFill>
                  <a:schemeClr val="bg1"/>
                </a:solidFill>
                <a:cs typeface="Arial"/>
              </a:rPr>
              <a:t> </a:t>
            </a:r>
            <a:r>
              <a:rPr lang="ru-RU" sz="440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ЗАБОЛЕВАНИЙ:</a:t>
            </a:r>
            <a:endParaRPr/>
          </a:p>
        </p:txBody>
      </p:sp>
      <p:cxnSp>
        <p:nvCxnSpPr>
          <p:cNvPr id="14" name="Прямая соединительная линия 13"/>
          <p:cNvCxnSpPr>
            <a:cxnSpLocks/>
          </p:cNvCxnSpPr>
          <p:nvPr/>
        </p:nvCxnSpPr>
        <p:spPr bwMode="auto">
          <a:xfrm flipV="1">
            <a:off x="286650" y="1494000"/>
            <a:ext cx="4099350" cy="1739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136000" y="2214000"/>
            <a:ext cx="7924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11000" y="414000"/>
            <a:ext cx="5781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600" b="1">
                <a:solidFill>
                  <a:schemeClr val="accent1">
                    <a:lumMod val="75000"/>
                  </a:schemeClr>
                </a:solidFill>
                <a:cs typeface="Arial"/>
              </a:rPr>
              <a:t>ВЛИЯНИЕ </a:t>
            </a:r>
            <a:r>
              <a:rPr lang="en-US" sz="2600" b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COVID-19</a:t>
            </a:r>
            <a:r>
              <a:rPr lang="ru-RU" sz="2600" b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</a:t>
            </a:r>
            <a:r>
              <a:rPr lang="ru-RU" sz="2600" b="1">
                <a:solidFill>
                  <a:schemeClr val="accent1">
                    <a:lumMod val="75000"/>
                  </a:schemeClr>
                </a:solidFill>
                <a:cs typeface="Arial"/>
              </a:rPr>
              <a:t>НА ЭКОНОМИКУ</a:t>
            </a:r>
            <a:endParaRPr/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V="1">
            <a:off x="291000" y="1269000"/>
            <a:ext cx="1984349" cy="1739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 txBox="1"/>
          <p:nvPr/>
        </p:nvSpPr>
        <p:spPr bwMode="auto">
          <a:xfrm>
            <a:off x="354857" y="1286399"/>
            <a:ext cx="5625360" cy="5595052"/>
          </a:xfrm>
          <a:prstGeom prst="rect">
            <a:avLst/>
          </a:prstGeom>
        </p:spPr>
        <p:txBody>
          <a:bodyPr vert="horz" wrap="square" lIns="108292" tIns="54146" rIns="108292" bIns="54146" rtlCol="0">
            <a:spAutoFit/>
          </a:bodyPr>
          <a:lstStyle>
            <a:lvl1pPr marL="0" indent="0" algn="ctr" defTabSz="1087636">
              <a:lnSpc>
                <a:spcPct val="120000"/>
              </a:lnSpc>
              <a:spcBef>
                <a:spcPts val="0"/>
              </a:spcBef>
              <a:buFont typeface="Arial"/>
              <a:buNone/>
              <a:defRPr sz="24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500" b="0" i="0" u="none" strike="noStrike" cap="none" spc="0">
                <a:solidFill>
                  <a:schemeClr val="tx2"/>
                </a:solidFill>
                <a:latin typeface="Times New Roman"/>
                <a:cs typeface="Times New Roman"/>
              </a:rPr>
              <a:t>Пандемия COVID-19 значительно отразилась на экономике России. В первой половине 2020 года около трети российских предприятий столкнулись с убытками свыше 1,5 миллиарда рублей, а 46% бизнесменов сообщают о падении спроса на свои товары или услуги. Похожие цифры наблюдаются и среди населения: 46% людей заявляют о значительном уменьшении доходов, а 33% отметили снижение своих сбережений.</a:t>
            </a:r>
            <a:endParaRPr lang="ru-RU" sz="25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7" name="Рисунок 6" descr="543.jp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6199999">
            <a:off x="6042000" y="684000"/>
            <a:ext cx="6858000" cy="549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83300" y="0"/>
            <a:ext cx="61087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111000" y="414000"/>
            <a:ext cx="5781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600" b="1">
                <a:solidFill>
                  <a:schemeClr val="accent1">
                    <a:lumMod val="75000"/>
                  </a:schemeClr>
                </a:solidFill>
                <a:cs typeface="Arial"/>
              </a:rPr>
              <a:t>ПРИЧИНА ВОЗНИКНОВЕНИЯ </a:t>
            </a:r>
            <a:r>
              <a:rPr lang="ru-RU" sz="2600" b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</a:t>
            </a:r>
            <a:r>
              <a:rPr lang="en-US" sz="2600" b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COVID-19</a:t>
            </a:r>
            <a:endParaRPr lang="ru-RU" sz="2600" b="1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V="1">
            <a:off x="291000" y="1269000"/>
            <a:ext cx="1984349" cy="1739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 txBox="1"/>
          <p:nvPr/>
        </p:nvSpPr>
        <p:spPr bwMode="auto">
          <a:xfrm>
            <a:off x="291000" y="1326418"/>
            <a:ext cx="5535360" cy="4205164"/>
          </a:xfrm>
          <a:prstGeom prst="rect">
            <a:avLst/>
          </a:prstGeom>
        </p:spPr>
        <p:txBody>
          <a:bodyPr vert="horz" wrap="square" lIns="108292" tIns="54146" rIns="108292" bIns="54146" rtlCol="0">
            <a:spAutoFit/>
          </a:bodyPr>
          <a:lstStyle>
            <a:lvl1pPr marL="0" indent="0" algn="ctr" defTabSz="1087636">
              <a:lnSpc>
                <a:spcPct val="120000"/>
              </a:lnSpc>
              <a:spcBef>
                <a:spcPts val="0"/>
              </a:spcBef>
              <a:buFont typeface="Arial"/>
              <a:buNone/>
              <a:defRPr sz="24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Ученые полагают, что источник нового коронавируса – это летучие мыши. Существует вероятность, что вирус мог быть передан людям через промежуточный вид животных, хотя точный путь передачи еще не установлен.</a:t>
            </a:r>
            <a:endParaRPr lang="ru-RU" sz="25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216000" y="5364000"/>
            <a:ext cx="2050577" cy="1102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11000" y="414000"/>
            <a:ext cx="53669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2700" b="1">
                <a:solidFill>
                  <a:schemeClr val="accent1">
                    <a:lumMod val="75000"/>
                  </a:schemeClr>
                </a:solidFill>
                <a:cs typeface="Arial"/>
              </a:rPr>
              <a:t>ВЛИЯНИЕ</a:t>
            </a:r>
            <a:r>
              <a:rPr lang="ru-RU" sz="2700" b="1">
                <a:solidFill>
                  <a:schemeClr val="bg1"/>
                </a:solidFill>
                <a:cs typeface="Arial"/>
              </a:rPr>
              <a:t> </a:t>
            </a:r>
            <a:r>
              <a:rPr lang="en-US" sz="2700" b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COVID-1</a:t>
            </a:r>
            <a:r>
              <a:rPr lang="ru-RU" sz="2700" b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9 НА ОБЩЕСТВО</a:t>
            </a:r>
            <a:endParaRPr/>
          </a:p>
        </p:txBody>
      </p:sp>
      <p:cxnSp>
        <p:nvCxnSpPr>
          <p:cNvPr id="3" name="Прямая соединительная линия 2"/>
          <p:cNvCxnSpPr>
            <a:cxnSpLocks/>
          </p:cNvCxnSpPr>
          <p:nvPr/>
        </p:nvCxnSpPr>
        <p:spPr bwMode="auto">
          <a:xfrm>
            <a:off x="246000" y="1269000"/>
            <a:ext cx="2205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527649" y="-4352"/>
            <a:ext cx="6664350" cy="6858000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 bwMode="auto">
          <a:xfrm>
            <a:off x="246000" y="1629000"/>
            <a:ext cx="5027210" cy="3802668"/>
          </a:xfrm>
          <a:prstGeom prst="rect">
            <a:avLst/>
          </a:prstGeom>
        </p:spPr>
        <p:txBody>
          <a:bodyPr vert="horz" wrap="square" lIns="108292" tIns="54146" rIns="108292" bIns="54146" rtlCol="0">
            <a:spAutoFit/>
          </a:bodyPr>
          <a:lstStyle>
            <a:lvl1pPr marL="0" indent="0" algn="ctr" defTabSz="1087636">
              <a:lnSpc>
                <a:spcPct val="120000"/>
              </a:lnSpc>
              <a:spcBef>
                <a:spcPts val="0"/>
              </a:spcBef>
              <a:buFont typeface="Arial"/>
              <a:buNone/>
              <a:defRPr sz="24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Пандемия </a:t>
            </a:r>
            <a:r>
              <a:rPr lang="ru-RU" sz="2000" b="1">
                <a:solidFill>
                  <a:schemeClr val="tx1"/>
                </a:solidFill>
                <a:latin typeface="Times New Roman"/>
                <a:cs typeface="Times New Roman"/>
              </a:rPr>
              <a:t>COVID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ru-RU" sz="2000" b="1">
                <a:solidFill>
                  <a:schemeClr val="tx1"/>
                </a:solidFill>
                <a:latin typeface="Times New Roman"/>
                <a:cs typeface="Times New Roman"/>
              </a:rPr>
              <a:t>19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 оказывает глубокое </a:t>
            </a:r>
            <a:r>
              <a:rPr lang="ru-RU" sz="2000" b="1">
                <a:solidFill>
                  <a:schemeClr val="tx1"/>
                </a:solidFill>
                <a:latin typeface="Times New Roman"/>
                <a:cs typeface="Times New Roman"/>
              </a:rPr>
              <a:t>воздействие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 на все социальные процессы в </a:t>
            </a:r>
            <a:r>
              <a:rPr lang="ru-RU" sz="2000" b="1">
                <a:solidFill>
                  <a:schemeClr val="tx1"/>
                </a:solidFill>
                <a:latin typeface="Times New Roman"/>
                <a:cs typeface="Times New Roman"/>
              </a:rPr>
              <a:t>обществе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, в том числе и на криминальные проявления, особенно на организованную преступность (ОП) и незаконные рынки. Проблема </a:t>
            </a:r>
            <a:r>
              <a:rPr lang="ru-RU" sz="2000" b="1">
                <a:solidFill>
                  <a:schemeClr val="tx1"/>
                </a:solidFill>
                <a:latin typeface="Times New Roman"/>
                <a:cs typeface="Times New Roman"/>
              </a:rPr>
              <a:t>влияния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 пандемии </a:t>
            </a:r>
            <a:r>
              <a:rPr lang="ru-RU" sz="2000" b="1">
                <a:solidFill>
                  <a:schemeClr val="tx1"/>
                </a:solidFill>
                <a:latin typeface="Times New Roman"/>
                <a:cs typeface="Times New Roman"/>
              </a:rPr>
              <a:t>COVID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ru-RU" sz="2000" b="1">
                <a:solidFill>
                  <a:schemeClr val="tx1"/>
                </a:solidFill>
                <a:latin typeface="Times New Roman"/>
                <a:cs typeface="Times New Roman"/>
              </a:rPr>
              <a:t>19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ru-RU" sz="2000" b="1">
                <a:solidFill>
                  <a:schemeClr val="tx1"/>
                </a:solidFill>
                <a:latin typeface="Times New Roman"/>
                <a:cs typeface="Times New Roman"/>
              </a:rPr>
              <a:t>на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 преступность на данном этапе развития и функционирования </a:t>
            </a:r>
            <a:r>
              <a:rPr lang="ru-RU" sz="2000" b="1">
                <a:solidFill>
                  <a:schemeClr val="tx1"/>
                </a:solidFill>
                <a:latin typeface="Times New Roman"/>
                <a:cs typeface="Times New Roman"/>
              </a:rPr>
              <a:t>общества</a:t>
            </a: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 не относится к числу хорошо разработанных тем, что относится как к средневековым, так и к современным пандемиям.</a:t>
            </a:r>
            <a:endParaRPr lang="en-US" sz="2000">
              <a:solidFill>
                <a:schemeClr val="tx1"/>
              </a:solidFill>
              <a:latin typeface="Times New Roman"/>
              <a:ea typeface="Poppins Light"/>
              <a:cs typeface="Times New Roman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76000" y="5589000"/>
            <a:ext cx="2050577" cy="1102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" name="TextBox 2"/>
          <p:cNvSpPr txBox="1"/>
          <p:nvPr/>
        </p:nvSpPr>
        <p:spPr bwMode="auto">
          <a:xfrm>
            <a:off x="6496295" y="594000"/>
            <a:ext cx="5121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7200" b="1">
                <a:solidFill>
                  <a:schemeClr val="accent1">
                    <a:lumMod val="75000"/>
                  </a:schemeClr>
                </a:solidFill>
                <a:cs typeface="Arial"/>
              </a:rPr>
              <a:t>Заключение</a:t>
            </a:r>
            <a:endParaRPr lang="ru-RU" sz="7200" b="1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</p:txBody>
      </p:sp>
      <p:sp>
        <p:nvSpPr>
          <p:cNvPr id="4" name="Subtitle 2"/>
          <p:cNvSpPr txBox="1"/>
          <p:nvPr/>
        </p:nvSpPr>
        <p:spPr bwMode="auto">
          <a:xfrm>
            <a:off x="6591000" y="1794329"/>
            <a:ext cx="5027210" cy="2571562"/>
          </a:xfrm>
          <a:prstGeom prst="rect">
            <a:avLst/>
          </a:prstGeom>
        </p:spPr>
        <p:txBody>
          <a:bodyPr vert="horz" wrap="square" lIns="108292" tIns="54146" rIns="108292" bIns="54146" rtlCol="0">
            <a:spAutoFit/>
          </a:bodyPr>
          <a:lstStyle>
            <a:lvl1pPr marL="0" indent="0" algn="ctr" defTabSz="1087636">
              <a:lnSpc>
                <a:spcPct val="120000"/>
              </a:lnSpc>
              <a:spcBef>
                <a:spcPts val="0"/>
              </a:spcBef>
              <a:buFont typeface="Arial"/>
              <a:buNone/>
              <a:defRPr sz="24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>
              <a:spcBef>
                <a:spcPts val="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defRPr/>
            </a:pPr>
            <a:r>
              <a:rPr lang="ru-RU" sz="4000">
                <a:solidFill>
                  <a:schemeClr val="bg1"/>
                </a:solidFill>
                <a:latin typeface="Times New Roman"/>
                <a:cs typeface="Times New Roman"/>
              </a:rPr>
              <a:t>пандемия нанесла не поправимый вред как и экономике так и всему обществу</a:t>
            </a:r>
            <a:endParaRPr lang="en-US" sz="4000">
              <a:solidFill>
                <a:schemeClr val="bg1"/>
              </a:solidFill>
              <a:latin typeface="Times New Roman"/>
              <a:ea typeface="Poppins Light"/>
              <a:cs typeface="Times New Roman"/>
            </a:endParaRPr>
          </a:p>
        </p:txBody>
      </p:sp>
      <p:pic>
        <p:nvPicPr>
          <p:cNvPr id="16702905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53785" y="2594596"/>
            <a:ext cx="3257795" cy="3800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ONLYOFFICE/7.3.3.0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Юрий Козырев</dc:creator>
  <cp:keywords/>
  <dc:description/>
  <dc:identifier/>
  <dc:language/>
  <cp:lastModifiedBy>Guset_644</cp:lastModifiedBy>
  <cp:revision>25</cp:revision>
  <dcterms:created xsi:type="dcterms:W3CDTF">2020-04-07T06:26:29Z</dcterms:created>
  <dcterms:modified xsi:type="dcterms:W3CDTF">2024-10-12T08:23:08Z</dcterms:modified>
  <cp:category/>
  <cp:contentStatus/>
  <cp:version/>
</cp:coreProperties>
</file>