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70" r:id="rId4"/>
    <p:sldId id="259" r:id="rId5"/>
    <p:sldId id="258" r:id="rId6"/>
    <p:sldId id="260" r:id="rId7"/>
    <p:sldId id="261" r:id="rId8"/>
    <p:sldId id="262" r:id="rId9"/>
    <p:sldId id="263" r:id="rId10"/>
    <p:sldId id="273" r:id="rId11"/>
    <p:sldId id="271" r:id="rId12"/>
    <p:sldId id="264" r:id="rId13"/>
    <p:sldId id="272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8" d="100"/>
          <a:sy n="68" d="100"/>
        </p:scale>
        <p:origin x="181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2019/3/14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应用编程实验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91E9A-8461-4CE8-A963-3FC703E5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六、数据传输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961F0-04A9-4DBE-9563-EE04A389F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数据发送方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send(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r>
              <a:rPr lang="zh-CN" altLang="en-US" dirty="0"/>
              <a:t>数据接收方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连接任意一端都可以发送或者接收数据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对于一个阻塞式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(blocking) socket</a:t>
            </a:r>
          </a:p>
          <a:p>
            <a:pPr lvl="1"/>
            <a:r>
              <a:rPr lang="en-US" altLang="zh-CN" dirty="0">
                <a:latin typeface="+mj-lt"/>
                <a:cs typeface="Courier New" panose="02070309020205020404" pitchFamily="49" charset="0"/>
              </a:rPr>
              <a:t>send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直到所有数据被拷贝到协议栈缓存中才返回</a:t>
            </a:r>
            <a:endParaRPr lang="en-US" altLang="zh-CN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recv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直到接收到数据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不一定等于</a:t>
            </a:r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或产生错误才返回</a:t>
            </a:r>
            <a:endParaRPr lang="en-US" altLang="zh-CN" dirty="0">
              <a:latin typeface="+mj-lt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98DCB-547E-4BF5-8AB5-5E04AC75CE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网络字节序与本地字节序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244895"/>
          </a:xfrm>
        </p:spPr>
        <p:txBody>
          <a:bodyPr/>
          <a:lstStyle/>
          <a:p>
            <a:r>
              <a:rPr lang="zh-CN" altLang="en-US" dirty="0"/>
              <a:t>网络协议指定网络传输数据时，使用网络字节序（即大端字节序），地址低位存储值的高位</a:t>
            </a:r>
            <a:endParaRPr lang="en-US" altLang="zh-CN" dirty="0"/>
          </a:p>
          <a:p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x86</a:t>
            </a:r>
            <a:r>
              <a:rPr lang="zh-CN" altLang="en-US" dirty="0"/>
              <a:t>平台使用的是小端字节序，地址低位存储值的低位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86483" y="3824719"/>
            <a:ext cx="2452744" cy="1904103"/>
            <a:chOff x="339058" y="4121488"/>
            <a:chExt cx="2452744" cy="1904103"/>
          </a:xfrm>
        </p:grpSpPr>
        <p:sp>
          <p:nvSpPr>
            <p:cNvPr id="7" name="矩形 6"/>
            <p:cNvSpPr/>
            <p:nvPr/>
          </p:nvSpPr>
          <p:spPr>
            <a:xfrm>
              <a:off x="339058" y="4121488"/>
              <a:ext cx="2452744" cy="190410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5446" y="4647304"/>
              <a:ext cx="1519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内存</a:t>
              </a:r>
              <a:endParaRPr lang="en-US" altLang="zh-CN" dirty="0"/>
            </a:p>
            <a:p>
              <a:pPr algn="ctr"/>
              <a:r>
                <a:rPr lang="zh-CN" altLang="en-US" dirty="0"/>
                <a:t>低      </a:t>
              </a:r>
              <a:r>
                <a:rPr lang="en-US" altLang="zh-CN" dirty="0"/>
                <a:t>-&gt;       </a:t>
              </a:r>
              <a:r>
                <a:rPr lang="zh-CN" altLang="en-US" dirty="0"/>
                <a:t>高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32503" y="5379260"/>
              <a:ext cx="21353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 04 03 02 01 </a:t>
              </a:r>
            </a:p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 01 02 03 04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2503" y="4192347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数据：</a:t>
              </a:r>
              <a:r>
                <a:rPr lang="en-US" altLang="zh-CN" dirty="0"/>
                <a:t>0x01020304</a:t>
              </a:r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19356" y="3640053"/>
            <a:ext cx="54085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为了保证数据在不同主机之间传输时能够被正确解释，主机在发送和接收数据时，需要进行网络字节序与主机字节序之间的相互转换：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F4092E-DA39-41AA-A846-52481A1854D7}"/>
              </a:ext>
            </a:extLst>
          </p:cNvPr>
          <p:cNvSpPr txBox="1"/>
          <p:nvPr/>
        </p:nvSpPr>
        <p:spPr>
          <a:xfrm>
            <a:off x="702973" y="6054583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只有在收发整数数据时才需要转换字节序，收发字符串时不需要关心</a:t>
            </a:r>
          </a:p>
        </p:txBody>
      </p:sp>
    </p:spTree>
    <p:extLst>
      <p:ext uri="{BB962C8B-B14F-4D97-AF65-F5344CB8AC3E}">
        <p14:creationId xmlns:p14="http://schemas.microsoft.com/office/powerpoint/2010/main" val="28048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63F71-8759-4D46-89BF-8B35B07E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七、处理并发服务请求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0B937-5A52-4DA7-90F0-2F6B1828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如果一台服务器需要同时处理多个服务请求</a:t>
            </a:r>
            <a:endParaRPr lang="en-US" altLang="zh-CN" dirty="0"/>
          </a:p>
          <a:p>
            <a:r>
              <a:rPr lang="zh-CN" altLang="en-US" sz="2000" dirty="0"/>
              <a:t>使用多进程</a:t>
            </a:r>
            <a:r>
              <a:rPr lang="en-US" altLang="zh-CN" sz="2000" dirty="0"/>
              <a:t>/</a:t>
            </a:r>
            <a:r>
              <a:rPr lang="zh-CN" altLang="en-US" sz="2000" dirty="0"/>
              <a:t>多线程技术</a:t>
            </a:r>
            <a:endParaRPr lang="en-US" altLang="zh-CN" sz="2000" dirty="0"/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accept(sock,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new_thread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zh-CN" altLang="en-US" dirty="0"/>
              <a:t>需要维护多个线程，增加系统开销</a:t>
            </a:r>
            <a:endParaRPr lang="en-US" altLang="zh-CN" dirty="0"/>
          </a:p>
          <a:p>
            <a:r>
              <a:rPr lang="zh-CN" altLang="en-US" sz="2000" dirty="0"/>
              <a:t>或 使用</a:t>
            </a:r>
            <a:r>
              <a:rPr lang="en-US" altLang="zh-CN" sz="2000" dirty="0">
                <a:solidFill>
                  <a:srgbClr val="FF0000"/>
                </a:solidFill>
              </a:rPr>
              <a:t>I/O</a:t>
            </a:r>
            <a:r>
              <a:rPr lang="zh-CN" altLang="en-US" sz="2000" dirty="0">
                <a:solidFill>
                  <a:srgbClr val="FF0000"/>
                </a:solidFill>
              </a:rPr>
              <a:t>多路复用技术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FD_SET(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ready =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NULL, timeout);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(FD_ISSET(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buffer,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最多支持</a:t>
            </a:r>
            <a:r>
              <a:rPr lang="en-US" altLang="zh-CN" dirty="0"/>
              <a:t>1024</a:t>
            </a:r>
            <a:r>
              <a:rPr lang="zh-CN" altLang="en-US" dirty="0"/>
              <a:t>个并发连接，且每次都需要遍历每一个连接，用</a:t>
            </a:r>
            <a:r>
              <a:rPr lang="en-US" altLang="zh-CN" dirty="0" err="1"/>
              <a:t>epoll</a:t>
            </a:r>
            <a:r>
              <a:rPr lang="zh-CN" altLang="en-US" dirty="0"/>
              <a:t>可以避免该限制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853A1-5182-4CD8-9465-04FAFE25A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9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socket</a:t>
            </a:r>
            <a:r>
              <a:rPr lang="zh-CN" altLang="en-US" dirty="0"/>
              <a:t>的分布式字符统计程序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57200" y="4485937"/>
            <a:ext cx="8229600" cy="1993883"/>
          </a:xfrm>
        </p:spPr>
        <p:txBody>
          <a:bodyPr/>
          <a:lstStyle/>
          <a:p>
            <a:r>
              <a:rPr lang="zh-CN" altLang="en-US" dirty="0"/>
              <a:t>需要统计的字符存放在</a:t>
            </a:r>
            <a:r>
              <a:rPr lang="en-US" altLang="zh-CN" dirty="0"/>
              <a:t>war_and_peace.txt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zh-CN" altLang="en-US" dirty="0"/>
              <a:t>所有</a:t>
            </a:r>
            <a:r>
              <a:rPr lang="en-US" altLang="zh-CN" dirty="0"/>
              <a:t>worker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地址存储在</a:t>
            </a:r>
            <a:r>
              <a:rPr lang="en-US" altLang="zh-CN" dirty="0" err="1"/>
              <a:t>workers.conf</a:t>
            </a:r>
            <a:r>
              <a:rPr lang="zh-CN" altLang="en-US" dirty="0"/>
              <a:t>配置文件中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worker</a:t>
            </a:r>
            <a:r>
              <a:rPr lang="zh-CN" altLang="en-US" dirty="0"/>
              <a:t>分别监听端口</a:t>
            </a:r>
            <a:r>
              <a:rPr lang="en-US" altLang="zh-CN" dirty="0"/>
              <a:t>12345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5C8DF75-26E0-4F95-ADE9-C23A76207B48}"/>
              </a:ext>
            </a:extLst>
          </p:cNvPr>
          <p:cNvGrpSpPr/>
          <p:nvPr/>
        </p:nvGrpSpPr>
        <p:grpSpPr>
          <a:xfrm>
            <a:off x="1147206" y="1907823"/>
            <a:ext cx="6264210" cy="1925618"/>
            <a:chOff x="1147206" y="1907823"/>
            <a:chExt cx="6264210" cy="1925618"/>
          </a:xfrm>
        </p:grpSpPr>
        <p:sp>
          <p:nvSpPr>
            <p:cNvPr id="6" name="椭圆 5"/>
            <p:cNvSpPr/>
            <p:nvPr/>
          </p:nvSpPr>
          <p:spPr>
            <a:xfrm>
              <a:off x="3234189" y="2617828"/>
              <a:ext cx="1258645" cy="68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Switch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147206" y="2660858"/>
              <a:ext cx="1000461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h(1)</a:t>
              </a:r>
              <a:endParaRPr lang="zh-CN" altLang="en-US" dirty="0"/>
            </a:p>
          </p:txBody>
        </p:sp>
        <p:cxnSp>
          <p:nvCxnSpPr>
            <p:cNvPr id="9" name="直接连接符 8"/>
            <p:cNvCxnSpPr>
              <a:stCxn id="7" idx="3"/>
              <a:endCxn id="6" idx="2"/>
            </p:cNvCxnSpPr>
            <p:nvPr/>
          </p:nvCxnSpPr>
          <p:spPr>
            <a:xfrm>
              <a:off x="2147667" y="2962072"/>
              <a:ext cx="108652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7"/>
              <a:endCxn id="12" idx="1"/>
            </p:cNvCxnSpPr>
            <p:nvPr/>
          </p:nvCxnSpPr>
          <p:spPr>
            <a:xfrm flipV="1">
              <a:off x="4308510" y="2209037"/>
              <a:ext cx="722206" cy="509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5030716" y="1907823"/>
              <a:ext cx="1000461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h(2)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30716" y="3231013"/>
              <a:ext cx="1000461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h(N+1)</a:t>
              </a:r>
              <a:endParaRPr lang="zh-CN" altLang="en-US" dirty="0"/>
            </a:p>
          </p:txBody>
        </p:sp>
        <p:cxnSp>
          <p:nvCxnSpPr>
            <p:cNvPr id="16" name="直接连接符 15"/>
            <p:cNvCxnSpPr>
              <a:stCxn id="6" idx="5"/>
              <a:endCxn id="14" idx="1"/>
            </p:cNvCxnSpPr>
            <p:nvPr/>
          </p:nvCxnSpPr>
          <p:spPr>
            <a:xfrm>
              <a:off x="4308510" y="3205490"/>
              <a:ext cx="722206" cy="326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298011" y="3422864"/>
              <a:ext cx="849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Master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34967" y="2024371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Worker 1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34967" y="3347561"/>
              <a:ext cx="1076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Worker N</a:t>
              </a:r>
              <a:endParaRPr lang="zh-CN" altLang="en-US" dirty="0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D6AC3C1-A079-40E8-97B6-EE56ECF7093E}"/>
                </a:ext>
              </a:extLst>
            </p:cNvPr>
            <p:cNvCxnSpPr/>
            <p:nvPr/>
          </p:nvCxnSpPr>
          <p:spPr>
            <a:xfrm>
              <a:off x="4669613" y="2962072"/>
              <a:ext cx="7581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33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分发任务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通过读取</a:t>
            </a:r>
            <a:r>
              <a:rPr lang="en-US" altLang="zh-CN" dirty="0" err="1"/>
              <a:t>workers.conf</a:t>
            </a:r>
            <a:r>
              <a:rPr lang="zh-CN" altLang="en-US" dirty="0"/>
              <a:t>配置文件，获取每个</a:t>
            </a:r>
            <a:r>
              <a:rPr lang="en-US" altLang="zh-CN" dirty="0"/>
              <a:t>worker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地址，然后分别建立连接</a:t>
            </a:r>
          </a:p>
          <a:p>
            <a:r>
              <a:rPr lang="en-US" altLang="zh-CN" dirty="0"/>
              <a:t>Master</a:t>
            </a:r>
            <a:r>
              <a:rPr lang="zh-CN" altLang="en-US" dirty="0"/>
              <a:t>获取</a:t>
            </a:r>
            <a:r>
              <a:rPr lang="en-US" altLang="zh-CN" dirty="0"/>
              <a:t>war_and_peace.txt</a:t>
            </a:r>
            <a:r>
              <a:rPr lang="zh-CN" altLang="en-US" dirty="0"/>
              <a:t>文件长度，将统计任务等分到所有的</a:t>
            </a:r>
            <a:r>
              <a:rPr lang="en-US" altLang="zh-CN" dirty="0"/>
              <a:t>worker</a:t>
            </a:r>
          </a:p>
          <a:p>
            <a:r>
              <a:rPr lang="en-US" altLang="zh-CN" dirty="0"/>
              <a:t>Master</a:t>
            </a:r>
            <a:r>
              <a:rPr lang="zh-CN" altLang="en-US" dirty="0"/>
              <a:t>给每个</a:t>
            </a:r>
            <a:r>
              <a:rPr lang="en-US" altLang="zh-CN" dirty="0"/>
              <a:t>worker</a:t>
            </a:r>
            <a:r>
              <a:rPr lang="zh-CN" altLang="en-US" dirty="0"/>
              <a:t>发送消息，包括如下内容：</a:t>
            </a:r>
            <a:endParaRPr lang="en-US" altLang="zh-CN" dirty="0"/>
          </a:p>
          <a:p>
            <a:pPr lvl="1"/>
            <a:r>
              <a:rPr lang="zh-CN" altLang="en-US" dirty="0"/>
              <a:t>文件名长度（</a:t>
            </a:r>
            <a:r>
              <a:rPr lang="en-US" altLang="zh-CN" dirty="0"/>
              <a:t>4</a:t>
            </a:r>
            <a:r>
              <a:rPr lang="zh-CN" altLang="en-US" dirty="0"/>
              <a:t>个字节）</a:t>
            </a:r>
            <a:endParaRPr lang="en-US" altLang="zh-CN" dirty="0"/>
          </a:p>
          <a:p>
            <a:pPr lvl="1"/>
            <a:r>
              <a:rPr lang="zh-CN" altLang="en-US" dirty="0"/>
              <a:t>文件所在位置（因为</a:t>
            </a:r>
            <a:r>
              <a:rPr lang="en-US" altLang="zh-CN" dirty="0"/>
              <a:t>master</a:t>
            </a:r>
            <a:r>
              <a:rPr lang="zh-CN" altLang="en-US" dirty="0"/>
              <a:t>和</a:t>
            </a:r>
            <a:r>
              <a:rPr lang="en-US" altLang="zh-CN" dirty="0"/>
              <a:t>worker</a:t>
            </a:r>
            <a:r>
              <a:rPr lang="zh-CN" altLang="en-US" dirty="0"/>
              <a:t>在同一主机同一目录，所以给出相对位置即可）</a:t>
            </a:r>
            <a:endParaRPr lang="en-US" altLang="zh-CN" dirty="0"/>
          </a:p>
          <a:p>
            <a:pPr lvl="1"/>
            <a:r>
              <a:rPr lang="zh-CN" altLang="en-US" dirty="0"/>
              <a:t>需要进行字符统计的起始位置（</a:t>
            </a:r>
            <a:r>
              <a:rPr lang="en-US" altLang="zh-CN" dirty="0"/>
              <a:t>4</a:t>
            </a:r>
            <a:r>
              <a:rPr lang="zh-CN" altLang="en-US" dirty="0"/>
              <a:t>个字节）和终止位置（</a:t>
            </a:r>
            <a:r>
              <a:rPr lang="en-US" altLang="zh-CN" dirty="0"/>
              <a:t>4</a:t>
            </a:r>
            <a:r>
              <a:rPr lang="zh-CN" altLang="en-US" dirty="0"/>
              <a:t>个字节）</a:t>
            </a:r>
            <a:endParaRPr lang="en-US" altLang="zh-CN" dirty="0"/>
          </a:p>
          <a:p>
            <a:pPr marL="457188" lvl="1" indent="0">
              <a:buNone/>
            </a:pPr>
            <a:r>
              <a:rPr lang="zh-CN" altLang="en-US" dirty="0"/>
              <a:t>注意：这里的</a:t>
            </a:r>
            <a:r>
              <a:rPr lang="en-US" altLang="zh-CN" dirty="0"/>
              <a:t>4</a:t>
            </a:r>
            <a:r>
              <a:rPr lang="zh-CN" altLang="en-US" dirty="0"/>
              <a:t>字节整数值应该用网络字节序传输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1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Worker</a:t>
            </a:r>
            <a:r>
              <a:rPr lang="zh-CN" altLang="en-US" dirty="0"/>
              <a:t>计算并返回结果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worker</a:t>
            </a:r>
            <a:r>
              <a:rPr lang="zh-CN" altLang="en-US" dirty="0"/>
              <a:t>收到消息后，进行解析，根据指定统计区间对文件进行统计</a:t>
            </a:r>
            <a:endParaRPr lang="en-US" altLang="zh-CN" dirty="0"/>
          </a:p>
          <a:p>
            <a:pPr lvl="1"/>
            <a:r>
              <a:rPr lang="zh-CN" altLang="en-US" dirty="0"/>
              <a:t>只统计</a:t>
            </a:r>
            <a:r>
              <a:rPr lang="en-US" altLang="zh-CN" dirty="0"/>
              <a:t>26</a:t>
            </a:r>
            <a:r>
              <a:rPr lang="zh-CN" altLang="en-US" dirty="0"/>
              <a:t>个英文字符的个数，大写字符转换成小写后再统计</a:t>
            </a:r>
            <a:endParaRPr lang="en-US" altLang="zh-CN" dirty="0"/>
          </a:p>
          <a:p>
            <a:r>
              <a:rPr lang="en-US" altLang="zh-CN" dirty="0"/>
              <a:t>Worker</a:t>
            </a:r>
            <a:r>
              <a:rPr lang="zh-CN" altLang="en-US" dirty="0"/>
              <a:t>统计结束后，将每个字符出现的次数以</a:t>
            </a:r>
            <a:r>
              <a:rPr lang="en-US" altLang="zh-CN" dirty="0"/>
              <a:t>4</a:t>
            </a:r>
            <a:r>
              <a:rPr lang="zh-CN" altLang="en-US" dirty="0"/>
              <a:t>字节整数形式（网络字节序）返回给</a:t>
            </a:r>
            <a:r>
              <a:rPr lang="en-US" altLang="zh-CN" dirty="0"/>
              <a:t>Master</a:t>
            </a:r>
            <a:r>
              <a:rPr lang="zh-CN" altLang="en-US" dirty="0"/>
              <a:t>，因此传输消息长度为</a:t>
            </a:r>
            <a:r>
              <a:rPr lang="en-US" altLang="zh-CN" dirty="0"/>
              <a:t>104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en-US" altLang="zh-CN" dirty="0"/>
              <a:t>Master</a:t>
            </a:r>
            <a:r>
              <a:rPr lang="zh-CN" altLang="en-US" dirty="0"/>
              <a:t>收到所有</a:t>
            </a:r>
            <a:r>
              <a:rPr lang="en-US" altLang="zh-CN" dirty="0"/>
              <a:t>worker</a:t>
            </a:r>
            <a:r>
              <a:rPr lang="zh-CN" altLang="en-US" dirty="0"/>
              <a:t>的消息后，进行聚合并输出到屏幕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9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2373"/>
            <a:ext cx="9152966" cy="49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6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master-reference		// master</a:t>
            </a:r>
            <a:r>
              <a:rPr lang="zh-CN" altLang="en-US" dirty="0"/>
              <a:t>程序参考</a:t>
            </a:r>
            <a:endParaRPr lang="en-US" altLang="zh-CN" dirty="0"/>
          </a:p>
          <a:p>
            <a:r>
              <a:rPr lang="en-US" altLang="zh-CN" dirty="0"/>
              <a:t>topo.py			// </a:t>
            </a:r>
            <a:r>
              <a:rPr lang="en-US" altLang="zh-CN" dirty="0" err="1"/>
              <a:t>Mininet</a:t>
            </a:r>
            <a:r>
              <a:rPr lang="zh-CN" altLang="en-US" dirty="0"/>
              <a:t>拓扑文件</a:t>
            </a:r>
            <a:endParaRPr lang="en-US" altLang="zh-CN" dirty="0"/>
          </a:p>
          <a:p>
            <a:r>
              <a:rPr lang="en-US" altLang="zh-CN" dirty="0"/>
              <a:t>war_and_peace.txt		//</a:t>
            </a:r>
            <a:r>
              <a:rPr lang="zh-CN" altLang="en-US" dirty="0"/>
              <a:t> 待统计文件</a:t>
            </a:r>
            <a:endParaRPr lang="en-US" altLang="zh-CN" dirty="0"/>
          </a:p>
          <a:p>
            <a:r>
              <a:rPr lang="en-US" altLang="zh-CN" dirty="0"/>
              <a:t>worker-reference		// worker</a:t>
            </a:r>
            <a:r>
              <a:rPr lang="zh-CN" altLang="en-US" dirty="0"/>
              <a:t>程序参考</a:t>
            </a:r>
            <a:endParaRPr lang="en-US" altLang="zh-CN" dirty="0"/>
          </a:p>
          <a:p>
            <a:r>
              <a:rPr lang="en-US" altLang="zh-CN" dirty="0" err="1"/>
              <a:t>workers.conf</a:t>
            </a:r>
            <a:r>
              <a:rPr lang="en-US" altLang="zh-CN" dirty="0"/>
              <a:t>		// workers IP</a:t>
            </a:r>
            <a:r>
              <a:rPr lang="zh-CN" altLang="en-US" dirty="0"/>
              <a:t>地址配置文件</a:t>
            </a:r>
            <a:endParaRPr lang="en-US" altLang="zh-CN" dirty="0"/>
          </a:p>
          <a:p>
            <a:r>
              <a:rPr lang="en-US" altLang="zh-CN" dirty="0"/>
              <a:t>example:			// </a:t>
            </a:r>
            <a:r>
              <a:rPr lang="zh-CN" altLang="en-US" dirty="0"/>
              <a:t>完整的</a:t>
            </a:r>
            <a:r>
              <a:rPr lang="en-US" altLang="zh-CN" dirty="0"/>
              <a:t>socket</a:t>
            </a:r>
            <a:r>
              <a:rPr lang="zh-CN" altLang="en-US" dirty="0"/>
              <a:t>信息收发例子</a:t>
            </a:r>
            <a:endParaRPr lang="en-US" altLang="zh-CN" dirty="0"/>
          </a:p>
          <a:p>
            <a:pPr lvl="1"/>
            <a:r>
              <a:rPr lang="en-US" altLang="zh-CN" dirty="0"/>
              <a:t>echo-</a:t>
            </a:r>
            <a:r>
              <a:rPr lang="en-US" altLang="zh-CN" dirty="0" err="1"/>
              <a:t>client.c</a:t>
            </a:r>
            <a:endParaRPr lang="en-US" altLang="zh-CN" dirty="0"/>
          </a:p>
          <a:p>
            <a:pPr lvl="1"/>
            <a:r>
              <a:rPr lang="en-US" altLang="zh-CN" dirty="0" err="1"/>
              <a:t>Makefile</a:t>
            </a:r>
            <a:endParaRPr lang="en-US" altLang="zh-CN" dirty="0"/>
          </a:p>
          <a:p>
            <a:pPr lvl="1"/>
            <a:r>
              <a:rPr lang="en-US" altLang="zh-CN" dirty="0"/>
              <a:t>echo-</a:t>
            </a:r>
            <a:r>
              <a:rPr lang="en-US" altLang="zh-CN" dirty="0" err="1"/>
              <a:t>server.c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应用实现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63982"/>
          </a:xfrm>
        </p:spPr>
        <p:txBody>
          <a:bodyPr/>
          <a:lstStyle/>
          <a:p>
            <a:r>
              <a:rPr lang="en-US" altLang="zh-CN" dirty="0"/>
              <a:t>BSD Socket API</a:t>
            </a:r>
          </a:p>
          <a:p>
            <a:pPr lvl="1"/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/>
            <a:r>
              <a:rPr lang="zh-CN" altLang="en-US" dirty="0"/>
              <a:t>对上层提供统一的调用接口，支持丰富的上层应用开发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57251"/>
              </p:ext>
            </p:extLst>
          </p:nvPr>
        </p:nvGraphicFramePr>
        <p:xfrm>
          <a:off x="1749277" y="3144727"/>
          <a:ext cx="5314314" cy="3560874"/>
        </p:xfrm>
        <a:graphic>
          <a:graphicData uri="http://schemas.openxmlformats.org/drawingml/2006/table">
            <a:tbl>
              <a:tblPr/>
              <a:tblGrid>
                <a:gridCol w="531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 (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Connectionless)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 (Connection-oriented)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sv-SE" sz="1600" u="none" strike="noStrike" dirty="0">
                          <a:effectLst/>
                        </a:rPr>
                        <a:t>listen(sockfd, backlog);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76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调用流程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Group 65"/>
          <p:cNvGrpSpPr/>
          <p:nvPr/>
        </p:nvGrpSpPr>
        <p:grpSpPr>
          <a:xfrm>
            <a:off x="838200" y="1470757"/>
            <a:ext cx="7467600" cy="5078313"/>
            <a:chOff x="762000" y="1447800"/>
            <a:chExt cx="7467600" cy="5078313"/>
          </a:xfrm>
        </p:grpSpPr>
        <p:sp>
          <p:nvSpPr>
            <p:cNvPr id="6" name="TextBox 16"/>
            <p:cNvSpPr txBox="1"/>
            <p:nvPr/>
          </p:nvSpPr>
          <p:spPr>
            <a:xfrm>
              <a:off x="4724400" y="1447800"/>
              <a:ext cx="35052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itchFamily="49" charset="0"/>
                </a:rPr>
                <a:t>Passive</a:t>
              </a: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7" name="TextBox 15"/>
            <p:cNvSpPr txBox="1"/>
            <p:nvPr/>
          </p:nvSpPr>
          <p:spPr>
            <a:xfrm>
              <a:off x="762000" y="1447800"/>
              <a:ext cx="33528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itchFamily="49" charset="0"/>
                </a:rPr>
                <a:t>Active</a:t>
              </a: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16002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socket()</a:t>
              </a:r>
            </a:p>
          </p:txBody>
        </p:sp>
        <p:sp>
          <p:nvSpPr>
            <p:cNvPr id="9" name="TextBox 3"/>
            <p:cNvSpPr txBox="1"/>
            <p:nvPr/>
          </p:nvSpPr>
          <p:spPr>
            <a:xfrm>
              <a:off x="16002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connect()</a:t>
              </a: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16002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send()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16002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>
              <a:off x="16002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close()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57150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socket()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5715000" y="2438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bind()</a:t>
              </a: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5715000" y="2971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listen()</a:t>
              </a: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57150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accept()</a:t>
              </a: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57150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send()</a:t>
              </a: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57150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5715000" y="5943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close()</a:t>
              </a:r>
            </a:p>
          </p:txBody>
        </p:sp>
        <p:sp>
          <p:nvSpPr>
            <p:cNvPr id="20" name="TextBox 14"/>
            <p:cNvSpPr txBox="1"/>
            <p:nvPr/>
          </p:nvSpPr>
          <p:spPr>
            <a:xfrm>
              <a:off x="57150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cxnSp>
          <p:nvCxnSpPr>
            <p:cNvPr id="21" name="Straight Arrow Connector 18"/>
            <p:cNvCxnSpPr>
              <a:stCxn id="8" idx="2"/>
              <a:endCxn id="9" idx="0"/>
            </p:cNvCxnSpPr>
            <p:nvPr/>
          </p:nvCxnSpPr>
          <p:spPr>
            <a:xfrm rot="5400000">
              <a:off x="1632466" y="2813566"/>
              <a:ext cx="13832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>
              <a:stCxn id="9" idx="2"/>
              <a:endCxn id="10" idx="0"/>
            </p:cNvCxnSpPr>
            <p:nvPr/>
          </p:nvCxnSpPr>
          <p:spPr>
            <a:xfrm rot="5400000">
              <a:off x="21658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6" idx="1"/>
            </p:cNvCxnSpPr>
            <p:nvPr/>
          </p:nvCxnSpPr>
          <p:spPr>
            <a:xfrm>
              <a:off x="3048000" y="36898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4"/>
            <p:cNvCxnSpPr>
              <a:stCxn id="13" idx="2"/>
              <a:endCxn id="14" idx="0"/>
            </p:cNvCxnSpPr>
            <p:nvPr/>
          </p:nvCxnSpPr>
          <p:spPr>
            <a:xfrm rot="5400000">
              <a:off x="6280666" y="22801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6"/>
            <p:cNvCxnSpPr>
              <a:stCxn id="14" idx="2"/>
              <a:endCxn id="15" idx="0"/>
            </p:cNvCxnSpPr>
            <p:nvPr/>
          </p:nvCxnSpPr>
          <p:spPr>
            <a:xfrm rot="5400000">
              <a:off x="6356866" y="2889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8"/>
            <p:cNvCxnSpPr>
              <a:stCxn id="15" idx="2"/>
              <a:endCxn id="16" idx="0"/>
            </p:cNvCxnSpPr>
            <p:nvPr/>
          </p:nvCxnSpPr>
          <p:spPr>
            <a:xfrm rot="5400000">
              <a:off x="6356866" y="34231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30"/>
            <p:cNvCxnSpPr>
              <a:stCxn id="16" idx="2"/>
              <a:endCxn id="18" idx="0"/>
            </p:cNvCxnSpPr>
            <p:nvPr/>
          </p:nvCxnSpPr>
          <p:spPr>
            <a:xfrm rot="5400000">
              <a:off x="62806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32"/>
            <p:cNvCxnSpPr>
              <a:stCxn id="10" idx="3"/>
              <a:endCxn id="18" idx="1"/>
            </p:cNvCxnSpPr>
            <p:nvPr/>
          </p:nvCxnSpPr>
          <p:spPr>
            <a:xfrm>
              <a:off x="3048000" y="43756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34"/>
            <p:cNvCxnSpPr>
              <a:stCxn id="18" idx="2"/>
              <a:endCxn id="17" idx="0"/>
            </p:cNvCxnSpPr>
            <p:nvPr/>
          </p:nvCxnSpPr>
          <p:spPr>
            <a:xfrm rot="5400000">
              <a:off x="63568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6"/>
            <p:cNvCxnSpPr>
              <a:stCxn id="17" idx="1"/>
              <a:endCxn id="11" idx="3"/>
            </p:cNvCxnSpPr>
            <p:nvPr/>
          </p:nvCxnSpPr>
          <p:spPr>
            <a:xfrm rot="10800000">
              <a:off x="3048000" y="49090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8"/>
            <p:cNvCxnSpPr>
              <a:stCxn id="10" idx="2"/>
              <a:endCxn id="11" idx="0"/>
            </p:cNvCxnSpPr>
            <p:nvPr/>
          </p:nvCxnSpPr>
          <p:spPr>
            <a:xfrm rot="5400000">
              <a:off x="22420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40"/>
            <p:cNvCxnSpPr>
              <a:stCxn id="11" idx="1"/>
              <a:endCxn id="10" idx="1"/>
            </p:cNvCxnSpPr>
            <p:nvPr/>
          </p:nvCxnSpPr>
          <p:spPr>
            <a:xfrm rot="10800000">
              <a:off x="16002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44"/>
            <p:cNvCxnSpPr>
              <a:stCxn id="17" idx="3"/>
              <a:endCxn id="18" idx="3"/>
            </p:cNvCxnSpPr>
            <p:nvPr/>
          </p:nvCxnSpPr>
          <p:spPr>
            <a:xfrm flipV="1">
              <a:off x="71628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46"/>
            <p:cNvCxnSpPr>
              <a:stCxn id="11" idx="2"/>
              <a:endCxn id="12" idx="0"/>
            </p:cNvCxnSpPr>
            <p:nvPr/>
          </p:nvCxnSpPr>
          <p:spPr>
            <a:xfrm rot="5400000">
              <a:off x="2242066" y="5175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48"/>
            <p:cNvCxnSpPr>
              <a:stCxn id="12" idx="3"/>
              <a:endCxn id="20" idx="1"/>
            </p:cNvCxnSpPr>
            <p:nvPr/>
          </p:nvCxnSpPr>
          <p:spPr>
            <a:xfrm>
              <a:off x="3048000" y="54424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50"/>
            <p:cNvCxnSpPr>
              <a:stCxn id="20" idx="2"/>
              <a:endCxn id="19" idx="0"/>
            </p:cNvCxnSpPr>
            <p:nvPr/>
          </p:nvCxnSpPr>
          <p:spPr>
            <a:xfrm rot="5400000">
              <a:off x="6280666" y="57853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52"/>
            <p:cNvCxnSpPr>
              <a:stCxn id="19" idx="3"/>
              <a:endCxn id="16" idx="3"/>
            </p:cNvCxnSpPr>
            <p:nvPr/>
          </p:nvCxnSpPr>
          <p:spPr>
            <a:xfrm flipV="1">
              <a:off x="7162800" y="3689866"/>
              <a:ext cx="1588" cy="2438400"/>
            </a:xfrm>
            <a:prstGeom prst="bentConnector3">
              <a:avLst>
                <a:gd name="adj1" fmla="val 253634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61"/>
            <p:cNvSpPr txBox="1"/>
            <p:nvPr/>
          </p:nvSpPr>
          <p:spPr>
            <a:xfrm>
              <a:off x="4876800" y="5257800"/>
              <a:ext cx="6096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EOF</a:t>
              </a:r>
            </a:p>
          </p:txBody>
        </p:sp>
        <p:sp>
          <p:nvSpPr>
            <p:cNvPr id="40" name="TextBox 63"/>
            <p:cNvSpPr txBox="1"/>
            <p:nvPr/>
          </p:nvSpPr>
          <p:spPr>
            <a:xfrm>
              <a:off x="3352800" y="3505200"/>
              <a:ext cx="20574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Connection Request</a:t>
              </a:r>
            </a:p>
          </p:txBody>
        </p:sp>
        <p:sp>
          <p:nvSpPr>
            <p:cNvPr id="41" name="TextBox 64"/>
            <p:cNvSpPr txBox="1"/>
            <p:nvPr/>
          </p:nvSpPr>
          <p:spPr>
            <a:xfrm>
              <a:off x="3276600" y="4495800"/>
              <a:ext cx="22098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/>
                <a:t>Data Transmission</a:t>
              </a:r>
              <a:endParaRPr lang="en-US" sz="1600" dirty="0"/>
            </a:p>
          </p:txBody>
        </p:sp>
      </p:grpSp>
      <p:sp>
        <p:nvSpPr>
          <p:cNvPr id="43" name="Rectangle 62">
            <a:extLst>
              <a:ext uri="{FF2B5EF4-FFF2-40B4-BE49-F238E27FC236}">
                <a16:creationId xmlns:a16="http://schemas.microsoft.com/office/drawing/2014/main" id="{264E9CAE-739A-4CAA-8FAA-70414F36E2BE}"/>
              </a:ext>
            </a:extLst>
          </p:cNvPr>
          <p:cNvSpPr/>
          <p:nvPr/>
        </p:nvSpPr>
        <p:spPr>
          <a:xfrm>
            <a:off x="1143000" y="4137757"/>
            <a:ext cx="6705600" cy="1066800"/>
          </a:xfrm>
          <a:prstGeom prst="rect">
            <a:avLst/>
          </a:prstGeom>
          <a:solidFill>
            <a:schemeClr val="accent1">
              <a:tint val="10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9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数据收发两端都需要建立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socket(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domain,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type,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protocol);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Domain: 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AF_INET</a:t>
            </a:r>
            <a:endParaRPr lang="en-US" altLang="zh-CN" dirty="0">
              <a:cs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 Type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SOCK_STREAM </a:t>
            </a:r>
            <a:r>
              <a:rPr lang="en-US" altLang="zh-CN" dirty="0">
                <a:solidFill>
                  <a:srgbClr val="FF0000"/>
                </a:solidFill>
                <a:cs typeface="Courier New" pitchFamily="49" charset="0"/>
              </a:rPr>
              <a:t>TCP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SOCK_DGRAM </a:t>
            </a:r>
            <a:r>
              <a:rPr lang="en-US" altLang="zh-CN" dirty="0">
                <a:cs typeface="Courier New" pitchFamily="49" charset="0"/>
              </a:rPr>
              <a:t>UDP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cs typeface="Courier New" pitchFamily="49" charset="0"/>
              </a:rPr>
              <a:t>Protocol: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返回值</a:t>
            </a:r>
            <a:r>
              <a:rPr lang="en-US" altLang="zh-CN" dirty="0">
                <a:latin typeface="+mj-lt"/>
                <a:cs typeface="Courier New" pitchFamily="49" charset="0"/>
              </a:rPr>
              <a:t>: socket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文件描述符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5778507"/>
            <a:ext cx="70866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socket(AF_INET, SOCK_STREAM, 0);</a:t>
            </a:r>
          </a:p>
        </p:txBody>
      </p:sp>
    </p:spTree>
    <p:extLst>
      <p:ext uri="{BB962C8B-B14F-4D97-AF65-F5344CB8AC3E}">
        <p14:creationId xmlns:p14="http://schemas.microsoft.com/office/powerpoint/2010/main" val="198377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579555" cy="811560"/>
          </a:xfrm>
        </p:spPr>
        <p:txBody>
          <a:bodyPr/>
          <a:lstStyle/>
          <a:p>
            <a:r>
              <a:rPr lang="zh-CN" altLang="en-US" dirty="0"/>
              <a:t>二、将</a:t>
            </a:r>
            <a:r>
              <a:rPr lang="en-US" altLang="zh-CN" dirty="0"/>
              <a:t>socket</a:t>
            </a:r>
            <a:r>
              <a:rPr lang="zh-CN" altLang="en-US" dirty="0"/>
              <a:t>文件描述符与监听地址绑定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只需要被动建立连接一方进行绑定（</a:t>
            </a:r>
            <a:r>
              <a:rPr lang="en-US" altLang="zh-CN" dirty="0"/>
              <a:t>bind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bind(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struct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			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socklen_t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addrlen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000" dirty="0" err="1">
                <a:cs typeface="Courier New" pitchFamily="49" charset="0"/>
              </a:rPr>
              <a:t>sockfd</a:t>
            </a:r>
            <a:r>
              <a:rPr lang="en-US" altLang="zh-CN" sz="2000" dirty="0">
                <a:cs typeface="Courier New" pitchFamily="49" charset="0"/>
              </a:rPr>
              <a:t>: Socket</a:t>
            </a:r>
            <a:r>
              <a:rPr lang="zh-CN" altLang="en-US" sz="2000" dirty="0">
                <a:cs typeface="Courier New" pitchFamily="49" charset="0"/>
              </a:rPr>
              <a:t>文件描述符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需要绑定的地址和端口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addrlen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地址和端口数据结构的长度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3BEC849-283A-45AB-9278-3007511A8C33}"/>
              </a:ext>
            </a:extLst>
          </p:cNvPr>
          <p:cNvSpPr txBox="1"/>
          <p:nvPr/>
        </p:nvSpPr>
        <p:spPr>
          <a:xfrm>
            <a:off x="107295" y="4536164"/>
            <a:ext cx="8971383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server.sin_family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AF_INET;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server.sin_addr.s_addr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INADDR_ANY;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server.sin_port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(12345);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(struct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*)&amp;server,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(server));</a:t>
            </a:r>
          </a:p>
        </p:txBody>
      </p:sp>
    </p:spTree>
    <p:extLst>
      <p:ext uri="{BB962C8B-B14F-4D97-AF65-F5344CB8AC3E}">
        <p14:creationId xmlns:p14="http://schemas.microsoft.com/office/powerpoint/2010/main" val="20675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三、进行监听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只在被动建立连接一方进行监听，等待新的连接请求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listen(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backlog)</a:t>
            </a:r>
            <a:endParaRPr lang="en-US" altLang="zh-CN" dirty="0"/>
          </a:p>
          <a:p>
            <a:r>
              <a:rPr lang="en-US" altLang="zh-CN" dirty="0" err="1"/>
              <a:t>sockfd</a:t>
            </a:r>
            <a:r>
              <a:rPr lang="en-US" altLang="zh-CN" dirty="0"/>
              <a:t>: </a:t>
            </a:r>
            <a:r>
              <a:rPr lang="zh-CN" altLang="en-US" dirty="0"/>
              <a:t>之前建立的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r>
              <a:rPr lang="en-US" altLang="zh-CN" dirty="0"/>
              <a:t>backlog: </a:t>
            </a:r>
            <a:r>
              <a:rPr lang="zh-CN" altLang="en-US" dirty="0"/>
              <a:t>可以理解为待处理的最大连接数目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1084317" y="4538524"/>
            <a:ext cx="650613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listen(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128);</a:t>
            </a:r>
          </a:p>
        </p:txBody>
      </p:sp>
    </p:spTree>
    <p:extLst>
      <p:ext uri="{BB962C8B-B14F-4D97-AF65-F5344CB8AC3E}">
        <p14:creationId xmlns:p14="http://schemas.microsoft.com/office/powerpoint/2010/main" val="26861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四、接受连接请求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被动建立连接一方需要显式的接受连接请求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accept(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socklen_t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addrlen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000" dirty="0" err="1">
                <a:cs typeface="Courier New" pitchFamily="49" charset="0"/>
              </a:rPr>
              <a:t>sockfd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之前建立的</a:t>
            </a:r>
            <a:r>
              <a:rPr lang="en-US" altLang="zh-CN" sz="2000" dirty="0">
                <a:cs typeface="Courier New" pitchFamily="49" charset="0"/>
              </a:rPr>
              <a:t>socket</a:t>
            </a:r>
            <a:r>
              <a:rPr lang="zh-CN" altLang="en-US" sz="2000" dirty="0">
                <a:cs typeface="Courier New" pitchFamily="49" charset="0"/>
              </a:rPr>
              <a:t>文件描述符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用于存储对端网络地址的数据结构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addrlen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指定</a:t>
            </a:r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zh-CN" altLang="en-US" sz="2000" dirty="0">
                <a:cs typeface="Courier New" pitchFamily="49" charset="0"/>
              </a:rPr>
              <a:t>大小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zh-CN" altLang="en-US" sz="2000" dirty="0">
                <a:cs typeface="Courier New" pitchFamily="49" charset="0"/>
              </a:rPr>
              <a:t>返回值为该连接对应的文件描述符，以后收发数据都使用该文件描述符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723900" y="5447613"/>
            <a:ext cx="769620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csock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accept(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 			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41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939B8-ECBD-45DF-B89D-36D6EA10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五、申请建立连接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3B2C0-0449-404A-8640-DAC6B48E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连接的另一方需要主动建立连接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connect(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sockfd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之前建立的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socket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文件描述符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对端的网络地址（包括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地址和端口号）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addrlen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的大小（不同协议的</a:t>
            </a: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大小不同）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返回值指示连接是否建立成功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44CE11-7C45-4F4B-8805-21A5C8EF2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BF382DF-BCF5-46D4-B3DD-B69ADC842E20}"/>
              </a:ext>
            </a:extLst>
          </p:cNvPr>
          <p:cNvSpPr txBox="1"/>
          <p:nvPr/>
        </p:nvSpPr>
        <p:spPr>
          <a:xfrm>
            <a:off x="457200" y="4766609"/>
            <a:ext cx="8173616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dst.sin_family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AF_INET;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dst.sin_addr.s_addr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inet_addr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("10.0.0.1");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dst.sin_port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(12345);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connect(sock, (struct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9531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12446</TotalTime>
  <Words>1157</Words>
  <Application>Microsoft Office PowerPoint</Application>
  <PresentationFormat>全屏显示(4:3)</PresentationFormat>
  <Paragraphs>209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宋体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Socket应用编程实验</vt:lpstr>
      <vt:lpstr>提纲</vt:lpstr>
      <vt:lpstr>Socket API</vt:lpstr>
      <vt:lpstr>Socket调用流程</vt:lpstr>
      <vt:lpstr>一、建立socket文件描述符</vt:lpstr>
      <vt:lpstr>二、将socket文件描述符与监听地址绑定</vt:lpstr>
      <vt:lpstr>三、进行监听</vt:lpstr>
      <vt:lpstr>四、接受连接请求</vt:lpstr>
      <vt:lpstr>五、申请建立连接</vt:lpstr>
      <vt:lpstr>六、数据传输</vt:lpstr>
      <vt:lpstr>网络字节序与本地字节序</vt:lpstr>
      <vt:lpstr>七、处理并发服务请求</vt:lpstr>
      <vt:lpstr>基于socket的分布式字符统计程序</vt:lpstr>
      <vt:lpstr>Master分发任务</vt:lpstr>
      <vt:lpstr>Worker计算并返回结果</vt:lpstr>
      <vt:lpstr>结果形式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1266</cp:revision>
  <dcterms:created xsi:type="dcterms:W3CDTF">2017-02-15T05:09:36Z</dcterms:created>
  <dcterms:modified xsi:type="dcterms:W3CDTF">2019-03-13T23:26:48Z</dcterms:modified>
</cp:coreProperties>
</file>