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8"/>
  </p:notesMasterIdLst>
  <p:sldIdLst>
    <p:sldId id="256" r:id="rId2"/>
    <p:sldId id="259" r:id="rId3"/>
    <p:sldId id="261" r:id="rId4"/>
    <p:sldId id="324" r:id="rId5"/>
    <p:sldId id="268" r:id="rId6"/>
    <p:sldId id="325" r:id="rId7"/>
    <p:sldId id="312" r:id="rId8"/>
    <p:sldId id="260" r:id="rId9"/>
    <p:sldId id="326" r:id="rId10"/>
    <p:sldId id="332" r:id="rId11"/>
    <p:sldId id="273" r:id="rId12"/>
    <p:sldId id="317" r:id="rId13"/>
    <p:sldId id="327" r:id="rId14"/>
    <p:sldId id="314" r:id="rId15"/>
    <p:sldId id="318" r:id="rId16"/>
    <p:sldId id="333" r:id="rId17"/>
    <p:sldId id="334" r:id="rId18"/>
    <p:sldId id="335" r:id="rId19"/>
    <p:sldId id="336" r:id="rId20"/>
    <p:sldId id="313" r:id="rId21"/>
    <p:sldId id="329" r:id="rId22"/>
    <p:sldId id="315" r:id="rId23"/>
    <p:sldId id="331" r:id="rId24"/>
    <p:sldId id="316" r:id="rId25"/>
    <p:sldId id="330" r:id="rId26"/>
    <p:sldId id="257" r:id="rId27"/>
  </p:sldIdLst>
  <p:sldSz cx="9144000" cy="5143500" type="screen16x9"/>
  <p:notesSz cx="6858000" cy="9144000"/>
  <p:embeddedFontLst>
    <p:embeddedFont>
      <p:font typeface="Assistant" panose="00000500000000000000" pitchFamily="50" charset="-79"/>
      <p:regular r:id="rId29"/>
      <p:bold r:id="rId30"/>
    </p:embeddedFont>
    <p:embeddedFont>
      <p:font typeface="Assistant Medium" panose="020B0604020202020204" charset="-79"/>
      <p:regular r:id="rId31"/>
      <p:bold r:id="rId32"/>
    </p:embeddedFont>
    <p:embeddedFont>
      <p:font typeface="Orbitron" panose="020B0604020202020204" charset="0"/>
      <p:regular r:id="rId33"/>
      <p:bold r:id="rId34"/>
    </p:embeddedFont>
    <p:embeddedFont>
      <p:font typeface="Roboto Condensed Light" panose="02000000000000000000" pitchFamily="2" charset="0"/>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DE7"/>
    <a:srgbClr val="E84987"/>
    <a:srgbClr val="0070C0"/>
    <a:srgbClr val="E31D68"/>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3D3DED-58F7-4054-8C21-A83CC3881076}">
  <a:tblStyle styleId="{D83D3DED-58F7-4054-8C21-A83CC38810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59" autoAdjust="0"/>
    <p:restoredTop sz="94660"/>
  </p:normalViewPr>
  <p:slideViewPr>
    <p:cSldViewPr snapToGrid="0">
      <p:cViewPr varScale="1">
        <p:scale>
          <a:sx n="139" d="100"/>
          <a:sy n="139" d="100"/>
        </p:scale>
        <p:origin x="122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12e1aada3f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12e1aada3f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29a6084f5a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29a6084f5a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1764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129cda80391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129cda8039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29a6084f5a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29a6084f5a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573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29a6084f5a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29a6084f5a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943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889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29a6084f5a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29a6084f5a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81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29a6084f5a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29a6084f5a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432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29a6084f5a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29a6084f5a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453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29a6084f5a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29a6084f5a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9421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29a6084f5a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29a6084f5a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0" i="0" dirty="0">
                <a:solidFill>
                  <a:srgbClr val="D1D5DB"/>
                </a:solidFill>
                <a:effectLst/>
                <a:latin typeface="Söhne"/>
              </a:rPr>
              <a:t>Pooling Layers: In the first model, the max pooling layers have a stride of (2, 2), which means they reduce the spatial dimensions (width and height) by a factor of 2. In the second model, the max pooling layers do not specify the stride parameter, which means the default stride of (1, 1) is used. This results in a smaller reduction in spatial dimensions.</a:t>
            </a:r>
          </a:p>
          <a:p>
            <a:pPr algn="l">
              <a:buFont typeface="+mj-lt"/>
              <a:buAutoNum type="arabicPeriod"/>
            </a:pPr>
            <a:r>
              <a:rPr lang="en-US" b="0" i="0" dirty="0">
                <a:solidFill>
                  <a:srgbClr val="D1D5DB"/>
                </a:solidFill>
                <a:effectLst/>
                <a:latin typeface="Söhne"/>
              </a:rPr>
              <a:t>Dropout Placement: In the first model, the dropout layers are placed after the fully connected layers, while in the second model, dropout layers are placed after the max pooling layers. Placing dropout after the max pooling layers allows for regularization at an earlier stage in the network, potentially preventing overfitting and improving generalization.</a:t>
            </a:r>
          </a:p>
          <a:p>
            <a:pPr algn="l">
              <a:buFont typeface="+mj-lt"/>
              <a:buAutoNum type="arabicPeriod"/>
            </a:pPr>
            <a:r>
              <a:rPr lang="en-US" b="0" i="0" dirty="0">
                <a:solidFill>
                  <a:srgbClr val="D1D5DB"/>
                </a:solidFill>
                <a:effectLst/>
                <a:latin typeface="Söhne"/>
              </a:rPr>
              <a:t>Dropout Rates: The dropout rates in the second model are specified as 0.5, 0.7, 0.7, and 0.6, respectively. These rates indicate the fraction of input units to drop during training. The higher dropout rates in the second model suggest a more aggressive regularization approach.</a:t>
            </a:r>
          </a:p>
          <a:p>
            <a:pPr algn="l">
              <a:buFont typeface="+mj-lt"/>
              <a:buAutoNum type="arabicPeriod"/>
            </a:pPr>
            <a:r>
              <a:rPr lang="en-US" b="0" i="0" dirty="0">
                <a:solidFill>
                  <a:srgbClr val="D1D5DB"/>
                </a:solidFill>
                <a:effectLst/>
                <a:latin typeface="Söhne"/>
              </a:rPr>
              <a:t>Dense Layers: The first model has two fully connected layers with 4096 units each, whereas the second model has two fully connected layers with 512 units each. Reducing the number of units in the dense layers can help in reducing the model's parameter count and computational complexity, which may lead to faster training and inference.</a:t>
            </a:r>
          </a:p>
          <a:p>
            <a:pPr algn="l">
              <a:buFont typeface="+mj-lt"/>
              <a:buAutoNum type="arabicPeriod"/>
            </a:pPr>
            <a:r>
              <a:rPr lang="en-US" b="0" i="0" dirty="0">
                <a:solidFill>
                  <a:srgbClr val="D1D5DB"/>
                </a:solidFill>
                <a:effectLst/>
                <a:latin typeface="Söhne"/>
              </a:rPr>
              <a:t>Model Size: The second model is likely to be smaller in terms of the number of parameters compared to the first model due to the reduced number of filters in convolutional layers and the smaller size of the dense layers.</a:t>
            </a:r>
          </a:p>
          <a:p>
            <a:pPr algn="l"/>
            <a:r>
              <a:rPr lang="en-US" b="0" i="0" dirty="0">
                <a:solidFill>
                  <a:srgbClr val="D1D5DB"/>
                </a:solidFill>
                <a:effectLst/>
                <a:latin typeface="Söhne"/>
              </a:rPr>
              <a:t>These additional changes contribute to the overall differences between the two models and further affect their training dynamics and performance.</a:t>
            </a:r>
          </a:p>
          <a:p>
            <a:pPr marL="0" lvl="0" indent="0" algn="l" rtl="0">
              <a:spcBef>
                <a:spcPts val="0"/>
              </a:spcBef>
              <a:spcAft>
                <a:spcPts val="0"/>
              </a:spcAft>
              <a:buNone/>
            </a:pPr>
            <a:br>
              <a:rPr lang="en-US" dirty="0"/>
            </a:br>
            <a:endParaRPr dirty="0"/>
          </a:p>
        </p:txBody>
      </p:sp>
    </p:spTree>
    <p:extLst>
      <p:ext uri="{BB962C8B-B14F-4D97-AF65-F5344CB8AC3E}">
        <p14:creationId xmlns:p14="http://schemas.microsoft.com/office/powerpoint/2010/main" val="985405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29cda8039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29cda8039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1709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460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129cda80391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129cda8039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9341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29a6084f5a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29a6084f5a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062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29cda8039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29cda8039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29a6084f5a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29a6084f5a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109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2663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29a6084f5a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29a6084f5a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29a6084f5a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29a6084f5a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760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77302" y="673625"/>
            <a:ext cx="6581100" cy="2196600"/>
          </a:xfrm>
          <a:prstGeom prst="rect">
            <a:avLst/>
          </a:prstGeom>
          <a:noFill/>
        </p:spPr>
        <p:txBody>
          <a:bodyPr spcFirstLastPara="1" wrap="square" lIns="91425" tIns="91425" rIns="91425" bIns="91425" anchor="ctr" anchorCtr="0">
            <a:noAutofit/>
          </a:bodyPr>
          <a:lstStyle>
            <a:lvl1pPr lvl="0">
              <a:lnSpc>
                <a:spcPct val="80000"/>
              </a:lnSpc>
              <a:spcBef>
                <a:spcPts val="0"/>
              </a:spcBef>
              <a:spcAft>
                <a:spcPts val="0"/>
              </a:spcAft>
              <a:buClr>
                <a:schemeClr val="lt2"/>
              </a:buClr>
              <a:buSzPts val="5200"/>
              <a:buNone/>
              <a:defRPr sz="5200">
                <a:solidFill>
                  <a:schemeClr val="lt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677921" y="3615250"/>
            <a:ext cx="37893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l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351128" y="238644"/>
            <a:ext cx="8430000" cy="4666200"/>
          </a:xfrm>
          <a:prstGeom prst="roundRect">
            <a:avLst>
              <a:gd name="adj" fmla="val 4973"/>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713100" y="445025"/>
            <a:ext cx="590726" cy="108000"/>
            <a:chOff x="713175" y="723975"/>
            <a:chExt cx="590726" cy="108000"/>
          </a:xfrm>
        </p:grpSpPr>
        <p:sp>
          <p:nvSpPr>
            <p:cNvPr id="13" name="Google Shape;13;p2"/>
            <p:cNvSpPr/>
            <p:nvPr/>
          </p:nvSpPr>
          <p:spPr>
            <a:xfrm>
              <a:off x="713175" y="723975"/>
              <a:ext cx="108000" cy="108000"/>
            </a:xfrm>
            <a:prstGeom prst="rect">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4084" y="723975"/>
              <a:ext cx="108000" cy="108000"/>
            </a:xfrm>
            <a:prstGeom prst="rect">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34992" y="723975"/>
              <a:ext cx="108000" cy="108000"/>
            </a:xfrm>
            <a:prstGeom prst="rect">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95901" y="723975"/>
              <a:ext cx="108000" cy="108000"/>
            </a:xfrm>
            <a:prstGeom prst="rect">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54"/>
        <p:cNvGrpSpPr/>
        <p:nvPr/>
      </p:nvGrpSpPr>
      <p:grpSpPr>
        <a:xfrm>
          <a:off x="0" y="0"/>
          <a:ext cx="0" cy="0"/>
          <a:chOff x="0" y="0"/>
          <a:chExt cx="0" cy="0"/>
        </a:xfrm>
      </p:grpSpPr>
      <p:grpSp>
        <p:nvGrpSpPr>
          <p:cNvPr id="355" name="Google Shape;355;p32"/>
          <p:cNvGrpSpPr/>
          <p:nvPr/>
        </p:nvGrpSpPr>
        <p:grpSpPr>
          <a:xfrm>
            <a:off x="338575" y="238644"/>
            <a:ext cx="8457300" cy="4666200"/>
            <a:chOff x="338575" y="238644"/>
            <a:chExt cx="8457300" cy="4666200"/>
          </a:xfrm>
        </p:grpSpPr>
        <p:sp>
          <p:nvSpPr>
            <p:cNvPr id="356" name="Google Shape;356;p32"/>
            <p:cNvSpPr/>
            <p:nvPr/>
          </p:nvSpPr>
          <p:spPr>
            <a:xfrm>
              <a:off x="351128" y="238644"/>
              <a:ext cx="8430000" cy="4666200"/>
            </a:xfrm>
            <a:prstGeom prst="roundRect">
              <a:avLst>
                <a:gd name="adj" fmla="val 4973"/>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7" name="Google Shape;357;p32"/>
            <p:cNvCxnSpPr/>
            <p:nvPr/>
          </p:nvCxnSpPr>
          <p:spPr>
            <a:xfrm>
              <a:off x="338575" y="972500"/>
              <a:ext cx="8457300" cy="0"/>
            </a:xfrm>
            <a:prstGeom prst="straightConnector1">
              <a:avLst/>
            </a:prstGeom>
            <a:noFill/>
            <a:ln w="28575" cap="flat" cmpd="sng">
              <a:solidFill>
                <a:schemeClr val="lt2"/>
              </a:solidFill>
              <a:prstDash val="solid"/>
              <a:round/>
              <a:headEnd type="none" w="med" len="med"/>
              <a:tailEnd type="none" w="med" len="med"/>
            </a:ln>
          </p:spPr>
        </p:cxnSp>
      </p:grpSp>
      <p:grpSp>
        <p:nvGrpSpPr>
          <p:cNvPr id="358" name="Google Shape;358;p32"/>
          <p:cNvGrpSpPr/>
          <p:nvPr/>
        </p:nvGrpSpPr>
        <p:grpSpPr>
          <a:xfrm>
            <a:off x="713100" y="445025"/>
            <a:ext cx="590726" cy="108000"/>
            <a:chOff x="713175" y="723975"/>
            <a:chExt cx="590726" cy="108000"/>
          </a:xfrm>
        </p:grpSpPr>
        <p:sp>
          <p:nvSpPr>
            <p:cNvPr id="359" name="Google Shape;359;p32"/>
            <p:cNvSpPr/>
            <p:nvPr/>
          </p:nvSpPr>
          <p:spPr>
            <a:xfrm>
              <a:off x="713175" y="723975"/>
              <a:ext cx="108000" cy="108000"/>
            </a:xfrm>
            <a:prstGeom prst="rect">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874084" y="723975"/>
              <a:ext cx="108000" cy="108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1034992" y="723975"/>
              <a:ext cx="108000" cy="108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1195901" y="723975"/>
              <a:ext cx="108000" cy="108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32"/>
          <p:cNvSpPr/>
          <p:nvPr/>
        </p:nvSpPr>
        <p:spPr>
          <a:xfrm>
            <a:off x="1992438" y="3209770"/>
            <a:ext cx="5163900" cy="540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nvGrpSpPr>
          <p:cNvPr id="364" name="Google Shape;364;p32"/>
          <p:cNvGrpSpPr/>
          <p:nvPr/>
        </p:nvGrpSpPr>
        <p:grpSpPr>
          <a:xfrm>
            <a:off x="7774198" y="1271033"/>
            <a:ext cx="656700" cy="656686"/>
            <a:chOff x="8030050" y="2613550"/>
            <a:chExt cx="1147475" cy="1147450"/>
          </a:xfrm>
        </p:grpSpPr>
        <p:sp>
          <p:nvSpPr>
            <p:cNvPr id="365" name="Google Shape;365;p32"/>
            <p:cNvSpPr/>
            <p:nvPr/>
          </p:nvSpPr>
          <p:spPr>
            <a:xfrm>
              <a:off x="8030050" y="2613550"/>
              <a:ext cx="1147475" cy="1147450"/>
            </a:xfrm>
            <a:custGeom>
              <a:avLst/>
              <a:gdLst/>
              <a:ahLst/>
              <a:cxnLst/>
              <a:rect l="l" t="t" r="r" b="b"/>
              <a:pathLst>
                <a:path w="45899" h="45898" extrusionOk="0">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8030050" y="2613550"/>
              <a:ext cx="1147475" cy="1147450"/>
            </a:xfrm>
            <a:custGeom>
              <a:avLst/>
              <a:gdLst/>
              <a:ahLst/>
              <a:cxnLst/>
              <a:rect l="l" t="t" r="r" b="b"/>
              <a:pathLst>
                <a:path w="45899" h="45898" extrusionOk="0">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8143275" y="2613550"/>
              <a:ext cx="923300" cy="1147450"/>
            </a:xfrm>
            <a:custGeom>
              <a:avLst/>
              <a:gdLst/>
              <a:ahLst/>
              <a:cxnLst/>
              <a:rect l="l" t="t" r="r" b="b"/>
              <a:pathLst>
                <a:path w="36932" h="45898" extrusionOk="0">
                  <a:moveTo>
                    <a:pt x="18451" y="45898"/>
                  </a:moveTo>
                  <a:cubicBezTo>
                    <a:pt x="8268" y="45898"/>
                    <a:pt x="1" y="35594"/>
                    <a:pt x="1" y="22949"/>
                  </a:cubicBezTo>
                  <a:cubicBezTo>
                    <a:pt x="1" y="10305"/>
                    <a:pt x="8268" y="1"/>
                    <a:pt x="18451" y="1"/>
                  </a:cubicBezTo>
                  <a:cubicBezTo>
                    <a:pt x="28633" y="1"/>
                    <a:pt x="36931" y="10305"/>
                    <a:pt x="36931" y="22949"/>
                  </a:cubicBezTo>
                  <a:cubicBezTo>
                    <a:pt x="36931" y="35594"/>
                    <a:pt x="28633" y="45898"/>
                    <a:pt x="18451" y="45898"/>
                  </a:cubicBezTo>
                  <a:close/>
                  <a:moveTo>
                    <a:pt x="18451" y="396"/>
                  </a:moveTo>
                  <a:cubicBezTo>
                    <a:pt x="8481" y="396"/>
                    <a:pt x="365" y="10487"/>
                    <a:pt x="365" y="22949"/>
                  </a:cubicBezTo>
                  <a:cubicBezTo>
                    <a:pt x="365" y="35381"/>
                    <a:pt x="8451" y="45533"/>
                    <a:pt x="18451" y="45533"/>
                  </a:cubicBezTo>
                  <a:cubicBezTo>
                    <a:pt x="28420" y="45533"/>
                    <a:pt x="36536" y="35411"/>
                    <a:pt x="36536" y="22949"/>
                  </a:cubicBezTo>
                  <a:cubicBezTo>
                    <a:pt x="36506" y="10517"/>
                    <a:pt x="28420" y="396"/>
                    <a:pt x="18451" y="396"/>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8242825" y="2613550"/>
              <a:ext cx="724950" cy="1147450"/>
            </a:xfrm>
            <a:custGeom>
              <a:avLst/>
              <a:gdLst/>
              <a:ahLst/>
              <a:cxnLst/>
              <a:rect l="l" t="t" r="r" b="b"/>
              <a:pathLst>
                <a:path w="28998" h="45898" extrusionOk="0">
                  <a:moveTo>
                    <a:pt x="14469" y="45898"/>
                  </a:moveTo>
                  <a:cubicBezTo>
                    <a:pt x="6505" y="45898"/>
                    <a:pt x="0" y="35594"/>
                    <a:pt x="0" y="22949"/>
                  </a:cubicBezTo>
                  <a:cubicBezTo>
                    <a:pt x="0" y="10305"/>
                    <a:pt x="6505" y="1"/>
                    <a:pt x="14469" y="1"/>
                  </a:cubicBezTo>
                  <a:cubicBezTo>
                    <a:pt x="22463" y="1"/>
                    <a:pt x="28937" y="10305"/>
                    <a:pt x="28937" y="22949"/>
                  </a:cubicBezTo>
                  <a:cubicBezTo>
                    <a:pt x="28998" y="35594"/>
                    <a:pt x="22493" y="45898"/>
                    <a:pt x="14469" y="45898"/>
                  </a:cubicBezTo>
                  <a:close/>
                  <a:moveTo>
                    <a:pt x="14469" y="396"/>
                  </a:moveTo>
                  <a:cubicBezTo>
                    <a:pt x="6687" y="396"/>
                    <a:pt x="365" y="10487"/>
                    <a:pt x="365" y="22949"/>
                  </a:cubicBezTo>
                  <a:cubicBezTo>
                    <a:pt x="365" y="35381"/>
                    <a:pt x="6687" y="45533"/>
                    <a:pt x="14469" y="45533"/>
                  </a:cubicBezTo>
                  <a:cubicBezTo>
                    <a:pt x="22250" y="45533"/>
                    <a:pt x="28572" y="35411"/>
                    <a:pt x="28572" y="22949"/>
                  </a:cubicBezTo>
                  <a:cubicBezTo>
                    <a:pt x="28603" y="10517"/>
                    <a:pt x="22250" y="396"/>
                    <a:pt x="14469" y="396"/>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8327175" y="2613550"/>
              <a:ext cx="558550" cy="1147450"/>
            </a:xfrm>
            <a:custGeom>
              <a:avLst/>
              <a:gdLst/>
              <a:ahLst/>
              <a:cxnLst/>
              <a:rect l="l" t="t" r="r" b="b"/>
              <a:pathLst>
                <a:path w="22342" h="45898" extrusionOk="0">
                  <a:moveTo>
                    <a:pt x="11186" y="45898"/>
                  </a:moveTo>
                  <a:cubicBezTo>
                    <a:pt x="5016" y="45898"/>
                    <a:pt x="0" y="35594"/>
                    <a:pt x="0" y="22949"/>
                  </a:cubicBezTo>
                  <a:cubicBezTo>
                    <a:pt x="0" y="10305"/>
                    <a:pt x="5016" y="1"/>
                    <a:pt x="11186" y="1"/>
                  </a:cubicBezTo>
                  <a:cubicBezTo>
                    <a:pt x="17326" y="1"/>
                    <a:pt x="22341" y="10305"/>
                    <a:pt x="22341" y="22949"/>
                  </a:cubicBezTo>
                  <a:cubicBezTo>
                    <a:pt x="22341" y="35594"/>
                    <a:pt x="17326" y="45898"/>
                    <a:pt x="11186" y="45898"/>
                  </a:cubicBezTo>
                  <a:close/>
                  <a:moveTo>
                    <a:pt x="11186" y="396"/>
                  </a:moveTo>
                  <a:cubicBezTo>
                    <a:pt x="5259" y="396"/>
                    <a:pt x="426" y="10487"/>
                    <a:pt x="426" y="22949"/>
                  </a:cubicBezTo>
                  <a:cubicBezTo>
                    <a:pt x="426" y="35381"/>
                    <a:pt x="5259" y="45533"/>
                    <a:pt x="11186" y="45533"/>
                  </a:cubicBezTo>
                  <a:cubicBezTo>
                    <a:pt x="17113" y="45533"/>
                    <a:pt x="21916" y="35411"/>
                    <a:pt x="21916" y="22949"/>
                  </a:cubicBezTo>
                  <a:cubicBezTo>
                    <a:pt x="21916" y="10517"/>
                    <a:pt x="17113" y="396"/>
                    <a:pt x="11186" y="396"/>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8420625" y="2613550"/>
              <a:ext cx="376950" cy="1147450"/>
            </a:xfrm>
            <a:custGeom>
              <a:avLst/>
              <a:gdLst/>
              <a:ahLst/>
              <a:cxnLst/>
              <a:rect l="l" t="t" r="r" b="b"/>
              <a:pathLst>
                <a:path w="15078" h="45898" extrusionOk="0">
                  <a:moveTo>
                    <a:pt x="7509" y="45898"/>
                  </a:moveTo>
                  <a:cubicBezTo>
                    <a:pt x="3284" y="45898"/>
                    <a:pt x="1" y="35837"/>
                    <a:pt x="1" y="22949"/>
                  </a:cubicBezTo>
                  <a:cubicBezTo>
                    <a:pt x="1" y="10061"/>
                    <a:pt x="3284" y="1"/>
                    <a:pt x="7509" y="1"/>
                  </a:cubicBezTo>
                  <a:cubicBezTo>
                    <a:pt x="11734" y="1"/>
                    <a:pt x="15047" y="10061"/>
                    <a:pt x="15047" y="22949"/>
                  </a:cubicBezTo>
                  <a:cubicBezTo>
                    <a:pt x="15077" y="35837"/>
                    <a:pt x="11734" y="45898"/>
                    <a:pt x="7509" y="45898"/>
                  </a:cubicBezTo>
                  <a:close/>
                  <a:moveTo>
                    <a:pt x="7509" y="396"/>
                  </a:moveTo>
                  <a:cubicBezTo>
                    <a:pt x="3557" y="396"/>
                    <a:pt x="366" y="10487"/>
                    <a:pt x="366" y="22949"/>
                  </a:cubicBezTo>
                  <a:cubicBezTo>
                    <a:pt x="366" y="35381"/>
                    <a:pt x="3557" y="45533"/>
                    <a:pt x="7509" y="45533"/>
                  </a:cubicBezTo>
                  <a:cubicBezTo>
                    <a:pt x="11460" y="45533"/>
                    <a:pt x="14652" y="35411"/>
                    <a:pt x="14652" y="22949"/>
                  </a:cubicBezTo>
                  <a:cubicBezTo>
                    <a:pt x="14652" y="10517"/>
                    <a:pt x="11460" y="396"/>
                    <a:pt x="7509" y="396"/>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8519425" y="2613550"/>
              <a:ext cx="183925" cy="1147450"/>
            </a:xfrm>
            <a:custGeom>
              <a:avLst/>
              <a:gdLst/>
              <a:ahLst/>
              <a:cxnLst/>
              <a:rect l="l" t="t" r="r" b="b"/>
              <a:pathLst>
                <a:path w="7357" h="45898" extrusionOk="0">
                  <a:moveTo>
                    <a:pt x="3678" y="45898"/>
                  </a:moveTo>
                  <a:cubicBezTo>
                    <a:pt x="1277" y="45898"/>
                    <a:pt x="0" y="34074"/>
                    <a:pt x="0" y="22949"/>
                  </a:cubicBezTo>
                  <a:cubicBezTo>
                    <a:pt x="0" y="11824"/>
                    <a:pt x="1277" y="1"/>
                    <a:pt x="3678" y="1"/>
                  </a:cubicBezTo>
                  <a:cubicBezTo>
                    <a:pt x="6080" y="1"/>
                    <a:pt x="7356" y="11824"/>
                    <a:pt x="7356" y="22949"/>
                  </a:cubicBezTo>
                  <a:cubicBezTo>
                    <a:pt x="7356" y="34074"/>
                    <a:pt x="6019" y="45898"/>
                    <a:pt x="3678" y="45898"/>
                  </a:cubicBezTo>
                  <a:close/>
                  <a:moveTo>
                    <a:pt x="3678" y="396"/>
                  </a:moveTo>
                  <a:cubicBezTo>
                    <a:pt x="2128" y="396"/>
                    <a:pt x="396" y="9666"/>
                    <a:pt x="396" y="22949"/>
                  </a:cubicBezTo>
                  <a:cubicBezTo>
                    <a:pt x="396" y="36262"/>
                    <a:pt x="2158" y="45533"/>
                    <a:pt x="3678" y="45533"/>
                  </a:cubicBezTo>
                  <a:cubicBezTo>
                    <a:pt x="5198" y="45533"/>
                    <a:pt x="6931" y="36262"/>
                    <a:pt x="6931" y="22949"/>
                  </a:cubicBezTo>
                  <a:cubicBezTo>
                    <a:pt x="6931" y="9666"/>
                    <a:pt x="5198" y="396"/>
                    <a:pt x="3678" y="396"/>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8599200" y="2618100"/>
              <a:ext cx="9150" cy="1138350"/>
            </a:xfrm>
            <a:custGeom>
              <a:avLst/>
              <a:gdLst/>
              <a:ahLst/>
              <a:cxnLst/>
              <a:rect l="l" t="t" r="r" b="b"/>
              <a:pathLst>
                <a:path w="366" h="45534" extrusionOk="0">
                  <a:moveTo>
                    <a:pt x="1" y="1"/>
                  </a:moveTo>
                  <a:lnTo>
                    <a:pt x="366" y="1"/>
                  </a:lnTo>
                  <a:lnTo>
                    <a:pt x="366" y="45533"/>
                  </a:lnTo>
                  <a:lnTo>
                    <a:pt x="1" y="45533"/>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8045250" y="3270100"/>
              <a:ext cx="1116300" cy="9150"/>
            </a:xfrm>
            <a:custGeom>
              <a:avLst/>
              <a:gdLst/>
              <a:ahLst/>
              <a:cxnLst/>
              <a:rect l="l" t="t" r="r" b="b"/>
              <a:pathLst>
                <a:path w="44652" h="366" extrusionOk="0">
                  <a:moveTo>
                    <a:pt x="0" y="0"/>
                  </a:moveTo>
                  <a:lnTo>
                    <a:pt x="44652" y="0"/>
                  </a:lnTo>
                  <a:lnTo>
                    <a:pt x="44652" y="365"/>
                  </a:lnTo>
                  <a:lnTo>
                    <a:pt x="0" y="365"/>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8061200" y="3354450"/>
              <a:ext cx="1086675" cy="9900"/>
            </a:xfrm>
            <a:custGeom>
              <a:avLst/>
              <a:gdLst/>
              <a:ahLst/>
              <a:cxnLst/>
              <a:rect l="l" t="t" r="r" b="b"/>
              <a:pathLst>
                <a:path w="43467" h="396" extrusionOk="0">
                  <a:moveTo>
                    <a:pt x="1" y="0"/>
                  </a:moveTo>
                  <a:lnTo>
                    <a:pt x="43467" y="0"/>
                  </a:lnTo>
                  <a:lnTo>
                    <a:pt x="43467" y="395"/>
                  </a:lnTo>
                  <a:lnTo>
                    <a:pt x="1" y="395"/>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8095400" y="3438800"/>
              <a:ext cx="1014475" cy="9900"/>
            </a:xfrm>
            <a:custGeom>
              <a:avLst/>
              <a:gdLst/>
              <a:ahLst/>
              <a:cxnLst/>
              <a:rect l="l" t="t" r="r" b="b"/>
              <a:pathLst>
                <a:path w="40579" h="396" extrusionOk="0">
                  <a:moveTo>
                    <a:pt x="1" y="0"/>
                  </a:moveTo>
                  <a:lnTo>
                    <a:pt x="40579" y="0"/>
                  </a:lnTo>
                  <a:lnTo>
                    <a:pt x="40579" y="395"/>
                  </a:lnTo>
                  <a:lnTo>
                    <a:pt x="1" y="395"/>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8144025" y="3513250"/>
              <a:ext cx="920275" cy="9150"/>
            </a:xfrm>
            <a:custGeom>
              <a:avLst/>
              <a:gdLst/>
              <a:ahLst/>
              <a:cxnLst/>
              <a:rect l="l" t="t" r="r" b="b"/>
              <a:pathLst>
                <a:path w="36811" h="366" extrusionOk="0">
                  <a:moveTo>
                    <a:pt x="1" y="1"/>
                  </a:moveTo>
                  <a:lnTo>
                    <a:pt x="36810" y="1"/>
                  </a:lnTo>
                  <a:lnTo>
                    <a:pt x="36810" y="366"/>
                  </a:lnTo>
                  <a:lnTo>
                    <a:pt x="1" y="366"/>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8201025" y="3581650"/>
              <a:ext cx="804000" cy="9150"/>
            </a:xfrm>
            <a:custGeom>
              <a:avLst/>
              <a:gdLst/>
              <a:ahLst/>
              <a:cxnLst/>
              <a:rect l="l" t="t" r="r" b="b"/>
              <a:pathLst>
                <a:path w="32160" h="366" extrusionOk="0">
                  <a:moveTo>
                    <a:pt x="1" y="0"/>
                  </a:moveTo>
                  <a:lnTo>
                    <a:pt x="32159" y="0"/>
                  </a:lnTo>
                  <a:lnTo>
                    <a:pt x="32159" y="365"/>
                  </a:lnTo>
                  <a:lnTo>
                    <a:pt x="1" y="365"/>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8270925" y="3643200"/>
              <a:ext cx="663425" cy="9900"/>
            </a:xfrm>
            <a:custGeom>
              <a:avLst/>
              <a:gdLst/>
              <a:ahLst/>
              <a:cxnLst/>
              <a:rect l="l" t="t" r="r" b="b"/>
              <a:pathLst>
                <a:path w="26537" h="396" extrusionOk="0">
                  <a:moveTo>
                    <a:pt x="1" y="1"/>
                  </a:moveTo>
                  <a:lnTo>
                    <a:pt x="26536" y="1"/>
                  </a:lnTo>
                  <a:lnTo>
                    <a:pt x="26536" y="396"/>
                  </a:lnTo>
                  <a:lnTo>
                    <a:pt x="1" y="396"/>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8349200" y="3691075"/>
              <a:ext cx="509150" cy="9150"/>
            </a:xfrm>
            <a:custGeom>
              <a:avLst/>
              <a:gdLst/>
              <a:ahLst/>
              <a:cxnLst/>
              <a:rect l="l" t="t" r="r" b="b"/>
              <a:pathLst>
                <a:path w="20366" h="366" extrusionOk="0">
                  <a:moveTo>
                    <a:pt x="1" y="0"/>
                  </a:moveTo>
                  <a:lnTo>
                    <a:pt x="20366" y="0"/>
                  </a:lnTo>
                  <a:lnTo>
                    <a:pt x="20366" y="365"/>
                  </a:lnTo>
                  <a:lnTo>
                    <a:pt x="1" y="365"/>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8034600" y="3189550"/>
              <a:ext cx="1140625" cy="9150"/>
            </a:xfrm>
            <a:custGeom>
              <a:avLst/>
              <a:gdLst/>
              <a:ahLst/>
              <a:cxnLst/>
              <a:rect l="l" t="t" r="r" b="b"/>
              <a:pathLst>
                <a:path w="45625" h="366" extrusionOk="0">
                  <a:moveTo>
                    <a:pt x="1" y="0"/>
                  </a:moveTo>
                  <a:lnTo>
                    <a:pt x="45625" y="0"/>
                  </a:lnTo>
                  <a:lnTo>
                    <a:pt x="45625" y="365"/>
                  </a:lnTo>
                  <a:lnTo>
                    <a:pt x="1" y="365"/>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8045250" y="3102150"/>
              <a:ext cx="1116300" cy="9150"/>
            </a:xfrm>
            <a:custGeom>
              <a:avLst/>
              <a:gdLst/>
              <a:ahLst/>
              <a:cxnLst/>
              <a:rect l="l" t="t" r="r" b="b"/>
              <a:pathLst>
                <a:path w="44652" h="366" extrusionOk="0">
                  <a:moveTo>
                    <a:pt x="0" y="1"/>
                  </a:moveTo>
                  <a:lnTo>
                    <a:pt x="44652" y="1"/>
                  </a:lnTo>
                  <a:lnTo>
                    <a:pt x="44652" y="366"/>
                  </a:lnTo>
                  <a:lnTo>
                    <a:pt x="0" y="366"/>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8061200" y="3017050"/>
              <a:ext cx="1086675" cy="9900"/>
            </a:xfrm>
            <a:custGeom>
              <a:avLst/>
              <a:gdLst/>
              <a:ahLst/>
              <a:cxnLst/>
              <a:rect l="l" t="t" r="r" b="b"/>
              <a:pathLst>
                <a:path w="43467" h="396" extrusionOk="0">
                  <a:moveTo>
                    <a:pt x="1" y="1"/>
                  </a:moveTo>
                  <a:lnTo>
                    <a:pt x="43467" y="1"/>
                  </a:lnTo>
                  <a:lnTo>
                    <a:pt x="43467" y="396"/>
                  </a:lnTo>
                  <a:lnTo>
                    <a:pt x="1" y="396"/>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8095400" y="2932700"/>
              <a:ext cx="1014475" cy="9900"/>
            </a:xfrm>
            <a:custGeom>
              <a:avLst/>
              <a:gdLst/>
              <a:ahLst/>
              <a:cxnLst/>
              <a:rect l="l" t="t" r="r" b="b"/>
              <a:pathLst>
                <a:path w="40579" h="396" extrusionOk="0">
                  <a:moveTo>
                    <a:pt x="1" y="1"/>
                  </a:moveTo>
                  <a:lnTo>
                    <a:pt x="40579" y="1"/>
                  </a:lnTo>
                  <a:lnTo>
                    <a:pt x="40579" y="396"/>
                  </a:lnTo>
                  <a:lnTo>
                    <a:pt x="1" y="396"/>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8144025" y="2858225"/>
              <a:ext cx="920275" cy="9925"/>
            </a:xfrm>
            <a:custGeom>
              <a:avLst/>
              <a:gdLst/>
              <a:ahLst/>
              <a:cxnLst/>
              <a:rect l="l" t="t" r="r" b="b"/>
              <a:pathLst>
                <a:path w="36811" h="397" extrusionOk="0">
                  <a:moveTo>
                    <a:pt x="1" y="1"/>
                  </a:moveTo>
                  <a:lnTo>
                    <a:pt x="36810" y="1"/>
                  </a:lnTo>
                  <a:lnTo>
                    <a:pt x="36810" y="396"/>
                  </a:lnTo>
                  <a:lnTo>
                    <a:pt x="1" y="396"/>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8201025" y="2789850"/>
              <a:ext cx="804000" cy="9900"/>
            </a:xfrm>
            <a:custGeom>
              <a:avLst/>
              <a:gdLst/>
              <a:ahLst/>
              <a:cxnLst/>
              <a:rect l="l" t="t" r="r" b="b"/>
              <a:pathLst>
                <a:path w="32160" h="396" extrusionOk="0">
                  <a:moveTo>
                    <a:pt x="1" y="0"/>
                  </a:moveTo>
                  <a:lnTo>
                    <a:pt x="32159" y="0"/>
                  </a:lnTo>
                  <a:lnTo>
                    <a:pt x="32159" y="395"/>
                  </a:lnTo>
                  <a:lnTo>
                    <a:pt x="1" y="395"/>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8270925" y="2728300"/>
              <a:ext cx="663425" cy="9900"/>
            </a:xfrm>
            <a:custGeom>
              <a:avLst/>
              <a:gdLst/>
              <a:ahLst/>
              <a:cxnLst/>
              <a:rect l="l" t="t" r="r" b="b"/>
              <a:pathLst>
                <a:path w="26537" h="396" extrusionOk="0">
                  <a:moveTo>
                    <a:pt x="1" y="0"/>
                  </a:moveTo>
                  <a:lnTo>
                    <a:pt x="26536" y="0"/>
                  </a:lnTo>
                  <a:lnTo>
                    <a:pt x="26536" y="395"/>
                  </a:lnTo>
                  <a:lnTo>
                    <a:pt x="1" y="395"/>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8349200" y="2681175"/>
              <a:ext cx="509150" cy="9150"/>
            </a:xfrm>
            <a:custGeom>
              <a:avLst/>
              <a:gdLst/>
              <a:ahLst/>
              <a:cxnLst/>
              <a:rect l="l" t="t" r="r" b="b"/>
              <a:pathLst>
                <a:path w="20366" h="366" extrusionOk="0">
                  <a:moveTo>
                    <a:pt x="1" y="1"/>
                  </a:moveTo>
                  <a:lnTo>
                    <a:pt x="20366" y="1"/>
                  </a:lnTo>
                  <a:lnTo>
                    <a:pt x="20366" y="365"/>
                  </a:lnTo>
                  <a:lnTo>
                    <a:pt x="1" y="365"/>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32"/>
          <p:cNvGrpSpPr/>
          <p:nvPr/>
        </p:nvGrpSpPr>
        <p:grpSpPr>
          <a:xfrm>
            <a:off x="1741313" y="4379925"/>
            <a:ext cx="5666187" cy="318550"/>
            <a:chOff x="2764725" y="4448400"/>
            <a:chExt cx="5666187" cy="318550"/>
          </a:xfrm>
        </p:grpSpPr>
        <p:sp>
          <p:nvSpPr>
            <p:cNvPr id="389" name="Google Shape;389;p32"/>
            <p:cNvSpPr/>
            <p:nvPr/>
          </p:nvSpPr>
          <p:spPr>
            <a:xfrm>
              <a:off x="8146975" y="4448400"/>
              <a:ext cx="283937" cy="31855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0" name="Google Shape;390;p32"/>
            <p:cNvCxnSpPr/>
            <p:nvPr/>
          </p:nvCxnSpPr>
          <p:spPr>
            <a:xfrm>
              <a:off x="2764725" y="4607675"/>
              <a:ext cx="5649300" cy="0"/>
            </a:xfrm>
            <a:prstGeom prst="straightConnector1">
              <a:avLst/>
            </a:prstGeom>
            <a:noFill/>
            <a:ln w="38100" cap="flat" cmpd="sng">
              <a:solidFill>
                <a:schemeClr val="dk1"/>
              </a:solidFill>
              <a:prstDash val="solid"/>
              <a:round/>
              <a:headEnd type="none" w="med" len="med"/>
              <a:tailEnd type="none" w="med" len="med"/>
            </a:ln>
          </p:spPr>
        </p:cxnSp>
      </p:grpSp>
      <p:sp>
        <p:nvSpPr>
          <p:cNvPr id="391" name="Google Shape;391;p32"/>
          <p:cNvSpPr/>
          <p:nvPr/>
        </p:nvSpPr>
        <p:spPr>
          <a:xfrm>
            <a:off x="1987663" y="2413070"/>
            <a:ext cx="5163900" cy="540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92" name="Google Shape;392;p32"/>
          <p:cNvSpPr/>
          <p:nvPr/>
        </p:nvSpPr>
        <p:spPr>
          <a:xfrm>
            <a:off x="1987663" y="1616370"/>
            <a:ext cx="5163900" cy="540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93"/>
        <p:cNvGrpSpPr/>
        <p:nvPr/>
      </p:nvGrpSpPr>
      <p:grpSpPr>
        <a:xfrm>
          <a:off x="0" y="0"/>
          <a:ext cx="0" cy="0"/>
          <a:chOff x="0" y="0"/>
          <a:chExt cx="0" cy="0"/>
        </a:xfrm>
      </p:grpSpPr>
      <p:grpSp>
        <p:nvGrpSpPr>
          <p:cNvPr id="394" name="Google Shape;394;p33"/>
          <p:cNvGrpSpPr/>
          <p:nvPr/>
        </p:nvGrpSpPr>
        <p:grpSpPr>
          <a:xfrm>
            <a:off x="351128" y="228595"/>
            <a:ext cx="8430000" cy="4686251"/>
            <a:chOff x="351128" y="228595"/>
            <a:chExt cx="8430000" cy="4686251"/>
          </a:xfrm>
        </p:grpSpPr>
        <p:sp>
          <p:nvSpPr>
            <p:cNvPr id="395" name="Google Shape;395;p33"/>
            <p:cNvSpPr/>
            <p:nvPr/>
          </p:nvSpPr>
          <p:spPr>
            <a:xfrm>
              <a:off x="351128" y="238644"/>
              <a:ext cx="8430000" cy="4666200"/>
            </a:xfrm>
            <a:prstGeom prst="roundRect">
              <a:avLst>
                <a:gd name="adj" fmla="val 4973"/>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33"/>
            <p:cNvGrpSpPr/>
            <p:nvPr/>
          </p:nvGrpSpPr>
          <p:grpSpPr>
            <a:xfrm>
              <a:off x="713171" y="228595"/>
              <a:ext cx="7717725" cy="4686251"/>
              <a:chOff x="713175" y="432300"/>
              <a:chExt cx="7717725" cy="4278900"/>
            </a:xfrm>
          </p:grpSpPr>
          <p:cxnSp>
            <p:nvCxnSpPr>
              <p:cNvPr id="397" name="Google Shape;397;p33"/>
              <p:cNvCxnSpPr/>
              <p:nvPr/>
            </p:nvCxnSpPr>
            <p:spPr>
              <a:xfrm>
                <a:off x="713175" y="453850"/>
                <a:ext cx="0" cy="4242000"/>
              </a:xfrm>
              <a:prstGeom prst="straightConnector1">
                <a:avLst/>
              </a:prstGeom>
              <a:noFill/>
              <a:ln w="28575" cap="flat" cmpd="sng">
                <a:solidFill>
                  <a:schemeClr val="lt2"/>
                </a:solidFill>
                <a:prstDash val="solid"/>
                <a:round/>
                <a:headEnd type="none" w="med" len="med"/>
                <a:tailEnd type="none" w="med" len="med"/>
              </a:ln>
            </p:spPr>
          </p:cxnSp>
          <p:cxnSp>
            <p:nvCxnSpPr>
              <p:cNvPr id="398" name="Google Shape;398;p33"/>
              <p:cNvCxnSpPr/>
              <p:nvPr/>
            </p:nvCxnSpPr>
            <p:spPr>
              <a:xfrm>
                <a:off x="8430900" y="432300"/>
                <a:ext cx="0" cy="4278900"/>
              </a:xfrm>
              <a:prstGeom prst="straightConnector1">
                <a:avLst/>
              </a:prstGeom>
              <a:noFill/>
              <a:ln w="28575" cap="flat" cmpd="sng">
                <a:solidFill>
                  <a:schemeClr val="lt2"/>
                </a:solidFill>
                <a:prstDash val="solid"/>
                <a:round/>
                <a:headEnd type="none" w="med" len="med"/>
                <a:tailEnd type="none" w="med" len="med"/>
              </a:ln>
            </p:spPr>
          </p:cxnSp>
        </p:grpSp>
      </p:grpSp>
      <p:sp>
        <p:nvSpPr>
          <p:cNvPr id="399" name="Google Shape;399;p33"/>
          <p:cNvSpPr/>
          <p:nvPr/>
        </p:nvSpPr>
        <p:spPr>
          <a:xfrm>
            <a:off x="6744573" y="3029250"/>
            <a:ext cx="1523400" cy="1523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33"/>
          <p:cNvGrpSpPr/>
          <p:nvPr/>
        </p:nvGrpSpPr>
        <p:grpSpPr>
          <a:xfrm>
            <a:off x="7177923" y="3462608"/>
            <a:ext cx="656700" cy="656686"/>
            <a:chOff x="8030050" y="2613550"/>
            <a:chExt cx="1147475" cy="1147450"/>
          </a:xfrm>
        </p:grpSpPr>
        <p:sp>
          <p:nvSpPr>
            <p:cNvPr id="401" name="Google Shape;401;p33"/>
            <p:cNvSpPr/>
            <p:nvPr/>
          </p:nvSpPr>
          <p:spPr>
            <a:xfrm>
              <a:off x="8030050" y="2613550"/>
              <a:ext cx="1147475" cy="1147450"/>
            </a:xfrm>
            <a:custGeom>
              <a:avLst/>
              <a:gdLst/>
              <a:ahLst/>
              <a:cxnLst/>
              <a:rect l="l" t="t" r="r" b="b"/>
              <a:pathLst>
                <a:path w="45899" h="45898" extrusionOk="0">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8030050" y="2613550"/>
              <a:ext cx="1147475" cy="1147450"/>
            </a:xfrm>
            <a:custGeom>
              <a:avLst/>
              <a:gdLst/>
              <a:ahLst/>
              <a:cxnLst/>
              <a:rect l="l" t="t" r="r" b="b"/>
              <a:pathLst>
                <a:path w="45899" h="45898" extrusionOk="0">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8143275" y="2613550"/>
              <a:ext cx="923300" cy="1147450"/>
            </a:xfrm>
            <a:custGeom>
              <a:avLst/>
              <a:gdLst/>
              <a:ahLst/>
              <a:cxnLst/>
              <a:rect l="l" t="t" r="r" b="b"/>
              <a:pathLst>
                <a:path w="36932" h="45898" extrusionOk="0">
                  <a:moveTo>
                    <a:pt x="18451" y="45898"/>
                  </a:moveTo>
                  <a:cubicBezTo>
                    <a:pt x="8268" y="45898"/>
                    <a:pt x="1" y="35594"/>
                    <a:pt x="1" y="22949"/>
                  </a:cubicBezTo>
                  <a:cubicBezTo>
                    <a:pt x="1" y="10305"/>
                    <a:pt x="8268" y="1"/>
                    <a:pt x="18451" y="1"/>
                  </a:cubicBezTo>
                  <a:cubicBezTo>
                    <a:pt x="28633" y="1"/>
                    <a:pt x="36931" y="10305"/>
                    <a:pt x="36931" y="22949"/>
                  </a:cubicBezTo>
                  <a:cubicBezTo>
                    <a:pt x="36931" y="35594"/>
                    <a:pt x="28633" y="45898"/>
                    <a:pt x="18451" y="45898"/>
                  </a:cubicBezTo>
                  <a:close/>
                  <a:moveTo>
                    <a:pt x="18451" y="396"/>
                  </a:moveTo>
                  <a:cubicBezTo>
                    <a:pt x="8481" y="396"/>
                    <a:pt x="365" y="10487"/>
                    <a:pt x="365" y="22949"/>
                  </a:cubicBezTo>
                  <a:cubicBezTo>
                    <a:pt x="365" y="35381"/>
                    <a:pt x="8451" y="45533"/>
                    <a:pt x="18451" y="45533"/>
                  </a:cubicBezTo>
                  <a:cubicBezTo>
                    <a:pt x="28420" y="45533"/>
                    <a:pt x="36536" y="35411"/>
                    <a:pt x="36536" y="22949"/>
                  </a:cubicBezTo>
                  <a:cubicBezTo>
                    <a:pt x="36506" y="10517"/>
                    <a:pt x="28420" y="396"/>
                    <a:pt x="18451" y="396"/>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8242825" y="2613550"/>
              <a:ext cx="724950" cy="1147450"/>
            </a:xfrm>
            <a:custGeom>
              <a:avLst/>
              <a:gdLst/>
              <a:ahLst/>
              <a:cxnLst/>
              <a:rect l="l" t="t" r="r" b="b"/>
              <a:pathLst>
                <a:path w="28998" h="45898" extrusionOk="0">
                  <a:moveTo>
                    <a:pt x="14469" y="45898"/>
                  </a:moveTo>
                  <a:cubicBezTo>
                    <a:pt x="6505" y="45898"/>
                    <a:pt x="0" y="35594"/>
                    <a:pt x="0" y="22949"/>
                  </a:cubicBezTo>
                  <a:cubicBezTo>
                    <a:pt x="0" y="10305"/>
                    <a:pt x="6505" y="1"/>
                    <a:pt x="14469" y="1"/>
                  </a:cubicBezTo>
                  <a:cubicBezTo>
                    <a:pt x="22463" y="1"/>
                    <a:pt x="28937" y="10305"/>
                    <a:pt x="28937" y="22949"/>
                  </a:cubicBezTo>
                  <a:cubicBezTo>
                    <a:pt x="28998" y="35594"/>
                    <a:pt x="22493" y="45898"/>
                    <a:pt x="14469" y="45898"/>
                  </a:cubicBezTo>
                  <a:close/>
                  <a:moveTo>
                    <a:pt x="14469" y="396"/>
                  </a:moveTo>
                  <a:cubicBezTo>
                    <a:pt x="6687" y="396"/>
                    <a:pt x="365" y="10487"/>
                    <a:pt x="365" y="22949"/>
                  </a:cubicBezTo>
                  <a:cubicBezTo>
                    <a:pt x="365" y="35381"/>
                    <a:pt x="6687" y="45533"/>
                    <a:pt x="14469" y="45533"/>
                  </a:cubicBezTo>
                  <a:cubicBezTo>
                    <a:pt x="22250" y="45533"/>
                    <a:pt x="28572" y="35411"/>
                    <a:pt x="28572" y="22949"/>
                  </a:cubicBezTo>
                  <a:cubicBezTo>
                    <a:pt x="28603" y="10517"/>
                    <a:pt x="22250" y="396"/>
                    <a:pt x="14469" y="396"/>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8327175" y="2613550"/>
              <a:ext cx="558550" cy="1147450"/>
            </a:xfrm>
            <a:custGeom>
              <a:avLst/>
              <a:gdLst/>
              <a:ahLst/>
              <a:cxnLst/>
              <a:rect l="l" t="t" r="r" b="b"/>
              <a:pathLst>
                <a:path w="22342" h="45898" extrusionOk="0">
                  <a:moveTo>
                    <a:pt x="11186" y="45898"/>
                  </a:moveTo>
                  <a:cubicBezTo>
                    <a:pt x="5016" y="45898"/>
                    <a:pt x="0" y="35594"/>
                    <a:pt x="0" y="22949"/>
                  </a:cubicBezTo>
                  <a:cubicBezTo>
                    <a:pt x="0" y="10305"/>
                    <a:pt x="5016" y="1"/>
                    <a:pt x="11186" y="1"/>
                  </a:cubicBezTo>
                  <a:cubicBezTo>
                    <a:pt x="17326" y="1"/>
                    <a:pt x="22341" y="10305"/>
                    <a:pt x="22341" y="22949"/>
                  </a:cubicBezTo>
                  <a:cubicBezTo>
                    <a:pt x="22341" y="35594"/>
                    <a:pt x="17326" y="45898"/>
                    <a:pt x="11186" y="45898"/>
                  </a:cubicBezTo>
                  <a:close/>
                  <a:moveTo>
                    <a:pt x="11186" y="396"/>
                  </a:moveTo>
                  <a:cubicBezTo>
                    <a:pt x="5259" y="396"/>
                    <a:pt x="426" y="10487"/>
                    <a:pt x="426" y="22949"/>
                  </a:cubicBezTo>
                  <a:cubicBezTo>
                    <a:pt x="426" y="35381"/>
                    <a:pt x="5259" y="45533"/>
                    <a:pt x="11186" y="45533"/>
                  </a:cubicBezTo>
                  <a:cubicBezTo>
                    <a:pt x="17113" y="45533"/>
                    <a:pt x="21916" y="35411"/>
                    <a:pt x="21916" y="22949"/>
                  </a:cubicBezTo>
                  <a:cubicBezTo>
                    <a:pt x="21916" y="10517"/>
                    <a:pt x="17113" y="396"/>
                    <a:pt x="11186" y="396"/>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8420625" y="2613550"/>
              <a:ext cx="376950" cy="1147450"/>
            </a:xfrm>
            <a:custGeom>
              <a:avLst/>
              <a:gdLst/>
              <a:ahLst/>
              <a:cxnLst/>
              <a:rect l="l" t="t" r="r" b="b"/>
              <a:pathLst>
                <a:path w="15078" h="45898" extrusionOk="0">
                  <a:moveTo>
                    <a:pt x="7509" y="45898"/>
                  </a:moveTo>
                  <a:cubicBezTo>
                    <a:pt x="3284" y="45898"/>
                    <a:pt x="1" y="35837"/>
                    <a:pt x="1" y="22949"/>
                  </a:cubicBezTo>
                  <a:cubicBezTo>
                    <a:pt x="1" y="10061"/>
                    <a:pt x="3284" y="1"/>
                    <a:pt x="7509" y="1"/>
                  </a:cubicBezTo>
                  <a:cubicBezTo>
                    <a:pt x="11734" y="1"/>
                    <a:pt x="15047" y="10061"/>
                    <a:pt x="15047" y="22949"/>
                  </a:cubicBezTo>
                  <a:cubicBezTo>
                    <a:pt x="15077" y="35837"/>
                    <a:pt x="11734" y="45898"/>
                    <a:pt x="7509" y="45898"/>
                  </a:cubicBezTo>
                  <a:close/>
                  <a:moveTo>
                    <a:pt x="7509" y="396"/>
                  </a:moveTo>
                  <a:cubicBezTo>
                    <a:pt x="3557" y="396"/>
                    <a:pt x="366" y="10487"/>
                    <a:pt x="366" y="22949"/>
                  </a:cubicBezTo>
                  <a:cubicBezTo>
                    <a:pt x="366" y="35381"/>
                    <a:pt x="3557" y="45533"/>
                    <a:pt x="7509" y="45533"/>
                  </a:cubicBezTo>
                  <a:cubicBezTo>
                    <a:pt x="11460" y="45533"/>
                    <a:pt x="14652" y="35411"/>
                    <a:pt x="14652" y="22949"/>
                  </a:cubicBezTo>
                  <a:cubicBezTo>
                    <a:pt x="14652" y="10517"/>
                    <a:pt x="11460" y="396"/>
                    <a:pt x="7509" y="396"/>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8519425" y="2613550"/>
              <a:ext cx="183925" cy="1147450"/>
            </a:xfrm>
            <a:custGeom>
              <a:avLst/>
              <a:gdLst/>
              <a:ahLst/>
              <a:cxnLst/>
              <a:rect l="l" t="t" r="r" b="b"/>
              <a:pathLst>
                <a:path w="7357" h="45898" extrusionOk="0">
                  <a:moveTo>
                    <a:pt x="3678" y="45898"/>
                  </a:moveTo>
                  <a:cubicBezTo>
                    <a:pt x="1277" y="45898"/>
                    <a:pt x="0" y="34074"/>
                    <a:pt x="0" y="22949"/>
                  </a:cubicBezTo>
                  <a:cubicBezTo>
                    <a:pt x="0" y="11824"/>
                    <a:pt x="1277" y="1"/>
                    <a:pt x="3678" y="1"/>
                  </a:cubicBezTo>
                  <a:cubicBezTo>
                    <a:pt x="6080" y="1"/>
                    <a:pt x="7356" y="11824"/>
                    <a:pt x="7356" y="22949"/>
                  </a:cubicBezTo>
                  <a:cubicBezTo>
                    <a:pt x="7356" y="34074"/>
                    <a:pt x="6019" y="45898"/>
                    <a:pt x="3678" y="45898"/>
                  </a:cubicBezTo>
                  <a:close/>
                  <a:moveTo>
                    <a:pt x="3678" y="396"/>
                  </a:moveTo>
                  <a:cubicBezTo>
                    <a:pt x="2128" y="396"/>
                    <a:pt x="396" y="9666"/>
                    <a:pt x="396" y="22949"/>
                  </a:cubicBezTo>
                  <a:cubicBezTo>
                    <a:pt x="396" y="36262"/>
                    <a:pt x="2158" y="45533"/>
                    <a:pt x="3678" y="45533"/>
                  </a:cubicBezTo>
                  <a:cubicBezTo>
                    <a:pt x="5198" y="45533"/>
                    <a:pt x="6931" y="36262"/>
                    <a:pt x="6931" y="22949"/>
                  </a:cubicBezTo>
                  <a:cubicBezTo>
                    <a:pt x="6931" y="9666"/>
                    <a:pt x="5198" y="396"/>
                    <a:pt x="3678" y="396"/>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8599200" y="2618100"/>
              <a:ext cx="9150" cy="1138350"/>
            </a:xfrm>
            <a:custGeom>
              <a:avLst/>
              <a:gdLst/>
              <a:ahLst/>
              <a:cxnLst/>
              <a:rect l="l" t="t" r="r" b="b"/>
              <a:pathLst>
                <a:path w="366" h="45534" extrusionOk="0">
                  <a:moveTo>
                    <a:pt x="1" y="1"/>
                  </a:moveTo>
                  <a:lnTo>
                    <a:pt x="366" y="1"/>
                  </a:lnTo>
                  <a:lnTo>
                    <a:pt x="366" y="45533"/>
                  </a:lnTo>
                  <a:lnTo>
                    <a:pt x="1" y="45533"/>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8045250" y="3270100"/>
              <a:ext cx="1116300" cy="9150"/>
            </a:xfrm>
            <a:custGeom>
              <a:avLst/>
              <a:gdLst/>
              <a:ahLst/>
              <a:cxnLst/>
              <a:rect l="l" t="t" r="r" b="b"/>
              <a:pathLst>
                <a:path w="44652" h="366" extrusionOk="0">
                  <a:moveTo>
                    <a:pt x="0" y="0"/>
                  </a:moveTo>
                  <a:lnTo>
                    <a:pt x="44652" y="0"/>
                  </a:lnTo>
                  <a:lnTo>
                    <a:pt x="44652" y="365"/>
                  </a:lnTo>
                  <a:lnTo>
                    <a:pt x="0" y="365"/>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8061200" y="3354450"/>
              <a:ext cx="1086675" cy="9900"/>
            </a:xfrm>
            <a:custGeom>
              <a:avLst/>
              <a:gdLst/>
              <a:ahLst/>
              <a:cxnLst/>
              <a:rect l="l" t="t" r="r" b="b"/>
              <a:pathLst>
                <a:path w="43467" h="396" extrusionOk="0">
                  <a:moveTo>
                    <a:pt x="1" y="0"/>
                  </a:moveTo>
                  <a:lnTo>
                    <a:pt x="43467" y="0"/>
                  </a:lnTo>
                  <a:lnTo>
                    <a:pt x="43467" y="395"/>
                  </a:lnTo>
                  <a:lnTo>
                    <a:pt x="1" y="395"/>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8095400" y="3438800"/>
              <a:ext cx="1014475" cy="9900"/>
            </a:xfrm>
            <a:custGeom>
              <a:avLst/>
              <a:gdLst/>
              <a:ahLst/>
              <a:cxnLst/>
              <a:rect l="l" t="t" r="r" b="b"/>
              <a:pathLst>
                <a:path w="40579" h="396" extrusionOk="0">
                  <a:moveTo>
                    <a:pt x="1" y="0"/>
                  </a:moveTo>
                  <a:lnTo>
                    <a:pt x="40579" y="0"/>
                  </a:lnTo>
                  <a:lnTo>
                    <a:pt x="40579" y="395"/>
                  </a:lnTo>
                  <a:lnTo>
                    <a:pt x="1" y="395"/>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8144025" y="3513250"/>
              <a:ext cx="920275" cy="9150"/>
            </a:xfrm>
            <a:custGeom>
              <a:avLst/>
              <a:gdLst/>
              <a:ahLst/>
              <a:cxnLst/>
              <a:rect l="l" t="t" r="r" b="b"/>
              <a:pathLst>
                <a:path w="36811" h="366" extrusionOk="0">
                  <a:moveTo>
                    <a:pt x="1" y="1"/>
                  </a:moveTo>
                  <a:lnTo>
                    <a:pt x="36810" y="1"/>
                  </a:lnTo>
                  <a:lnTo>
                    <a:pt x="36810" y="366"/>
                  </a:lnTo>
                  <a:lnTo>
                    <a:pt x="1" y="366"/>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8201025" y="3581650"/>
              <a:ext cx="804000" cy="9150"/>
            </a:xfrm>
            <a:custGeom>
              <a:avLst/>
              <a:gdLst/>
              <a:ahLst/>
              <a:cxnLst/>
              <a:rect l="l" t="t" r="r" b="b"/>
              <a:pathLst>
                <a:path w="32160" h="366" extrusionOk="0">
                  <a:moveTo>
                    <a:pt x="1" y="0"/>
                  </a:moveTo>
                  <a:lnTo>
                    <a:pt x="32159" y="0"/>
                  </a:lnTo>
                  <a:lnTo>
                    <a:pt x="32159" y="365"/>
                  </a:lnTo>
                  <a:lnTo>
                    <a:pt x="1" y="365"/>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8270925" y="3643200"/>
              <a:ext cx="663425" cy="9900"/>
            </a:xfrm>
            <a:custGeom>
              <a:avLst/>
              <a:gdLst/>
              <a:ahLst/>
              <a:cxnLst/>
              <a:rect l="l" t="t" r="r" b="b"/>
              <a:pathLst>
                <a:path w="26537" h="396" extrusionOk="0">
                  <a:moveTo>
                    <a:pt x="1" y="1"/>
                  </a:moveTo>
                  <a:lnTo>
                    <a:pt x="26536" y="1"/>
                  </a:lnTo>
                  <a:lnTo>
                    <a:pt x="26536" y="396"/>
                  </a:lnTo>
                  <a:lnTo>
                    <a:pt x="1" y="396"/>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8349200" y="3691075"/>
              <a:ext cx="509150" cy="9150"/>
            </a:xfrm>
            <a:custGeom>
              <a:avLst/>
              <a:gdLst/>
              <a:ahLst/>
              <a:cxnLst/>
              <a:rect l="l" t="t" r="r" b="b"/>
              <a:pathLst>
                <a:path w="20366" h="366" extrusionOk="0">
                  <a:moveTo>
                    <a:pt x="1" y="0"/>
                  </a:moveTo>
                  <a:lnTo>
                    <a:pt x="20366" y="0"/>
                  </a:lnTo>
                  <a:lnTo>
                    <a:pt x="20366" y="365"/>
                  </a:lnTo>
                  <a:lnTo>
                    <a:pt x="1" y="365"/>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8034600" y="3189550"/>
              <a:ext cx="1140625" cy="9150"/>
            </a:xfrm>
            <a:custGeom>
              <a:avLst/>
              <a:gdLst/>
              <a:ahLst/>
              <a:cxnLst/>
              <a:rect l="l" t="t" r="r" b="b"/>
              <a:pathLst>
                <a:path w="45625" h="366" extrusionOk="0">
                  <a:moveTo>
                    <a:pt x="1" y="0"/>
                  </a:moveTo>
                  <a:lnTo>
                    <a:pt x="45625" y="0"/>
                  </a:lnTo>
                  <a:lnTo>
                    <a:pt x="45625" y="365"/>
                  </a:lnTo>
                  <a:lnTo>
                    <a:pt x="1" y="365"/>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8045250" y="3102150"/>
              <a:ext cx="1116300" cy="9150"/>
            </a:xfrm>
            <a:custGeom>
              <a:avLst/>
              <a:gdLst/>
              <a:ahLst/>
              <a:cxnLst/>
              <a:rect l="l" t="t" r="r" b="b"/>
              <a:pathLst>
                <a:path w="44652" h="366" extrusionOk="0">
                  <a:moveTo>
                    <a:pt x="0" y="1"/>
                  </a:moveTo>
                  <a:lnTo>
                    <a:pt x="44652" y="1"/>
                  </a:lnTo>
                  <a:lnTo>
                    <a:pt x="44652" y="366"/>
                  </a:lnTo>
                  <a:lnTo>
                    <a:pt x="0" y="366"/>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8061200" y="3017050"/>
              <a:ext cx="1086675" cy="9900"/>
            </a:xfrm>
            <a:custGeom>
              <a:avLst/>
              <a:gdLst/>
              <a:ahLst/>
              <a:cxnLst/>
              <a:rect l="l" t="t" r="r" b="b"/>
              <a:pathLst>
                <a:path w="43467" h="396" extrusionOk="0">
                  <a:moveTo>
                    <a:pt x="1" y="1"/>
                  </a:moveTo>
                  <a:lnTo>
                    <a:pt x="43467" y="1"/>
                  </a:lnTo>
                  <a:lnTo>
                    <a:pt x="43467" y="396"/>
                  </a:lnTo>
                  <a:lnTo>
                    <a:pt x="1" y="396"/>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8095400" y="2932700"/>
              <a:ext cx="1014475" cy="9900"/>
            </a:xfrm>
            <a:custGeom>
              <a:avLst/>
              <a:gdLst/>
              <a:ahLst/>
              <a:cxnLst/>
              <a:rect l="l" t="t" r="r" b="b"/>
              <a:pathLst>
                <a:path w="40579" h="396" extrusionOk="0">
                  <a:moveTo>
                    <a:pt x="1" y="1"/>
                  </a:moveTo>
                  <a:lnTo>
                    <a:pt x="40579" y="1"/>
                  </a:lnTo>
                  <a:lnTo>
                    <a:pt x="40579" y="396"/>
                  </a:lnTo>
                  <a:lnTo>
                    <a:pt x="1" y="396"/>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8144025" y="2858225"/>
              <a:ext cx="920275" cy="9925"/>
            </a:xfrm>
            <a:custGeom>
              <a:avLst/>
              <a:gdLst/>
              <a:ahLst/>
              <a:cxnLst/>
              <a:rect l="l" t="t" r="r" b="b"/>
              <a:pathLst>
                <a:path w="36811" h="397" extrusionOk="0">
                  <a:moveTo>
                    <a:pt x="1" y="1"/>
                  </a:moveTo>
                  <a:lnTo>
                    <a:pt x="36810" y="1"/>
                  </a:lnTo>
                  <a:lnTo>
                    <a:pt x="36810" y="396"/>
                  </a:lnTo>
                  <a:lnTo>
                    <a:pt x="1" y="396"/>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8201025" y="2789850"/>
              <a:ext cx="804000" cy="9900"/>
            </a:xfrm>
            <a:custGeom>
              <a:avLst/>
              <a:gdLst/>
              <a:ahLst/>
              <a:cxnLst/>
              <a:rect l="l" t="t" r="r" b="b"/>
              <a:pathLst>
                <a:path w="32160" h="396" extrusionOk="0">
                  <a:moveTo>
                    <a:pt x="1" y="0"/>
                  </a:moveTo>
                  <a:lnTo>
                    <a:pt x="32159" y="0"/>
                  </a:lnTo>
                  <a:lnTo>
                    <a:pt x="32159" y="395"/>
                  </a:lnTo>
                  <a:lnTo>
                    <a:pt x="1" y="395"/>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8270925" y="2728300"/>
              <a:ext cx="663425" cy="9900"/>
            </a:xfrm>
            <a:custGeom>
              <a:avLst/>
              <a:gdLst/>
              <a:ahLst/>
              <a:cxnLst/>
              <a:rect l="l" t="t" r="r" b="b"/>
              <a:pathLst>
                <a:path w="26537" h="396" extrusionOk="0">
                  <a:moveTo>
                    <a:pt x="1" y="0"/>
                  </a:moveTo>
                  <a:lnTo>
                    <a:pt x="26536" y="0"/>
                  </a:lnTo>
                  <a:lnTo>
                    <a:pt x="26536" y="395"/>
                  </a:lnTo>
                  <a:lnTo>
                    <a:pt x="1" y="395"/>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8349200" y="2681175"/>
              <a:ext cx="509150" cy="9150"/>
            </a:xfrm>
            <a:custGeom>
              <a:avLst/>
              <a:gdLst/>
              <a:ahLst/>
              <a:cxnLst/>
              <a:rect l="l" t="t" r="r" b="b"/>
              <a:pathLst>
                <a:path w="20366" h="366" extrusionOk="0">
                  <a:moveTo>
                    <a:pt x="1" y="1"/>
                  </a:moveTo>
                  <a:lnTo>
                    <a:pt x="20366" y="1"/>
                  </a:lnTo>
                  <a:lnTo>
                    <a:pt x="20366" y="365"/>
                  </a:lnTo>
                  <a:lnTo>
                    <a:pt x="1" y="365"/>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33"/>
          <p:cNvSpPr/>
          <p:nvPr/>
        </p:nvSpPr>
        <p:spPr>
          <a:xfrm>
            <a:off x="5216513" y="3898775"/>
            <a:ext cx="301828" cy="338622"/>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9_1_1">
    <p:bg>
      <p:bgPr>
        <a:solidFill>
          <a:schemeClr val="lt2"/>
        </a:solidFill>
        <a:effectLst/>
      </p:bgPr>
    </p:bg>
    <p:spTree>
      <p:nvGrpSpPr>
        <p:cNvPr id="1" name="Shape 425"/>
        <p:cNvGrpSpPr/>
        <p:nvPr/>
      </p:nvGrpSpPr>
      <p:grpSpPr>
        <a:xfrm>
          <a:off x="0" y="0"/>
          <a:ext cx="0" cy="0"/>
          <a:chOff x="0" y="0"/>
          <a:chExt cx="0" cy="0"/>
        </a:xfrm>
      </p:grpSpPr>
      <p:sp>
        <p:nvSpPr>
          <p:cNvPr id="426" name="Google Shape;426;p34"/>
          <p:cNvSpPr/>
          <p:nvPr/>
        </p:nvSpPr>
        <p:spPr>
          <a:xfrm>
            <a:off x="351128" y="238644"/>
            <a:ext cx="8430000" cy="4666200"/>
          </a:xfrm>
          <a:prstGeom prst="roundRect">
            <a:avLst>
              <a:gd name="adj" fmla="val 4973"/>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34"/>
          <p:cNvGrpSpPr/>
          <p:nvPr/>
        </p:nvGrpSpPr>
        <p:grpSpPr>
          <a:xfrm>
            <a:off x="713100" y="449365"/>
            <a:ext cx="7706069" cy="4249110"/>
            <a:chOff x="2600575" y="-305060"/>
            <a:chExt cx="7706069" cy="4249110"/>
          </a:xfrm>
        </p:grpSpPr>
        <p:sp>
          <p:nvSpPr>
            <p:cNvPr id="428" name="Google Shape;428;p34"/>
            <p:cNvSpPr/>
            <p:nvPr/>
          </p:nvSpPr>
          <p:spPr>
            <a:xfrm>
              <a:off x="2600575"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10124844" y="-30506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34"/>
          <p:cNvSpPr/>
          <p:nvPr/>
        </p:nvSpPr>
        <p:spPr>
          <a:xfrm>
            <a:off x="7866525" y="4065300"/>
            <a:ext cx="564375" cy="63317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 name="Google Shape;431;p34"/>
          <p:cNvGrpSpPr/>
          <p:nvPr/>
        </p:nvGrpSpPr>
        <p:grpSpPr>
          <a:xfrm>
            <a:off x="713100" y="445025"/>
            <a:ext cx="590726" cy="108000"/>
            <a:chOff x="713175" y="723975"/>
            <a:chExt cx="590726" cy="108000"/>
          </a:xfrm>
        </p:grpSpPr>
        <p:sp>
          <p:nvSpPr>
            <p:cNvPr id="432" name="Google Shape;432;p34"/>
            <p:cNvSpPr/>
            <p:nvPr/>
          </p:nvSpPr>
          <p:spPr>
            <a:xfrm>
              <a:off x="713175" y="723975"/>
              <a:ext cx="108000" cy="10800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874084" y="723975"/>
              <a:ext cx="108000" cy="108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4"/>
            <p:cNvSpPr/>
            <p:nvPr/>
          </p:nvSpPr>
          <p:spPr>
            <a:xfrm>
              <a:off x="1034992" y="723975"/>
              <a:ext cx="108000" cy="108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4"/>
            <p:cNvSpPr/>
            <p:nvPr/>
          </p:nvSpPr>
          <p:spPr>
            <a:xfrm>
              <a:off x="1195901" y="723975"/>
              <a:ext cx="108000" cy="108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7"/>
        <p:cNvGrpSpPr/>
        <p:nvPr/>
      </p:nvGrpSpPr>
      <p:grpSpPr>
        <a:xfrm>
          <a:off x="0" y="0"/>
          <a:ext cx="0" cy="0"/>
          <a:chOff x="0" y="0"/>
          <a:chExt cx="0" cy="0"/>
        </a:xfrm>
      </p:grpSpPr>
      <p:sp>
        <p:nvSpPr>
          <p:cNvPr id="18" name="Google Shape;18;p3"/>
          <p:cNvSpPr/>
          <p:nvPr/>
        </p:nvSpPr>
        <p:spPr>
          <a:xfrm>
            <a:off x="358665" y="239644"/>
            <a:ext cx="8430000" cy="4666200"/>
          </a:xfrm>
          <a:prstGeom prst="roundRect">
            <a:avLst>
              <a:gd name="adj" fmla="val 4973"/>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2278785" y="2362825"/>
            <a:ext cx="4586400" cy="1010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45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0" name="Google Shape;20;p3"/>
          <p:cNvSpPr txBox="1">
            <a:spLocks noGrp="1"/>
          </p:cNvSpPr>
          <p:nvPr>
            <p:ph type="title" idx="2" hasCustomPrompt="1"/>
          </p:nvPr>
        </p:nvSpPr>
        <p:spPr>
          <a:xfrm>
            <a:off x="3819893" y="1166825"/>
            <a:ext cx="1504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 name="Google Shape;21;p3"/>
          <p:cNvSpPr txBox="1">
            <a:spLocks noGrp="1"/>
          </p:cNvSpPr>
          <p:nvPr>
            <p:ph type="subTitle" idx="1"/>
          </p:nvPr>
        </p:nvSpPr>
        <p:spPr>
          <a:xfrm>
            <a:off x="2811900" y="3532818"/>
            <a:ext cx="3520200" cy="40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grpSp>
        <p:nvGrpSpPr>
          <p:cNvPr id="22" name="Google Shape;22;p3"/>
          <p:cNvGrpSpPr/>
          <p:nvPr/>
        </p:nvGrpSpPr>
        <p:grpSpPr>
          <a:xfrm>
            <a:off x="713100" y="445025"/>
            <a:ext cx="590726" cy="108000"/>
            <a:chOff x="713175" y="723975"/>
            <a:chExt cx="590726" cy="108000"/>
          </a:xfrm>
        </p:grpSpPr>
        <p:sp>
          <p:nvSpPr>
            <p:cNvPr id="23" name="Google Shape;23;p3"/>
            <p:cNvSpPr/>
            <p:nvPr/>
          </p:nvSpPr>
          <p:spPr>
            <a:xfrm>
              <a:off x="713175" y="723975"/>
              <a:ext cx="108000" cy="10800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874084" y="723975"/>
              <a:ext cx="108000" cy="108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34992" y="723975"/>
              <a:ext cx="108000" cy="108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195901" y="723975"/>
              <a:ext cx="108000" cy="108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4"/>
          <p:cNvSpPr txBox="1">
            <a:spLocks noGrp="1"/>
          </p:cNvSpPr>
          <p:nvPr>
            <p:ph type="body" idx="1"/>
          </p:nvPr>
        </p:nvSpPr>
        <p:spPr>
          <a:xfrm>
            <a:off x="720000" y="1215750"/>
            <a:ext cx="7704000" cy="563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cxnSp>
        <p:nvCxnSpPr>
          <p:cNvPr id="30" name="Google Shape;30;p4"/>
          <p:cNvCxnSpPr/>
          <p:nvPr/>
        </p:nvCxnSpPr>
        <p:spPr>
          <a:xfrm>
            <a:off x="-21600" y="972500"/>
            <a:ext cx="9170400" cy="0"/>
          </a:xfrm>
          <a:prstGeom prst="straightConnector1">
            <a:avLst/>
          </a:prstGeom>
          <a:noFill/>
          <a:ln w="28575" cap="flat" cmpd="sng">
            <a:solidFill>
              <a:schemeClr val="l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5"/>
        <p:cNvGrpSpPr/>
        <p:nvPr/>
      </p:nvGrpSpPr>
      <p:grpSpPr>
        <a:xfrm>
          <a:off x="0" y="0"/>
          <a:ext cx="0" cy="0"/>
          <a:chOff x="0" y="0"/>
          <a:chExt cx="0" cy="0"/>
        </a:xfrm>
      </p:grpSpPr>
      <p:sp>
        <p:nvSpPr>
          <p:cNvPr id="76" name="Google Shape;76;p9"/>
          <p:cNvSpPr txBox="1">
            <a:spLocks noGrp="1"/>
          </p:cNvSpPr>
          <p:nvPr>
            <p:ph type="title"/>
          </p:nvPr>
        </p:nvSpPr>
        <p:spPr>
          <a:xfrm>
            <a:off x="1017900" y="1685688"/>
            <a:ext cx="4695000" cy="658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7" name="Google Shape;77;p9"/>
          <p:cNvSpPr txBox="1">
            <a:spLocks noGrp="1"/>
          </p:cNvSpPr>
          <p:nvPr>
            <p:ph type="subTitle" idx="1"/>
          </p:nvPr>
        </p:nvSpPr>
        <p:spPr>
          <a:xfrm>
            <a:off x="1017900" y="2343913"/>
            <a:ext cx="4695000" cy="111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8" name="Google Shape;78;p9"/>
          <p:cNvGrpSpPr/>
          <p:nvPr/>
        </p:nvGrpSpPr>
        <p:grpSpPr>
          <a:xfrm>
            <a:off x="351128" y="228595"/>
            <a:ext cx="8430000" cy="4686251"/>
            <a:chOff x="351128" y="228595"/>
            <a:chExt cx="8430000" cy="4686251"/>
          </a:xfrm>
        </p:grpSpPr>
        <p:sp>
          <p:nvSpPr>
            <p:cNvPr id="79" name="Google Shape;79;p9"/>
            <p:cNvSpPr/>
            <p:nvPr/>
          </p:nvSpPr>
          <p:spPr>
            <a:xfrm>
              <a:off x="351128" y="238644"/>
              <a:ext cx="8430000" cy="4666200"/>
            </a:xfrm>
            <a:prstGeom prst="roundRect">
              <a:avLst>
                <a:gd name="adj" fmla="val 4973"/>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9"/>
            <p:cNvGrpSpPr/>
            <p:nvPr/>
          </p:nvGrpSpPr>
          <p:grpSpPr>
            <a:xfrm>
              <a:off x="713171" y="228595"/>
              <a:ext cx="7717725" cy="4686251"/>
              <a:chOff x="713175" y="432300"/>
              <a:chExt cx="7717725" cy="4278900"/>
            </a:xfrm>
          </p:grpSpPr>
          <p:cxnSp>
            <p:nvCxnSpPr>
              <p:cNvPr id="81" name="Google Shape;81;p9"/>
              <p:cNvCxnSpPr/>
              <p:nvPr/>
            </p:nvCxnSpPr>
            <p:spPr>
              <a:xfrm>
                <a:off x="713175" y="453850"/>
                <a:ext cx="0" cy="4242000"/>
              </a:xfrm>
              <a:prstGeom prst="straightConnector1">
                <a:avLst/>
              </a:prstGeom>
              <a:noFill/>
              <a:ln w="28575" cap="flat" cmpd="sng">
                <a:solidFill>
                  <a:schemeClr val="lt2"/>
                </a:solidFill>
                <a:prstDash val="solid"/>
                <a:round/>
                <a:headEnd type="none" w="med" len="med"/>
                <a:tailEnd type="none" w="med" len="med"/>
              </a:ln>
            </p:spPr>
          </p:cxnSp>
          <p:cxnSp>
            <p:nvCxnSpPr>
              <p:cNvPr id="82" name="Google Shape;82;p9"/>
              <p:cNvCxnSpPr/>
              <p:nvPr/>
            </p:nvCxnSpPr>
            <p:spPr>
              <a:xfrm>
                <a:off x="8430900" y="432300"/>
                <a:ext cx="0" cy="4278900"/>
              </a:xfrm>
              <a:prstGeom prst="straightConnector1">
                <a:avLst/>
              </a:prstGeom>
              <a:noFill/>
              <a:ln w="28575" cap="flat" cmpd="sng">
                <a:solidFill>
                  <a:schemeClr val="lt2"/>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9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solidFill>
          <a:schemeClr val="lt1"/>
        </a:solidFill>
        <a:effectLst/>
      </p:bgPr>
    </p:bg>
    <p:spTree>
      <p:nvGrpSpPr>
        <p:cNvPr id="1" name="Shape 100"/>
        <p:cNvGrpSpPr/>
        <p:nvPr/>
      </p:nvGrpSpPr>
      <p:grpSpPr>
        <a:xfrm>
          <a:off x="0" y="0"/>
          <a:ext cx="0" cy="0"/>
          <a:chOff x="0" y="0"/>
          <a:chExt cx="0" cy="0"/>
        </a:xfrm>
      </p:grpSpPr>
      <p:sp>
        <p:nvSpPr>
          <p:cNvPr id="101" name="Google Shape;101;p13"/>
          <p:cNvSpPr/>
          <p:nvPr/>
        </p:nvSpPr>
        <p:spPr>
          <a:xfrm>
            <a:off x="351128" y="238644"/>
            <a:ext cx="8430000" cy="4666200"/>
          </a:xfrm>
          <a:prstGeom prst="roundRect">
            <a:avLst>
              <a:gd name="adj" fmla="val 4973"/>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txBox="1">
            <a:spLocks noGrp="1"/>
          </p:cNvSpPr>
          <p:nvPr>
            <p:ph type="title"/>
          </p:nvPr>
        </p:nvSpPr>
        <p:spPr>
          <a:xfrm>
            <a:off x="720000" y="1832054"/>
            <a:ext cx="2183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3" name="Google Shape;103;p13"/>
          <p:cNvSpPr txBox="1">
            <a:spLocks noGrp="1"/>
          </p:cNvSpPr>
          <p:nvPr>
            <p:ph type="title" idx="2" hasCustomPrompt="1"/>
          </p:nvPr>
        </p:nvSpPr>
        <p:spPr>
          <a:xfrm>
            <a:off x="1306239" y="1437300"/>
            <a:ext cx="942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 name="Google Shape;104;p13"/>
          <p:cNvSpPr txBox="1">
            <a:spLocks noGrp="1"/>
          </p:cNvSpPr>
          <p:nvPr>
            <p:ph type="subTitle" idx="1"/>
          </p:nvPr>
        </p:nvSpPr>
        <p:spPr>
          <a:xfrm>
            <a:off x="720000" y="2359750"/>
            <a:ext cx="2183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600"/>
              <a:buNone/>
              <a:defRPr/>
            </a:lvl1pPr>
            <a:lvl2pPr lvl="1" algn="ctr" rtl="0">
              <a:lnSpc>
                <a:spcPct val="100000"/>
              </a:lnSpc>
              <a:spcBef>
                <a:spcPts val="0"/>
              </a:spcBef>
              <a:spcAft>
                <a:spcPts val="0"/>
              </a:spcAft>
              <a:buClr>
                <a:schemeClr val="lt2"/>
              </a:buClr>
              <a:buSzPts val="1600"/>
              <a:buNone/>
              <a:defRPr sz="1600">
                <a:solidFill>
                  <a:schemeClr val="lt2"/>
                </a:solidFill>
              </a:defRPr>
            </a:lvl2pPr>
            <a:lvl3pPr lvl="2" algn="ctr" rtl="0">
              <a:lnSpc>
                <a:spcPct val="100000"/>
              </a:lnSpc>
              <a:spcBef>
                <a:spcPts val="0"/>
              </a:spcBef>
              <a:spcAft>
                <a:spcPts val="0"/>
              </a:spcAft>
              <a:buClr>
                <a:schemeClr val="lt2"/>
              </a:buClr>
              <a:buSzPts val="1600"/>
              <a:buNone/>
              <a:defRPr sz="1600">
                <a:solidFill>
                  <a:schemeClr val="lt2"/>
                </a:solidFill>
              </a:defRPr>
            </a:lvl3pPr>
            <a:lvl4pPr lvl="3" algn="ctr" rtl="0">
              <a:lnSpc>
                <a:spcPct val="100000"/>
              </a:lnSpc>
              <a:spcBef>
                <a:spcPts val="0"/>
              </a:spcBef>
              <a:spcAft>
                <a:spcPts val="0"/>
              </a:spcAft>
              <a:buClr>
                <a:schemeClr val="lt2"/>
              </a:buClr>
              <a:buSzPts val="1600"/>
              <a:buNone/>
              <a:defRPr sz="1600">
                <a:solidFill>
                  <a:schemeClr val="lt2"/>
                </a:solidFill>
              </a:defRPr>
            </a:lvl4pPr>
            <a:lvl5pPr lvl="4" algn="ctr" rtl="0">
              <a:lnSpc>
                <a:spcPct val="100000"/>
              </a:lnSpc>
              <a:spcBef>
                <a:spcPts val="0"/>
              </a:spcBef>
              <a:spcAft>
                <a:spcPts val="0"/>
              </a:spcAft>
              <a:buClr>
                <a:schemeClr val="lt2"/>
              </a:buClr>
              <a:buSzPts val="1600"/>
              <a:buNone/>
              <a:defRPr sz="1600">
                <a:solidFill>
                  <a:schemeClr val="lt2"/>
                </a:solidFill>
              </a:defRPr>
            </a:lvl5pPr>
            <a:lvl6pPr lvl="5" algn="ctr" rtl="0">
              <a:lnSpc>
                <a:spcPct val="100000"/>
              </a:lnSpc>
              <a:spcBef>
                <a:spcPts val="0"/>
              </a:spcBef>
              <a:spcAft>
                <a:spcPts val="0"/>
              </a:spcAft>
              <a:buClr>
                <a:schemeClr val="lt2"/>
              </a:buClr>
              <a:buSzPts val="1600"/>
              <a:buNone/>
              <a:defRPr sz="1600">
                <a:solidFill>
                  <a:schemeClr val="lt2"/>
                </a:solidFill>
              </a:defRPr>
            </a:lvl6pPr>
            <a:lvl7pPr lvl="6" algn="ctr" rtl="0">
              <a:lnSpc>
                <a:spcPct val="100000"/>
              </a:lnSpc>
              <a:spcBef>
                <a:spcPts val="0"/>
              </a:spcBef>
              <a:spcAft>
                <a:spcPts val="0"/>
              </a:spcAft>
              <a:buClr>
                <a:schemeClr val="lt2"/>
              </a:buClr>
              <a:buSzPts val="1600"/>
              <a:buNone/>
              <a:defRPr sz="1600">
                <a:solidFill>
                  <a:schemeClr val="lt2"/>
                </a:solidFill>
              </a:defRPr>
            </a:lvl7pPr>
            <a:lvl8pPr lvl="7" algn="ctr" rtl="0">
              <a:lnSpc>
                <a:spcPct val="100000"/>
              </a:lnSpc>
              <a:spcBef>
                <a:spcPts val="0"/>
              </a:spcBef>
              <a:spcAft>
                <a:spcPts val="0"/>
              </a:spcAft>
              <a:buClr>
                <a:schemeClr val="lt2"/>
              </a:buClr>
              <a:buSzPts val="1600"/>
              <a:buNone/>
              <a:defRPr sz="1600">
                <a:solidFill>
                  <a:schemeClr val="lt2"/>
                </a:solidFill>
              </a:defRPr>
            </a:lvl8pPr>
            <a:lvl9pPr lvl="8" algn="ctr"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05" name="Google Shape;105;p13"/>
          <p:cNvSpPr txBox="1">
            <a:spLocks noGrp="1"/>
          </p:cNvSpPr>
          <p:nvPr>
            <p:ph type="title" idx="3"/>
          </p:nvPr>
        </p:nvSpPr>
        <p:spPr>
          <a:xfrm>
            <a:off x="3485524" y="1832054"/>
            <a:ext cx="2183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13"/>
          <p:cNvSpPr txBox="1">
            <a:spLocks noGrp="1"/>
          </p:cNvSpPr>
          <p:nvPr>
            <p:ph type="title" idx="4" hasCustomPrompt="1"/>
          </p:nvPr>
        </p:nvSpPr>
        <p:spPr>
          <a:xfrm>
            <a:off x="4071756" y="1437300"/>
            <a:ext cx="942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 name="Google Shape;107;p13"/>
          <p:cNvSpPr txBox="1">
            <a:spLocks noGrp="1"/>
          </p:cNvSpPr>
          <p:nvPr>
            <p:ph type="subTitle" idx="5"/>
          </p:nvPr>
        </p:nvSpPr>
        <p:spPr>
          <a:xfrm>
            <a:off x="3485524" y="2359750"/>
            <a:ext cx="2183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600"/>
              <a:buNone/>
              <a:defRPr/>
            </a:lvl1pPr>
            <a:lvl2pPr lvl="1" algn="ctr" rtl="0">
              <a:lnSpc>
                <a:spcPct val="100000"/>
              </a:lnSpc>
              <a:spcBef>
                <a:spcPts val="0"/>
              </a:spcBef>
              <a:spcAft>
                <a:spcPts val="0"/>
              </a:spcAft>
              <a:buClr>
                <a:schemeClr val="lt2"/>
              </a:buClr>
              <a:buSzPts val="1600"/>
              <a:buNone/>
              <a:defRPr sz="1600">
                <a:solidFill>
                  <a:schemeClr val="lt2"/>
                </a:solidFill>
              </a:defRPr>
            </a:lvl2pPr>
            <a:lvl3pPr lvl="2" algn="ctr" rtl="0">
              <a:lnSpc>
                <a:spcPct val="100000"/>
              </a:lnSpc>
              <a:spcBef>
                <a:spcPts val="0"/>
              </a:spcBef>
              <a:spcAft>
                <a:spcPts val="0"/>
              </a:spcAft>
              <a:buClr>
                <a:schemeClr val="lt2"/>
              </a:buClr>
              <a:buSzPts val="1600"/>
              <a:buNone/>
              <a:defRPr sz="1600">
                <a:solidFill>
                  <a:schemeClr val="lt2"/>
                </a:solidFill>
              </a:defRPr>
            </a:lvl3pPr>
            <a:lvl4pPr lvl="3" algn="ctr" rtl="0">
              <a:lnSpc>
                <a:spcPct val="100000"/>
              </a:lnSpc>
              <a:spcBef>
                <a:spcPts val="0"/>
              </a:spcBef>
              <a:spcAft>
                <a:spcPts val="0"/>
              </a:spcAft>
              <a:buClr>
                <a:schemeClr val="lt2"/>
              </a:buClr>
              <a:buSzPts val="1600"/>
              <a:buNone/>
              <a:defRPr sz="1600">
                <a:solidFill>
                  <a:schemeClr val="lt2"/>
                </a:solidFill>
              </a:defRPr>
            </a:lvl4pPr>
            <a:lvl5pPr lvl="4" algn="ctr" rtl="0">
              <a:lnSpc>
                <a:spcPct val="100000"/>
              </a:lnSpc>
              <a:spcBef>
                <a:spcPts val="0"/>
              </a:spcBef>
              <a:spcAft>
                <a:spcPts val="0"/>
              </a:spcAft>
              <a:buClr>
                <a:schemeClr val="lt2"/>
              </a:buClr>
              <a:buSzPts val="1600"/>
              <a:buNone/>
              <a:defRPr sz="1600">
                <a:solidFill>
                  <a:schemeClr val="lt2"/>
                </a:solidFill>
              </a:defRPr>
            </a:lvl5pPr>
            <a:lvl6pPr lvl="5" algn="ctr" rtl="0">
              <a:lnSpc>
                <a:spcPct val="100000"/>
              </a:lnSpc>
              <a:spcBef>
                <a:spcPts val="0"/>
              </a:spcBef>
              <a:spcAft>
                <a:spcPts val="0"/>
              </a:spcAft>
              <a:buClr>
                <a:schemeClr val="lt2"/>
              </a:buClr>
              <a:buSzPts val="1600"/>
              <a:buNone/>
              <a:defRPr sz="1600">
                <a:solidFill>
                  <a:schemeClr val="lt2"/>
                </a:solidFill>
              </a:defRPr>
            </a:lvl6pPr>
            <a:lvl7pPr lvl="6" algn="ctr" rtl="0">
              <a:lnSpc>
                <a:spcPct val="100000"/>
              </a:lnSpc>
              <a:spcBef>
                <a:spcPts val="0"/>
              </a:spcBef>
              <a:spcAft>
                <a:spcPts val="0"/>
              </a:spcAft>
              <a:buClr>
                <a:schemeClr val="lt2"/>
              </a:buClr>
              <a:buSzPts val="1600"/>
              <a:buNone/>
              <a:defRPr sz="1600">
                <a:solidFill>
                  <a:schemeClr val="lt2"/>
                </a:solidFill>
              </a:defRPr>
            </a:lvl7pPr>
            <a:lvl8pPr lvl="7" algn="ctr" rtl="0">
              <a:lnSpc>
                <a:spcPct val="100000"/>
              </a:lnSpc>
              <a:spcBef>
                <a:spcPts val="0"/>
              </a:spcBef>
              <a:spcAft>
                <a:spcPts val="0"/>
              </a:spcAft>
              <a:buClr>
                <a:schemeClr val="lt2"/>
              </a:buClr>
              <a:buSzPts val="1600"/>
              <a:buNone/>
              <a:defRPr sz="1600">
                <a:solidFill>
                  <a:schemeClr val="lt2"/>
                </a:solidFill>
              </a:defRPr>
            </a:lvl8pPr>
            <a:lvl9pPr lvl="8" algn="ctr"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08" name="Google Shape;108;p13"/>
          <p:cNvSpPr txBox="1">
            <a:spLocks noGrp="1"/>
          </p:cNvSpPr>
          <p:nvPr>
            <p:ph type="title" idx="6"/>
          </p:nvPr>
        </p:nvSpPr>
        <p:spPr>
          <a:xfrm>
            <a:off x="6240900" y="1832054"/>
            <a:ext cx="2183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 name="Google Shape;109;p13"/>
          <p:cNvSpPr txBox="1">
            <a:spLocks noGrp="1"/>
          </p:cNvSpPr>
          <p:nvPr>
            <p:ph type="title" idx="7" hasCustomPrompt="1"/>
          </p:nvPr>
        </p:nvSpPr>
        <p:spPr>
          <a:xfrm>
            <a:off x="6827132" y="1437300"/>
            <a:ext cx="942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0" name="Google Shape;110;p13"/>
          <p:cNvSpPr txBox="1">
            <a:spLocks noGrp="1"/>
          </p:cNvSpPr>
          <p:nvPr>
            <p:ph type="subTitle" idx="8"/>
          </p:nvPr>
        </p:nvSpPr>
        <p:spPr>
          <a:xfrm>
            <a:off x="6240900" y="2359750"/>
            <a:ext cx="2183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600"/>
              <a:buNone/>
              <a:defRPr/>
            </a:lvl1pPr>
            <a:lvl2pPr lvl="1" algn="ctr" rtl="0">
              <a:lnSpc>
                <a:spcPct val="100000"/>
              </a:lnSpc>
              <a:spcBef>
                <a:spcPts val="0"/>
              </a:spcBef>
              <a:spcAft>
                <a:spcPts val="0"/>
              </a:spcAft>
              <a:buClr>
                <a:schemeClr val="lt2"/>
              </a:buClr>
              <a:buSzPts val="1600"/>
              <a:buNone/>
              <a:defRPr sz="1600">
                <a:solidFill>
                  <a:schemeClr val="lt2"/>
                </a:solidFill>
              </a:defRPr>
            </a:lvl2pPr>
            <a:lvl3pPr lvl="2" algn="ctr" rtl="0">
              <a:lnSpc>
                <a:spcPct val="100000"/>
              </a:lnSpc>
              <a:spcBef>
                <a:spcPts val="0"/>
              </a:spcBef>
              <a:spcAft>
                <a:spcPts val="0"/>
              </a:spcAft>
              <a:buClr>
                <a:schemeClr val="lt2"/>
              </a:buClr>
              <a:buSzPts val="1600"/>
              <a:buNone/>
              <a:defRPr sz="1600">
                <a:solidFill>
                  <a:schemeClr val="lt2"/>
                </a:solidFill>
              </a:defRPr>
            </a:lvl3pPr>
            <a:lvl4pPr lvl="3" algn="ctr" rtl="0">
              <a:lnSpc>
                <a:spcPct val="100000"/>
              </a:lnSpc>
              <a:spcBef>
                <a:spcPts val="0"/>
              </a:spcBef>
              <a:spcAft>
                <a:spcPts val="0"/>
              </a:spcAft>
              <a:buClr>
                <a:schemeClr val="lt2"/>
              </a:buClr>
              <a:buSzPts val="1600"/>
              <a:buNone/>
              <a:defRPr sz="1600">
                <a:solidFill>
                  <a:schemeClr val="lt2"/>
                </a:solidFill>
              </a:defRPr>
            </a:lvl4pPr>
            <a:lvl5pPr lvl="4" algn="ctr" rtl="0">
              <a:lnSpc>
                <a:spcPct val="100000"/>
              </a:lnSpc>
              <a:spcBef>
                <a:spcPts val="0"/>
              </a:spcBef>
              <a:spcAft>
                <a:spcPts val="0"/>
              </a:spcAft>
              <a:buClr>
                <a:schemeClr val="lt2"/>
              </a:buClr>
              <a:buSzPts val="1600"/>
              <a:buNone/>
              <a:defRPr sz="1600">
                <a:solidFill>
                  <a:schemeClr val="lt2"/>
                </a:solidFill>
              </a:defRPr>
            </a:lvl5pPr>
            <a:lvl6pPr lvl="5" algn="ctr" rtl="0">
              <a:lnSpc>
                <a:spcPct val="100000"/>
              </a:lnSpc>
              <a:spcBef>
                <a:spcPts val="0"/>
              </a:spcBef>
              <a:spcAft>
                <a:spcPts val="0"/>
              </a:spcAft>
              <a:buClr>
                <a:schemeClr val="lt2"/>
              </a:buClr>
              <a:buSzPts val="1600"/>
              <a:buNone/>
              <a:defRPr sz="1600">
                <a:solidFill>
                  <a:schemeClr val="lt2"/>
                </a:solidFill>
              </a:defRPr>
            </a:lvl6pPr>
            <a:lvl7pPr lvl="6" algn="ctr" rtl="0">
              <a:lnSpc>
                <a:spcPct val="100000"/>
              </a:lnSpc>
              <a:spcBef>
                <a:spcPts val="0"/>
              </a:spcBef>
              <a:spcAft>
                <a:spcPts val="0"/>
              </a:spcAft>
              <a:buClr>
                <a:schemeClr val="lt2"/>
              </a:buClr>
              <a:buSzPts val="1600"/>
              <a:buNone/>
              <a:defRPr sz="1600">
                <a:solidFill>
                  <a:schemeClr val="lt2"/>
                </a:solidFill>
              </a:defRPr>
            </a:lvl7pPr>
            <a:lvl8pPr lvl="7" algn="ctr" rtl="0">
              <a:lnSpc>
                <a:spcPct val="100000"/>
              </a:lnSpc>
              <a:spcBef>
                <a:spcPts val="0"/>
              </a:spcBef>
              <a:spcAft>
                <a:spcPts val="0"/>
              </a:spcAft>
              <a:buClr>
                <a:schemeClr val="lt2"/>
              </a:buClr>
              <a:buSzPts val="1600"/>
              <a:buNone/>
              <a:defRPr sz="1600">
                <a:solidFill>
                  <a:schemeClr val="lt2"/>
                </a:solidFill>
              </a:defRPr>
            </a:lvl8pPr>
            <a:lvl9pPr lvl="8" algn="ctr"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11" name="Google Shape;111;p13"/>
          <p:cNvSpPr txBox="1">
            <a:spLocks noGrp="1"/>
          </p:cNvSpPr>
          <p:nvPr>
            <p:ph type="title" idx="9"/>
          </p:nvPr>
        </p:nvSpPr>
        <p:spPr>
          <a:xfrm>
            <a:off x="720000" y="3624304"/>
            <a:ext cx="2183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2" name="Google Shape;112;p13"/>
          <p:cNvSpPr txBox="1">
            <a:spLocks noGrp="1"/>
          </p:cNvSpPr>
          <p:nvPr>
            <p:ph type="title" idx="13" hasCustomPrompt="1"/>
          </p:nvPr>
        </p:nvSpPr>
        <p:spPr>
          <a:xfrm>
            <a:off x="1340612" y="3232759"/>
            <a:ext cx="942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13" name="Google Shape;113;p13"/>
          <p:cNvSpPr txBox="1">
            <a:spLocks noGrp="1"/>
          </p:cNvSpPr>
          <p:nvPr>
            <p:ph type="subTitle" idx="14"/>
          </p:nvPr>
        </p:nvSpPr>
        <p:spPr>
          <a:xfrm>
            <a:off x="720000" y="4152026"/>
            <a:ext cx="2183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600"/>
              <a:buNone/>
              <a:defRPr/>
            </a:lvl1pPr>
            <a:lvl2pPr lvl="1" algn="ctr" rtl="0">
              <a:lnSpc>
                <a:spcPct val="100000"/>
              </a:lnSpc>
              <a:spcBef>
                <a:spcPts val="0"/>
              </a:spcBef>
              <a:spcAft>
                <a:spcPts val="0"/>
              </a:spcAft>
              <a:buClr>
                <a:schemeClr val="lt2"/>
              </a:buClr>
              <a:buSzPts val="1600"/>
              <a:buNone/>
              <a:defRPr sz="1600">
                <a:solidFill>
                  <a:schemeClr val="lt2"/>
                </a:solidFill>
              </a:defRPr>
            </a:lvl2pPr>
            <a:lvl3pPr lvl="2" algn="ctr" rtl="0">
              <a:lnSpc>
                <a:spcPct val="100000"/>
              </a:lnSpc>
              <a:spcBef>
                <a:spcPts val="0"/>
              </a:spcBef>
              <a:spcAft>
                <a:spcPts val="0"/>
              </a:spcAft>
              <a:buClr>
                <a:schemeClr val="lt2"/>
              </a:buClr>
              <a:buSzPts val="1600"/>
              <a:buNone/>
              <a:defRPr sz="1600">
                <a:solidFill>
                  <a:schemeClr val="lt2"/>
                </a:solidFill>
              </a:defRPr>
            </a:lvl3pPr>
            <a:lvl4pPr lvl="3" algn="ctr" rtl="0">
              <a:lnSpc>
                <a:spcPct val="100000"/>
              </a:lnSpc>
              <a:spcBef>
                <a:spcPts val="0"/>
              </a:spcBef>
              <a:spcAft>
                <a:spcPts val="0"/>
              </a:spcAft>
              <a:buClr>
                <a:schemeClr val="lt2"/>
              </a:buClr>
              <a:buSzPts val="1600"/>
              <a:buNone/>
              <a:defRPr sz="1600">
                <a:solidFill>
                  <a:schemeClr val="lt2"/>
                </a:solidFill>
              </a:defRPr>
            </a:lvl4pPr>
            <a:lvl5pPr lvl="4" algn="ctr" rtl="0">
              <a:lnSpc>
                <a:spcPct val="100000"/>
              </a:lnSpc>
              <a:spcBef>
                <a:spcPts val="0"/>
              </a:spcBef>
              <a:spcAft>
                <a:spcPts val="0"/>
              </a:spcAft>
              <a:buClr>
                <a:schemeClr val="lt2"/>
              </a:buClr>
              <a:buSzPts val="1600"/>
              <a:buNone/>
              <a:defRPr sz="1600">
                <a:solidFill>
                  <a:schemeClr val="lt2"/>
                </a:solidFill>
              </a:defRPr>
            </a:lvl5pPr>
            <a:lvl6pPr lvl="5" algn="ctr" rtl="0">
              <a:lnSpc>
                <a:spcPct val="100000"/>
              </a:lnSpc>
              <a:spcBef>
                <a:spcPts val="0"/>
              </a:spcBef>
              <a:spcAft>
                <a:spcPts val="0"/>
              </a:spcAft>
              <a:buClr>
                <a:schemeClr val="lt2"/>
              </a:buClr>
              <a:buSzPts val="1600"/>
              <a:buNone/>
              <a:defRPr sz="1600">
                <a:solidFill>
                  <a:schemeClr val="lt2"/>
                </a:solidFill>
              </a:defRPr>
            </a:lvl6pPr>
            <a:lvl7pPr lvl="6" algn="ctr" rtl="0">
              <a:lnSpc>
                <a:spcPct val="100000"/>
              </a:lnSpc>
              <a:spcBef>
                <a:spcPts val="0"/>
              </a:spcBef>
              <a:spcAft>
                <a:spcPts val="0"/>
              </a:spcAft>
              <a:buClr>
                <a:schemeClr val="lt2"/>
              </a:buClr>
              <a:buSzPts val="1600"/>
              <a:buNone/>
              <a:defRPr sz="1600">
                <a:solidFill>
                  <a:schemeClr val="lt2"/>
                </a:solidFill>
              </a:defRPr>
            </a:lvl7pPr>
            <a:lvl8pPr lvl="7" algn="ctr" rtl="0">
              <a:lnSpc>
                <a:spcPct val="100000"/>
              </a:lnSpc>
              <a:spcBef>
                <a:spcPts val="0"/>
              </a:spcBef>
              <a:spcAft>
                <a:spcPts val="0"/>
              </a:spcAft>
              <a:buClr>
                <a:schemeClr val="lt2"/>
              </a:buClr>
              <a:buSzPts val="1600"/>
              <a:buNone/>
              <a:defRPr sz="1600">
                <a:solidFill>
                  <a:schemeClr val="lt2"/>
                </a:solidFill>
              </a:defRPr>
            </a:lvl8pPr>
            <a:lvl9pPr lvl="8" algn="ctr"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14" name="Google Shape;114;p13"/>
          <p:cNvSpPr txBox="1">
            <a:spLocks noGrp="1"/>
          </p:cNvSpPr>
          <p:nvPr>
            <p:ph type="title" idx="15"/>
          </p:nvPr>
        </p:nvSpPr>
        <p:spPr>
          <a:xfrm>
            <a:off x="3485524" y="3624304"/>
            <a:ext cx="2183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13"/>
          <p:cNvSpPr txBox="1">
            <a:spLocks noGrp="1"/>
          </p:cNvSpPr>
          <p:nvPr>
            <p:ph type="title" idx="16" hasCustomPrompt="1"/>
          </p:nvPr>
        </p:nvSpPr>
        <p:spPr>
          <a:xfrm>
            <a:off x="4071756" y="3232759"/>
            <a:ext cx="942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16" name="Google Shape;116;p13"/>
          <p:cNvSpPr txBox="1">
            <a:spLocks noGrp="1"/>
          </p:cNvSpPr>
          <p:nvPr>
            <p:ph type="subTitle" idx="17"/>
          </p:nvPr>
        </p:nvSpPr>
        <p:spPr>
          <a:xfrm>
            <a:off x="3485524" y="4152026"/>
            <a:ext cx="2183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600"/>
              <a:buNone/>
              <a:defRPr/>
            </a:lvl1pPr>
            <a:lvl2pPr lvl="1" algn="ctr" rtl="0">
              <a:lnSpc>
                <a:spcPct val="100000"/>
              </a:lnSpc>
              <a:spcBef>
                <a:spcPts val="0"/>
              </a:spcBef>
              <a:spcAft>
                <a:spcPts val="0"/>
              </a:spcAft>
              <a:buClr>
                <a:schemeClr val="lt2"/>
              </a:buClr>
              <a:buSzPts val="1600"/>
              <a:buNone/>
              <a:defRPr sz="1600">
                <a:solidFill>
                  <a:schemeClr val="lt2"/>
                </a:solidFill>
              </a:defRPr>
            </a:lvl2pPr>
            <a:lvl3pPr lvl="2" algn="ctr" rtl="0">
              <a:lnSpc>
                <a:spcPct val="100000"/>
              </a:lnSpc>
              <a:spcBef>
                <a:spcPts val="0"/>
              </a:spcBef>
              <a:spcAft>
                <a:spcPts val="0"/>
              </a:spcAft>
              <a:buClr>
                <a:schemeClr val="lt2"/>
              </a:buClr>
              <a:buSzPts val="1600"/>
              <a:buNone/>
              <a:defRPr sz="1600">
                <a:solidFill>
                  <a:schemeClr val="lt2"/>
                </a:solidFill>
              </a:defRPr>
            </a:lvl3pPr>
            <a:lvl4pPr lvl="3" algn="ctr" rtl="0">
              <a:lnSpc>
                <a:spcPct val="100000"/>
              </a:lnSpc>
              <a:spcBef>
                <a:spcPts val="0"/>
              </a:spcBef>
              <a:spcAft>
                <a:spcPts val="0"/>
              </a:spcAft>
              <a:buClr>
                <a:schemeClr val="lt2"/>
              </a:buClr>
              <a:buSzPts val="1600"/>
              <a:buNone/>
              <a:defRPr sz="1600">
                <a:solidFill>
                  <a:schemeClr val="lt2"/>
                </a:solidFill>
              </a:defRPr>
            </a:lvl4pPr>
            <a:lvl5pPr lvl="4" algn="ctr" rtl="0">
              <a:lnSpc>
                <a:spcPct val="100000"/>
              </a:lnSpc>
              <a:spcBef>
                <a:spcPts val="0"/>
              </a:spcBef>
              <a:spcAft>
                <a:spcPts val="0"/>
              </a:spcAft>
              <a:buClr>
                <a:schemeClr val="lt2"/>
              </a:buClr>
              <a:buSzPts val="1600"/>
              <a:buNone/>
              <a:defRPr sz="1600">
                <a:solidFill>
                  <a:schemeClr val="lt2"/>
                </a:solidFill>
              </a:defRPr>
            </a:lvl5pPr>
            <a:lvl6pPr lvl="5" algn="ctr" rtl="0">
              <a:lnSpc>
                <a:spcPct val="100000"/>
              </a:lnSpc>
              <a:spcBef>
                <a:spcPts val="0"/>
              </a:spcBef>
              <a:spcAft>
                <a:spcPts val="0"/>
              </a:spcAft>
              <a:buClr>
                <a:schemeClr val="lt2"/>
              </a:buClr>
              <a:buSzPts val="1600"/>
              <a:buNone/>
              <a:defRPr sz="1600">
                <a:solidFill>
                  <a:schemeClr val="lt2"/>
                </a:solidFill>
              </a:defRPr>
            </a:lvl6pPr>
            <a:lvl7pPr lvl="6" algn="ctr" rtl="0">
              <a:lnSpc>
                <a:spcPct val="100000"/>
              </a:lnSpc>
              <a:spcBef>
                <a:spcPts val="0"/>
              </a:spcBef>
              <a:spcAft>
                <a:spcPts val="0"/>
              </a:spcAft>
              <a:buClr>
                <a:schemeClr val="lt2"/>
              </a:buClr>
              <a:buSzPts val="1600"/>
              <a:buNone/>
              <a:defRPr sz="1600">
                <a:solidFill>
                  <a:schemeClr val="lt2"/>
                </a:solidFill>
              </a:defRPr>
            </a:lvl7pPr>
            <a:lvl8pPr lvl="7" algn="ctr" rtl="0">
              <a:lnSpc>
                <a:spcPct val="100000"/>
              </a:lnSpc>
              <a:spcBef>
                <a:spcPts val="0"/>
              </a:spcBef>
              <a:spcAft>
                <a:spcPts val="0"/>
              </a:spcAft>
              <a:buClr>
                <a:schemeClr val="lt2"/>
              </a:buClr>
              <a:buSzPts val="1600"/>
              <a:buNone/>
              <a:defRPr sz="1600">
                <a:solidFill>
                  <a:schemeClr val="lt2"/>
                </a:solidFill>
              </a:defRPr>
            </a:lvl8pPr>
            <a:lvl9pPr lvl="8" algn="ctr"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17" name="Google Shape;117;p13"/>
          <p:cNvSpPr txBox="1">
            <a:spLocks noGrp="1"/>
          </p:cNvSpPr>
          <p:nvPr>
            <p:ph type="title" idx="18"/>
          </p:nvPr>
        </p:nvSpPr>
        <p:spPr>
          <a:xfrm>
            <a:off x="6240900" y="3624304"/>
            <a:ext cx="2183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13"/>
          <p:cNvSpPr txBox="1">
            <a:spLocks noGrp="1"/>
          </p:cNvSpPr>
          <p:nvPr>
            <p:ph type="title" idx="19" hasCustomPrompt="1"/>
          </p:nvPr>
        </p:nvSpPr>
        <p:spPr>
          <a:xfrm>
            <a:off x="6827132" y="3232759"/>
            <a:ext cx="942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19" name="Google Shape;119;p13"/>
          <p:cNvSpPr txBox="1">
            <a:spLocks noGrp="1"/>
          </p:cNvSpPr>
          <p:nvPr>
            <p:ph type="subTitle" idx="20"/>
          </p:nvPr>
        </p:nvSpPr>
        <p:spPr>
          <a:xfrm>
            <a:off x="6240900" y="4152026"/>
            <a:ext cx="2183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600"/>
              <a:buNone/>
              <a:defRPr/>
            </a:lvl1pPr>
            <a:lvl2pPr lvl="1" algn="ctr" rtl="0">
              <a:lnSpc>
                <a:spcPct val="100000"/>
              </a:lnSpc>
              <a:spcBef>
                <a:spcPts val="0"/>
              </a:spcBef>
              <a:spcAft>
                <a:spcPts val="0"/>
              </a:spcAft>
              <a:buClr>
                <a:schemeClr val="lt2"/>
              </a:buClr>
              <a:buSzPts val="1600"/>
              <a:buNone/>
              <a:defRPr sz="1600">
                <a:solidFill>
                  <a:schemeClr val="lt2"/>
                </a:solidFill>
              </a:defRPr>
            </a:lvl2pPr>
            <a:lvl3pPr lvl="2" algn="ctr" rtl="0">
              <a:lnSpc>
                <a:spcPct val="100000"/>
              </a:lnSpc>
              <a:spcBef>
                <a:spcPts val="0"/>
              </a:spcBef>
              <a:spcAft>
                <a:spcPts val="0"/>
              </a:spcAft>
              <a:buClr>
                <a:schemeClr val="lt2"/>
              </a:buClr>
              <a:buSzPts val="1600"/>
              <a:buNone/>
              <a:defRPr sz="1600">
                <a:solidFill>
                  <a:schemeClr val="lt2"/>
                </a:solidFill>
              </a:defRPr>
            </a:lvl3pPr>
            <a:lvl4pPr lvl="3" algn="ctr" rtl="0">
              <a:lnSpc>
                <a:spcPct val="100000"/>
              </a:lnSpc>
              <a:spcBef>
                <a:spcPts val="0"/>
              </a:spcBef>
              <a:spcAft>
                <a:spcPts val="0"/>
              </a:spcAft>
              <a:buClr>
                <a:schemeClr val="lt2"/>
              </a:buClr>
              <a:buSzPts val="1600"/>
              <a:buNone/>
              <a:defRPr sz="1600">
                <a:solidFill>
                  <a:schemeClr val="lt2"/>
                </a:solidFill>
              </a:defRPr>
            </a:lvl4pPr>
            <a:lvl5pPr lvl="4" algn="ctr" rtl="0">
              <a:lnSpc>
                <a:spcPct val="100000"/>
              </a:lnSpc>
              <a:spcBef>
                <a:spcPts val="0"/>
              </a:spcBef>
              <a:spcAft>
                <a:spcPts val="0"/>
              </a:spcAft>
              <a:buClr>
                <a:schemeClr val="lt2"/>
              </a:buClr>
              <a:buSzPts val="1600"/>
              <a:buNone/>
              <a:defRPr sz="1600">
                <a:solidFill>
                  <a:schemeClr val="lt2"/>
                </a:solidFill>
              </a:defRPr>
            </a:lvl5pPr>
            <a:lvl6pPr lvl="5" algn="ctr" rtl="0">
              <a:lnSpc>
                <a:spcPct val="100000"/>
              </a:lnSpc>
              <a:spcBef>
                <a:spcPts val="0"/>
              </a:spcBef>
              <a:spcAft>
                <a:spcPts val="0"/>
              </a:spcAft>
              <a:buClr>
                <a:schemeClr val="lt2"/>
              </a:buClr>
              <a:buSzPts val="1600"/>
              <a:buNone/>
              <a:defRPr sz="1600">
                <a:solidFill>
                  <a:schemeClr val="lt2"/>
                </a:solidFill>
              </a:defRPr>
            </a:lvl6pPr>
            <a:lvl7pPr lvl="6" algn="ctr" rtl="0">
              <a:lnSpc>
                <a:spcPct val="100000"/>
              </a:lnSpc>
              <a:spcBef>
                <a:spcPts val="0"/>
              </a:spcBef>
              <a:spcAft>
                <a:spcPts val="0"/>
              </a:spcAft>
              <a:buClr>
                <a:schemeClr val="lt2"/>
              </a:buClr>
              <a:buSzPts val="1600"/>
              <a:buNone/>
              <a:defRPr sz="1600">
                <a:solidFill>
                  <a:schemeClr val="lt2"/>
                </a:solidFill>
              </a:defRPr>
            </a:lvl7pPr>
            <a:lvl8pPr lvl="7" algn="ctr" rtl="0">
              <a:lnSpc>
                <a:spcPct val="100000"/>
              </a:lnSpc>
              <a:spcBef>
                <a:spcPts val="0"/>
              </a:spcBef>
              <a:spcAft>
                <a:spcPts val="0"/>
              </a:spcAft>
              <a:buClr>
                <a:schemeClr val="lt2"/>
              </a:buClr>
              <a:buSzPts val="1600"/>
              <a:buNone/>
              <a:defRPr sz="1600">
                <a:solidFill>
                  <a:schemeClr val="lt2"/>
                </a:solidFill>
              </a:defRPr>
            </a:lvl8pPr>
            <a:lvl9pPr lvl="8" algn="ctr"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20" name="Google Shape;120;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32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21" name="Google Shape;121;p13"/>
          <p:cNvGrpSpPr/>
          <p:nvPr/>
        </p:nvGrpSpPr>
        <p:grpSpPr>
          <a:xfrm>
            <a:off x="713100" y="442056"/>
            <a:ext cx="7706069" cy="184842"/>
            <a:chOff x="2600575" y="-312369"/>
            <a:chExt cx="7706069" cy="184842"/>
          </a:xfrm>
        </p:grpSpPr>
        <p:sp>
          <p:nvSpPr>
            <p:cNvPr id="122" name="Google Shape;122;p13"/>
            <p:cNvSpPr/>
            <p:nvPr/>
          </p:nvSpPr>
          <p:spPr>
            <a:xfrm>
              <a:off x="2600575" y="-312369"/>
              <a:ext cx="181800" cy="181800"/>
            </a:xfrm>
            <a:prstGeom prst="star4">
              <a:avLst>
                <a:gd name="adj" fmla="val 0"/>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10124844" y="-309327"/>
              <a:ext cx="181800" cy="181800"/>
            </a:xfrm>
            <a:prstGeom prst="star4">
              <a:avLst>
                <a:gd name="adj" fmla="val 0"/>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3">
    <p:bg>
      <p:bgPr>
        <a:solidFill>
          <a:schemeClr val="lt2"/>
        </a:solidFill>
        <a:effectLst/>
      </p:bgPr>
    </p:bg>
    <p:spTree>
      <p:nvGrpSpPr>
        <p:cNvPr id="1" name="Shape 124"/>
        <p:cNvGrpSpPr/>
        <p:nvPr/>
      </p:nvGrpSpPr>
      <p:grpSpPr>
        <a:xfrm>
          <a:off x="0" y="0"/>
          <a:ext cx="0" cy="0"/>
          <a:chOff x="0" y="0"/>
          <a:chExt cx="0" cy="0"/>
        </a:xfrm>
      </p:grpSpPr>
      <p:sp>
        <p:nvSpPr>
          <p:cNvPr id="125" name="Google Shape;125;p14"/>
          <p:cNvSpPr/>
          <p:nvPr/>
        </p:nvSpPr>
        <p:spPr>
          <a:xfrm>
            <a:off x="358665" y="239644"/>
            <a:ext cx="8430000" cy="4666200"/>
          </a:xfrm>
          <a:prstGeom prst="roundRect">
            <a:avLst>
              <a:gd name="adj" fmla="val 4973"/>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txBox="1">
            <a:spLocks noGrp="1"/>
          </p:cNvSpPr>
          <p:nvPr>
            <p:ph type="title"/>
          </p:nvPr>
        </p:nvSpPr>
        <p:spPr>
          <a:xfrm>
            <a:off x="3485402" y="1754650"/>
            <a:ext cx="4824300" cy="101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45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27" name="Google Shape;127;p14"/>
          <p:cNvSpPr txBox="1">
            <a:spLocks noGrp="1"/>
          </p:cNvSpPr>
          <p:nvPr>
            <p:ph type="title" idx="2" hasCustomPrompt="1"/>
          </p:nvPr>
        </p:nvSpPr>
        <p:spPr>
          <a:xfrm>
            <a:off x="830823" y="1711248"/>
            <a:ext cx="2209500" cy="1726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8" name="Google Shape;128;p14"/>
          <p:cNvSpPr txBox="1">
            <a:spLocks noGrp="1"/>
          </p:cNvSpPr>
          <p:nvPr>
            <p:ph type="subTitle" idx="1"/>
          </p:nvPr>
        </p:nvSpPr>
        <p:spPr>
          <a:xfrm>
            <a:off x="4137452" y="2924643"/>
            <a:ext cx="3520200" cy="40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grpSp>
        <p:nvGrpSpPr>
          <p:cNvPr id="129" name="Google Shape;129;p14"/>
          <p:cNvGrpSpPr/>
          <p:nvPr/>
        </p:nvGrpSpPr>
        <p:grpSpPr>
          <a:xfrm>
            <a:off x="713100" y="445025"/>
            <a:ext cx="590726" cy="108000"/>
            <a:chOff x="713175" y="723975"/>
            <a:chExt cx="590726" cy="108000"/>
          </a:xfrm>
        </p:grpSpPr>
        <p:sp>
          <p:nvSpPr>
            <p:cNvPr id="130" name="Google Shape;130;p14"/>
            <p:cNvSpPr/>
            <p:nvPr/>
          </p:nvSpPr>
          <p:spPr>
            <a:xfrm>
              <a:off x="713175" y="723975"/>
              <a:ext cx="108000" cy="10800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874084" y="723975"/>
              <a:ext cx="108000" cy="108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1034992" y="723975"/>
              <a:ext cx="108000" cy="108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1195901" y="723975"/>
              <a:ext cx="108000" cy="108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13_1">
    <p:bg>
      <p:bgPr>
        <a:solidFill>
          <a:schemeClr val="lt2"/>
        </a:solidFill>
        <a:effectLst/>
      </p:bgPr>
    </p:bg>
    <p:spTree>
      <p:nvGrpSpPr>
        <p:cNvPr id="1" name="Shape 134"/>
        <p:cNvGrpSpPr/>
        <p:nvPr/>
      </p:nvGrpSpPr>
      <p:grpSpPr>
        <a:xfrm>
          <a:off x="0" y="0"/>
          <a:ext cx="0" cy="0"/>
          <a:chOff x="0" y="0"/>
          <a:chExt cx="0" cy="0"/>
        </a:xfrm>
      </p:grpSpPr>
      <p:sp>
        <p:nvSpPr>
          <p:cNvPr id="135" name="Google Shape;135;p15"/>
          <p:cNvSpPr/>
          <p:nvPr/>
        </p:nvSpPr>
        <p:spPr>
          <a:xfrm>
            <a:off x="358665" y="239644"/>
            <a:ext cx="8430000" cy="4666200"/>
          </a:xfrm>
          <a:prstGeom prst="roundRect">
            <a:avLst>
              <a:gd name="adj" fmla="val 4973"/>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txBox="1">
            <a:spLocks noGrp="1"/>
          </p:cNvSpPr>
          <p:nvPr>
            <p:ph type="title"/>
          </p:nvPr>
        </p:nvSpPr>
        <p:spPr>
          <a:xfrm flipH="1">
            <a:off x="838001" y="1754650"/>
            <a:ext cx="4824300" cy="101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45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37" name="Google Shape;137;p15"/>
          <p:cNvSpPr txBox="1">
            <a:spLocks noGrp="1"/>
          </p:cNvSpPr>
          <p:nvPr>
            <p:ph type="title" idx="2" hasCustomPrompt="1"/>
          </p:nvPr>
        </p:nvSpPr>
        <p:spPr>
          <a:xfrm flipH="1">
            <a:off x="6107379" y="1711248"/>
            <a:ext cx="2209500" cy="1726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8" name="Google Shape;138;p15"/>
          <p:cNvSpPr txBox="1">
            <a:spLocks noGrp="1"/>
          </p:cNvSpPr>
          <p:nvPr>
            <p:ph type="subTitle" idx="1"/>
          </p:nvPr>
        </p:nvSpPr>
        <p:spPr>
          <a:xfrm flipH="1">
            <a:off x="1490051" y="2924643"/>
            <a:ext cx="3520200" cy="40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grpSp>
        <p:nvGrpSpPr>
          <p:cNvPr id="139" name="Google Shape;139;p15"/>
          <p:cNvGrpSpPr/>
          <p:nvPr/>
        </p:nvGrpSpPr>
        <p:grpSpPr>
          <a:xfrm>
            <a:off x="713100" y="445025"/>
            <a:ext cx="590726" cy="108000"/>
            <a:chOff x="713175" y="723975"/>
            <a:chExt cx="590726" cy="108000"/>
          </a:xfrm>
        </p:grpSpPr>
        <p:sp>
          <p:nvSpPr>
            <p:cNvPr id="140" name="Google Shape;140;p15"/>
            <p:cNvSpPr/>
            <p:nvPr/>
          </p:nvSpPr>
          <p:spPr>
            <a:xfrm>
              <a:off x="713175" y="723975"/>
              <a:ext cx="108000" cy="10800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874084" y="723975"/>
              <a:ext cx="108000" cy="108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1034992" y="723975"/>
              <a:ext cx="108000" cy="108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1195901" y="723975"/>
              <a:ext cx="108000" cy="108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CUSTOM_4_1_1_1">
    <p:spTree>
      <p:nvGrpSpPr>
        <p:cNvPr id="1" name="Shape 211"/>
        <p:cNvGrpSpPr/>
        <p:nvPr/>
      </p:nvGrpSpPr>
      <p:grpSpPr>
        <a:xfrm>
          <a:off x="0" y="0"/>
          <a:ext cx="0" cy="0"/>
          <a:chOff x="0" y="0"/>
          <a:chExt cx="0" cy="0"/>
        </a:xfrm>
      </p:grpSpPr>
      <p:grpSp>
        <p:nvGrpSpPr>
          <p:cNvPr id="212" name="Google Shape;212;p22"/>
          <p:cNvGrpSpPr/>
          <p:nvPr/>
        </p:nvGrpSpPr>
        <p:grpSpPr>
          <a:xfrm>
            <a:off x="338575" y="238644"/>
            <a:ext cx="8457300" cy="4666200"/>
            <a:chOff x="338575" y="238644"/>
            <a:chExt cx="8457300" cy="4666200"/>
          </a:xfrm>
        </p:grpSpPr>
        <p:sp>
          <p:nvSpPr>
            <p:cNvPr id="213" name="Google Shape;213;p22"/>
            <p:cNvSpPr/>
            <p:nvPr/>
          </p:nvSpPr>
          <p:spPr>
            <a:xfrm>
              <a:off x="351128" y="238644"/>
              <a:ext cx="8430000" cy="4666200"/>
            </a:xfrm>
            <a:prstGeom prst="roundRect">
              <a:avLst>
                <a:gd name="adj" fmla="val 4973"/>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4" name="Google Shape;214;p22"/>
            <p:cNvCxnSpPr/>
            <p:nvPr/>
          </p:nvCxnSpPr>
          <p:spPr>
            <a:xfrm>
              <a:off x="338575" y="972500"/>
              <a:ext cx="8457300" cy="0"/>
            </a:xfrm>
            <a:prstGeom prst="straightConnector1">
              <a:avLst/>
            </a:prstGeom>
            <a:noFill/>
            <a:ln w="28575" cap="flat" cmpd="sng">
              <a:solidFill>
                <a:schemeClr val="lt2"/>
              </a:solidFill>
              <a:prstDash val="solid"/>
              <a:round/>
              <a:headEnd type="none" w="med" len="med"/>
              <a:tailEnd type="none" w="med" len="med"/>
            </a:ln>
          </p:spPr>
        </p:cxnSp>
      </p:grpSp>
      <p:sp>
        <p:nvSpPr>
          <p:cNvPr id="215" name="Google Shape;215;p22"/>
          <p:cNvSpPr txBox="1">
            <a:spLocks noGrp="1"/>
          </p:cNvSpPr>
          <p:nvPr>
            <p:ph type="subTitle" idx="1"/>
          </p:nvPr>
        </p:nvSpPr>
        <p:spPr>
          <a:xfrm>
            <a:off x="713100" y="1767950"/>
            <a:ext cx="4278600" cy="1898700"/>
          </a:xfrm>
          <a:prstGeom prst="rect">
            <a:avLst/>
          </a:prstGeom>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16" name="Google Shape;216;p22"/>
          <p:cNvSpPr txBox="1">
            <a:spLocks noGrp="1"/>
          </p:cNvSpPr>
          <p:nvPr>
            <p:ph type="title"/>
          </p:nvPr>
        </p:nvSpPr>
        <p:spPr>
          <a:xfrm>
            <a:off x="720000" y="445025"/>
            <a:ext cx="77040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17" name="Google Shape;217;p22"/>
          <p:cNvGrpSpPr/>
          <p:nvPr/>
        </p:nvGrpSpPr>
        <p:grpSpPr>
          <a:xfrm>
            <a:off x="713100" y="445025"/>
            <a:ext cx="590726" cy="108000"/>
            <a:chOff x="713175" y="723975"/>
            <a:chExt cx="590726" cy="108000"/>
          </a:xfrm>
        </p:grpSpPr>
        <p:sp>
          <p:nvSpPr>
            <p:cNvPr id="218" name="Google Shape;218;p22"/>
            <p:cNvSpPr/>
            <p:nvPr/>
          </p:nvSpPr>
          <p:spPr>
            <a:xfrm>
              <a:off x="713175" y="723975"/>
              <a:ext cx="108000" cy="108000"/>
            </a:xfrm>
            <a:prstGeom prst="rect">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874084" y="723975"/>
              <a:ext cx="108000" cy="108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1034992" y="723975"/>
              <a:ext cx="108000" cy="108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1195901" y="723975"/>
              <a:ext cx="108000" cy="108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3200"/>
              <a:buFont typeface="Orbitron"/>
              <a:buNone/>
              <a:defRPr sz="3200" b="1">
                <a:solidFill>
                  <a:schemeClr val="lt2"/>
                </a:solidFill>
                <a:latin typeface="Orbitron"/>
                <a:ea typeface="Orbitron"/>
                <a:cs typeface="Orbitron"/>
                <a:sym typeface="Orbitron"/>
              </a:defRPr>
            </a:lvl1pPr>
            <a:lvl2pPr lvl="1" rtl="0">
              <a:spcBef>
                <a:spcPts val="0"/>
              </a:spcBef>
              <a:spcAft>
                <a:spcPts val="0"/>
              </a:spcAft>
              <a:buClr>
                <a:schemeClr val="lt2"/>
              </a:buClr>
              <a:buSzPts val="3500"/>
              <a:buFont typeface="Cuprum"/>
              <a:buNone/>
              <a:defRPr sz="3500" b="1">
                <a:solidFill>
                  <a:schemeClr val="lt2"/>
                </a:solidFill>
                <a:latin typeface="Cuprum"/>
                <a:ea typeface="Cuprum"/>
                <a:cs typeface="Cuprum"/>
                <a:sym typeface="Cuprum"/>
              </a:defRPr>
            </a:lvl2pPr>
            <a:lvl3pPr lvl="2" rtl="0">
              <a:spcBef>
                <a:spcPts val="0"/>
              </a:spcBef>
              <a:spcAft>
                <a:spcPts val="0"/>
              </a:spcAft>
              <a:buClr>
                <a:schemeClr val="lt2"/>
              </a:buClr>
              <a:buSzPts val="3500"/>
              <a:buFont typeface="Cuprum"/>
              <a:buNone/>
              <a:defRPr sz="3500" b="1">
                <a:solidFill>
                  <a:schemeClr val="lt2"/>
                </a:solidFill>
                <a:latin typeface="Cuprum"/>
                <a:ea typeface="Cuprum"/>
                <a:cs typeface="Cuprum"/>
                <a:sym typeface="Cuprum"/>
              </a:defRPr>
            </a:lvl3pPr>
            <a:lvl4pPr lvl="3" rtl="0">
              <a:spcBef>
                <a:spcPts val="0"/>
              </a:spcBef>
              <a:spcAft>
                <a:spcPts val="0"/>
              </a:spcAft>
              <a:buClr>
                <a:schemeClr val="lt2"/>
              </a:buClr>
              <a:buSzPts val="3500"/>
              <a:buFont typeface="Cuprum"/>
              <a:buNone/>
              <a:defRPr sz="3500" b="1">
                <a:solidFill>
                  <a:schemeClr val="lt2"/>
                </a:solidFill>
                <a:latin typeface="Cuprum"/>
                <a:ea typeface="Cuprum"/>
                <a:cs typeface="Cuprum"/>
                <a:sym typeface="Cuprum"/>
              </a:defRPr>
            </a:lvl4pPr>
            <a:lvl5pPr lvl="4" rtl="0">
              <a:spcBef>
                <a:spcPts val="0"/>
              </a:spcBef>
              <a:spcAft>
                <a:spcPts val="0"/>
              </a:spcAft>
              <a:buClr>
                <a:schemeClr val="lt2"/>
              </a:buClr>
              <a:buSzPts val="3500"/>
              <a:buFont typeface="Cuprum"/>
              <a:buNone/>
              <a:defRPr sz="3500" b="1">
                <a:solidFill>
                  <a:schemeClr val="lt2"/>
                </a:solidFill>
                <a:latin typeface="Cuprum"/>
                <a:ea typeface="Cuprum"/>
                <a:cs typeface="Cuprum"/>
                <a:sym typeface="Cuprum"/>
              </a:defRPr>
            </a:lvl5pPr>
            <a:lvl6pPr lvl="5" rtl="0">
              <a:spcBef>
                <a:spcPts val="0"/>
              </a:spcBef>
              <a:spcAft>
                <a:spcPts val="0"/>
              </a:spcAft>
              <a:buClr>
                <a:schemeClr val="lt2"/>
              </a:buClr>
              <a:buSzPts val="3500"/>
              <a:buFont typeface="Cuprum"/>
              <a:buNone/>
              <a:defRPr sz="3500" b="1">
                <a:solidFill>
                  <a:schemeClr val="lt2"/>
                </a:solidFill>
                <a:latin typeface="Cuprum"/>
                <a:ea typeface="Cuprum"/>
                <a:cs typeface="Cuprum"/>
                <a:sym typeface="Cuprum"/>
              </a:defRPr>
            </a:lvl6pPr>
            <a:lvl7pPr lvl="6" rtl="0">
              <a:spcBef>
                <a:spcPts val="0"/>
              </a:spcBef>
              <a:spcAft>
                <a:spcPts val="0"/>
              </a:spcAft>
              <a:buClr>
                <a:schemeClr val="lt2"/>
              </a:buClr>
              <a:buSzPts val="3500"/>
              <a:buFont typeface="Cuprum"/>
              <a:buNone/>
              <a:defRPr sz="3500" b="1">
                <a:solidFill>
                  <a:schemeClr val="lt2"/>
                </a:solidFill>
                <a:latin typeface="Cuprum"/>
                <a:ea typeface="Cuprum"/>
                <a:cs typeface="Cuprum"/>
                <a:sym typeface="Cuprum"/>
              </a:defRPr>
            </a:lvl7pPr>
            <a:lvl8pPr lvl="7" rtl="0">
              <a:spcBef>
                <a:spcPts val="0"/>
              </a:spcBef>
              <a:spcAft>
                <a:spcPts val="0"/>
              </a:spcAft>
              <a:buClr>
                <a:schemeClr val="lt2"/>
              </a:buClr>
              <a:buSzPts val="3500"/>
              <a:buFont typeface="Cuprum"/>
              <a:buNone/>
              <a:defRPr sz="3500" b="1">
                <a:solidFill>
                  <a:schemeClr val="lt2"/>
                </a:solidFill>
                <a:latin typeface="Cuprum"/>
                <a:ea typeface="Cuprum"/>
                <a:cs typeface="Cuprum"/>
                <a:sym typeface="Cuprum"/>
              </a:defRPr>
            </a:lvl8pPr>
            <a:lvl9pPr lvl="8" rtl="0">
              <a:spcBef>
                <a:spcPts val="0"/>
              </a:spcBef>
              <a:spcAft>
                <a:spcPts val="0"/>
              </a:spcAft>
              <a:buClr>
                <a:schemeClr val="lt2"/>
              </a:buClr>
              <a:buSzPts val="3500"/>
              <a:buFont typeface="Cuprum"/>
              <a:buNone/>
              <a:defRPr sz="3500" b="1">
                <a:solidFill>
                  <a:schemeClr val="lt2"/>
                </a:solidFill>
                <a:latin typeface="Cuprum"/>
                <a:ea typeface="Cuprum"/>
                <a:cs typeface="Cuprum"/>
                <a:sym typeface="Cuprum"/>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1pPr>
            <a:lvl2pPr marL="914400" lvl="1"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2pPr>
            <a:lvl3pPr marL="1371600" lvl="2"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3pPr>
            <a:lvl4pPr marL="1828800" lvl="3"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4pPr>
            <a:lvl5pPr marL="2286000" lvl="4"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5pPr>
            <a:lvl6pPr marL="2743200" lvl="5"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6pPr>
            <a:lvl7pPr marL="3200400" lvl="6"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7pPr>
            <a:lvl8pPr marL="3657600" lvl="7"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8pPr>
            <a:lvl9pPr marL="4114800" lvl="8"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0" r:id="rId7"/>
    <p:sldLayoutId id="2147483661" r:id="rId8"/>
    <p:sldLayoutId id="2147483668" r:id="rId9"/>
    <p:sldLayoutId id="2147483678" r:id="rId10"/>
    <p:sldLayoutId id="2147483679" r:id="rId11"/>
    <p:sldLayoutId id="214748368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3.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6.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3.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3.png"/><Relationship Id="rId7"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9.png"/><Relationship Id="rId9" Type="http://schemas.openxmlformats.org/officeDocument/2006/relationships/image" Target="../media/image31.png"/></Relationships>
</file>

<file path=ppt/slides/_rels/slide1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3.png"/><Relationship Id="rId7"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8" Type="http://schemas.openxmlformats.org/officeDocument/2006/relationships/hyperlink" Target="https://iq.opengenus.org/inception-v3-model-architecture/" TargetMode="External"/><Relationship Id="rId13" Type="http://schemas.openxmlformats.org/officeDocument/2006/relationships/hyperlink" Target="https://towardsdatascience.com/a-guide-to-an-efficient-way-to-build-neural-network-architectures-part-ii-hyper-parameter-42efca01e5d7" TargetMode="External"/><Relationship Id="rId3" Type="http://schemas.openxmlformats.org/officeDocument/2006/relationships/hyperlink" Target="https://www.cs.toronto.edu/~kriz/cifar.html" TargetMode="External"/><Relationship Id="rId7" Type="http://schemas.openxmlformats.org/officeDocument/2006/relationships/hyperlink" Target="https://viso.ai/deep-learning/vgg-very-deep-convolutional-networks/" TargetMode="External"/><Relationship Id="rId12" Type="http://schemas.openxmlformats.org/officeDocument/2006/relationships/hyperlink" Target="https://pub.towardsai.net/what-is-the-effect-of-batch-size-on-model-learning-196414284add"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s://www.analyticsvidhya.com/blog/2021/03/the-architecture-of-lenet-5/#:~:text=What%20is%20Lenet5%3F,handwritten%20and%20machine%2Dprinted%20characters" TargetMode="External"/><Relationship Id="rId11" Type="http://schemas.openxmlformats.org/officeDocument/2006/relationships/hyperlink" Target="https://towardsdatascience.com/how-to-choose-the-best-keras-pre-trained-model-for-image-classification-b850ca4428d4" TargetMode="External"/><Relationship Id="rId5" Type="http://schemas.openxmlformats.org/officeDocument/2006/relationships/hyperlink" Target="https://www.geeksforgeeks.org/understanding-googlenet-model-cnn-architecture/" TargetMode="External"/><Relationship Id="rId10" Type="http://schemas.openxmlformats.org/officeDocument/2006/relationships/hyperlink" Target="https://www.kaggle.com/code/blurredmachine/alexnet-architecture-a-complete-guide" TargetMode="External"/><Relationship Id="rId4" Type="http://schemas.openxmlformats.org/officeDocument/2006/relationships/hyperlink" Target="https://towardsdatascience.com/baseline-models-your-guide-for-model-building-1ec3aa244b8d#:~:text=Overall%2C%20a%20baseline%20model%20is,is%20always%20the%20baseline%20model" TargetMode="External"/><Relationship Id="rId9" Type="http://schemas.openxmlformats.org/officeDocument/2006/relationships/hyperlink" Target="https://medium.com/@AnasBrital98/inception-v3-cnn-architecture-explained-691cfb7bba0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5"/>
        <p:cNvGrpSpPr/>
        <p:nvPr/>
      </p:nvGrpSpPr>
      <p:grpSpPr>
        <a:xfrm>
          <a:off x="0" y="0"/>
          <a:ext cx="0" cy="0"/>
          <a:chOff x="0" y="0"/>
          <a:chExt cx="0" cy="0"/>
        </a:xfrm>
      </p:grpSpPr>
      <p:sp>
        <p:nvSpPr>
          <p:cNvPr id="446" name="Google Shape;446;p38"/>
          <p:cNvSpPr/>
          <p:nvPr/>
        </p:nvSpPr>
        <p:spPr>
          <a:xfrm>
            <a:off x="1990050" y="3582995"/>
            <a:ext cx="5163900" cy="540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nvGrpSpPr>
          <p:cNvPr id="447" name="Google Shape;447;p38"/>
          <p:cNvGrpSpPr/>
          <p:nvPr/>
        </p:nvGrpSpPr>
        <p:grpSpPr>
          <a:xfrm>
            <a:off x="2524375" y="3762250"/>
            <a:ext cx="4088650" cy="181800"/>
            <a:chOff x="2600575" y="3762250"/>
            <a:chExt cx="4088650" cy="181800"/>
          </a:xfrm>
        </p:grpSpPr>
        <p:sp>
          <p:nvSpPr>
            <p:cNvPr id="448" name="Google Shape;448;p38"/>
            <p:cNvSpPr/>
            <p:nvPr/>
          </p:nvSpPr>
          <p:spPr>
            <a:xfrm>
              <a:off x="2600575" y="3762250"/>
              <a:ext cx="181800" cy="181800"/>
            </a:xfrm>
            <a:prstGeom prst="star4">
              <a:avLst>
                <a:gd name="adj" fmla="val 0"/>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6507425" y="3762250"/>
              <a:ext cx="181800" cy="181800"/>
            </a:xfrm>
            <a:prstGeom prst="star4">
              <a:avLst>
                <a:gd name="adj" fmla="val 0"/>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38"/>
          <p:cNvSpPr txBox="1">
            <a:spLocks noGrp="1"/>
          </p:cNvSpPr>
          <p:nvPr>
            <p:ph type="subTitle" idx="1"/>
          </p:nvPr>
        </p:nvSpPr>
        <p:spPr>
          <a:xfrm>
            <a:off x="2677921" y="3615250"/>
            <a:ext cx="37893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BENJAMIN SENG</a:t>
            </a:r>
            <a:endParaRPr dirty="0"/>
          </a:p>
        </p:txBody>
      </p:sp>
      <p:sp>
        <p:nvSpPr>
          <p:cNvPr id="451" name="Google Shape;451;p38"/>
          <p:cNvSpPr txBox="1">
            <a:spLocks noGrp="1"/>
          </p:cNvSpPr>
          <p:nvPr>
            <p:ph type="ctrTitle"/>
          </p:nvPr>
        </p:nvSpPr>
        <p:spPr>
          <a:xfrm>
            <a:off x="1298494" y="1191344"/>
            <a:ext cx="6581100" cy="219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Deep Learning &amp; Object Recognition </a:t>
            </a:r>
            <a:br>
              <a:rPr lang="en" sz="4800" dirty="0">
                <a:solidFill>
                  <a:schemeClr val="dk2"/>
                </a:solidFill>
              </a:rPr>
            </a:br>
            <a:r>
              <a:rPr lang="en" sz="5400" b="1" dirty="0">
                <a:solidFill>
                  <a:schemeClr val="dk2"/>
                </a:solidFill>
                <a:latin typeface="Orbitron"/>
                <a:ea typeface="Orbitron"/>
                <a:cs typeface="Orbitron"/>
                <a:sym typeface="Orbitron"/>
              </a:rPr>
              <a:t> </a:t>
            </a:r>
            <a:endParaRPr sz="4800" b="1" dirty="0">
              <a:solidFill>
                <a:schemeClr val="dk2"/>
              </a:solidFill>
              <a:latin typeface="Orbitron"/>
              <a:ea typeface="Orbitron"/>
              <a:cs typeface="Orbitron"/>
              <a:sym typeface="Orbitron"/>
            </a:endParaRPr>
          </a:p>
        </p:txBody>
      </p:sp>
      <p:sp>
        <p:nvSpPr>
          <p:cNvPr id="452" name="Google Shape;452;p38"/>
          <p:cNvSpPr/>
          <p:nvPr/>
        </p:nvSpPr>
        <p:spPr>
          <a:xfrm>
            <a:off x="2457145" y="2675061"/>
            <a:ext cx="4221414" cy="540300"/>
          </a:xfrm>
          <a:prstGeom prst="rect">
            <a:avLst/>
          </a:prstGeom>
        </p:spPr>
        <p:txBody>
          <a:bodyPr>
            <a:prstTxWarp prst="textPlain">
              <a:avLst/>
            </a:prstTxWarp>
          </a:bodyPr>
          <a:lstStyle/>
          <a:p>
            <a:pPr lvl="0" algn="ctr"/>
            <a:r>
              <a:rPr b="0" i="0" dirty="0">
                <a:ln w="19050" cap="flat" cmpd="sng">
                  <a:solidFill>
                    <a:schemeClr val="lt2"/>
                  </a:solidFill>
                  <a:prstDash val="solid"/>
                  <a:round/>
                  <a:headEnd type="none" w="sm" len="sm"/>
                  <a:tailEnd type="none" w="sm" len="sm"/>
                </a:ln>
                <a:noFill/>
                <a:latin typeface="Orbitron;900"/>
              </a:rPr>
              <a:t>P</a:t>
            </a:r>
            <a:r>
              <a:rPr lang="en-SG" b="0" i="0" dirty="0">
                <a:ln w="19050" cap="flat" cmpd="sng">
                  <a:solidFill>
                    <a:schemeClr val="lt2"/>
                  </a:solidFill>
                  <a:prstDash val="solid"/>
                  <a:round/>
                  <a:headEnd type="none" w="sm" len="sm"/>
                  <a:tailEnd type="none" w="sm" len="sm"/>
                </a:ln>
                <a:noFill/>
                <a:latin typeface="Orbitron;900"/>
              </a:rPr>
              <a:t>R</a:t>
            </a:r>
            <a:r>
              <a:rPr b="0" i="0" dirty="0">
                <a:ln w="19050" cap="flat" cmpd="sng">
                  <a:solidFill>
                    <a:schemeClr val="lt2"/>
                  </a:solidFill>
                  <a:prstDash val="solid"/>
                  <a:round/>
                  <a:headEnd type="none" w="sm" len="sm"/>
                  <a:tailEnd type="none" w="sm" len="sm"/>
                </a:ln>
                <a:noFill/>
                <a:latin typeface="Orbitron;900"/>
              </a:rPr>
              <a:t>OJECT</a:t>
            </a:r>
          </a:p>
        </p:txBody>
      </p:sp>
      <p:sp>
        <p:nvSpPr>
          <p:cNvPr id="453" name="Google Shape;453;p38"/>
          <p:cNvSpPr txBox="1"/>
          <p:nvPr/>
        </p:nvSpPr>
        <p:spPr>
          <a:xfrm>
            <a:off x="617925" y="4516775"/>
            <a:ext cx="1268425" cy="18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lt2"/>
                </a:solidFill>
                <a:latin typeface="Orbitron"/>
                <a:ea typeface="Orbitron"/>
                <a:cs typeface="Orbitron"/>
                <a:sym typeface="Orbitron"/>
              </a:rPr>
              <a:t>Here we go…</a:t>
            </a:r>
            <a:endParaRPr sz="1000" dirty="0">
              <a:solidFill>
                <a:schemeClr val="lt2"/>
              </a:solidFill>
              <a:latin typeface="Orbitron"/>
              <a:ea typeface="Orbitron"/>
              <a:cs typeface="Orbitron"/>
              <a:sym typeface="Orbitron"/>
            </a:endParaRPr>
          </a:p>
        </p:txBody>
      </p:sp>
      <p:grpSp>
        <p:nvGrpSpPr>
          <p:cNvPr id="454" name="Google Shape;454;p38"/>
          <p:cNvGrpSpPr/>
          <p:nvPr/>
        </p:nvGrpSpPr>
        <p:grpSpPr>
          <a:xfrm>
            <a:off x="7757823" y="452808"/>
            <a:ext cx="656700" cy="656686"/>
            <a:chOff x="8030050" y="2613550"/>
            <a:chExt cx="1147475" cy="1147450"/>
          </a:xfrm>
        </p:grpSpPr>
        <p:sp>
          <p:nvSpPr>
            <p:cNvPr id="455" name="Google Shape;455;p38"/>
            <p:cNvSpPr/>
            <p:nvPr/>
          </p:nvSpPr>
          <p:spPr>
            <a:xfrm>
              <a:off x="8030050" y="2613550"/>
              <a:ext cx="1147475" cy="1147450"/>
            </a:xfrm>
            <a:custGeom>
              <a:avLst/>
              <a:gdLst/>
              <a:ahLst/>
              <a:cxnLst/>
              <a:rect l="l" t="t" r="r" b="b"/>
              <a:pathLst>
                <a:path w="45899" h="45898" extrusionOk="0">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8030050" y="2613550"/>
              <a:ext cx="1147475" cy="1147450"/>
            </a:xfrm>
            <a:custGeom>
              <a:avLst/>
              <a:gdLst/>
              <a:ahLst/>
              <a:cxnLst/>
              <a:rect l="l" t="t" r="r" b="b"/>
              <a:pathLst>
                <a:path w="45899" h="45898" extrusionOk="0">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a:off x="8143275" y="2613550"/>
              <a:ext cx="923300" cy="1147450"/>
            </a:xfrm>
            <a:custGeom>
              <a:avLst/>
              <a:gdLst/>
              <a:ahLst/>
              <a:cxnLst/>
              <a:rect l="l" t="t" r="r" b="b"/>
              <a:pathLst>
                <a:path w="36932" h="45898" extrusionOk="0">
                  <a:moveTo>
                    <a:pt x="18451" y="45898"/>
                  </a:moveTo>
                  <a:cubicBezTo>
                    <a:pt x="8268" y="45898"/>
                    <a:pt x="1" y="35594"/>
                    <a:pt x="1" y="22949"/>
                  </a:cubicBezTo>
                  <a:cubicBezTo>
                    <a:pt x="1" y="10305"/>
                    <a:pt x="8268" y="1"/>
                    <a:pt x="18451" y="1"/>
                  </a:cubicBezTo>
                  <a:cubicBezTo>
                    <a:pt x="28633" y="1"/>
                    <a:pt x="36931" y="10305"/>
                    <a:pt x="36931" y="22949"/>
                  </a:cubicBezTo>
                  <a:cubicBezTo>
                    <a:pt x="36931" y="35594"/>
                    <a:pt x="28633" y="45898"/>
                    <a:pt x="18451" y="45898"/>
                  </a:cubicBezTo>
                  <a:close/>
                  <a:moveTo>
                    <a:pt x="18451" y="396"/>
                  </a:moveTo>
                  <a:cubicBezTo>
                    <a:pt x="8481" y="396"/>
                    <a:pt x="365" y="10487"/>
                    <a:pt x="365" y="22949"/>
                  </a:cubicBezTo>
                  <a:cubicBezTo>
                    <a:pt x="365" y="35381"/>
                    <a:pt x="8451" y="45533"/>
                    <a:pt x="18451" y="45533"/>
                  </a:cubicBezTo>
                  <a:cubicBezTo>
                    <a:pt x="28420" y="45533"/>
                    <a:pt x="36536" y="35411"/>
                    <a:pt x="36536" y="22949"/>
                  </a:cubicBezTo>
                  <a:cubicBezTo>
                    <a:pt x="36506" y="10517"/>
                    <a:pt x="28420" y="396"/>
                    <a:pt x="18451" y="396"/>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8242825" y="2613550"/>
              <a:ext cx="724950" cy="1147450"/>
            </a:xfrm>
            <a:custGeom>
              <a:avLst/>
              <a:gdLst/>
              <a:ahLst/>
              <a:cxnLst/>
              <a:rect l="l" t="t" r="r" b="b"/>
              <a:pathLst>
                <a:path w="28998" h="45898" extrusionOk="0">
                  <a:moveTo>
                    <a:pt x="14469" y="45898"/>
                  </a:moveTo>
                  <a:cubicBezTo>
                    <a:pt x="6505" y="45898"/>
                    <a:pt x="0" y="35594"/>
                    <a:pt x="0" y="22949"/>
                  </a:cubicBezTo>
                  <a:cubicBezTo>
                    <a:pt x="0" y="10305"/>
                    <a:pt x="6505" y="1"/>
                    <a:pt x="14469" y="1"/>
                  </a:cubicBezTo>
                  <a:cubicBezTo>
                    <a:pt x="22463" y="1"/>
                    <a:pt x="28937" y="10305"/>
                    <a:pt x="28937" y="22949"/>
                  </a:cubicBezTo>
                  <a:cubicBezTo>
                    <a:pt x="28998" y="35594"/>
                    <a:pt x="22493" y="45898"/>
                    <a:pt x="14469" y="45898"/>
                  </a:cubicBezTo>
                  <a:close/>
                  <a:moveTo>
                    <a:pt x="14469" y="396"/>
                  </a:moveTo>
                  <a:cubicBezTo>
                    <a:pt x="6687" y="396"/>
                    <a:pt x="365" y="10487"/>
                    <a:pt x="365" y="22949"/>
                  </a:cubicBezTo>
                  <a:cubicBezTo>
                    <a:pt x="365" y="35381"/>
                    <a:pt x="6687" y="45533"/>
                    <a:pt x="14469" y="45533"/>
                  </a:cubicBezTo>
                  <a:cubicBezTo>
                    <a:pt x="22250" y="45533"/>
                    <a:pt x="28572" y="35411"/>
                    <a:pt x="28572" y="22949"/>
                  </a:cubicBezTo>
                  <a:cubicBezTo>
                    <a:pt x="28603" y="10517"/>
                    <a:pt x="22250" y="396"/>
                    <a:pt x="14469" y="396"/>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8327175" y="2613550"/>
              <a:ext cx="558550" cy="1147450"/>
            </a:xfrm>
            <a:custGeom>
              <a:avLst/>
              <a:gdLst/>
              <a:ahLst/>
              <a:cxnLst/>
              <a:rect l="l" t="t" r="r" b="b"/>
              <a:pathLst>
                <a:path w="22342" h="45898" extrusionOk="0">
                  <a:moveTo>
                    <a:pt x="11186" y="45898"/>
                  </a:moveTo>
                  <a:cubicBezTo>
                    <a:pt x="5016" y="45898"/>
                    <a:pt x="0" y="35594"/>
                    <a:pt x="0" y="22949"/>
                  </a:cubicBezTo>
                  <a:cubicBezTo>
                    <a:pt x="0" y="10305"/>
                    <a:pt x="5016" y="1"/>
                    <a:pt x="11186" y="1"/>
                  </a:cubicBezTo>
                  <a:cubicBezTo>
                    <a:pt x="17326" y="1"/>
                    <a:pt x="22341" y="10305"/>
                    <a:pt x="22341" y="22949"/>
                  </a:cubicBezTo>
                  <a:cubicBezTo>
                    <a:pt x="22341" y="35594"/>
                    <a:pt x="17326" y="45898"/>
                    <a:pt x="11186" y="45898"/>
                  </a:cubicBezTo>
                  <a:close/>
                  <a:moveTo>
                    <a:pt x="11186" y="396"/>
                  </a:moveTo>
                  <a:cubicBezTo>
                    <a:pt x="5259" y="396"/>
                    <a:pt x="426" y="10487"/>
                    <a:pt x="426" y="22949"/>
                  </a:cubicBezTo>
                  <a:cubicBezTo>
                    <a:pt x="426" y="35381"/>
                    <a:pt x="5259" y="45533"/>
                    <a:pt x="11186" y="45533"/>
                  </a:cubicBezTo>
                  <a:cubicBezTo>
                    <a:pt x="17113" y="45533"/>
                    <a:pt x="21916" y="35411"/>
                    <a:pt x="21916" y="22949"/>
                  </a:cubicBezTo>
                  <a:cubicBezTo>
                    <a:pt x="21916" y="10517"/>
                    <a:pt x="17113" y="396"/>
                    <a:pt x="11186" y="396"/>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8420625" y="2613550"/>
              <a:ext cx="376950" cy="1147450"/>
            </a:xfrm>
            <a:custGeom>
              <a:avLst/>
              <a:gdLst/>
              <a:ahLst/>
              <a:cxnLst/>
              <a:rect l="l" t="t" r="r" b="b"/>
              <a:pathLst>
                <a:path w="15078" h="45898" extrusionOk="0">
                  <a:moveTo>
                    <a:pt x="7509" y="45898"/>
                  </a:moveTo>
                  <a:cubicBezTo>
                    <a:pt x="3284" y="45898"/>
                    <a:pt x="1" y="35837"/>
                    <a:pt x="1" y="22949"/>
                  </a:cubicBezTo>
                  <a:cubicBezTo>
                    <a:pt x="1" y="10061"/>
                    <a:pt x="3284" y="1"/>
                    <a:pt x="7509" y="1"/>
                  </a:cubicBezTo>
                  <a:cubicBezTo>
                    <a:pt x="11734" y="1"/>
                    <a:pt x="15047" y="10061"/>
                    <a:pt x="15047" y="22949"/>
                  </a:cubicBezTo>
                  <a:cubicBezTo>
                    <a:pt x="15077" y="35837"/>
                    <a:pt x="11734" y="45898"/>
                    <a:pt x="7509" y="45898"/>
                  </a:cubicBezTo>
                  <a:close/>
                  <a:moveTo>
                    <a:pt x="7509" y="396"/>
                  </a:moveTo>
                  <a:cubicBezTo>
                    <a:pt x="3557" y="396"/>
                    <a:pt x="366" y="10487"/>
                    <a:pt x="366" y="22949"/>
                  </a:cubicBezTo>
                  <a:cubicBezTo>
                    <a:pt x="366" y="35381"/>
                    <a:pt x="3557" y="45533"/>
                    <a:pt x="7509" y="45533"/>
                  </a:cubicBezTo>
                  <a:cubicBezTo>
                    <a:pt x="11460" y="45533"/>
                    <a:pt x="14652" y="35411"/>
                    <a:pt x="14652" y="22949"/>
                  </a:cubicBezTo>
                  <a:cubicBezTo>
                    <a:pt x="14652" y="10517"/>
                    <a:pt x="11460" y="396"/>
                    <a:pt x="7509" y="396"/>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8519425" y="2613550"/>
              <a:ext cx="183925" cy="1147450"/>
            </a:xfrm>
            <a:custGeom>
              <a:avLst/>
              <a:gdLst/>
              <a:ahLst/>
              <a:cxnLst/>
              <a:rect l="l" t="t" r="r" b="b"/>
              <a:pathLst>
                <a:path w="7357" h="45898" extrusionOk="0">
                  <a:moveTo>
                    <a:pt x="3678" y="45898"/>
                  </a:moveTo>
                  <a:cubicBezTo>
                    <a:pt x="1277" y="45898"/>
                    <a:pt x="0" y="34074"/>
                    <a:pt x="0" y="22949"/>
                  </a:cubicBezTo>
                  <a:cubicBezTo>
                    <a:pt x="0" y="11824"/>
                    <a:pt x="1277" y="1"/>
                    <a:pt x="3678" y="1"/>
                  </a:cubicBezTo>
                  <a:cubicBezTo>
                    <a:pt x="6080" y="1"/>
                    <a:pt x="7356" y="11824"/>
                    <a:pt x="7356" y="22949"/>
                  </a:cubicBezTo>
                  <a:cubicBezTo>
                    <a:pt x="7356" y="34074"/>
                    <a:pt x="6019" y="45898"/>
                    <a:pt x="3678" y="45898"/>
                  </a:cubicBezTo>
                  <a:close/>
                  <a:moveTo>
                    <a:pt x="3678" y="396"/>
                  </a:moveTo>
                  <a:cubicBezTo>
                    <a:pt x="2128" y="396"/>
                    <a:pt x="396" y="9666"/>
                    <a:pt x="396" y="22949"/>
                  </a:cubicBezTo>
                  <a:cubicBezTo>
                    <a:pt x="396" y="36262"/>
                    <a:pt x="2158" y="45533"/>
                    <a:pt x="3678" y="45533"/>
                  </a:cubicBezTo>
                  <a:cubicBezTo>
                    <a:pt x="5198" y="45533"/>
                    <a:pt x="6931" y="36262"/>
                    <a:pt x="6931" y="22949"/>
                  </a:cubicBezTo>
                  <a:cubicBezTo>
                    <a:pt x="6931" y="9666"/>
                    <a:pt x="5198" y="396"/>
                    <a:pt x="3678" y="396"/>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8599200" y="2618100"/>
              <a:ext cx="9150" cy="1138350"/>
            </a:xfrm>
            <a:custGeom>
              <a:avLst/>
              <a:gdLst/>
              <a:ahLst/>
              <a:cxnLst/>
              <a:rect l="l" t="t" r="r" b="b"/>
              <a:pathLst>
                <a:path w="366" h="45534" extrusionOk="0">
                  <a:moveTo>
                    <a:pt x="1" y="1"/>
                  </a:moveTo>
                  <a:lnTo>
                    <a:pt x="366" y="1"/>
                  </a:lnTo>
                  <a:lnTo>
                    <a:pt x="366" y="45533"/>
                  </a:lnTo>
                  <a:lnTo>
                    <a:pt x="1" y="45533"/>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8045250" y="3270100"/>
              <a:ext cx="1116300" cy="9150"/>
            </a:xfrm>
            <a:custGeom>
              <a:avLst/>
              <a:gdLst/>
              <a:ahLst/>
              <a:cxnLst/>
              <a:rect l="l" t="t" r="r" b="b"/>
              <a:pathLst>
                <a:path w="44652" h="366" extrusionOk="0">
                  <a:moveTo>
                    <a:pt x="0" y="0"/>
                  </a:moveTo>
                  <a:lnTo>
                    <a:pt x="44652" y="0"/>
                  </a:lnTo>
                  <a:lnTo>
                    <a:pt x="44652" y="365"/>
                  </a:lnTo>
                  <a:lnTo>
                    <a:pt x="0" y="365"/>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8061200" y="3354450"/>
              <a:ext cx="1086675" cy="9900"/>
            </a:xfrm>
            <a:custGeom>
              <a:avLst/>
              <a:gdLst/>
              <a:ahLst/>
              <a:cxnLst/>
              <a:rect l="l" t="t" r="r" b="b"/>
              <a:pathLst>
                <a:path w="43467" h="396" extrusionOk="0">
                  <a:moveTo>
                    <a:pt x="1" y="0"/>
                  </a:moveTo>
                  <a:lnTo>
                    <a:pt x="43467" y="0"/>
                  </a:lnTo>
                  <a:lnTo>
                    <a:pt x="43467" y="395"/>
                  </a:lnTo>
                  <a:lnTo>
                    <a:pt x="1" y="395"/>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8095400" y="3438800"/>
              <a:ext cx="1014475" cy="9900"/>
            </a:xfrm>
            <a:custGeom>
              <a:avLst/>
              <a:gdLst/>
              <a:ahLst/>
              <a:cxnLst/>
              <a:rect l="l" t="t" r="r" b="b"/>
              <a:pathLst>
                <a:path w="40579" h="396" extrusionOk="0">
                  <a:moveTo>
                    <a:pt x="1" y="0"/>
                  </a:moveTo>
                  <a:lnTo>
                    <a:pt x="40579" y="0"/>
                  </a:lnTo>
                  <a:lnTo>
                    <a:pt x="40579" y="395"/>
                  </a:lnTo>
                  <a:lnTo>
                    <a:pt x="1" y="395"/>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8144025" y="3513250"/>
              <a:ext cx="920275" cy="9150"/>
            </a:xfrm>
            <a:custGeom>
              <a:avLst/>
              <a:gdLst/>
              <a:ahLst/>
              <a:cxnLst/>
              <a:rect l="l" t="t" r="r" b="b"/>
              <a:pathLst>
                <a:path w="36811" h="366" extrusionOk="0">
                  <a:moveTo>
                    <a:pt x="1" y="1"/>
                  </a:moveTo>
                  <a:lnTo>
                    <a:pt x="36810" y="1"/>
                  </a:lnTo>
                  <a:lnTo>
                    <a:pt x="36810" y="366"/>
                  </a:lnTo>
                  <a:lnTo>
                    <a:pt x="1" y="366"/>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8201025" y="3581650"/>
              <a:ext cx="804000" cy="9150"/>
            </a:xfrm>
            <a:custGeom>
              <a:avLst/>
              <a:gdLst/>
              <a:ahLst/>
              <a:cxnLst/>
              <a:rect l="l" t="t" r="r" b="b"/>
              <a:pathLst>
                <a:path w="32160" h="366" extrusionOk="0">
                  <a:moveTo>
                    <a:pt x="1" y="0"/>
                  </a:moveTo>
                  <a:lnTo>
                    <a:pt x="32159" y="0"/>
                  </a:lnTo>
                  <a:lnTo>
                    <a:pt x="32159" y="365"/>
                  </a:lnTo>
                  <a:lnTo>
                    <a:pt x="1" y="365"/>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8270925" y="3643200"/>
              <a:ext cx="663425" cy="9900"/>
            </a:xfrm>
            <a:custGeom>
              <a:avLst/>
              <a:gdLst/>
              <a:ahLst/>
              <a:cxnLst/>
              <a:rect l="l" t="t" r="r" b="b"/>
              <a:pathLst>
                <a:path w="26537" h="396" extrusionOk="0">
                  <a:moveTo>
                    <a:pt x="1" y="1"/>
                  </a:moveTo>
                  <a:lnTo>
                    <a:pt x="26536" y="1"/>
                  </a:lnTo>
                  <a:lnTo>
                    <a:pt x="26536" y="396"/>
                  </a:lnTo>
                  <a:lnTo>
                    <a:pt x="1" y="396"/>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8349200" y="3691075"/>
              <a:ext cx="509150" cy="9150"/>
            </a:xfrm>
            <a:custGeom>
              <a:avLst/>
              <a:gdLst/>
              <a:ahLst/>
              <a:cxnLst/>
              <a:rect l="l" t="t" r="r" b="b"/>
              <a:pathLst>
                <a:path w="20366" h="366" extrusionOk="0">
                  <a:moveTo>
                    <a:pt x="1" y="0"/>
                  </a:moveTo>
                  <a:lnTo>
                    <a:pt x="20366" y="0"/>
                  </a:lnTo>
                  <a:lnTo>
                    <a:pt x="20366" y="365"/>
                  </a:lnTo>
                  <a:lnTo>
                    <a:pt x="1" y="365"/>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8034600" y="3189550"/>
              <a:ext cx="1140625" cy="9150"/>
            </a:xfrm>
            <a:custGeom>
              <a:avLst/>
              <a:gdLst/>
              <a:ahLst/>
              <a:cxnLst/>
              <a:rect l="l" t="t" r="r" b="b"/>
              <a:pathLst>
                <a:path w="45625" h="366" extrusionOk="0">
                  <a:moveTo>
                    <a:pt x="1" y="0"/>
                  </a:moveTo>
                  <a:lnTo>
                    <a:pt x="45625" y="0"/>
                  </a:lnTo>
                  <a:lnTo>
                    <a:pt x="45625" y="365"/>
                  </a:lnTo>
                  <a:lnTo>
                    <a:pt x="1" y="365"/>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8045250" y="3102150"/>
              <a:ext cx="1116300" cy="9150"/>
            </a:xfrm>
            <a:custGeom>
              <a:avLst/>
              <a:gdLst/>
              <a:ahLst/>
              <a:cxnLst/>
              <a:rect l="l" t="t" r="r" b="b"/>
              <a:pathLst>
                <a:path w="44652" h="366" extrusionOk="0">
                  <a:moveTo>
                    <a:pt x="0" y="1"/>
                  </a:moveTo>
                  <a:lnTo>
                    <a:pt x="44652" y="1"/>
                  </a:lnTo>
                  <a:lnTo>
                    <a:pt x="44652" y="366"/>
                  </a:lnTo>
                  <a:lnTo>
                    <a:pt x="0" y="366"/>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8061200" y="3017050"/>
              <a:ext cx="1086675" cy="9900"/>
            </a:xfrm>
            <a:custGeom>
              <a:avLst/>
              <a:gdLst/>
              <a:ahLst/>
              <a:cxnLst/>
              <a:rect l="l" t="t" r="r" b="b"/>
              <a:pathLst>
                <a:path w="43467" h="396" extrusionOk="0">
                  <a:moveTo>
                    <a:pt x="1" y="1"/>
                  </a:moveTo>
                  <a:lnTo>
                    <a:pt x="43467" y="1"/>
                  </a:lnTo>
                  <a:lnTo>
                    <a:pt x="43467" y="396"/>
                  </a:lnTo>
                  <a:lnTo>
                    <a:pt x="1" y="396"/>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8095400" y="2932700"/>
              <a:ext cx="1014475" cy="9900"/>
            </a:xfrm>
            <a:custGeom>
              <a:avLst/>
              <a:gdLst/>
              <a:ahLst/>
              <a:cxnLst/>
              <a:rect l="l" t="t" r="r" b="b"/>
              <a:pathLst>
                <a:path w="40579" h="396" extrusionOk="0">
                  <a:moveTo>
                    <a:pt x="1" y="1"/>
                  </a:moveTo>
                  <a:lnTo>
                    <a:pt x="40579" y="1"/>
                  </a:lnTo>
                  <a:lnTo>
                    <a:pt x="40579" y="396"/>
                  </a:lnTo>
                  <a:lnTo>
                    <a:pt x="1" y="396"/>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8144025" y="2858225"/>
              <a:ext cx="920275" cy="9925"/>
            </a:xfrm>
            <a:custGeom>
              <a:avLst/>
              <a:gdLst/>
              <a:ahLst/>
              <a:cxnLst/>
              <a:rect l="l" t="t" r="r" b="b"/>
              <a:pathLst>
                <a:path w="36811" h="397" extrusionOk="0">
                  <a:moveTo>
                    <a:pt x="1" y="1"/>
                  </a:moveTo>
                  <a:lnTo>
                    <a:pt x="36810" y="1"/>
                  </a:lnTo>
                  <a:lnTo>
                    <a:pt x="36810" y="396"/>
                  </a:lnTo>
                  <a:lnTo>
                    <a:pt x="1" y="396"/>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8201025" y="2789850"/>
              <a:ext cx="804000" cy="9900"/>
            </a:xfrm>
            <a:custGeom>
              <a:avLst/>
              <a:gdLst/>
              <a:ahLst/>
              <a:cxnLst/>
              <a:rect l="l" t="t" r="r" b="b"/>
              <a:pathLst>
                <a:path w="32160" h="396" extrusionOk="0">
                  <a:moveTo>
                    <a:pt x="1" y="0"/>
                  </a:moveTo>
                  <a:lnTo>
                    <a:pt x="32159" y="0"/>
                  </a:lnTo>
                  <a:lnTo>
                    <a:pt x="32159" y="395"/>
                  </a:lnTo>
                  <a:lnTo>
                    <a:pt x="1" y="395"/>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8270925" y="2728300"/>
              <a:ext cx="663425" cy="9900"/>
            </a:xfrm>
            <a:custGeom>
              <a:avLst/>
              <a:gdLst/>
              <a:ahLst/>
              <a:cxnLst/>
              <a:rect l="l" t="t" r="r" b="b"/>
              <a:pathLst>
                <a:path w="26537" h="396" extrusionOk="0">
                  <a:moveTo>
                    <a:pt x="1" y="0"/>
                  </a:moveTo>
                  <a:lnTo>
                    <a:pt x="26536" y="0"/>
                  </a:lnTo>
                  <a:lnTo>
                    <a:pt x="26536" y="395"/>
                  </a:lnTo>
                  <a:lnTo>
                    <a:pt x="1" y="395"/>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8349200" y="2681175"/>
              <a:ext cx="509150" cy="9150"/>
            </a:xfrm>
            <a:custGeom>
              <a:avLst/>
              <a:gdLst/>
              <a:ahLst/>
              <a:cxnLst/>
              <a:rect l="l" t="t" r="r" b="b"/>
              <a:pathLst>
                <a:path w="20366" h="366" extrusionOk="0">
                  <a:moveTo>
                    <a:pt x="1" y="1"/>
                  </a:moveTo>
                  <a:lnTo>
                    <a:pt x="20366" y="1"/>
                  </a:lnTo>
                  <a:lnTo>
                    <a:pt x="20366" y="365"/>
                  </a:lnTo>
                  <a:lnTo>
                    <a:pt x="1" y="365"/>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38"/>
          <p:cNvGrpSpPr/>
          <p:nvPr/>
        </p:nvGrpSpPr>
        <p:grpSpPr>
          <a:xfrm>
            <a:off x="1886350" y="4448400"/>
            <a:ext cx="6544562" cy="318550"/>
            <a:chOff x="1886350" y="4448400"/>
            <a:chExt cx="6544562" cy="318550"/>
          </a:xfrm>
        </p:grpSpPr>
        <p:sp>
          <p:nvSpPr>
            <p:cNvPr id="479" name="Google Shape;479;p38"/>
            <p:cNvSpPr/>
            <p:nvPr/>
          </p:nvSpPr>
          <p:spPr>
            <a:xfrm>
              <a:off x="8146975" y="4448400"/>
              <a:ext cx="283937" cy="31855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0" name="Google Shape;480;p38"/>
            <p:cNvCxnSpPr>
              <a:cxnSpLocks/>
              <a:stCxn id="453" idx="3"/>
            </p:cNvCxnSpPr>
            <p:nvPr/>
          </p:nvCxnSpPr>
          <p:spPr>
            <a:xfrm>
              <a:off x="1886350" y="4607675"/>
              <a:ext cx="6527675" cy="0"/>
            </a:xfrm>
            <a:prstGeom prst="straightConnector1">
              <a:avLst/>
            </a:prstGeom>
            <a:noFill/>
            <a:ln w="38100"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2" name="Google Shape;552;p42"/>
          <p:cNvSpPr txBox="1">
            <a:spLocks noGrp="1"/>
          </p:cNvSpPr>
          <p:nvPr>
            <p:ph type="title"/>
          </p:nvPr>
        </p:nvSpPr>
        <p:spPr>
          <a:xfrm>
            <a:off x="845997" y="295460"/>
            <a:ext cx="6474928" cy="65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chemeClr val="tx2"/>
                </a:solidFill>
              </a:rPr>
              <a:t>baseline models </a:t>
            </a:r>
            <a:r>
              <a:rPr lang="en" sz="2800" dirty="0">
                <a:solidFill>
                  <a:schemeClr val="bg2"/>
                </a:solidFill>
              </a:rPr>
              <a:t>benchmarks</a:t>
            </a:r>
            <a:endParaRPr sz="2800" dirty="0">
              <a:solidFill>
                <a:schemeClr val="bg2"/>
              </a:solidFill>
            </a:endParaRPr>
          </a:p>
        </p:txBody>
      </p:sp>
      <p:sp>
        <p:nvSpPr>
          <p:cNvPr id="555" name="Google Shape;555;p42"/>
          <p:cNvSpPr/>
          <p:nvPr/>
        </p:nvSpPr>
        <p:spPr>
          <a:xfrm>
            <a:off x="7499950" y="1902875"/>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p:cNvSpPr/>
          <p:nvPr/>
        </p:nvSpPr>
        <p:spPr>
          <a:xfrm>
            <a:off x="7499950" y="564425"/>
            <a:ext cx="267600" cy="267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7946575" y="564425"/>
            <a:ext cx="267600" cy="267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3;p42">
            <a:extLst>
              <a:ext uri="{FF2B5EF4-FFF2-40B4-BE49-F238E27FC236}">
                <a16:creationId xmlns:a16="http://schemas.microsoft.com/office/drawing/2014/main" id="{7C962E25-F0F8-C837-B624-B2E230C08891}"/>
              </a:ext>
            </a:extLst>
          </p:cNvPr>
          <p:cNvSpPr txBox="1">
            <a:spLocks/>
          </p:cNvSpPr>
          <p:nvPr/>
        </p:nvSpPr>
        <p:spPr>
          <a:xfrm>
            <a:off x="3370377" y="675076"/>
            <a:ext cx="5227135" cy="8995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r>
              <a:rPr lang="en-US" sz="1100" dirty="0"/>
              <a:t>Used for basic testing: </a:t>
            </a:r>
          </a:p>
          <a:p>
            <a:r>
              <a:rPr lang="en-US" sz="1100" dirty="0"/>
              <a:t>epoch = 20, batch size 64, Optimizer = SGD,  loss = categorical_crosssentropy</a:t>
            </a:r>
          </a:p>
          <a:p>
            <a:r>
              <a:rPr lang="en-US" sz="1100" dirty="0"/>
              <a:t> </a:t>
            </a:r>
          </a:p>
        </p:txBody>
      </p:sp>
      <p:graphicFrame>
        <p:nvGraphicFramePr>
          <p:cNvPr id="10" name="Table 9">
            <a:extLst>
              <a:ext uri="{FF2B5EF4-FFF2-40B4-BE49-F238E27FC236}">
                <a16:creationId xmlns:a16="http://schemas.microsoft.com/office/drawing/2014/main" id="{B96527E6-4785-EE70-BABF-6DE70C0CC491}"/>
              </a:ext>
            </a:extLst>
          </p:cNvPr>
          <p:cNvGraphicFramePr>
            <a:graphicFrameLocks noGrp="1"/>
          </p:cNvGraphicFramePr>
          <p:nvPr>
            <p:extLst>
              <p:ext uri="{D42A27DB-BD31-4B8C-83A1-F6EECF244321}">
                <p14:modId xmlns:p14="http://schemas.microsoft.com/office/powerpoint/2010/main" val="3528765675"/>
              </p:ext>
            </p:extLst>
          </p:nvPr>
        </p:nvGraphicFramePr>
        <p:xfrm>
          <a:off x="845995" y="953660"/>
          <a:ext cx="2448130" cy="3752452"/>
        </p:xfrm>
        <a:graphic>
          <a:graphicData uri="http://schemas.openxmlformats.org/drawingml/2006/table">
            <a:tbl>
              <a:tblPr/>
              <a:tblGrid>
                <a:gridCol w="1224065">
                  <a:extLst>
                    <a:ext uri="{9D8B030D-6E8A-4147-A177-3AD203B41FA5}">
                      <a16:colId xmlns:a16="http://schemas.microsoft.com/office/drawing/2014/main" val="4230600480"/>
                    </a:ext>
                  </a:extLst>
                </a:gridCol>
                <a:gridCol w="1224065">
                  <a:extLst>
                    <a:ext uri="{9D8B030D-6E8A-4147-A177-3AD203B41FA5}">
                      <a16:colId xmlns:a16="http://schemas.microsoft.com/office/drawing/2014/main" val="1987618039"/>
                    </a:ext>
                  </a:extLst>
                </a:gridCol>
              </a:tblGrid>
              <a:tr h="603484">
                <a:tc>
                  <a:txBody>
                    <a:bodyPr/>
                    <a:lstStyle/>
                    <a:p>
                      <a:r>
                        <a:rPr lang="en-SG" sz="800" dirty="0">
                          <a:solidFill>
                            <a:srgbClr val="84BDE7"/>
                          </a:solidFill>
                          <a:effectLst/>
                        </a:rPr>
                        <a:t>Model</a:t>
                      </a:r>
                    </a:p>
                  </a:txBody>
                  <a:tcPr marL="87868" marR="87868" marT="87868" marB="8786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SG" sz="800" dirty="0">
                          <a:solidFill>
                            <a:srgbClr val="E84987"/>
                          </a:solidFill>
                          <a:effectLst/>
                        </a:rPr>
                        <a:t>Base Benchmark</a:t>
                      </a:r>
                    </a:p>
                  </a:txBody>
                  <a:tcPr marL="87868" marR="87868" marT="87868" marB="8786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75124630"/>
                  </a:ext>
                </a:extLst>
              </a:tr>
              <a:tr h="1574484">
                <a:tc>
                  <a:txBody>
                    <a:bodyPr/>
                    <a:lstStyle/>
                    <a:p>
                      <a:r>
                        <a:rPr lang="en-SG" sz="800">
                          <a:effectLst/>
                        </a:rPr>
                        <a:t>LeNet-5</a:t>
                      </a:r>
                    </a:p>
                  </a:txBody>
                  <a:tcPr marL="95250" marR="95250" marT="95250" marB="952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800" dirty="0">
                          <a:solidFill>
                            <a:schemeClr val="tx1"/>
                          </a:solidFill>
                          <a:effectLst/>
                        </a:rPr>
                        <a:t>Test Loss: 1.2559585571289062</a:t>
                      </a:r>
                    </a:p>
                    <a:p>
                      <a:endParaRPr lang="en-US" sz="800" dirty="0">
                        <a:solidFill>
                          <a:schemeClr val="tx1"/>
                        </a:solidFill>
                        <a:effectLst/>
                      </a:endParaRPr>
                    </a:p>
                    <a:p>
                      <a:r>
                        <a:rPr lang="en-US" sz="800" dirty="0">
                          <a:solidFill>
                            <a:schemeClr val="tx1"/>
                          </a:solidFill>
                          <a:effectLst/>
                        </a:rPr>
                        <a:t>Test Accuracy: 0.5791000127792358</a:t>
                      </a:r>
                    </a:p>
                  </a:txBody>
                  <a:tcPr marL="95250" marR="95250" marT="95250" marB="952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55365851"/>
                  </a:ext>
                </a:extLst>
              </a:tr>
              <a:tr h="1574484">
                <a:tc>
                  <a:txBody>
                    <a:bodyPr/>
                    <a:lstStyle/>
                    <a:p>
                      <a:r>
                        <a:rPr lang="en-SG" sz="800">
                          <a:effectLst/>
                        </a:rPr>
                        <a:t>VGGNet</a:t>
                      </a:r>
                    </a:p>
                  </a:txBody>
                  <a:tcPr marL="95250" marR="95250" marT="95250" marB="952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800" dirty="0">
                          <a:solidFill>
                            <a:schemeClr val="tx1"/>
                          </a:solidFill>
                          <a:effectLst/>
                        </a:rPr>
                        <a:t>Test Loss: 1.061872124671936</a:t>
                      </a:r>
                    </a:p>
                    <a:p>
                      <a:endParaRPr lang="en-US" sz="800" dirty="0">
                        <a:solidFill>
                          <a:schemeClr val="tx1"/>
                        </a:solidFill>
                        <a:effectLst/>
                      </a:endParaRPr>
                    </a:p>
                    <a:p>
                      <a:r>
                        <a:rPr lang="en-US" sz="800" dirty="0">
                          <a:solidFill>
                            <a:schemeClr val="tx1"/>
                          </a:solidFill>
                          <a:effectLst/>
                        </a:rPr>
                        <a:t>Test Accuracy: 0.617900013923645</a:t>
                      </a:r>
                    </a:p>
                  </a:txBody>
                  <a:tcPr marL="95250" marR="95250" marT="95250" marB="952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66049674"/>
                  </a:ext>
                </a:extLst>
              </a:tr>
            </a:tbl>
          </a:graphicData>
        </a:graphic>
      </p:graphicFrame>
      <p:sp>
        <p:nvSpPr>
          <p:cNvPr id="5" name="TextBox 4">
            <a:extLst>
              <a:ext uri="{FF2B5EF4-FFF2-40B4-BE49-F238E27FC236}">
                <a16:creationId xmlns:a16="http://schemas.microsoft.com/office/drawing/2014/main" id="{77FCECFE-E4A4-441F-FE08-49D183B2F717}"/>
              </a:ext>
            </a:extLst>
          </p:cNvPr>
          <p:cNvSpPr txBox="1"/>
          <p:nvPr/>
        </p:nvSpPr>
        <p:spPr>
          <a:xfrm>
            <a:off x="6705001" y="1453058"/>
            <a:ext cx="1509174" cy="323165"/>
          </a:xfrm>
          <a:prstGeom prst="rect">
            <a:avLst/>
          </a:prstGeom>
          <a:noFill/>
        </p:spPr>
        <p:txBody>
          <a:bodyPr wrap="square" rtlCol="0">
            <a:spAutoFit/>
          </a:bodyPr>
          <a:lstStyle/>
          <a:p>
            <a:r>
              <a:rPr lang="en-US" sz="500" b="0" i="0" dirty="0">
                <a:solidFill>
                  <a:srgbClr val="D1D5DB"/>
                </a:solidFill>
                <a:effectLst/>
                <a:latin typeface="Assistant Medium" panose="020B0604020202020204" charset="-79"/>
                <a:cs typeface="Assistant Medium" panose="020B0604020202020204" charset="-79"/>
              </a:rPr>
              <a:t>Both training and validation accuracies are relatively low, indicating that the model struggles to learn complex patterns in the data.</a:t>
            </a:r>
            <a:endParaRPr lang="en-SG" sz="500" dirty="0">
              <a:latin typeface="Assistant Medium" panose="020B0604020202020204" charset="-79"/>
              <a:cs typeface="Assistant Medium" panose="020B0604020202020204" charset="-79"/>
            </a:endParaRPr>
          </a:p>
        </p:txBody>
      </p:sp>
      <p:sp>
        <p:nvSpPr>
          <p:cNvPr id="6" name="TextBox 5">
            <a:extLst>
              <a:ext uri="{FF2B5EF4-FFF2-40B4-BE49-F238E27FC236}">
                <a16:creationId xmlns:a16="http://schemas.microsoft.com/office/drawing/2014/main" id="{998B36F8-1EDB-0A11-6FF4-E1B51FA9C482}"/>
              </a:ext>
            </a:extLst>
          </p:cNvPr>
          <p:cNvSpPr txBox="1"/>
          <p:nvPr/>
        </p:nvSpPr>
        <p:spPr>
          <a:xfrm>
            <a:off x="6704410" y="1789235"/>
            <a:ext cx="1309228" cy="400110"/>
          </a:xfrm>
          <a:prstGeom prst="rect">
            <a:avLst/>
          </a:prstGeom>
          <a:noFill/>
        </p:spPr>
        <p:txBody>
          <a:bodyPr wrap="square" rtlCol="0">
            <a:spAutoFit/>
          </a:bodyPr>
          <a:lstStyle/>
          <a:p>
            <a:r>
              <a:rPr lang="en-US" sz="500" b="0" i="0" dirty="0">
                <a:solidFill>
                  <a:srgbClr val="D1D5DB"/>
                </a:solidFill>
                <a:effectLst/>
                <a:latin typeface="Assistant Medium" panose="020B0604020202020204" charset="-79"/>
                <a:cs typeface="Assistant Medium" panose="020B0604020202020204" charset="-79"/>
              </a:rPr>
              <a:t>There is a clear sign of overfitting. The model achieves significantly higher accuracy on the training set compared to the validation set.</a:t>
            </a:r>
            <a:endParaRPr lang="en-SG" sz="500" dirty="0">
              <a:latin typeface="Assistant Medium" panose="020B0604020202020204" charset="-79"/>
              <a:cs typeface="Assistant Medium" panose="020B0604020202020204" charset="-79"/>
            </a:endParaRPr>
          </a:p>
        </p:txBody>
      </p:sp>
      <p:sp>
        <p:nvSpPr>
          <p:cNvPr id="11" name="TextBox 10">
            <a:extLst>
              <a:ext uri="{FF2B5EF4-FFF2-40B4-BE49-F238E27FC236}">
                <a16:creationId xmlns:a16="http://schemas.microsoft.com/office/drawing/2014/main" id="{2CAA081E-F920-A8E2-9C56-2414576FBF3B}"/>
              </a:ext>
            </a:extLst>
          </p:cNvPr>
          <p:cNvSpPr txBox="1"/>
          <p:nvPr/>
        </p:nvSpPr>
        <p:spPr>
          <a:xfrm>
            <a:off x="6705896" y="2195652"/>
            <a:ext cx="1342068" cy="477054"/>
          </a:xfrm>
          <a:prstGeom prst="rect">
            <a:avLst/>
          </a:prstGeom>
          <a:noFill/>
        </p:spPr>
        <p:txBody>
          <a:bodyPr wrap="square" rtlCol="0">
            <a:spAutoFit/>
          </a:bodyPr>
          <a:lstStyle/>
          <a:p>
            <a:r>
              <a:rPr lang="en-US" sz="500" b="0" i="0" dirty="0">
                <a:solidFill>
                  <a:srgbClr val="D1D5DB"/>
                </a:solidFill>
                <a:effectLst/>
                <a:latin typeface="Assistant Medium" panose="020B0604020202020204" charset="-79"/>
                <a:cs typeface="Assistant Medium" panose="020B0604020202020204" charset="-79"/>
              </a:rPr>
              <a:t>This discrepancy between training and validation accuracy suggests that the model is memorizing the training data rather than generalizing well to unseen examples</a:t>
            </a:r>
            <a:endParaRPr lang="en-SG" sz="500" dirty="0">
              <a:latin typeface="Assistant Medium" panose="020B0604020202020204" charset="-79"/>
              <a:cs typeface="Assistant Medium" panose="020B0604020202020204" charset="-79"/>
            </a:endParaRPr>
          </a:p>
        </p:txBody>
      </p:sp>
      <p:sp>
        <p:nvSpPr>
          <p:cNvPr id="12" name="TextBox 11">
            <a:extLst>
              <a:ext uri="{FF2B5EF4-FFF2-40B4-BE49-F238E27FC236}">
                <a16:creationId xmlns:a16="http://schemas.microsoft.com/office/drawing/2014/main" id="{C28D55B2-FD42-F72C-50CD-14341327177B}"/>
              </a:ext>
            </a:extLst>
          </p:cNvPr>
          <p:cNvSpPr txBox="1"/>
          <p:nvPr/>
        </p:nvSpPr>
        <p:spPr>
          <a:xfrm>
            <a:off x="6705001" y="2663758"/>
            <a:ext cx="1622407" cy="477054"/>
          </a:xfrm>
          <a:prstGeom prst="rect">
            <a:avLst/>
          </a:prstGeom>
          <a:noFill/>
        </p:spPr>
        <p:txBody>
          <a:bodyPr wrap="square" rtlCol="0">
            <a:spAutoFit/>
          </a:bodyPr>
          <a:lstStyle/>
          <a:p>
            <a:r>
              <a:rPr lang="en-US" sz="500" b="0" i="0" dirty="0">
                <a:solidFill>
                  <a:srgbClr val="D1D5DB"/>
                </a:solidFill>
                <a:effectLst/>
                <a:latin typeface="Assistant Medium" panose="020B0604020202020204" charset="-79"/>
                <a:cs typeface="Assistant Medium" panose="020B0604020202020204" charset="-79"/>
              </a:rPr>
              <a:t>The model's performance does not appear to stabilize or converge within the given 20 epochs and learning rate. validation accuracy does not show consistent improvement throughout the epochs, and it remains relatively low</a:t>
            </a:r>
            <a:endParaRPr lang="en-SG" sz="500" dirty="0">
              <a:latin typeface="Assistant Medium" panose="020B0604020202020204" charset="-79"/>
              <a:cs typeface="Assistant Medium" panose="020B0604020202020204" charset="-79"/>
            </a:endParaRPr>
          </a:p>
        </p:txBody>
      </p:sp>
      <p:sp>
        <p:nvSpPr>
          <p:cNvPr id="17" name="TextBox 16">
            <a:extLst>
              <a:ext uri="{FF2B5EF4-FFF2-40B4-BE49-F238E27FC236}">
                <a16:creationId xmlns:a16="http://schemas.microsoft.com/office/drawing/2014/main" id="{8DA04246-7283-332C-6D3E-6F28F832A02E}"/>
              </a:ext>
            </a:extLst>
          </p:cNvPr>
          <p:cNvSpPr txBox="1"/>
          <p:nvPr/>
        </p:nvSpPr>
        <p:spPr>
          <a:xfrm>
            <a:off x="6768974" y="3314030"/>
            <a:ext cx="1622407" cy="323165"/>
          </a:xfrm>
          <a:prstGeom prst="rect">
            <a:avLst/>
          </a:prstGeom>
          <a:noFill/>
        </p:spPr>
        <p:txBody>
          <a:bodyPr wrap="square" rtlCol="0">
            <a:spAutoFit/>
          </a:bodyPr>
          <a:lstStyle/>
          <a:p>
            <a:r>
              <a:rPr lang="en-US" sz="500" b="0" i="0" dirty="0">
                <a:solidFill>
                  <a:srgbClr val="D1D5DB"/>
                </a:solidFill>
                <a:effectLst/>
                <a:latin typeface="Assistant Medium" panose="020B0604020202020204" charset="-79"/>
                <a:cs typeface="Assistant Medium" panose="020B0604020202020204" charset="-79"/>
              </a:rPr>
              <a:t>training accuracy is significantly higher than the validation accuracy, suggesting the potential presence of overfitting.</a:t>
            </a:r>
            <a:endParaRPr lang="en-SG" sz="500" dirty="0">
              <a:latin typeface="Assistant Medium" panose="020B0604020202020204" charset="-79"/>
              <a:cs typeface="Assistant Medium" panose="020B0604020202020204" charset="-79"/>
            </a:endParaRPr>
          </a:p>
        </p:txBody>
      </p:sp>
      <p:sp>
        <p:nvSpPr>
          <p:cNvPr id="18" name="TextBox 17">
            <a:extLst>
              <a:ext uri="{FF2B5EF4-FFF2-40B4-BE49-F238E27FC236}">
                <a16:creationId xmlns:a16="http://schemas.microsoft.com/office/drawing/2014/main" id="{277F8818-D446-AE0B-F48E-1DE7EF061E24}"/>
              </a:ext>
            </a:extLst>
          </p:cNvPr>
          <p:cNvSpPr txBox="1"/>
          <p:nvPr/>
        </p:nvSpPr>
        <p:spPr>
          <a:xfrm>
            <a:off x="6768974" y="3632811"/>
            <a:ext cx="1622407" cy="323165"/>
          </a:xfrm>
          <a:prstGeom prst="rect">
            <a:avLst/>
          </a:prstGeom>
          <a:noFill/>
        </p:spPr>
        <p:txBody>
          <a:bodyPr wrap="square" rtlCol="0">
            <a:spAutoFit/>
          </a:bodyPr>
          <a:lstStyle/>
          <a:p>
            <a:r>
              <a:rPr lang="en-US" sz="500" b="0" i="0" dirty="0">
                <a:solidFill>
                  <a:srgbClr val="D1D5DB"/>
                </a:solidFill>
                <a:effectLst/>
                <a:latin typeface="Assistant Medium" panose="020B0604020202020204" charset="-79"/>
                <a:cs typeface="Assistant Medium" panose="020B0604020202020204" charset="-79"/>
              </a:rPr>
              <a:t>There are signs of overfitting since the model achieves significantly higher accuracy on the training set compared to the validation set.</a:t>
            </a:r>
            <a:endParaRPr lang="en-SG" sz="500" dirty="0">
              <a:latin typeface="Assistant Medium" panose="020B0604020202020204" charset="-79"/>
              <a:cs typeface="Assistant Medium" panose="020B0604020202020204" charset="-79"/>
            </a:endParaRPr>
          </a:p>
        </p:txBody>
      </p:sp>
      <p:sp>
        <p:nvSpPr>
          <p:cNvPr id="19" name="TextBox 18">
            <a:extLst>
              <a:ext uri="{FF2B5EF4-FFF2-40B4-BE49-F238E27FC236}">
                <a16:creationId xmlns:a16="http://schemas.microsoft.com/office/drawing/2014/main" id="{C4E53842-3C74-1B4D-8EEA-8041E286A748}"/>
              </a:ext>
            </a:extLst>
          </p:cNvPr>
          <p:cNvSpPr txBox="1"/>
          <p:nvPr/>
        </p:nvSpPr>
        <p:spPr>
          <a:xfrm>
            <a:off x="6768974" y="3952480"/>
            <a:ext cx="1622407" cy="246221"/>
          </a:xfrm>
          <a:prstGeom prst="rect">
            <a:avLst/>
          </a:prstGeom>
          <a:noFill/>
        </p:spPr>
        <p:txBody>
          <a:bodyPr wrap="square" rtlCol="0">
            <a:spAutoFit/>
          </a:bodyPr>
          <a:lstStyle/>
          <a:p>
            <a:r>
              <a:rPr lang="en-US" sz="500" dirty="0">
                <a:solidFill>
                  <a:srgbClr val="D1D5DB"/>
                </a:solidFill>
                <a:latin typeface="Assistant Medium" panose="020B0604020202020204" charset="-79"/>
                <a:cs typeface="Assistant Medium" panose="020B0604020202020204" charset="-79"/>
              </a:rPr>
              <a:t>T</a:t>
            </a:r>
            <a:r>
              <a:rPr lang="en-US" sz="500" b="0" i="0" dirty="0">
                <a:solidFill>
                  <a:srgbClr val="D1D5DB"/>
                </a:solidFill>
                <a:effectLst/>
                <a:latin typeface="Assistant Medium" panose="020B0604020202020204" charset="-79"/>
                <a:cs typeface="Assistant Medium" panose="020B0604020202020204" charset="-79"/>
              </a:rPr>
              <a:t>he model's ability to memorize the training data might hinder its ability to generalize to new examples.</a:t>
            </a:r>
            <a:endParaRPr lang="en-SG" sz="500" dirty="0">
              <a:latin typeface="Assistant Medium" panose="020B0604020202020204" charset="-79"/>
              <a:cs typeface="Assistant Medium" panose="020B0604020202020204" charset="-79"/>
            </a:endParaRPr>
          </a:p>
        </p:txBody>
      </p:sp>
      <p:pic>
        <p:nvPicPr>
          <p:cNvPr id="7" name="Picture 6">
            <a:extLst>
              <a:ext uri="{FF2B5EF4-FFF2-40B4-BE49-F238E27FC236}">
                <a16:creationId xmlns:a16="http://schemas.microsoft.com/office/drawing/2014/main" id="{69EB3314-2DDA-198D-BB55-015AC6A0698F}"/>
              </a:ext>
            </a:extLst>
          </p:cNvPr>
          <p:cNvPicPr>
            <a:picLocks noChangeAspect="1"/>
          </p:cNvPicPr>
          <p:nvPr/>
        </p:nvPicPr>
        <p:blipFill>
          <a:blip r:embed="rId3"/>
          <a:stretch>
            <a:fillRect/>
          </a:stretch>
        </p:blipFill>
        <p:spPr>
          <a:xfrm>
            <a:off x="3370378" y="1510350"/>
            <a:ext cx="3334032" cy="1550880"/>
          </a:xfrm>
          <a:prstGeom prst="rect">
            <a:avLst/>
          </a:prstGeom>
        </p:spPr>
      </p:pic>
      <p:pic>
        <p:nvPicPr>
          <p:cNvPr id="21" name="Picture 20">
            <a:extLst>
              <a:ext uri="{FF2B5EF4-FFF2-40B4-BE49-F238E27FC236}">
                <a16:creationId xmlns:a16="http://schemas.microsoft.com/office/drawing/2014/main" id="{095C3BCE-013E-4A93-88E7-FCC79F57F083}"/>
              </a:ext>
            </a:extLst>
          </p:cNvPr>
          <p:cNvPicPr>
            <a:picLocks noChangeAspect="1"/>
          </p:cNvPicPr>
          <p:nvPr/>
        </p:nvPicPr>
        <p:blipFill>
          <a:blip r:embed="rId4"/>
          <a:stretch>
            <a:fillRect/>
          </a:stretch>
        </p:blipFill>
        <p:spPr>
          <a:xfrm>
            <a:off x="3370377" y="3327303"/>
            <a:ext cx="1676594" cy="1328928"/>
          </a:xfrm>
          <a:prstGeom prst="rect">
            <a:avLst/>
          </a:prstGeom>
        </p:spPr>
      </p:pic>
      <p:pic>
        <p:nvPicPr>
          <p:cNvPr id="23" name="Picture 22">
            <a:extLst>
              <a:ext uri="{FF2B5EF4-FFF2-40B4-BE49-F238E27FC236}">
                <a16:creationId xmlns:a16="http://schemas.microsoft.com/office/drawing/2014/main" id="{62F48395-11C8-BBB0-1612-8AD1D5181C3F}"/>
              </a:ext>
            </a:extLst>
          </p:cNvPr>
          <p:cNvPicPr>
            <a:picLocks noChangeAspect="1"/>
          </p:cNvPicPr>
          <p:nvPr/>
        </p:nvPicPr>
        <p:blipFill>
          <a:blip r:embed="rId5"/>
          <a:stretch>
            <a:fillRect/>
          </a:stretch>
        </p:blipFill>
        <p:spPr>
          <a:xfrm>
            <a:off x="5090452" y="3349461"/>
            <a:ext cx="1635041" cy="1306770"/>
          </a:xfrm>
          <a:prstGeom prst="rect">
            <a:avLst/>
          </a:prstGeom>
        </p:spPr>
      </p:pic>
      <p:sp>
        <p:nvSpPr>
          <p:cNvPr id="24" name="TextBox 23">
            <a:extLst>
              <a:ext uri="{FF2B5EF4-FFF2-40B4-BE49-F238E27FC236}">
                <a16:creationId xmlns:a16="http://schemas.microsoft.com/office/drawing/2014/main" id="{2AEC42BC-E7CB-F1C2-9023-B823CC7C8867}"/>
              </a:ext>
            </a:extLst>
          </p:cNvPr>
          <p:cNvSpPr txBox="1"/>
          <p:nvPr/>
        </p:nvSpPr>
        <p:spPr>
          <a:xfrm>
            <a:off x="6768974" y="4333066"/>
            <a:ext cx="1622407" cy="323165"/>
          </a:xfrm>
          <a:prstGeom prst="rect">
            <a:avLst/>
          </a:prstGeom>
          <a:noFill/>
        </p:spPr>
        <p:txBody>
          <a:bodyPr wrap="square" rtlCol="0">
            <a:spAutoFit/>
          </a:bodyPr>
          <a:lstStyle/>
          <a:p>
            <a:r>
              <a:rPr lang="en-US" sz="500" b="0" i="0" dirty="0">
                <a:solidFill>
                  <a:srgbClr val="D1D5DB"/>
                </a:solidFill>
                <a:effectLst/>
                <a:latin typeface="Assistant Medium" panose="020B0604020202020204" charset="-79"/>
                <a:cs typeface="Assistant Medium" panose="020B0604020202020204" charset="-79"/>
              </a:rPr>
              <a:t>The model might be underfitting the data initially, as the training and validation accuracies are quite low in the early epochs.</a:t>
            </a:r>
            <a:endParaRPr lang="en-SG" sz="100" dirty="0">
              <a:latin typeface="Assistant Medium" panose="020B0604020202020204" charset="-79"/>
              <a:cs typeface="Assistant Medium" panose="020B0604020202020204" charset="-79"/>
            </a:endParaRPr>
          </a:p>
        </p:txBody>
      </p:sp>
      <p:sp>
        <p:nvSpPr>
          <p:cNvPr id="25" name="TextBox 24">
            <a:extLst>
              <a:ext uri="{FF2B5EF4-FFF2-40B4-BE49-F238E27FC236}">
                <a16:creationId xmlns:a16="http://schemas.microsoft.com/office/drawing/2014/main" id="{EDE2EC80-C654-8A49-8D36-16D16512A949}"/>
              </a:ext>
            </a:extLst>
          </p:cNvPr>
          <p:cNvSpPr txBox="1"/>
          <p:nvPr/>
        </p:nvSpPr>
        <p:spPr>
          <a:xfrm>
            <a:off x="6925011" y="1201357"/>
            <a:ext cx="1130949" cy="307777"/>
          </a:xfrm>
          <a:prstGeom prst="rect">
            <a:avLst/>
          </a:prstGeom>
          <a:noFill/>
        </p:spPr>
        <p:txBody>
          <a:bodyPr wrap="square" rtlCol="0">
            <a:spAutoFit/>
          </a:bodyPr>
          <a:lstStyle/>
          <a:p>
            <a:r>
              <a:rPr lang="en-US" b="1" u="sng" dirty="0">
                <a:solidFill>
                  <a:srgbClr val="C00000"/>
                </a:solidFill>
                <a:latin typeface="Assistant Medium" panose="020B0604020202020204" charset="-79"/>
                <a:cs typeface="Assistant Medium" panose="020B0604020202020204" charset="-79"/>
              </a:rPr>
              <a:t>ISSUES</a:t>
            </a:r>
            <a:endParaRPr lang="en-SG" b="1" u="sng" dirty="0">
              <a:solidFill>
                <a:srgbClr val="C00000"/>
              </a:solidFill>
              <a:latin typeface="Assistant Medium" panose="020B0604020202020204" charset="-79"/>
              <a:cs typeface="Assistant Medium" panose="020B0604020202020204" charset="-79"/>
            </a:endParaRPr>
          </a:p>
        </p:txBody>
      </p:sp>
    </p:spTree>
    <p:extLst>
      <p:ext uri="{BB962C8B-B14F-4D97-AF65-F5344CB8AC3E}">
        <p14:creationId xmlns:p14="http://schemas.microsoft.com/office/powerpoint/2010/main" val="306461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grpSp>
        <p:nvGrpSpPr>
          <p:cNvPr id="838" name="Google Shape;838;p55"/>
          <p:cNvGrpSpPr/>
          <p:nvPr/>
        </p:nvGrpSpPr>
        <p:grpSpPr>
          <a:xfrm>
            <a:off x="713100" y="445098"/>
            <a:ext cx="7706069" cy="4253377"/>
            <a:chOff x="2600575" y="-309327"/>
            <a:chExt cx="7706069" cy="4253377"/>
          </a:xfrm>
        </p:grpSpPr>
        <p:sp>
          <p:nvSpPr>
            <p:cNvPr id="839" name="Google Shape;839;p55"/>
            <p:cNvSpPr/>
            <p:nvPr/>
          </p:nvSpPr>
          <p:spPr>
            <a:xfrm>
              <a:off x="2600575"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5"/>
            <p:cNvSpPr/>
            <p:nvPr/>
          </p:nvSpPr>
          <p:spPr>
            <a:xfrm>
              <a:off x="10124844" y="-309327"/>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1" name="Google Shape;841;p55"/>
          <p:cNvSpPr/>
          <p:nvPr/>
        </p:nvSpPr>
        <p:spPr>
          <a:xfrm flipH="1">
            <a:off x="1197101" y="2869800"/>
            <a:ext cx="4106100" cy="540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2"/>
              </a:solidFill>
            </a:endParaRPr>
          </a:p>
        </p:txBody>
      </p:sp>
      <p:sp>
        <p:nvSpPr>
          <p:cNvPr id="842" name="Google Shape;842;p55"/>
          <p:cNvSpPr/>
          <p:nvPr/>
        </p:nvSpPr>
        <p:spPr>
          <a:xfrm flipH="1">
            <a:off x="6071675" y="1469898"/>
            <a:ext cx="2209500" cy="2209500"/>
          </a:xfrm>
          <a:prstGeom prst="round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5"/>
          <p:cNvSpPr txBox="1">
            <a:spLocks noGrp="1"/>
          </p:cNvSpPr>
          <p:nvPr>
            <p:ph type="title"/>
          </p:nvPr>
        </p:nvSpPr>
        <p:spPr>
          <a:xfrm flipH="1">
            <a:off x="838001" y="1754650"/>
            <a:ext cx="4824300" cy="101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Fine-Tuning</a:t>
            </a:r>
            <a:endParaRPr dirty="0"/>
          </a:p>
        </p:txBody>
      </p:sp>
      <p:sp>
        <p:nvSpPr>
          <p:cNvPr id="844" name="Google Shape;844;p55"/>
          <p:cNvSpPr txBox="1">
            <a:spLocks noGrp="1"/>
          </p:cNvSpPr>
          <p:nvPr>
            <p:ph type="title" idx="2"/>
          </p:nvPr>
        </p:nvSpPr>
        <p:spPr>
          <a:xfrm flipH="1">
            <a:off x="6107379" y="1711248"/>
            <a:ext cx="2209500" cy="17268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04</a:t>
            </a:r>
            <a:endParaRPr dirty="0"/>
          </a:p>
        </p:txBody>
      </p:sp>
      <p:sp>
        <p:nvSpPr>
          <p:cNvPr id="845" name="Google Shape;845;p55"/>
          <p:cNvSpPr txBox="1">
            <a:spLocks noGrp="1"/>
          </p:cNvSpPr>
          <p:nvPr>
            <p:ph type="subTitle" idx="1"/>
          </p:nvPr>
        </p:nvSpPr>
        <p:spPr>
          <a:xfrm flipH="1">
            <a:off x="1490051" y="2924643"/>
            <a:ext cx="3520200" cy="40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50" dirty="0"/>
              <a:t>What are the different tuning techniques I did?</a:t>
            </a:r>
          </a:p>
        </p:txBody>
      </p:sp>
      <p:sp>
        <p:nvSpPr>
          <p:cNvPr id="846" name="Google Shape;846;p55"/>
          <p:cNvSpPr/>
          <p:nvPr/>
        </p:nvSpPr>
        <p:spPr>
          <a:xfrm>
            <a:off x="7866525" y="4065300"/>
            <a:ext cx="564375" cy="63317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7" name="Google Shape;847;p55"/>
          <p:cNvGrpSpPr/>
          <p:nvPr/>
        </p:nvGrpSpPr>
        <p:grpSpPr>
          <a:xfrm>
            <a:off x="1491197" y="3084658"/>
            <a:ext cx="3517907" cy="110589"/>
            <a:chOff x="2600575" y="3762250"/>
            <a:chExt cx="5783178" cy="181800"/>
          </a:xfrm>
        </p:grpSpPr>
        <p:sp>
          <p:nvSpPr>
            <p:cNvPr id="848" name="Google Shape;848;p55"/>
            <p:cNvSpPr/>
            <p:nvPr/>
          </p:nvSpPr>
          <p:spPr>
            <a:xfrm>
              <a:off x="2600575"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5"/>
            <p:cNvSpPr/>
            <p:nvPr/>
          </p:nvSpPr>
          <p:spPr>
            <a:xfrm>
              <a:off x="8201953"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2"/>
          <p:cNvSpPr/>
          <p:nvPr/>
        </p:nvSpPr>
        <p:spPr>
          <a:xfrm flipH="1">
            <a:off x="7726580" y="328942"/>
            <a:ext cx="567878" cy="567878"/>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2" name="Google Shape;552;p42"/>
          <p:cNvSpPr txBox="1">
            <a:spLocks noGrp="1"/>
          </p:cNvSpPr>
          <p:nvPr>
            <p:ph type="title"/>
          </p:nvPr>
        </p:nvSpPr>
        <p:spPr>
          <a:xfrm>
            <a:off x="907328" y="248004"/>
            <a:ext cx="4900397" cy="5052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All the fine tuning techniques </a:t>
            </a:r>
            <a:r>
              <a:rPr lang="en" sz="1600" dirty="0">
                <a:solidFill>
                  <a:srgbClr val="E84987"/>
                </a:solidFill>
              </a:rPr>
              <a:t>researched</a:t>
            </a:r>
            <a:endParaRPr sz="1600" dirty="0">
              <a:solidFill>
                <a:srgbClr val="E84987"/>
              </a:solidFill>
            </a:endParaRPr>
          </a:p>
        </p:txBody>
      </p:sp>
      <p:sp>
        <p:nvSpPr>
          <p:cNvPr id="555" name="Google Shape;555;p42"/>
          <p:cNvSpPr/>
          <p:nvPr/>
        </p:nvSpPr>
        <p:spPr>
          <a:xfrm>
            <a:off x="7499950" y="1902875"/>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7946575" y="564425"/>
            <a:ext cx="267600" cy="267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53;p42">
            <a:extLst>
              <a:ext uri="{FF2B5EF4-FFF2-40B4-BE49-F238E27FC236}">
                <a16:creationId xmlns:a16="http://schemas.microsoft.com/office/drawing/2014/main" id="{DD542B7B-1385-A12D-BD00-57C176A67837}"/>
              </a:ext>
            </a:extLst>
          </p:cNvPr>
          <p:cNvSpPr txBox="1">
            <a:spLocks/>
          </p:cNvSpPr>
          <p:nvPr/>
        </p:nvSpPr>
        <p:spPr>
          <a:xfrm>
            <a:off x="944890" y="1146454"/>
            <a:ext cx="3323297" cy="8257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 sz="1400" dirty="0"/>
              <a:t>Data Augmentation</a:t>
            </a:r>
          </a:p>
          <a:p>
            <a:pPr marL="0" indent="0"/>
            <a:r>
              <a:rPr lang="en-US" sz="1100" dirty="0">
                <a:solidFill>
                  <a:schemeClr val="tx1"/>
                </a:solidFill>
              </a:rPr>
              <a:t>a technique to increase training data diversity by applying transformations like rotation, flipping, and scaling.</a:t>
            </a:r>
            <a:endParaRPr lang="en" sz="1800" dirty="0">
              <a:solidFill>
                <a:schemeClr val="tx1"/>
              </a:solidFill>
            </a:endParaRPr>
          </a:p>
        </p:txBody>
      </p:sp>
      <p:pic>
        <p:nvPicPr>
          <p:cNvPr id="4" name="Picture 3" descr="A picture containing circle, graphics, art, design&#10;&#10;Description automatically generated">
            <a:extLst>
              <a:ext uri="{FF2B5EF4-FFF2-40B4-BE49-F238E27FC236}">
                <a16:creationId xmlns:a16="http://schemas.microsoft.com/office/drawing/2014/main" id="{1CEA07A6-8A25-3E36-D8D0-6D628234EC4B}"/>
              </a:ext>
            </a:extLst>
          </p:cNvPr>
          <p:cNvPicPr>
            <a:picLocks noChangeAspect="1"/>
          </p:cNvPicPr>
          <p:nvPr/>
        </p:nvPicPr>
        <p:blipFill>
          <a:blip r:embed="rId3"/>
          <a:stretch>
            <a:fillRect/>
          </a:stretch>
        </p:blipFill>
        <p:spPr>
          <a:xfrm>
            <a:off x="7785779" y="388141"/>
            <a:ext cx="466728" cy="466728"/>
          </a:xfrm>
          <a:prstGeom prst="rect">
            <a:avLst/>
          </a:prstGeom>
        </p:spPr>
      </p:pic>
      <p:sp>
        <p:nvSpPr>
          <p:cNvPr id="9" name="Google Shape;553;p42">
            <a:extLst>
              <a:ext uri="{FF2B5EF4-FFF2-40B4-BE49-F238E27FC236}">
                <a16:creationId xmlns:a16="http://schemas.microsoft.com/office/drawing/2014/main" id="{9DFB7163-F326-28D1-980A-324427C70D0E}"/>
              </a:ext>
            </a:extLst>
          </p:cNvPr>
          <p:cNvSpPr txBox="1">
            <a:spLocks/>
          </p:cNvSpPr>
          <p:nvPr/>
        </p:nvSpPr>
        <p:spPr>
          <a:xfrm>
            <a:off x="891493" y="499417"/>
            <a:ext cx="2699051" cy="665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US" dirty="0"/>
              <a:t>What </a:t>
            </a:r>
            <a:r>
              <a:rPr lang="en-US" b="1" dirty="0">
                <a:solidFill>
                  <a:srgbClr val="92D050"/>
                </a:solidFill>
              </a:rPr>
              <a:t>worked</a:t>
            </a:r>
            <a:r>
              <a:rPr lang="en-US" dirty="0"/>
              <a:t> for </a:t>
            </a:r>
            <a:r>
              <a:rPr lang="en-US" dirty="0">
                <a:solidFill>
                  <a:srgbClr val="92D050"/>
                </a:solidFill>
              </a:rPr>
              <a:t>all</a:t>
            </a:r>
            <a:r>
              <a:rPr lang="en-US" dirty="0"/>
              <a:t> </a:t>
            </a:r>
            <a:r>
              <a:rPr lang="en-US" dirty="0">
                <a:solidFill>
                  <a:srgbClr val="92D050"/>
                </a:solidFill>
              </a:rPr>
              <a:t>models?</a:t>
            </a:r>
            <a:endParaRPr lang="en" sz="2000" dirty="0">
              <a:solidFill>
                <a:srgbClr val="92D050"/>
              </a:solidFill>
            </a:endParaRPr>
          </a:p>
        </p:txBody>
      </p:sp>
      <p:sp>
        <p:nvSpPr>
          <p:cNvPr id="10" name="Google Shape;553;p42">
            <a:extLst>
              <a:ext uri="{FF2B5EF4-FFF2-40B4-BE49-F238E27FC236}">
                <a16:creationId xmlns:a16="http://schemas.microsoft.com/office/drawing/2014/main" id="{F78707AD-8682-BF2F-CA0D-4CD6E39A116F}"/>
              </a:ext>
            </a:extLst>
          </p:cNvPr>
          <p:cNvSpPr txBox="1">
            <a:spLocks/>
          </p:cNvSpPr>
          <p:nvPr/>
        </p:nvSpPr>
        <p:spPr>
          <a:xfrm>
            <a:off x="965240" y="2203550"/>
            <a:ext cx="3207472" cy="8035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 sz="1400" dirty="0"/>
              <a:t>Early Stopping</a:t>
            </a:r>
          </a:p>
          <a:p>
            <a:pPr marL="0" indent="0"/>
            <a:r>
              <a:rPr lang="en-US" sz="1100" dirty="0">
                <a:solidFill>
                  <a:schemeClr val="tx1"/>
                </a:solidFill>
              </a:rPr>
              <a:t>a technique used to prevent overfitting by stopping the training process when the model's performance on validation data starts deteriorating</a:t>
            </a:r>
            <a:endParaRPr lang="en" sz="1800" dirty="0">
              <a:solidFill>
                <a:schemeClr val="tx1"/>
              </a:solidFill>
            </a:endParaRPr>
          </a:p>
        </p:txBody>
      </p:sp>
      <p:sp>
        <p:nvSpPr>
          <p:cNvPr id="2" name="Google Shape;553;p42">
            <a:extLst>
              <a:ext uri="{FF2B5EF4-FFF2-40B4-BE49-F238E27FC236}">
                <a16:creationId xmlns:a16="http://schemas.microsoft.com/office/drawing/2014/main" id="{2E7CB9CA-7357-F4B0-9DB5-4DD069CC9BEE}"/>
              </a:ext>
            </a:extLst>
          </p:cNvPr>
          <p:cNvSpPr txBox="1">
            <a:spLocks/>
          </p:cNvSpPr>
          <p:nvPr/>
        </p:nvSpPr>
        <p:spPr>
          <a:xfrm>
            <a:off x="965240" y="3406031"/>
            <a:ext cx="3207472" cy="8035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 sz="1400" dirty="0"/>
              <a:t>Learning Rate Schedulers</a:t>
            </a:r>
          </a:p>
          <a:p>
            <a:pPr marL="0" indent="0"/>
            <a:r>
              <a:rPr lang="en-US" sz="1100" dirty="0">
                <a:solidFill>
                  <a:schemeClr val="tx1"/>
                </a:solidFill>
              </a:rPr>
              <a:t>a technique used to prevent overfitting by stopping the training process when the model's performance on validation data starts deteriorating</a:t>
            </a:r>
            <a:endParaRPr lang="en" sz="1800" dirty="0">
              <a:solidFill>
                <a:schemeClr val="tx1"/>
              </a:solidFill>
            </a:endParaRPr>
          </a:p>
        </p:txBody>
      </p:sp>
      <p:cxnSp>
        <p:nvCxnSpPr>
          <p:cNvPr id="11" name="Straight Connector 10">
            <a:extLst>
              <a:ext uri="{FF2B5EF4-FFF2-40B4-BE49-F238E27FC236}">
                <a16:creationId xmlns:a16="http://schemas.microsoft.com/office/drawing/2014/main" id="{8D190A46-F1EE-69DB-121A-D40D416C874C}"/>
              </a:ext>
            </a:extLst>
          </p:cNvPr>
          <p:cNvCxnSpPr>
            <a:cxnSpLocks/>
          </p:cNvCxnSpPr>
          <p:nvPr/>
        </p:nvCxnSpPr>
        <p:spPr>
          <a:xfrm flipV="1">
            <a:off x="4242817" y="1041365"/>
            <a:ext cx="0" cy="327007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Google Shape;553;p42">
            <a:extLst>
              <a:ext uri="{FF2B5EF4-FFF2-40B4-BE49-F238E27FC236}">
                <a16:creationId xmlns:a16="http://schemas.microsoft.com/office/drawing/2014/main" id="{F3631B0F-0DD1-DC95-7F2D-DF99D87A4DFD}"/>
              </a:ext>
            </a:extLst>
          </p:cNvPr>
          <p:cNvSpPr txBox="1">
            <a:spLocks/>
          </p:cNvSpPr>
          <p:nvPr/>
        </p:nvSpPr>
        <p:spPr>
          <a:xfrm>
            <a:off x="4443983" y="627401"/>
            <a:ext cx="2871217" cy="6652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US" dirty="0"/>
              <a:t>What </a:t>
            </a:r>
            <a:r>
              <a:rPr lang="en-US" dirty="0">
                <a:solidFill>
                  <a:srgbClr val="92D050"/>
                </a:solidFill>
              </a:rPr>
              <a:t>solve or at least helped </a:t>
            </a:r>
            <a:r>
              <a:rPr lang="en-US" dirty="0">
                <a:solidFill>
                  <a:schemeClr val="tx2"/>
                </a:solidFill>
              </a:rPr>
              <a:t>with </a:t>
            </a:r>
            <a:r>
              <a:rPr lang="en-US" dirty="0">
                <a:solidFill>
                  <a:srgbClr val="FF0000"/>
                </a:solidFill>
              </a:rPr>
              <a:t>overfitted</a:t>
            </a:r>
            <a:r>
              <a:rPr lang="en-US" dirty="0">
                <a:solidFill>
                  <a:schemeClr val="tx2"/>
                </a:solidFill>
              </a:rPr>
              <a:t> graphs?</a:t>
            </a:r>
            <a:endParaRPr lang="en" sz="2000" dirty="0">
              <a:solidFill>
                <a:schemeClr val="tx2"/>
              </a:solidFill>
            </a:endParaRPr>
          </a:p>
        </p:txBody>
      </p:sp>
      <p:sp>
        <p:nvSpPr>
          <p:cNvPr id="15" name="Google Shape;553;p42">
            <a:extLst>
              <a:ext uri="{FF2B5EF4-FFF2-40B4-BE49-F238E27FC236}">
                <a16:creationId xmlns:a16="http://schemas.microsoft.com/office/drawing/2014/main" id="{527D9F5F-82CF-AA7A-3550-09A51269AC73}"/>
              </a:ext>
            </a:extLst>
          </p:cNvPr>
          <p:cNvSpPr txBox="1">
            <a:spLocks/>
          </p:cNvSpPr>
          <p:nvPr/>
        </p:nvSpPr>
        <p:spPr>
          <a:xfrm>
            <a:off x="4462482" y="1228436"/>
            <a:ext cx="3323297" cy="8257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 sz="1100" dirty="0"/>
              <a:t>Regularization</a:t>
            </a:r>
          </a:p>
          <a:p>
            <a:pPr marL="0" indent="0"/>
            <a:r>
              <a:rPr lang="en-US" sz="1000" dirty="0">
                <a:solidFill>
                  <a:schemeClr val="tx1"/>
                </a:solidFill>
              </a:rPr>
              <a:t>Adding a penalty term </a:t>
            </a:r>
            <a:r>
              <a:rPr lang="en-US" sz="1000" b="1" dirty="0">
                <a:solidFill>
                  <a:schemeClr val="tx1"/>
                </a:solidFill>
              </a:rPr>
              <a:t>(such as L1 or L2 regularization) </a:t>
            </a:r>
            <a:r>
              <a:rPr lang="en-US" sz="1000" dirty="0">
                <a:solidFill>
                  <a:schemeClr val="tx1"/>
                </a:solidFill>
              </a:rPr>
              <a:t>to the loss function to constrain the model's parameters combats overfitting by reducing model complexity.</a:t>
            </a:r>
            <a:endParaRPr lang="en" sz="1400" dirty="0">
              <a:solidFill>
                <a:schemeClr val="tx1"/>
              </a:solidFill>
            </a:endParaRPr>
          </a:p>
        </p:txBody>
      </p:sp>
      <p:sp>
        <p:nvSpPr>
          <p:cNvPr id="16" name="Google Shape;553;p42">
            <a:extLst>
              <a:ext uri="{FF2B5EF4-FFF2-40B4-BE49-F238E27FC236}">
                <a16:creationId xmlns:a16="http://schemas.microsoft.com/office/drawing/2014/main" id="{F66F040E-794C-0500-61C8-A3AE96E48862}"/>
              </a:ext>
            </a:extLst>
          </p:cNvPr>
          <p:cNvSpPr txBox="1">
            <a:spLocks/>
          </p:cNvSpPr>
          <p:nvPr/>
        </p:nvSpPr>
        <p:spPr>
          <a:xfrm>
            <a:off x="4462481" y="1936437"/>
            <a:ext cx="3323297" cy="8257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 sz="1100" dirty="0"/>
              <a:t>Batch Normalization</a:t>
            </a:r>
          </a:p>
          <a:p>
            <a:pPr marL="0" indent="0"/>
            <a:r>
              <a:rPr lang="en-US" sz="1000" dirty="0">
                <a:solidFill>
                  <a:schemeClr val="tx1"/>
                </a:solidFill>
              </a:rPr>
              <a:t>combats overfitting by reducing internal covariate shift, improving generalization, and stabilizing learning through normalizing inputs in each layer of the neural network.</a:t>
            </a:r>
            <a:endParaRPr lang="en" sz="1400" dirty="0">
              <a:solidFill>
                <a:schemeClr val="tx1"/>
              </a:solidFill>
            </a:endParaRPr>
          </a:p>
        </p:txBody>
      </p:sp>
      <p:sp>
        <p:nvSpPr>
          <p:cNvPr id="17" name="Google Shape;553;p42">
            <a:extLst>
              <a:ext uri="{FF2B5EF4-FFF2-40B4-BE49-F238E27FC236}">
                <a16:creationId xmlns:a16="http://schemas.microsoft.com/office/drawing/2014/main" id="{8CE15D37-7C94-6EFC-7180-003B275F2B98}"/>
              </a:ext>
            </a:extLst>
          </p:cNvPr>
          <p:cNvSpPr txBox="1">
            <a:spLocks/>
          </p:cNvSpPr>
          <p:nvPr/>
        </p:nvSpPr>
        <p:spPr>
          <a:xfrm>
            <a:off x="4462481" y="2676402"/>
            <a:ext cx="3323297" cy="8257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 sz="1100" dirty="0"/>
              <a:t>Dropout</a:t>
            </a:r>
          </a:p>
          <a:p>
            <a:pPr marL="0" indent="0"/>
            <a:r>
              <a:rPr lang="en-US" sz="1000" dirty="0">
                <a:solidFill>
                  <a:schemeClr val="tx1"/>
                </a:solidFill>
              </a:rPr>
              <a:t>combat overfitting by randomly disabling a fraction of the neurons during training, forcing the network to learn more robust and generalized representations.</a:t>
            </a:r>
            <a:endParaRPr lang="en" sz="1400" dirty="0">
              <a:solidFill>
                <a:schemeClr val="tx1"/>
              </a:solidFill>
            </a:endParaRPr>
          </a:p>
        </p:txBody>
      </p:sp>
      <p:sp>
        <p:nvSpPr>
          <p:cNvPr id="18" name="Google Shape;553;p42">
            <a:extLst>
              <a:ext uri="{FF2B5EF4-FFF2-40B4-BE49-F238E27FC236}">
                <a16:creationId xmlns:a16="http://schemas.microsoft.com/office/drawing/2014/main" id="{8FCB0A2C-0DC0-1358-599B-1440ACB6091D}"/>
              </a:ext>
            </a:extLst>
          </p:cNvPr>
          <p:cNvSpPr txBox="1">
            <a:spLocks/>
          </p:cNvSpPr>
          <p:nvPr/>
        </p:nvSpPr>
        <p:spPr>
          <a:xfrm>
            <a:off x="4462480" y="3406031"/>
            <a:ext cx="3323297" cy="8257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 sz="1100" dirty="0"/>
              <a:t>Learning Rate</a:t>
            </a:r>
          </a:p>
          <a:p>
            <a:pPr marL="0" indent="0"/>
            <a:r>
              <a:rPr lang="en-US" sz="1000" dirty="0">
                <a:solidFill>
                  <a:schemeClr val="tx1"/>
                </a:solidFill>
              </a:rPr>
              <a:t>combat overfitting by randomly disabling a fraction of the neurons during training, forcing the network to learn more robust and generalized representations.</a:t>
            </a:r>
            <a:endParaRPr lang="en" sz="1400" dirty="0">
              <a:solidFill>
                <a:schemeClr val="tx1"/>
              </a:solidFill>
            </a:endParaRPr>
          </a:p>
        </p:txBody>
      </p:sp>
      <p:sp>
        <p:nvSpPr>
          <p:cNvPr id="20" name="Google Shape;553;p42">
            <a:extLst>
              <a:ext uri="{FF2B5EF4-FFF2-40B4-BE49-F238E27FC236}">
                <a16:creationId xmlns:a16="http://schemas.microsoft.com/office/drawing/2014/main" id="{B2C76C2C-255D-87C8-F874-EE44BFB1E92C}"/>
              </a:ext>
            </a:extLst>
          </p:cNvPr>
          <p:cNvSpPr txBox="1">
            <a:spLocks/>
          </p:cNvSpPr>
          <p:nvPr/>
        </p:nvSpPr>
        <p:spPr>
          <a:xfrm>
            <a:off x="1956816" y="4161067"/>
            <a:ext cx="5449824" cy="8035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 sz="1400" dirty="0">
                <a:latin typeface="Assistant Medium" panose="020B0604020202020204" charset="-79"/>
                <a:cs typeface="Assistant Medium" panose="020B0604020202020204" charset="-79"/>
              </a:rPr>
              <a:t>Hyper Parameter </a:t>
            </a:r>
          </a:p>
          <a:p>
            <a:pPr marL="139700" indent="0" algn="l"/>
            <a:r>
              <a:rPr lang="en-US" sz="800" b="0" i="0" dirty="0">
                <a:solidFill>
                  <a:srgbClr val="D1D5DB"/>
                </a:solidFill>
                <a:effectLst/>
                <a:latin typeface="Assistant Medium" panose="020B0604020202020204" charset="-79"/>
                <a:cs typeface="Assistant Medium" panose="020B0604020202020204" charset="-79"/>
              </a:rPr>
              <a:t>Hyperparameter tuning: Optimizing hyperparameters (such as learning rate, batch size, regularization strength) </a:t>
            </a:r>
          </a:p>
          <a:p>
            <a:pPr marL="139700" indent="0" algn="l"/>
            <a:r>
              <a:rPr lang="en-US" sz="800" dirty="0">
                <a:solidFill>
                  <a:srgbClr val="D1D5DB"/>
                </a:solidFill>
                <a:latin typeface="Assistant Medium" panose="020B0604020202020204" charset="-79"/>
                <a:cs typeface="Assistant Medium" panose="020B0604020202020204" charset="-79"/>
              </a:rPr>
              <a:t>		</a:t>
            </a:r>
            <a:endParaRPr lang="en-US" sz="800" b="0" i="0" dirty="0">
              <a:solidFill>
                <a:srgbClr val="D1D5DB"/>
              </a:solidFill>
              <a:effectLst/>
              <a:latin typeface="Assistant Medium" panose="020B0604020202020204" charset="-79"/>
              <a:cs typeface="Assistant Medium" panose="020B0604020202020204" charset="-79"/>
            </a:endParaRPr>
          </a:p>
          <a:p>
            <a:pPr marL="139700" indent="0" algn="l"/>
            <a:r>
              <a:rPr lang="en-US" sz="800" b="0" i="0" dirty="0">
                <a:solidFill>
                  <a:srgbClr val="D1D5DB"/>
                </a:solidFill>
                <a:effectLst/>
                <a:latin typeface="Assistant Medium" panose="020B0604020202020204" charset="-79"/>
                <a:cs typeface="Assistant Medium" panose="020B0604020202020204" charset="-79"/>
              </a:rPr>
              <a:t>	                              </a:t>
            </a:r>
            <a:r>
              <a:rPr lang="en-US" sz="800" b="1" i="0" dirty="0">
                <a:solidFill>
                  <a:srgbClr val="D1D5DB"/>
                </a:solidFill>
                <a:effectLst/>
                <a:latin typeface="Assistant Medium" panose="020B0604020202020204" charset="-79"/>
                <a:cs typeface="Assistant Medium" panose="020B0604020202020204" charset="-79"/>
              </a:rPr>
              <a:t>will be discussed in the next slide… </a:t>
            </a:r>
          </a:p>
        </p:txBody>
      </p:sp>
    </p:spTree>
    <p:extLst>
      <p:ext uri="{BB962C8B-B14F-4D97-AF65-F5344CB8AC3E}">
        <p14:creationId xmlns:p14="http://schemas.microsoft.com/office/powerpoint/2010/main" val="3191663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2"/>
          <p:cNvSpPr/>
          <p:nvPr/>
        </p:nvSpPr>
        <p:spPr>
          <a:xfrm flipH="1">
            <a:off x="7726580" y="328942"/>
            <a:ext cx="567878" cy="567878"/>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2" name="Google Shape;552;p42"/>
          <p:cNvSpPr txBox="1">
            <a:spLocks noGrp="1"/>
          </p:cNvSpPr>
          <p:nvPr>
            <p:ph type="title"/>
          </p:nvPr>
        </p:nvSpPr>
        <p:spPr>
          <a:xfrm>
            <a:off x="907328" y="248004"/>
            <a:ext cx="5725116" cy="64881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All the Hyperparameters that were </a:t>
            </a:r>
            <a:r>
              <a:rPr lang="en" sz="1600" dirty="0">
                <a:solidFill>
                  <a:srgbClr val="E84987"/>
                </a:solidFill>
              </a:rPr>
              <a:t>researched and used</a:t>
            </a:r>
            <a:endParaRPr sz="1600" dirty="0">
              <a:solidFill>
                <a:srgbClr val="E84987"/>
              </a:solidFill>
            </a:endParaRPr>
          </a:p>
        </p:txBody>
      </p:sp>
      <p:sp>
        <p:nvSpPr>
          <p:cNvPr id="555" name="Google Shape;555;p42"/>
          <p:cNvSpPr/>
          <p:nvPr/>
        </p:nvSpPr>
        <p:spPr>
          <a:xfrm>
            <a:off x="7499950" y="1902875"/>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7946575" y="564425"/>
            <a:ext cx="267600" cy="267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picture containing circle, graphics, art, design&#10;&#10;Description automatically generated">
            <a:extLst>
              <a:ext uri="{FF2B5EF4-FFF2-40B4-BE49-F238E27FC236}">
                <a16:creationId xmlns:a16="http://schemas.microsoft.com/office/drawing/2014/main" id="{1CEA07A6-8A25-3E36-D8D0-6D628234EC4B}"/>
              </a:ext>
            </a:extLst>
          </p:cNvPr>
          <p:cNvPicPr>
            <a:picLocks noChangeAspect="1"/>
          </p:cNvPicPr>
          <p:nvPr/>
        </p:nvPicPr>
        <p:blipFill>
          <a:blip r:embed="rId3"/>
          <a:stretch>
            <a:fillRect/>
          </a:stretch>
        </p:blipFill>
        <p:spPr>
          <a:xfrm>
            <a:off x="7785779" y="388141"/>
            <a:ext cx="466728" cy="466728"/>
          </a:xfrm>
          <a:prstGeom prst="rect">
            <a:avLst/>
          </a:prstGeom>
        </p:spPr>
      </p:pic>
      <p:sp>
        <p:nvSpPr>
          <p:cNvPr id="2" name="Google Shape;553;p42">
            <a:extLst>
              <a:ext uri="{FF2B5EF4-FFF2-40B4-BE49-F238E27FC236}">
                <a16:creationId xmlns:a16="http://schemas.microsoft.com/office/drawing/2014/main" id="{2E7CB9CA-7357-F4B0-9DB5-4DD069CC9BEE}"/>
              </a:ext>
            </a:extLst>
          </p:cNvPr>
          <p:cNvSpPr txBox="1">
            <a:spLocks/>
          </p:cNvSpPr>
          <p:nvPr/>
        </p:nvSpPr>
        <p:spPr>
          <a:xfrm>
            <a:off x="891493" y="2106291"/>
            <a:ext cx="3207472" cy="8035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800" b="1" dirty="0"/>
              <a:t>Model Architecture</a:t>
            </a:r>
          </a:p>
          <a:p>
            <a:pPr marL="171450" indent="-171450">
              <a:buFont typeface="Arial" panose="020B0604020202020204" pitchFamily="34" charset="0"/>
              <a:buChar char="•"/>
            </a:pPr>
            <a:r>
              <a:rPr lang="en-US" sz="800" dirty="0">
                <a:solidFill>
                  <a:schemeClr val="tx1"/>
                </a:solidFill>
              </a:rPr>
              <a:t>The choice of model architecture greatly affects performance.</a:t>
            </a:r>
          </a:p>
          <a:p>
            <a:pPr marL="171450" indent="-171450">
              <a:buFont typeface="Arial" panose="020B0604020202020204" pitchFamily="34" charset="0"/>
              <a:buChar char="•"/>
            </a:pPr>
            <a:r>
              <a:rPr lang="en-US" sz="800" dirty="0">
                <a:solidFill>
                  <a:schemeClr val="tx1"/>
                </a:solidFill>
              </a:rPr>
              <a:t>You can experiment with different architectures, such as convolutional neural networks (CNNs), varying the number of layers, types of layers (convolutional, pooling, fully connected), and their sizes as well as adding more dense layers.</a:t>
            </a:r>
            <a:endParaRPr lang="en" sz="800" dirty="0">
              <a:solidFill>
                <a:schemeClr val="tx1"/>
              </a:solidFill>
            </a:endParaRPr>
          </a:p>
        </p:txBody>
      </p:sp>
      <p:sp>
        <p:nvSpPr>
          <p:cNvPr id="18" name="Google Shape;553;p42">
            <a:extLst>
              <a:ext uri="{FF2B5EF4-FFF2-40B4-BE49-F238E27FC236}">
                <a16:creationId xmlns:a16="http://schemas.microsoft.com/office/drawing/2014/main" id="{8FCB0A2C-0DC0-1358-599B-1440ACB6091D}"/>
              </a:ext>
            </a:extLst>
          </p:cNvPr>
          <p:cNvSpPr txBox="1">
            <a:spLocks/>
          </p:cNvSpPr>
          <p:nvPr/>
        </p:nvSpPr>
        <p:spPr>
          <a:xfrm>
            <a:off x="891493" y="618685"/>
            <a:ext cx="3323297" cy="8257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 sz="800" b="1" dirty="0"/>
              <a:t>Learning Rate</a:t>
            </a:r>
          </a:p>
          <a:p>
            <a:pPr marL="0" indent="0"/>
            <a:r>
              <a:rPr lang="en-US" sz="800" dirty="0">
                <a:solidFill>
                  <a:schemeClr val="tx1"/>
                </a:solidFill>
              </a:rPr>
              <a:t>The learning rate determines the step size at each iteration during gradient descent.</a:t>
            </a:r>
            <a:endParaRPr lang="en" sz="800" dirty="0">
              <a:solidFill>
                <a:schemeClr val="tx1"/>
              </a:solidFill>
            </a:endParaRPr>
          </a:p>
        </p:txBody>
      </p:sp>
      <p:sp>
        <p:nvSpPr>
          <p:cNvPr id="3" name="Google Shape;553;p42">
            <a:extLst>
              <a:ext uri="{FF2B5EF4-FFF2-40B4-BE49-F238E27FC236}">
                <a16:creationId xmlns:a16="http://schemas.microsoft.com/office/drawing/2014/main" id="{AF4F7DD4-6545-7B6C-05E5-C80D70A6F7C1}"/>
              </a:ext>
            </a:extLst>
          </p:cNvPr>
          <p:cNvSpPr txBox="1">
            <a:spLocks/>
          </p:cNvSpPr>
          <p:nvPr/>
        </p:nvSpPr>
        <p:spPr>
          <a:xfrm>
            <a:off x="891493" y="1031572"/>
            <a:ext cx="3323297" cy="8257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800" b="1" dirty="0"/>
              <a:t>Number of Epochs</a:t>
            </a:r>
          </a:p>
          <a:p>
            <a:pPr marL="0" indent="0"/>
            <a:r>
              <a:rPr lang="en-US" sz="800" dirty="0">
                <a:solidFill>
                  <a:schemeClr val="tx1"/>
                </a:solidFill>
              </a:rPr>
              <a:t>The number of epochs defines how many times the model will iterate over the entire training dataset.</a:t>
            </a:r>
            <a:endParaRPr lang="en" sz="800" dirty="0">
              <a:solidFill>
                <a:schemeClr val="tx1"/>
              </a:solidFill>
            </a:endParaRPr>
          </a:p>
        </p:txBody>
      </p:sp>
      <p:sp>
        <p:nvSpPr>
          <p:cNvPr id="5" name="Google Shape;553;p42">
            <a:extLst>
              <a:ext uri="{FF2B5EF4-FFF2-40B4-BE49-F238E27FC236}">
                <a16:creationId xmlns:a16="http://schemas.microsoft.com/office/drawing/2014/main" id="{A01C9719-AB45-18D2-A0CD-55C168F592A2}"/>
              </a:ext>
            </a:extLst>
          </p:cNvPr>
          <p:cNvSpPr txBox="1">
            <a:spLocks/>
          </p:cNvSpPr>
          <p:nvPr/>
        </p:nvSpPr>
        <p:spPr>
          <a:xfrm>
            <a:off x="891493" y="1505861"/>
            <a:ext cx="3207472" cy="8035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800" b="1" dirty="0"/>
              <a:t>Batch Size</a:t>
            </a:r>
          </a:p>
          <a:p>
            <a:pPr marL="0" indent="0"/>
            <a:r>
              <a:rPr lang="en-US" sz="800" dirty="0">
                <a:solidFill>
                  <a:schemeClr val="tx1"/>
                </a:solidFill>
              </a:rPr>
              <a:t>The batch size determines the number of samples processed before the model's weights are updated.</a:t>
            </a:r>
            <a:endParaRPr lang="en" sz="800" dirty="0">
              <a:solidFill>
                <a:schemeClr val="tx1"/>
              </a:solidFill>
            </a:endParaRPr>
          </a:p>
        </p:txBody>
      </p:sp>
      <p:sp>
        <p:nvSpPr>
          <p:cNvPr id="6" name="Google Shape;553;p42">
            <a:extLst>
              <a:ext uri="{FF2B5EF4-FFF2-40B4-BE49-F238E27FC236}">
                <a16:creationId xmlns:a16="http://schemas.microsoft.com/office/drawing/2014/main" id="{B623FB36-6233-04E5-5F0D-3585C7D34944}"/>
              </a:ext>
            </a:extLst>
          </p:cNvPr>
          <p:cNvSpPr txBox="1">
            <a:spLocks/>
          </p:cNvSpPr>
          <p:nvPr/>
        </p:nvSpPr>
        <p:spPr>
          <a:xfrm>
            <a:off x="866106" y="2834121"/>
            <a:ext cx="3207472" cy="5476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800" b="1" dirty="0"/>
              <a:t>Dropout Rate</a:t>
            </a:r>
          </a:p>
          <a:p>
            <a:pPr marL="0" indent="0"/>
            <a:r>
              <a:rPr lang="en-US" sz="800" dirty="0">
                <a:solidFill>
                  <a:schemeClr val="tx1"/>
                </a:solidFill>
              </a:rPr>
              <a:t>Dropout is a regularization technique that randomly sets a fraction of input units to 0 during training to prevent overfitting.</a:t>
            </a:r>
            <a:endParaRPr lang="en" sz="800" dirty="0">
              <a:solidFill>
                <a:schemeClr val="tx1"/>
              </a:solidFill>
            </a:endParaRPr>
          </a:p>
        </p:txBody>
      </p:sp>
      <p:sp>
        <p:nvSpPr>
          <p:cNvPr id="7" name="Google Shape;553;p42">
            <a:extLst>
              <a:ext uri="{FF2B5EF4-FFF2-40B4-BE49-F238E27FC236}">
                <a16:creationId xmlns:a16="http://schemas.microsoft.com/office/drawing/2014/main" id="{C1C12482-1D01-1649-D1DB-87F98E4ACAC8}"/>
              </a:ext>
            </a:extLst>
          </p:cNvPr>
          <p:cNvSpPr txBox="1">
            <a:spLocks/>
          </p:cNvSpPr>
          <p:nvPr/>
        </p:nvSpPr>
        <p:spPr>
          <a:xfrm>
            <a:off x="4265046" y="842950"/>
            <a:ext cx="3623178" cy="8035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800" b="1" dirty="0"/>
              <a:t>Optimizer</a:t>
            </a:r>
          </a:p>
          <a:p>
            <a:pPr marL="171450" indent="-171450">
              <a:buFont typeface="Arial" panose="020B0604020202020204" pitchFamily="34" charset="0"/>
              <a:buChar char="•"/>
            </a:pPr>
            <a:r>
              <a:rPr lang="en-US" sz="800" dirty="0">
                <a:solidFill>
                  <a:schemeClr val="tx1"/>
                </a:solidFill>
              </a:rPr>
              <a:t>The optimizer determines the algorithm used to update the model's weights based on the computed gradients.</a:t>
            </a:r>
          </a:p>
          <a:p>
            <a:pPr marL="171450" indent="-171450">
              <a:buFont typeface="Arial" panose="020B0604020202020204" pitchFamily="34" charset="0"/>
              <a:buChar char="•"/>
            </a:pPr>
            <a:r>
              <a:rPr lang="en-SG" sz="800" dirty="0">
                <a:solidFill>
                  <a:schemeClr val="tx1"/>
                </a:solidFill>
              </a:rPr>
              <a:t>Popular choices include stochastic gradient descent (SGD), Adam, RMSprop</a:t>
            </a:r>
            <a:endParaRPr lang="en" sz="800" dirty="0">
              <a:solidFill>
                <a:schemeClr val="tx1"/>
              </a:solidFill>
            </a:endParaRPr>
          </a:p>
        </p:txBody>
      </p:sp>
      <p:sp>
        <p:nvSpPr>
          <p:cNvPr id="8" name="Google Shape;553;p42">
            <a:extLst>
              <a:ext uri="{FF2B5EF4-FFF2-40B4-BE49-F238E27FC236}">
                <a16:creationId xmlns:a16="http://schemas.microsoft.com/office/drawing/2014/main" id="{E43E2C85-EEF3-06E1-EF8D-E98008FFF00D}"/>
              </a:ext>
            </a:extLst>
          </p:cNvPr>
          <p:cNvSpPr txBox="1">
            <a:spLocks/>
          </p:cNvSpPr>
          <p:nvPr/>
        </p:nvSpPr>
        <p:spPr>
          <a:xfrm>
            <a:off x="891493" y="3399978"/>
            <a:ext cx="3082504" cy="6324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800" b="1" dirty="0"/>
              <a:t>Weight Regularization</a:t>
            </a:r>
          </a:p>
          <a:p>
            <a:pPr marL="171450" indent="-171450">
              <a:buFont typeface="Arial" panose="020B0604020202020204" pitchFamily="34" charset="0"/>
              <a:buChar char="•"/>
            </a:pPr>
            <a:r>
              <a:rPr lang="en-US" sz="800" dirty="0">
                <a:solidFill>
                  <a:schemeClr val="tx1"/>
                </a:solidFill>
              </a:rPr>
              <a:t>Weight regularization adds a penalty term to the loss function to prevent the model's weights from becoming too large.</a:t>
            </a:r>
          </a:p>
          <a:p>
            <a:pPr marL="171450" indent="-171450">
              <a:buFont typeface="Arial" panose="020B0604020202020204" pitchFamily="34" charset="0"/>
              <a:buChar char="•"/>
            </a:pPr>
            <a:r>
              <a:rPr lang="en-US" sz="800" dirty="0">
                <a:solidFill>
                  <a:schemeClr val="tx1"/>
                </a:solidFill>
              </a:rPr>
              <a:t>experiment with L1 or L2 regularization and adjust the strength of the regularization term</a:t>
            </a:r>
            <a:endParaRPr lang="en" sz="800" dirty="0">
              <a:solidFill>
                <a:schemeClr val="tx1"/>
              </a:solidFill>
            </a:endParaRPr>
          </a:p>
        </p:txBody>
      </p:sp>
      <p:sp>
        <p:nvSpPr>
          <p:cNvPr id="9" name="Google Shape;553;p42">
            <a:extLst>
              <a:ext uri="{FF2B5EF4-FFF2-40B4-BE49-F238E27FC236}">
                <a16:creationId xmlns:a16="http://schemas.microsoft.com/office/drawing/2014/main" id="{F4897E50-0190-3A5C-B70C-6384820970E0}"/>
              </a:ext>
            </a:extLst>
          </p:cNvPr>
          <p:cNvSpPr txBox="1">
            <a:spLocks/>
          </p:cNvSpPr>
          <p:nvPr/>
        </p:nvSpPr>
        <p:spPr>
          <a:xfrm>
            <a:off x="4290622" y="3063570"/>
            <a:ext cx="3495156" cy="7969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800" b="1" dirty="0"/>
              <a:t>Early Stopping</a:t>
            </a:r>
          </a:p>
          <a:p>
            <a:pPr marL="171450" indent="-171450">
              <a:buFont typeface="Arial" panose="020B0604020202020204" pitchFamily="34" charset="0"/>
              <a:buChar char="•"/>
            </a:pPr>
            <a:r>
              <a:rPr lang="en-US" sz="800" dirty="0">
                <a:solidFill>
                  <a:schemeClr val="tx1"/>
                </a:solidFill>
              </a:rPr>
              <a:t>Early stopping is a technique to prevent overfitting by monitoring the model's performance on a validation set and stopping training when the performance plateaus.</a:t>
            </a:r>
          </a:p>
          <a:p>
            <a:pPr marL="171450" indent="-171450">
              <a:buFont typeface="Arial" panose="020B0604020202020204" pitchFamily="34" charset="0"/>
              <a:buChar char="•"/>
            </a:pPr>
            <a:r>
              <a:rPr lang="en-US" sz="800" dirty="0">
                <a:solidFill>
                  <a:schemeClr val="tx1"/>
                </a:solidFill>
              </a:rPr>
              <a:t>define a patience parameter, which determines the number of epochs to wait for improvement before stopping training.</a:t>
            </a:r>
            <a:endParaRPr lang="en" sz="800" dirty="0">
              <a:solidFill>
                <a:schemeClr val="tx1"/>
              </a:solidFill>
            </a:endParaRPr>
          </a:p>
        </p:txBody>
      </p:sp>
      <p:sp>
        <p:nvSpPr>
          <p:cNvPr id="10" name="Google Shape;553;p42">
            <a:extLst>
              <a:ext uri="{FF2B5EF4-FFF2-40B4-BE49-F238E27FC236}">
                <a16:creationId xmlns:a16="http://schemas.microsoft.com/office/drawing/2014/main" id="{D3D41DB7-2438-4670-FBE2-24E611D3CC67}"/>
              </a:ext>
            </a:extLst>
          </p:cNvPr>
          <p:cNvSpPr txBox="1">
            <a:spLocks/>
          </p:cNvSpPr>
          <p:nvPr/>
        </p:nvSpPr>
        <p:spPr>
          <a:xfrm>
            <a:off x="4265059" y="1564998"/>
            <a:ext cx="3520719" cy="8035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800" b="1" dirty="0"/>
              <a:t>Data Augmentation</a:t>
            </a:r>
          </a:p>
          <a:p>
            <a:pPr marL="171450" indent="-171450">
              <a:buFont typeface="Arial" panose="020B0604020202020204" pitchFamily="34" charset="0"/>
              <a:buChar char="•"/>
            </a:pPr>
            <a:r>
              <a:rPr lang="en-US" sz="800" dirty="0">
                <a:solidFill>
                  <a:schemeClr val="tx1"/>
                </a:solidFill>
              </a:rPr>
              <a:t>Data augmentation techniques can artificially increase the diversity of the training data by applying random transformations.</a:t>
            </a:r>
          </a:p>
          <a:p>
            <a:pPr marL="171450" indent="-171450">
              <a:buFont typeface="Arial" panose="020B0604020202020204" pitchFamily="34" charset="0"/>
              <a:buChar char="•"/>
            </a:pPr>
            <a:r>
              <a:rPr lang="en-SG" sz="800" dirty="0">
                <a:solidFill>
                  <a:schemeClr val="tx1"/>
                </a:solidFill>
              </a:rPr>
              <a:t>Common augmentations include random flips, rotations, zooms, shifts, etc.</a:t>
            </a:r>
            <a:endParaRPr lang="en" sz="800" dirty="0">
              <a:solidFill>
                <a:schemeClr val="tx1"/>
              </a:solidFill>
            </a:endParaRPr>
          </a:p>
        </p:txBody>
      </p:sp>
      <p:sp>
        <p:nvSpPr>
          <p:cNvPr id="11" name="Google Shape;553;p42">
            <a:extLst>
              <a:ext uri="{FF2B5EF4-FFF2-40B4-BE49-F238E27FC236}">
                <a16:creationId xmlns:a16="http://schemas.microsoft.com/office/drawing/2014/main" id="{8F88F484-2601-88C0-1CDA-A69A759F7725}"/>
              </a:ext>
            </a:extLst>
          </p:cNvPr>
          <p:cNvSpPr txBox="1">
            <a:spLocks/>
          </p:cNvSpPr>
          <p:nvPr/>
        </p:nvSpPr>
        <p:spPr>
          <a:xfrm>
            <a:off x="4290622" y="2299629"/>
            <a:ext cx="3597602" cy="7969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800" b="1" dirty="0"/>
              <a:t>Activation Functions</a:t>
            </a:r>
          </a:p>
          <a:p>
            <a:pPr marL="171450" indent="-171450">
              <a:buFont typeface="Arial" panose="020B0604020202020204" pitchFamily="34" charset="0"/>
              <a:buChar char="•"/>
            </a:pPr>
            <a:r>
              <a:rPr lang="en-US" sz="800" dirty="0">
                <a:solidFill>
                  <a:schemeClr val="tx1"/>
                </a:solidFill>
              </a:rPr>
              <a:t>The choice of activation functions within the model's layers can affect its ability to learn complex representations.</a:t>
            </a:r>
          </a:p>
          <a:p>
            <a:pPr marL="171450" indent="-171450">
              <a:buFont typeface="Arial" panose="020B0604020202020204" pitchFamily="34" charset="0"/>
              <a:buChar char="•"/>
            </a:pPr>
            <a:r>
              <a:rPr lang="en-US" sz="800" dirty="0">
                <a:solidFill>
                  <a:schemeClr val="tx1"/>
                </a:solidFill>
              </a:rPr>
              <a:t>Popular choices include ReLU (Rectified Linear Unit), LeakyReLu</a:t>
            </a:r>
            <a:endParaRPr lang="en" sz="800" dirty="0">
              <a:solidFill>
                <a:schemeClr val="tx1"/>
              </a:solidFill>
            </a:endParaRPr>
          </a:p>
        </p:txBody>
      </p:sp>
      <p:sp>
        <p:nvSpPr>
          <p:cNvPr id="12" name="Google Shape;553;p42">
            <a:extLst>
              <a:ext uri="{FF2B5EF4-FFF2-40B4-BE49-F238E27FC236}">
                <a16:creationId xmlns:a16="http://schemas.microsoft.com/office/drawing/2014/main" id="{F2EE564E-4D0D-E6CF-E547-32C400353F3C}"/>
              </a:ext>
            </a:extLst>
          </p:cNvPr>
          <p:cNvSpPr txBox="1">
            <a:spLocks/>
          </p:cNvSpPr>
          <p:nvPr/>
        </p:nvSpPr>
        <p:spPr>
          <a:xfrm>
            <a:off x="4290622" y="3958360"/>
            <a:ext cx="3495156" cy="7969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800" b="1" dirty="0">
                <a:latin typeface="Assistant Medium" panose="020B0604020202020204" charset="-79"/>
                <a:cs typeface="Assistant Medium" panose="020B0604020202020204" charset="-79"/>
              </a:rPr>
              <a:t>Transfer Learning:</a:t>
            </a:r>
          </a:p>
          <a:p>
            <a:pPr marL="0" indent="0"/>
            <a:r>
              <a:rPr lang="en-US" sz="800" b="0" i="0" dirty="0">
                <a:solidFill>
                  <a:srgbClr val="D1D5DB"/>
                </a:solidFill>
                <a:effectLst/>
                <a:latin typeface="Assistant Medium" panose="020B0604020202020204" charset="-79"/>
                <a:cs typeface="Assistant Medium" panose="020B0604020202020204" charset="-79"/>
              </a:rPr>
              <a:t>Transfer learning allows leveraging pre-trained models on larger datasets, such as ImageNet, to benefit from learned Transfer learning allows leveraging pre-trained models on larger datasets, such as ImageNet, to benefit from learned features.</a:t>
            </a:r>
            <a:endParaRPr lang="en" sz="800" dirty="0">
              <a:solidFill>
                <a:schemeClr val="tx1"/>
              </a:solidFill>
              <a:latin typeface="Assistant Medium" panose="020B0604020202020204" charset="-79"/>
              <a:cs typeface="Assistant Medium" panose="020B0604020202020204" charset="-79"/>
            </a:endParaRPr>
          </a:p>
        </p:txBody>
      </p:sp>
      <p:sp>
        <p:nvSpPr>
          <p:cNvPr id="13" name="Google Shape;553;p42">
            <a:extLst>
              <a:ext uri="{FF2B5EF4-FFF2-40B4-BE49-F238E27FC236}">
                <a16:creationId xmlns:a16="http://schemas.microsoft.com/office/drawing/2014/main" id="{27DC21CA-A657-2D53-EE91-7C3542109B1A}"/>
              </a:ext>
            </a:extLst>
          </p:cNvPr>
          <p:cNvSpPr txBox="1">
            <a:spLocks/>
          </p:cNvSpPr>
          <p:nvPr/>
        </p:nvSpPr>
        <p:spPr>
          <a:xfrm>
            <a:off x="912144" y="4032465"/>
            <a:ext cx="3207472" cy="8035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800" b="1" dirty="0">
                <a:latin typeface="Assistant Medium" panose="020B0604020202020204" charset="-79"/>
                <a:cs typeface="Assistant Medium" panose="020B0604020202020204" charset="-79"/>
              </a:rPr>
              <a:t>Input Image Size</a:t>
            </a:r>
          </a:p>
          <a:p>
            <a:pPr marL="171450" indent="-171450">
              <a:buFont typeface="Arial" panose="020B0604020202020204" pitchFamily="34" charset="0"/>
              <a:buChar char="•"/>
            </a:pPr>
            <a:r>
              <a:rPr lang="en-US" sz="800" b="0" i="0" dirty="0">
                <a:solidFill>
                  <a:srgbClr val="D1D5DB"/>
                </a:solidFill>
                <a:effectLst/>
                <a:latin typeface="Assistant Medium" panose="020B0604020202020204" charset="-79"/>
                <a:cs typeface="Assistant Medium" panose="020B0604020202020204" charset="-79"/>
              </a:rPr>
              <a:t>The size of input images can impact the model's performance.</a:t>
            </a:r>
          </a:p>
          <a:p>
            <a:pPr marL="171450" indent="-171450">
              <a:buFont typeface="Arial" panose="020B0604020202020204" pitchFamily="34" charset="0"/>
              <a:buChar char="•"/>
            </a:pPr>
            <a:r>
              <a:rPr lang="en" sz="800" dirty="0">
                <a:solidFill>
                  <a:schemeClr val="tx1"/>
                </a:solidFill>
                <a:latin typeface="Assistant Medium" panose="020B0604020202020204" charset="-79"/>
                <a:cs typeface="Assistant Medium" panose="020B0604020202020204" charset="-79"/>
              </a:rPr>
              <a:t>If the architecture only allow a certain amount of input shape, use the lowest input shape, work closer to 32x32 input which is Cifar-10 dataset input shape for better results </a:t>
            </a:r>
            <a:endParaRPr lang="en-US" sz="800" dirty="0">
              <a:solidFill>
                <a:srgbClr val="D1D5DB"/>
              </a:solidFill>
              <a:latin typeface="Assistant Medium" panose="020B0604020202020204" charset="-79"/>
              <a:cs typeface="Assistant Medium" panose="020B0604020202020204" charset="-79"/>
            </a:endParaRPr>
          </a:p>
        </p:txBody>
      </p:sp>
    </p:spTree>
    <p:extLst>
      <p:ext uri="{BB962C8B-B14F-4D97-AF65-F5344CB8AC3E}">
        <p14:creationId xmlns:p14="http://schemas.microsoft.com/office/powerpoint/2010/main" val="2237037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grpSp>
        <p:nvGrpSpPr>
          <p:cNvPr id="563" name="Google Shape;563;p43"/>
          <p:cNvGrpSpPr/>
          <p:nvPr/>
        </p:nvGrpSpPr>
        <p:grpSpPr>
          <a:xfrm>
            <a:off x="713100" y="445098"/>
            <a:ext cx="7706069" cy="4253377"/>
            <a:chOff x="2600575" y="-309327"/>
            <a:chExt cx="7706069" cy="4253377"/>
          </a:xfrm>
        </p:grpSpPr>
        <p:sp>
          <p:nvSpPr>
            <p:cNvPr id="564" name="Google Shape;564;p43"/>
            <p:cNvSpPr/>
            <p:nvPr/>
          </p:nvSpPr>
          <p:spPr>
            <a:xfrm>
              <a:off x="2600575"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10124844" y="-309327"/>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43"/>
          <p:cNvSpPr/>
          <p:nvPr/>
        </p:nvSpPr>
        <p:spPr>
          <a:xfrm>
            <a:off x="1990050" y="3477980"/>
            <a:ext cx="5163900" cy="540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567" name="Google Shape;567;p43"/>
          <p:cNvSpPr/>
          <p:nvPr/>
        </p:nvSpPr>
        <p:spPr>
          <a:xfrm>
            <a:off x="3810300" y="826025"/>
            <a:ext cx="1523400" cy="1523400"/>
          </a:xfrm>
          <a:prstGeom prst="round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txBox="1">
            <a:spLocks noGrp="1"/>
          </p:cNvSpPr>
          <p:nvPr>
            <p:ph type="title"/>
          </p:nvPr>
        </p:nvSpPr>
        <p:spPr>
          <a:xfrm>
            <a:off x="1831288" y="2362825"/>
            <a:ext cx="5481423" cy="101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Complex Models</a:t>
            </a:r>
            <a:endParaRPr dirty="0"/>
          </a:p>
        </p:txBody>
      </p:sp>
      <p:sp>
        <p:nvSpPr>
          <p:cNvPr id="569" name="Google Shape;569;p43"/>
          <p:cNvSpPr txBox="1">
            <a:spLocks noGrp="1"/>
          </p:cNvSpPr>
          <p:nvPr>
            <p:ph type="title" idx="2"/>
          </p:nvPr>
        </p:nvSpPr>
        <p:spPr>
          <a:xfrm>
            <a:off x="3749040" y="1166825"/>
            <a:ext cx="1664207"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70" name="Google Shape;570;p43"/>
          <p:cNvSpPr txBox="1">
            <a:spLocks noGrp="1"/>
          </p:cNvSpPr>
          <p:nvPr>
            <p:ph type="subTitle" idx="1"/>
          </p:nvPr>
        </p:nvSpPr>
        <p:spPr>
          <a:xfrm>
            <a:off x="2811900" y="3532818"/>
            <a:ext cx="3520200" cy="40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t>What did I do to make the model “complex”</a:t>
            </a:r>
          </a:p>
        </p:txBody>
      </p:sp>
      <p:sp>
        <p:nvSpPr>
          <p:cNvPr id="571" name="Google Shape;571;p43"/>
          <p:cNvSpPr/>
          <p:nvPr/>
        </p:nvSpPr>
        <p:spPr>
          <a:xfrm>
            <a:off x="7866525" y="4065300"/>
            <a:ext cx="564375" cy="63317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43"/>
          <p:cNvGrpSpPr/>
          <p:nvPr/>
        </p:nvGrpSpPr>
        <p:grpSpPr>
          <a:xfrm>
            <a:off x="2813047" y="3694258"/>
            <a:ext cx="3517907" cy="110589"/>
            <a:chOff x="2600575" y="3762250"/>
            <a:chExt cx="5783178" cy="181800"/>
          </a:xfrm>
        </p:grpSpPr>
        <p:sp>
          <p:nvSpPr>
            <p:cNvPr id="573" name="Google Shape;573;p43"/>
            <p:cNvSpPr/>
            <p:nvPr/>
          </p:nvSpPr>
          <p:spPr>
            <a:xfrm>
              <a:off x="2600575"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8201953"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25119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2"/>
          <p:cNvSpPr/>
          <p:nvPr/>
        </p:nvSpPr>
        <p:spPr>
          <a:xfrm flipH="1">
            <a:off x="7629752" y="328942"/>
            <a:ext cx="664706" cy="664706"/>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2" name="Google Shape;552;p42"/>
          <p:cNvSpPr txBox="1">
            <a:spLocks noGrp="1"/>
          </p:cNvSpPr>
          <p:nvPr>
            <p:ph type="title"/>
          </p:nvPr>
        </p:nvSpPr>
        <p:spPr>
          <a:xfrm>
            <a:off x="849542" y="311782"/>
            <a:ext cx="4900397" cy="5052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tx2"/>
                </a:solidFill>
              </a:rPr>
              <a:t>Alex</a:t>
            </a:r>
            <a:r>
              <a:rPr lang="en" sz="2400" dirty="0">
                <a:solidFill>
                  <a:schemeClr val="bg2"/>
                </a:solidFill>
              </a:rPr>
              <a:t>Net</a:t>
            </a:r>
            <a:r>
              <a:rPr lang="en" sz="2400" dirty="0"/>
              <a:t> Complex Model</a:t>
            </a:r>
            <a:endParaRPr sz="2400" dirty="0">
              <a:solidFill>
                <a:srgbClr val="E84987"/>
              </a:solidFill>
            </a:endParaRPr>
          </a:p>
        </p:txBody>
      </p:sp>
      <p:sp>
        <p:nvSpPr>
          <p:cNvPr id="555" name="Google Shape;555;p42"/>
          <p:cNvSpPr/>
          <p:nvPr/>
        </p:nvSpPr>
        <p:spPr>
          <a:xfrm>
            <a:off x="7499950" y="1902875"/>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7946575" y="564425"/>
            <a:ext cx="267600" cy="267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3;p42">
            <a:extLst>
              <a:ext uri="{FF2B5EF4-FFF2-40B4-BE49-F238E27FC236}">
                <a16:creationId xmlns:a16="http://schemas.microsoft.com/office/drawing/2014/main" id="{F78707AD-8682-BF2F-CA0D-4CD6E39A116F}"/>
              </a:ext>
            </a:extLst>
          </p:cNvPr>
          <p:cNvSpPr txBox="1">
            <a:spLocks/>
          </p:cNvSpPr>
          <p:nvPr/>
        </p:nvSpPr>
        <p:spPr>
          <a:xfrm>
            <a:off x="904465" y="636911"/>
            <a:ext cx="3325183" cy="6647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 sz="1200" dirty="0"/>
              <a:t>What was used to </a:t>
            </a:r>
            <a:r>
              <a:rPr lang="en" dirty="0">
                <a:solidFill>
                  <a:schemeClr val="bg2"/>
                </a:solidFill>
                <a:effectLst/>
              </a:rPr>
              <a:t>complexify</a:t>
            </a:r>
            <a:r>
              <a:rPr lang="en" sz="1200" dirty="0"/>
              <a:t> the model?</a:t>
            </a:r>
          </a:p>
        </p:txBody>
      </p:sp>
      <p:pic>
        <p:nvPicPr>
          <p:cNvPr id="3" name="Picture 2" descr="A picture containing pattern, symmetry, art, colorfulness&#10;&#10;Description automatically generated">
            <a:extLst>
              <a:ext uri="{FF2B5EF4-FFF2-40B4-BE49-F238E27FC236}">
                <a16:creationId xmlns:a16="http://schemas.microsoft.com/office/drawing/2014/main" id="{1EF230D6-E0EF-69C6-16E1-D9468845FF73}"/>
              </a:ext>
            </a:extLst>
          </p:cNvPr>
          <p:cNvPicPr>
            <a:picLocks noChangeAspect="1"/>
          </p:cNvPicPr>
          <p:nvPr/>
        </p:nvPicPr>
        <p:blipFill>
          <a:blip r:embed="rId3"/>
          <a:stretch>
            <a:fillRect/>
          </a:stretch>
        </p:blipFill>
        <p:spPr>
          <a:xfrm>
            <a:off x="7701607" y="411126"/>
            <a:ext cx="535065" cy="535065"/>
          </a:xfrm>
          <a:prstGeom prst="rect">
            <a:avLst/>
          </a:prstGeom>
        </p:spPr>
      </p:pic>
      <p:sp>
        <p:nvSpPr>
          <p:cNvPr id="5" name="Google Shape;553;p42">
            <a:extLst>
              <a:ext uri="{FF2B5EF4-FFF2-40B4-BE49-F238E27FC236}">
                <a16:creationId xmlns:a16="http://schemas.microsoft.com/office/drawing/2014/main" id="{3AD55722-79F6-AC4C-6A40-1801FBF332E4}"/>
              </a:ext>
            </a:extLst>
          </p:cNvPr>
          <p:cNvSpPr txBox="1">
            <a:spLocks/>
          </p:cNvSpPr>
          <p:nvPr/>
        </p:nvSpPr>
        <p:spPr>
          <a:xfrm>
            <a:off x="904465" y="1412520"/>
            <a:ext cx="3413536" cy="8035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1050" dirty="0">
                <a:latin typeface="Assistant" pitchFamily="2" charset="-79"/>
                <a:cs typeface="Assistant" pitchFamily="2" charset="-79"/>
              </a:rPr>
              <a:t>Model Architecture:</a:t>
            </a:r>
          </a:p>
          <a:p>
            <a:pPr marL="0" indent="0"/>
            <a:r>
              <a:rPr lang="en-US" sz="1050" dirty="0">
                <a:solidFill>
                  <a:schemeClr val="tx1"/>
                </a:solidFill>
                <a:latin typeface="Assistant" pitchFamily="2" charset="-79"/>
                <a:cs typeface="Assistant" pitchFamily="2" charset="-79"/>
              </a:rPr>
              <a:t>Difference is in the pool size of the second MaxPooling2D layer. It has a pool size of (3,3)</a:t>
            </a:r>
          </a:p>
          <a:p>
            <a:pPr marL="0" indent="0"/>
            <a:endParaRPr lang="en-US" sz="1050" dirty="0">
              <a:latin typeface="Assistant" pitchFamily="2" charset="-79"/>
              <a:cs typeface="Assistant" pitchFamily="2" charset="-79"/>
            </a:endParaRPr>
          </a:p>
          <a:p>
            <a:pPr marL="0" indent="0"/>
            <a:r>
              <a:rPr lang="en-US" sz="800" dirty="0">
                <a:solidFill>
                  <a:schemeClr val="tx1"/>
                </a:solidFill>
                <a:latin typeface="Assistant" pitchFamily="2" charset="-79"/>
                <a:cs typeface="Assistant" pitchFamily="2" charset="-79"/>
              </a:rPr>
              <a:t>This change affects the size of the output feature maps after the MaxPooling2D layers. A smaller pool size can result in more aggressive downsampling and may capture more local information, while a larger pool size can retain more spatial information.</a:t>
            </a:r>
            <a:endParaRPr lang="en-SG" sz="800" dirty="0">
              <a:solidFill>
                <a:schemeClr val="tx1"/>
              </a:solidFill>
              <a:latin typeface="Assistant" pitchFamily="2" charset="-79"/>
              <a:cs typeface="Assistant" pitchFamily="2" charset="-79"/>
            </a:endParaRPr>
          </a:p>
          <a:p>
            <a:pPr marL="0" indent="0"/>
            <a:endParaRPr lang="en-SG" sz="700" dirty="0">
              <a:latin typeface="Assistant" pitchFamily="2" charset="-79"/>
              <a:cs typeface="Assistant" pitchFamily="2" charset="-79"/>
            </a:endParaRPr>
          </a:p>
          <a:p>
            <a:pPr marL="0" indent="0"/>
            <a:endParaRPr lang="en-SG" sz="700" dirty="0">
              <a:latin typeface="Assistant" pitchFamily="2" charset="-79"/>
              <a:cs typeface="Assistant" pitchFamily="2" charset="-79"/>
            </a:endParaRPr>
          </a:p>
        </p:txBody>
      </p:sp>
      <p:sp>
        <p:nvSpPr>
          <p:cNvPr id="13" name="Google Shape;553;p42">
            <a:extLst>
              <a:ext uri="{FF2B5EF4-FFF2-40B4-BE49-F238E27FC236}">
                <a16:creationId xmlns:a16="http://schemas.microsoft.com/office/drawing/2014/main" id="{E35219B0-7BDF-8BA8-DEB7-1625E8BDE7AA}"/>
              </a:ext>
            </a:extLst>
          </p:cNvPr>
          <p:cNvSpPr txBox="1">
            <a:spLocks/>
          </p:cNvSpPr>
          <p:nvPr/>
        </p:nvSpPr>
        <p:spPr>
          <a:xfrm>
            <a:off x="866962" y="2247405"/>
            <a:ext cx="3101917" cy="8035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1000" dirty="0">
                <a:latin typeface="Assistant" pitchFamily="2" charset="-79"/>
                <a:cs typeface="Assistant" pitchFamily="2" charset="-79"/>
              </a:rPr>
              <a:t>Incorporating Data Augmentation:</a:t>
            </a:r>
          </a:p>
          <a:p>
            <a:pPr marL="0" indent="0"/>
            <a:r>
              <a:rPr lang="en-US" sz="800" dirty="0">
                <a:solidFill>
                  <a:schemeClr val="tx1"/>
                </a:solidFill>
                <a:latin typeface="Assistant" pitchFamily="2" charset="-79"/>
                <a:cs typeface="Assistant" pitchFamily="2" charset="-79"/>
              </a:rPr>
              <a:t>data augmentation is applied using the ‘ImageDataGenerator’ class, which performs various random transformations on the training data such as </a:t>
            </a:r>
            <a:r>
              <a:rPr lang="en-US" sz="800" b="1" dirty="0">
                <a:solidFill>
                  <a:schemeClr val="tx1"/>
                </a:solidFill>
                <a:latin typeface="Assistant" pitchFamily="2" charset="-79"/>
                <a:cs typeface="Assistant" pitchFamily="2" charset="-79"/>
              </a:rPr>
              <a:t>rotation, shifting, and flipping. </a:t>
            </a:r>
            <a:endParaRPr lang="en-SG" sz="400" b="1" dirty="0">
              <a:latin typeface="Assistant" pitchFamily="2" charset="-79"/>
              <a:cs typeface="Assistant" pitchFamily="2" charset="-79"/>
            </a:endParaRPr>
          </a:p>
          <a:p>
            <a:pPr marL="0" indent="0"/>
            <a:endParaRPr lang="en-SG" sz="600" dirty="0">
              <a:latin typeface="Assistant" pitchFamily="2" charset="-79"/>
              <a:cs typeface="Assistant" pitchFamily="2" charset="-79"/>
            </a:endParaRPr>
          </a:p>
        </p:txBody>
      </p:sp>
      <p:sp>
        <p:nvSpPr>
          <p:cNvPr id="16" name="Google Shape;553;p42">
            <a:extLst>
              <a:ext uri="{FF2B5EF4-FFF2-40B4-BE49-F238E27FC236}">
                <a16:creationId xmlns:a16="http://schemas.microsoft.com/office/drawing/2014/main" id="{BD6EDEF6-DE7F-02D3-B8AF-0E87DFBBC35C}"/>
              </a:ext>
            </a:extLst>
          </p:cNvPr>
          <p:cNvSpPr txBox="1">
            <a:spLocks/>
          </p:cNvSpPr>
          <p:nvPr/>
        </p:nvSpPr>
        <p:spPr>
          <a:xfrm>
            <a:off x="803218" y="2993874"/>
            <a:ext cx="3667929" cy="8035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1050" dirty="0">
                <a:latin typeface="Assistant" pitchFamily="2" charset="-79"/>
                <a:cs typeface="Assistant" pitchFamily="2" charset="-79"/>
              </a:rPr>
              <a:t>Incorporating Early Stopping:</a:t>
            </a:r>
          </a:p>
          <a:p>
            <a:pPr marL="171450" indent="-171450">
              <a:buFont typeface="Arial" panose="020B0604020202020204" pitchFamily="34" charset="0"/>
              <a:buChar char="•"/>
            </a:pPr>
            <a:r>
              <a:rPr lang="en-US" sz="800" dirty="0">
                <a:solidFill>
                  <a:schemeClr val="tx1"/>
                </a:solidFill>
                <a:latin typeface="Assistant" pitchFamily="2" charset="-79"/>
                <a:cs typeface="Assistant" pitchFamily="2" charset="-79"/>
              </a:rPr>
              <a:t>implements early stopping using the '</a:t>
            </a:r>
            <a:r>
              <a:rPr lang="en-US" sz="800" dirty="0" err="1">
                <a:solidFill>
                  <a:schemeClr val="tx1"/>
                </a:solidFill>
                <a:latin typeface="Assistant" pitchFamily="2" charset="-79"/>
                <a:cs typeface="Assistant" pitchFamily="2" charset="-79"/>
              </a:rPr>
              <a:t>EarlyStopping</a:t>
            </a:r>
            <a:r>
              <a:rPr lang="en-US" sz="800" dirty="0">
                <a:solidFill>
                  <a:schemeClr val="tx1"/>
                </a:solidFill>
                <a:latin typeface="Assistant" pitchFamily="2" charset="-79"/>
                <a:cs typeface="Assistant" pitchFamily="2" charset="-79"/>
              </a:rPr>
              <a:t>' callback.</a:t>
            </a:r>
          </a:p>
          <a:p>
            <a:pPr marL="171450" indent="-171450">
              <a:buFont typeface="Arial" panose="020B0604020202020204" pitchFamily="34" charset="0"/>
              <a:buChar char="•"/>
            </a:pPr>
            <a:endParaRPr lang="en-US" sz="800" dirty="0">
              <a:solidFill>
                <a:schemeClr val="tx1"/>
              </a:solidFill>
              <a:latin typeface="Assistant" pitchFamily="2" charset="-79"/>
              <a:cs typeface="Assistant" pitchFamily="2" charset="-79"/>
            </a:endParaRPr>
          </a:p>
          <a:p>
            <a:pPr marL="171450" indent="-171450">
              <a:buFont typeface="Arial" panose="020B0604020202020204" pitchFamily="34" charset="0"/>
              <a:buChar char="•"/>
            </a:pPr>
            <a:r>
              <a:rPr lang="en-US" sz="800" dirty="0">
                <a:solidFill>
                  <a:schemeClr val="tx1"/>
                </a:solidFill>
                <a:latin typeface="Assistant" pitchFamily="2" charset="-79"/>
                <a:cs typeface="Assistant" pitchFamily="2" charset="-79"/>
              </a:rPr>
              <a:t>The best performing weights are restored using '</a:t>
            </a:r>
            <a:r>
              <a:rPr lang="en-US" sz="800" dirty="0" err="1">
                <a:solidFill>
                  <a:schemeClr val="tx1"/>
                </a:solidFill>
                <a:latin typeface="Assistant" pitchFamily="2" charset="-79"/>
                <a:cs typeface="Assistant" pitchFamily="2" charset="-79"/>
              </a:rPr>
              <a:t>restore_best_weights</a:t>
            </a:r>
            <a:r>
              <a:rPr lang="en-US" sz="800" dirty="0">
                <a:solidFill>
                  <a:schemeClr val="tx1"/>
                </a:solidFill>
                <a:latin typeface="Assistant" pitchFamily="2" charset="-79"/>
                <a:cs typeface="Assistant" pitchFamily="2" charset="-79"/>
              </a:rPr>
              <a:t>=True.’</a:t>
            </a:r>
          </a:p>
          <a:p>
            <a:pPr marL="0" indent="0"/>
            <a:endParaRPr lang="en-US" sz="800" dirty="0">
              <a:solidFill>
                <a:schemeClr val="tx1"/>
              </a:solidFill>
              <a:latin typeface="Assistant" pitchFamily="2" charset="-79"/>
              <a:cs typeface="Assistant" pitchFamily="2" charset="-79"/>
            </a:endParaRPr>
          </a:p>
          <a:p>
            <a:pPr marL="171450" indent="-171450">
              <a:buFont typeface="Arial" panose="020B0604020202020204" pitchFamily="34" charset="0"/>
              <a:buChar char="•"/>
            </a:pPr>
            <a:r>
              <a:rPr lang="en-US" sz="800" dirty="0">
                <a:solidFill>
                  <a:schemeClr val="tx1"/>
                </a:solidFill>
                <a:latin typeface="Assistant" pitchFamily="2" charset="-79"/>
                <a:cs typeface="Assistant" pitchFamily="2" charset="-79"/>
              </a:rPr>
              <a:t>I believe this was the best tuning, '</a:t>
            </a:r>
            <a:r>
              <a:rPr lang="en-US" sz="800" dirty="0" err="1">
                <a:solidFill>
                  <a:schemeClr val="tx1"/>
                </a:solidFill>
                <a:latin typeface="Assistant" pitchFamily="2" charset="-79"/>
                <a:cs typeface="Assistant" pitchFamily="2" charset="-79"/>
              </a:rPr>
              <a:t>early_stopping</a:t>
            </a:r>
            <a:r>
              <a:rPr lang="en-US" sz="800" dirty="0">
                <a:solidFill>
                  <a:schemeClr val="tx1"/>
                </a:solidFill>
                <a:latin typeface="Assistant" pitchFamily="2" charset="-79"/>
                <a:cs typeface="Assistant" pitchFamily="2" charset="-79"/>
              </a:rPr>
              <a:t> = </a:t>
            </a:r>
            <a:r>
              <a:rPr lang="en-US" sz="800" dirty="0" err="1">
                <a:solidFill>
                  <a:schemeClr val="tx1"/>
                </a:solidFill>
                <a:latin typeface="Assistant" pitchFamily="2" charset="-79"/>
                <a:cs typeface="Assistant" pitchFamily="2" charset="-79"/>
              </a:rPr>
              <a:t>EarlyStopping</a:t>
            </a:r>
            <a:r>
              <a:rPr lang="en-US" sz="800" dirty="0">
                <a:solidFill>
                  <a:schemeClr val="tx1"/>
                </a:solidFill>
                <a:latin typeface="Assistant" pitchFamily="2" charset="-79"/>
                <a:cs typeface="Assistant" pitchFamily="2" charset="-79"/>
              </a:rPr>
              <a:t>(monitor='</a:t>
            </a:r>
            <a:r>
              <a:rPr lang="en-US" sz="800" dirty="0" err="1">
                <a:solidFill>
                  <a:schemeClr val="tx1"/>
                </a:solidFill>
                <a:latin typeface="Assistant" pitchFamily="2" charset="-79"/>
                <a:cs typeface="Assistant" pitchFamily="2" charset="-79"/>
              </a:rPr>
              <a:t>val_loss</a:t>
            </a:r>
            <a:r>
              <a:rPr lang="en-US" sz="800" dirty="0">
                <a:solidFill>
                  <a:schemeClr val="tx1"/>
                </a:solidFill>
                <a:latin typeface="Assistant" pitchFamily="2" charset="-79"/>
                <a:cs typeface="Assistant" pitchFamily="2" charset="-79"/>
              </a:rPr>
              <a:t>', patience=10, </a:t>
            </a:r>
            <a:r>
              <a:rPr lang="en-US" sz="800" dirty="0" err="1">
                <a:solidFill>
                  <a:schemeClr val="tx1"/>
                </a:solidFill>
                <a:latin typeface="Assistant" pitchFamily="2" charset="-79"/>
                <a:cs typeface="Assistant" pitchFamily="2" charset="-79"/>
              </a:rPr>
              <a:t>restore_best_weights</a:t>
            </a:r>
            <a:r>
              <a:rPr lang="en-US" sz="800" dirty="0">
                <a:solidFill>
                  <a:schemeClr val="tx1"/>
                </a:solidFill>
                <a:latin typeface="Assistant" pitchFamily="2" charset="-79"/>
                <a:cs typeface="Assistant" pitchFamily="2" charset="-79"/>
              </a:rPr>
              <a:t>=True)'.</a:t>
            </a:r>
            <a:endParaRPr lang="en-SG" sz="800" dirty="0">
              <a:latin typeface="Assistant" pitchFamily="2" charset="-79"/>
              <a:cs typeface="Assistant" pitchFamily="2" charset="-79"/>
            </a:endParaRPr>
          </a:p>
        </p:txBody>
      </p:sp>
      <p:sp>
        <p:nvSpPr>
          <p:cNvPr id="18" name="Google Shape;553;p42">
            <a:extLst>
              <a:ext uri="{FF2B5EF4-FFF2-40B4-BE49-F238E27FC236}">
                <a16:creationId xmlns:a16="http://schemas.microsoft.com/office/drawing/2014/main" id="{FC81F77D-95E5-EA57-A7B2-75D68D4ACF1E}"/>
              </a:ext>
            </a:extLst>
          </p:cNvPr>
          <p:cNvSpPr txBox="1">
            <a:spLocks/>
          </p:cNvSpPr>
          <p:nvPr/>
        </p:nvSpPr>
        <p:spPr>
          <a:xfrm>
            <a:off x="849542" y="4203627"/>
            <a:ext cx="4344499" cy="4938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1050" dirty="0">
                <a:latin typeface="Assistant" pitchFamily="2" charset="-79"/>
                <a:cs typeface="Assistant" pitchFamily="2" charset="-79"/>
              </a:rPr>
              <a:t>Incorporating Learning Rate Scheduler:</a:t>
            </a:r>
          </a:p>
          <a:p>
            <a:pPr marL="0" indent="0"/>
            <a:r>
              <a:rPr lang="en-US" sz="800" dirty="0">
                <a:solidFill>
                  <a:schemeClr val="tx1"/>
                </a:solidFill>
                <a:latin typeface="Assistant" pitchFamily="2" charset="-79"/>
                <a:cs typeface="Assistant" pitchFamily="2" charset="-79"/>
              </a:rPr>
              <a:t>defines a learning rate scheduler using the scheduler function.</a:t>
            </a:r>
          </a:p>
          <a:p>
            <a:pPr marL="0" indent="0"/>
            <a:endParaRPr lang="en-US" sz="800" dirty="0">
              <a:solidFill>
                <a:schemeClr val="tx1"/>
              </a:solidFill>
              <a:latin typeface="Assistant" pitchFamily="2" charset="-79"/>
              <a:cs typeface="Assistant" pitchFamily="2" charset="-79"/>
            </a:endParaRPr>
          </a:p>
          <a:p>
            <a:pPr marL="0" indent="0"/>
            <a:r>
              <a:rPr lang="en-US" sz="800" dirty="0">
                <a:solidFill>
                  <a:schemeClr val="tx1"/>
                </a:solidFill>
                <a:latin typeface="Assistant" pitchFamily="2" charset="-79"/>
                <a:cs typeface="Assistant" pitchFamily="2" charset="-79"/>
              </a:rPr>
              <a:t>I believe best learning rate is reduced by a factor of </a:t>
            </a:r>
            <a:r>
              <a:rPr lang="en-US" sz="800" dirty="0" err="1">
                <a:solidFill>
                  <a:schemeClr val="tx1"/>
                </a:solidFill>
                <a:latin typeface="Assistant" pitchFamily="2" charset="-79"/>
                <a:cs typeface="Assistant" pitchFamily="2" charset="-79"/>
              </a:rPr>
              <a:t>tf.math.exp</a:t>
            </a:r>
            <a:r>
              <a:rPr lang="en-US" sz="800" dirty="0">
                <a:solidFill>
                  <a:schemeClr val="tx1"/>
                </a:solidFill>
                <a:latin typeface="Assistant" pitchFamily="2" charset="-79"/>
                <a:cs typeface="Assistant" pitchFamily="2" charset="-79"/>
              </a:rPr>
              <a:t>(-0.1) after 15 epochs. </a:t>
            </a:r>
          </a:p>
          <a:p>
            <a:pPr marL="0" indent="0"/>
            <a:r>
              <a:rPr lang="en-US" sz="800" b="0" i="0" dirty="0">
                <a:solidFill>
                  <a:schemeClr val="tx1"/>
                </a:solidFill>
                <a:effectLst/>
                <a:latin typeface="Assistant" pitchFamily="2" charset="-79"/>
                <a:cs typeface="Assistant" pitchFamily="2" charset="-79"/>
              </a:rPr>
              <a:t>This approach is based on the intuition that initially, a higher learning rate helps the model converge faster, but as training progresses, a lower learning rate allows for fine-tuning and better convergence.</a:t>
            </a:r>
            <a:endParaRPr lang="en-SG" sz="800" dirty="0">
              <a:solidFill>
                <a:schemeClr val="tx1"/>
              </a:solidFill>
              <a:latin typeface="Assistant" pitchFamily="2" charset="-79"/>
              <a:cs typeface="Assistant" pitchFamily="2" charset="-79"/>
            </a:endParaRPr>
          </a:p>
        </p:txBody>
      </p:sp>
      <p:sp>
        <p:nvSpPr>
          <p:cNvPr id="20" name="TextBox 19">
            <a:extLst>
              <a:ext uri="{FF2B5EF4-FFF2-40B4-BE49-F238E27FC236}">
                <a16:creationId xmlns:a16="http://schemas.microsoft.com/office/drawing/2014/main" id="{AFA72E41-2881-B108-B9E4-AC2693AFDC21}"/>
              </a:ext>
            </a:extLst>
          </p:cNvPr>
          <p:cNvSpPr txBox="1"/>
          <p:nvPr/>
        </p:nvSpPr>
        <p:spPr>
          <a:xfrm>
            <a:off x="6031006" y="1054099"/>
            <a:ext cx="1670601" cy="307777"/>
          </a:xfrm>
          <a:prstGeom prst="rect">
            <a:avLst/>
          </a:prstGeom>
          <a:noFill/>
        </p:spPr>
        <p:txBody>
          <a:bodyPr wrap="square" rtlCol="0">
            <a:spAutoFit/>
          </a:bodyPr>
          <a:lstStyle/>
          <a:p>
            <a:r>
              <a:rPr lang="en-US" u="sng" dirty="0">
                <a:solidFill>
                  <a:srgbClr val="FF0000"/>
                </a:solidFill>
                <a:latin typeface="Assistant" pitchFamily="2" charset="-79"/>
                <a:cs typeface="Assistant" pitchFamily="2" charset="-79"/>
              </a:rPr>
              <a:t>Before Changes</a:t>
            </a:r>
            <a:endParaRPr lang="en-SG" u="sng" dirty="0">
              <a:solidFill>
                <a:srgbClr val="FF0000"/>
              </a:solidFill>
              <a:latin typeface="Assistant" pitchFamily="2" charset="-79"/>
              <a:cs typeface="Assistant" pitchFamily="2" charset="-79"/>
            </a:endParaRPr>
          </a:p>
        </p:txBody>
      </p:sp>
      <p:sp>
        <p:nvSpPr>
          <p:cNvPr id="21" name="TextBox 20">
            <a:extLst>
              <a:ext uri="{FF2B5EF4-FFF2-40B4-BE49-F238E27FC236}">
                <a16:creationId xmlns:a16="http://schemas.microsoft.com/office/drawing/2014/main" id="{8AB15629-1019-7E1E-FA45-8D1835C6DC3C}"/>
              </a:ext>
            </a:extLst>
          </p:cNvPr>
          <p:cNvSpPr txBox="1"/>
          <p:nvPr/>
        </p:nvSpPr>
        <p:spPr>
          <a:xfrm>
            <a:off x="6158894" y="2952255"/>
            <a:ext cx="1670601" cy="307777"/>
          </a:xfrm>
          <a:prstGeom prst="rect">
            <a:avLst/>
          </a:prstGeom>
          <a:noFill/>
        </p:spPr>
        <p:txBody>
          <a:bodyPr wrap="square" rtlCol="0">
            <a:spAutoFit/>
          </a:bodyPr>
          <a:lstStyle/>
          <a:p>
            <a:r>
              <a:rPr lang="en-US" u="sng" dirty="0">
                <a:solidFill>
                  <a:srgbClr val="92D050"/>
                </a:solidFill>
                <a:latin typeface="Assistant" pitchFamily="2" charset="-79"/>
                <a:cs typeface="Assistant" pitchFamily="2" charset="-79"/>
              </a:rPr>
              <a:t>After Changes</a:t>
            </a:r>
            <a:endParaRPr lang="en-SG" u="sng" dirty="0">
              <a:solidFill>
                <a:srgbClr val="92D050"/>
              </a:solidFill>
              <a:latin typeface="Assistant" pitchFamily="2" charset="-79"/>
              <a:cs typeface="Assistant" pitchFamily="2" charset="-79"/>
            </a:endParaRPr>
          </a:p>
        </p:txBody>
      </p:sp>
      <p:pic>
        <p:nvPicPr>
          <p:cNvPr id="26" name="Picture 25">
            <a:extLst>
              <a:ext uri="{FF2B5EF4-FFF2-40B4-BE49-F238E27FC236}">
                <a16:creationId xmlns:a16="http://schemas.microsoft.com/office/drawing/2014/main" id="{837E50D1-415A-60D8-241E-1DFEE614EA2A}"/>
              </a:ext>
            </a:extLst>
          </p:cNvPr>
          <p:cNvPicPr>
            <a:picLocks noChangeAspect="1"/>
          </p:cNvPicPr>
          <p:nvPr/>
        </p:nvPicPr>
        <p:blipFill>
          <a:blip r:embed="rId4"/>
          <a:stretch>
            <a:fillRect/>
          </a:stretch>
        </p:blipFill>
        <p:spPr>
          <a:xfrm>
            <a:off x="5281222" y="1332591"/>
            <a:ext cx="3011950" cy="1005840"/>
          </a:xfrm>
          <a:prstGeom prst="rect">
            <a:avLst/>
          </a:prstGeom>
        </p:spPr>
      </p:pic>
      <p:pic>
        <p:nvPicPr>
          <p:cNvPr id="28" name="Picture 27">
            <a:extLst>
              <a:ext uri="{FF2B5EF4-FFF2-40B4-BE49-F238E27FC236}">
                <a16:creationId xmlns:a16="http://schemas.microsoft.com/office/drawing/2014/main" id="{F375091B-AE5B-C3DB-40C7-0A62DE0C6E90}"/>
              </a:ext>
            </a:extLst>
          </p:cNvPr>
          <p:cNvPicPr>
            <a:picLocks noChangeAspect="1"/>
          </p:cNvPicPr>
          <p:nvPr/>
        </p:nvPicPr>
        <p:blipFill>
          <a:blip r:embed="rId5"/>
          <a:stretch>
            <a:fillRect/>
          </a:stretch>
        </p:blipFill>
        <p:spPr>
          <a:xfrm>
            <a:off x="6031006" y="2426654"/>
            <a:ext cx="1540800" cy="234045"/>
          </a:xfrm>
          <a:prstGeom prst="rect">
            <a:avLst/>
          </a:prstGeom>
        </p:spPr>
      </p:pic>
      <p:pic>
        <p:nvPicPr>
          <p:cNvPr id="30" name="Picture 29">
            <a:extLst>
              <a:ext uri="{FF2B5EF4-FFF2-40B4-BE49-F238E27FC236}">
                <a16:creationId xmlns:a16="http://schemas.microsoft.com/office/drawing/2014/main" id="{CBD89E25-F077-C9AC-BD68-309B9D3012CB}"/>
              </a:ext>
            </a:extLst>
          </p:cNvPr>
          <p:cNvPicPr>
            <a:picLocks noChangeAspect="1"/>
          </p:cNvPicPr>
          <p:nvPr/>
        </p:nvPicPr>
        <p:blipFill>
          <a:blip r:embed="rId6"/>
          <a:stretch>
            <a:fillRect/>
          </a:stretch>
        </p:blipFill>
        <p:spPr>
          <a:xfrm>
            <a:off x="3968879" y="1635740"/>
            <a:ext cx="1206241" cy="189038"/>
          </a:xfrm>
          <a:prstGeom prst="rect">
            <a:avLst/>
          </a:prstGeom>
        </p:spPr>
      </p:pic>
      <p:pic>
        <p:nvPicPr>
          <p:cNvPr id="4" name="Picture 3">
            <a:extLst>
              <a:ext uri="{FF2B5EF4-FFF2-40B4-BE49-F238E27FC236}">
                <a16:creationId xmlns:a16="http://schemas.microsoft.com/office/drawing/2014/main" id="{621BE089-1A7B-1FF6-99B7-0ECEB6799696}"/>
              </a:ext>
            </a:extLst>
          </p:cNvPr>
          <p:cNvPicPr>
            <a:picLocks noChangeAspect="1"/>
          </p:cNvPicPr>
          <p:nvPr/>
        </p:nvPicPr>
        <p:blipFill>
          <a:blip r:embed="rId7"/>
          <a:stretch>
            <a:fillRect/>
          </a:stretch>
        </p:blipFill>
        <p:spPr>
          <a:xfrm>
            <a:off x="3939285" y="2691029"/>
            <a:ext cx="1383262" cy="240113"/>
          </a:xfrm>
          <a:prstGeom prst="rect">
            <a:avLst/>
          </a:prstGeom>
        </p:spPr>
      </p:pic>
      <p:pic>
        <p:nvPicPr>
          <p:cNvPr id="7" name="Picture 6">
            <a:extLst>
              <a:ext uri="{FF2B5EF4-FFF2-40B4-BE49-F238E27FC236}">
                <a16:creationId xmlns:a16="http://schemas.microsoft.com/office/drawing/2014/main" id="{25C52780-E7F6-1D70-E1FB-4F4CB0DC5293}"/>
              </a:ext>
            </a:extLst>
          </p:cNvPr>
          <p:cNvPicPr>
            <a:picLocks noChangeAspect="1"/>
          </p:cNvPicPr>
          <p:nvPr/>
        </p:nvPicPr>
        <p:blipFill>
          <a:blip r:embed="rId8"/>
          <a:stretch>
            <a:fillRect/>
          </a:stretch>
        </p:blipFill>
        <p:spPr>
          <a:xfrm>
            <a:off x="4219677" y="3486610"/>
            <a:ext cx="908264" cy="161549"/>
          </a:xfrm>
          <a:prstGeom prst="rect">
            <a:avLst/>
          </a:prstGeom>
        </p:spPr>
      </p:pic>
      <p:pic>
        <p:nvPicPr>
          <p:cNvPr id="9" name="Picture 8">
            <a:extLst>
              <a:ext uri="{FF2B5EF4-FFF2-40B4-BE49-F238E27FC236}">
                <a16:creationId xmlns:a16="http://schemas.microsoft.com/office/drawing/2014/main" id="{38C331AE-3429-A355-A05E-37256C1BB089}"/>
              </a:ext>
            </a:extLst>
          </p:cNvPr>
          <p:cNvPicPr>
            <a:picLocks noChangeAspect="1"/>
          </p:cNvPicPr>
          <p:nvPr/>
        </p:nvPicPr>
        <p:blipFill>
          <a:blip r:embed="rId9"/>
          <a:stretch>
            <a:fillRect/>
          </a:stretch>
        </p:blipFill>
        <p:spPr>
          <a:xfrm>
            <a:off x="5225531" y="3260032"/>
            <a:ext cx="3031648" cy="1009718"/>
          </a:xfrm>
          <a:prstGeom prst="rect">
            <a:avLst/>
          </a:prstGeom>
        </p:spPr>
      </p:pic>
      <p:pic>
        <p:nvPicPr>
          <p:cNvPr id="12" name="Picture 11">
            <a:extLst>
              <a:ext uri="{FF2B5EF4-FFF2-40B4-BE49-F238E27FC236}">
                <a16:creationId xmlns:a16="http://schemas.microsoft.com/office/drawing/2014/main" id="{8F2267DD-A43B-59CD-CE3E-B5288B084F01}"/>
              </a:ext>
            </a:extLst>
          </p:cNvPr>
          <p:cNvPicPr>
            <a:picLocks noChangeAspect="1"/>
          </p:cNvPicPr>
          <p:nvPr/>
        </p:nvPicPr>
        <p:blipFill>
          <a:blip r:embed="rId10"/>
          <a:stretch>
            <a:fillRect/>
          </a:stretch>
        </p:blipFill>
        <p:spPr>
          <a:xfrm>
            <a:off x="5530705" y="4389426"/>
            <a:ext cx="2514951" cy="342948"/>
          </a:xfrm>
          <a:prstGeom prst="rect">
            <a:avLst/>
          </a:prstGeom>
        </p:spPr>
      </p:pic>
      <p:cxnSp>
        <p:nvCxnSpPr>
          <p:cNvPr id="6" name="Connector: Curved 5">
            <a:extLst>
              <a:ext uri="{FF2B5EF4-FFF2-40B4-BE49-F238E27FC236}">
                <a16:creationId xmlns:a16="http://schemas.microsoft.com/office/drawing/2014/main" id="{FA268F34-9EF1-1927-D92C-B6E2B8F75FD5}"/>
              </a:ext>
            </a:extLst>
          </p:cNvPr>
          <p:cNvCxnSpPr>
            <a:cxnSpLocks/>
          </p:cNvCxnSpPr>
          <p:nvPr/>
        </p:nvCxnSpPr>
        <p:spPr>
          <a:xfrm rot="16200000" flipH="1" flipV="1">
            <a:off x="5617229" y="248601"/>
            <a:ext cx="432409" cy="2146074"/>
          </a:xfrm>
          <a:prstGeom prst="curvedConnector4">
            <a:avLst>
              <a:gd name="adj1" fmla="val -82444"/>
              <a:gd name="adj2" fmla="val 1013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9102C03-9B0D-48AF-E476-D02D8F0D1AE2}"/>
              </a:ext>
            </a:extLst>
          </p:cNvPr>
          <p:cNvCxnSpPr/>
          <p:nvPr/>
        </p:nvCxnSpPr>
        <p:spPr>
          <a:xfrm>
            <a:off x="4571999" y="1902875"/>
            <a:ext cx="58917" cy="668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0DC719E-2023-1868-39A7-2765330E2A0E}"/>
              </a:ext>
            </a:extLst>
          </p:cNvPr>
          <p:cNvCxnSpPr/>
          <p:nvPr/>
        </p:nvCxnSpPr>
        <p:spPr>
          <a:xfrm>
            <a:off x="4673809" y="2993874"/>
            <a:ext cx="77234" cy="40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45B1512A-5802-D54E-6E57-3A3F7719357C}"/>
              </a:ext>
            </a:extLst>
          </p:cNvPr>
          <p:cNvCxnSpPr>
            <a:cxnSpLocks/>
          </p:cNvCxnSpPr>
          <p:nvPr/>
        </p:nvCxnSpPr>
        <p:spPr>
          <a:xfrm rot="16200000" flipH="1">
            <a:off x="4670143" y="3814980"/>
            <a:ext cx="796012" cy="695832"/>
          </a:xfrm>
          <a:prstGeom prst="curvedConnector3">
            <a:avLst>
              <a:gd name="adj1" fmla="val 11105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860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2"/>
          <p:cNvSpPr/>
          <p:nvPr/>
        </p:nvSpPr>
        <p:spPr>
          <a:xfrm flipH="1">
            <a:off x="7629752" y="328942"/>
            <a:ext cx="664706" cy="664706"/>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2" name="Google Shape;552;p42"/>
          <p:cNvSpPr txBox="1">
            <a:spLocks noGrp="1"/>
          </p:cNvSpPr>
          <p:nvPr>
            <p:ph type="title"/>
          </p:nvPr>
        </p:nvSpPr>
        <p:spPr>
          <a:xfrm>
            <a:off x="849542" y="311782"/>
            <a:ext cx="4900397" cy="5052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tx2"/>
                </a:solidFill>
              </a:rPr>
              <a:t>GoogLe</a:t>
            </a:r>
            <a:r>
              <a:rPr lang="en" sz="2400" dirty="0">
                <a:solidFill>
                  <a:schemeClr val="bg2"/>
                </a:solidFill>
              </a:rPr>
              <a:t>Net</a:t>
            </a:r>
            <a:r>
              <a:rPr lang="en" sz="2400" dirty="0"/>
              <a:t> Complex Model</a:t>
            </a:r>
            <a:endParaRPr sz="2400" dirty="0">
              <a:solidFill>
                <a:srgbClr val="E84987"/>
              </a:solidFill>
            </a:endParaRPr>
          </a:p>
        </p:txBody>
      </p:sp>
      <p:sp>
        <p:nvSpPr>
          <p:cNvPr id="555" name="Google Shape;555;p42"/>
          <p:cNvSpPr/>
          <p:nvPr/>
        </p:nvSpPr>
        <p:spPr>
          <a:xfrm>
            <a:off x="7499950" y="1902875"/>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7946575" y="564425"/>
            <a:ext cx="267600" cy="267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3;p42">
            <a:extLst>
              <a:ext uri="{FF2B5EF4-FFF2-40B4-BE49-F238E27FC236}">
                <a16:creationId xmlns:a16="http://schemas.microsoft.com/office/drawing/2014/main" id="{F78707AD-8682-BF2F-CA0D-4CD6E39A116F}"/>
              </a:ext>
            </a:extLst>
          </p:cNvPr>
          <p:cNvSpPr txBox="1">
            <a:spLocks/>
          </p:cNvSpPr>
          <p:nvPr/>
        </p:nvSpPr>
        <p:spPr>
          <a:xfrm>
            <a:off x="849542" y="556073"/>
            <a:ext cx="3325183" cy="6647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 sz="1200" dirty="0"/>
              <a:t>What was used to </a:t>
            </a:r>
            <a:r>
              <a:rPr lang="en" dirty="0">
                <a:solidFill>
                  <a:schemeClr val="bg2"/>
                </a:solidFill>
                <a:effectLst/>
              </a:rPr>
              <a:t>complexify</a:t>
            </a:r>
            <a:r>
              <a:rPr lang="en" sz="1200" dirty="0"/>
              <a:t> the model?</a:t>
            </a:r>
          </a:p>
        </p:txBody>
      </p:sp>
      <p:pic>
        <p:nvPicPr>
          <p:cNvPr id="3" name="Picture 2" descr="A picture containing pattern, symmetry, art, colorfulness&#10;&#10;Description automatically generated">
            <a:extLst>
              <a:ext uri="{FF2B5EF4-FFF2-40B4-BE49-F238E27FC236}">
                <a16:creationId xmlns:a16="http://schemas.microsoft.com/office/drawing/2014/main" id="{1EF230D6-E0EF-69C6-16E1-D9468845FF73}"/>
              </a:ext>
            </a:extLst>
          </p:cNvPr>
          <p:cNvPicPr>
            <a:picLocks noChangeAspect="1"/>
          </p:cNvPicPr>
          <p:nvPr/>
        </p:nvPicPr>
        <p:blipFill>
          <a:blip r:embed="rId3"/>
          <a:stretch>
            <a:fillRect/>
          </a:stretch>
        </p:blipFill>
        <p:spPr>
          <a:xfrm>
            <a:off x="7701607" y="411126"/>
            <a:ext cx="535065" cy="535065"/>
          </a:xfrm>
          <a:prstGeom prst="rect">
            <a:avLst/>
          </a:prstGeom>
        </p:spPr>
      </p:pic>
      <p:sp>
        <p:nvSpPr>
          <p:cNvPr id="5" name="Google Shape;553;p42">
            <a:extLst>
              <a:ext uri="{FF2B5EF4-FFF2-40B4-BE49-F238E27FC236}">
                <a16:creationId xmlns:a16="http://schemas.microsoft.com/office/drawing/2014/main" id="{3AD55722-79F6-AC4C-6A40-1801FBF332E4}"/>
              </a:ext>
            </a:extLst>
          </p:cNvPr>
          <p:cNvSpPr txBox="1">
            <a:spLocks/>
          </p:cNvSpPr>
          <p:nvPr/>
        </p:nvSpPr>
        <p:spPr>
          <a:xfrm>
            <a:off x="730239" y="1248954"/>
            <a:ext cx="3264688" cy="10058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800" dirty="0">
                <a:latin typeface="Assistant" pitchFamily="2" charset="-79"/>
                <a:cs typeface="Assistant" pitchFamily="2" charset="-79"/>
              </a:rPr>
              <a:t>   </a:t>
            </a:r>
            <a:r>
              <a:rPr lang="en-SG" sz="1000" dirty="0">
                <a:latin typeface="Assistant" pitchFamily="2" charset="-79"/>
                <a:cs typeface="Assistant" pitchFamily="2" charset="-79"/>
              </a:rPr>
              <a:t>   Model Architecture:</a:t>
            </a:r>
          </a:p>
          <a:p>
            <a:pPr marL="0" indent="0"/>
            <a:endParaRPr lang="en-SG" sz="600" dirty="0">
              <a:latin typeface="Assistant" pitchFamily="2" charset="-79"/>
              <a:cs typeface="Assistant" pitchFamily="2" charset="-79"/>
            </a:endParaRPr>
          </a:p>
          <a:p>
            <a:pPr marL="139700" indent="0" algn="l"/>
            <a:r>
              <a:rPr lang="en-US" sz="600" b="1" i="0" dirty="0">
                <a:solidFill>
                  <a:schemeClr val="tx2">
                    <a:lumMod val="75000"/>
                  </a:schemeClr>
                </a:solidFill>
                <a:effectLst/>
                <a:latin typeface="Söhne"/>
              </a:rPr>
              <a:t>Batch Normalization: </a:t>
            </a:r>
            <a:r>
              <a:rPr lang="en-US" sz="600" b="0" i="0" dirty="0">
                <a:solidFill>
                  <a:srgbClr val="D1D5DB"/>
                </a:solidFill>
                <a:effectLst/>
                <a:latin typeface="Söhne"/>
              </a:rPr>
              <a:t>Normalizing outputs for faster convergence and better generalization.</a:t>
            </a:r>
          </a:p>
          <a:p>
            <a:pPr marL="139700" indent="0" algn="l"/>
            <a:endParaRPr lang="en-US" sz="600" b="0" i="0" dirty="0">
              <a:solidFill>
                <a:srgbClr val="D1D5DB"/>
              </a:solidFill>
              <a:effectLst/>
              <a:latin typeface="Söhne"/>
            </a:endParaRPr>
          </a:p>
          <a:p>
            <a:pPr marL="139700" indent="0" algn="l"/>
            <a:r>
              <a:rPr lang="en-US" sz="600" b="1" i="0" dirty="0">
                <a:solidFill>
                  <a:schemeClr val="tx2">
                    <a:lumMod val="75000"/>
                  </a:schemeClr>
                </a:solidFill>
                <a:effectLst/>
                <a:latin typeface="Söhne"/>
              </a:rPr>
              <a:t>Activation Function: </a:t>
            </a:r>
            <a:r>
              <a:rPr lang="en-US" sz="600" b="0" i="0" dirty="0">
                <a:solidFill>
                  <a:srgbClr val="D1D5DB"/>
                </a:solidFill>
                <a:effectLst/>
                <a:latin typeface="Söhne"/>
              </a:rPr>
              <a:t>Applying separate activation functions after each layer.</a:t>
            </a:r>
          </a:p>
          <a:p>
            <a:pPr marL="139700" indent="0" algn="l"/>
            <a:endParaRPr lang="en-US" sz="600" b="0" i="0" dirty="0">
              <a:solidFill>
                <a:srgbClr val="D1D5DB"/>
              </a:solidFill>
              <a:effectLst/>
              <a:latin typeface="Söhne"/>
            </a:endParaRPr>
          </a:p>
          <a:p>
            <a:pPr marL="139700" indent="0" algn="l"/>
            <a:r>
              <a:rPr lang="en-US" sz="600" b="1" i="0" dirty="0">
                <a:solidFill>
                  <a:schemeClr val="tx2">
                    <a:lumMod val="75000"/>
                  </a:schemeClr>
                </a:solidFill>
                <a:effectLst/>
                <a:latin typeface="Söhne"/>
              </a:rPr>
              <a:t>Regularization:</a:t>
            </a:r>
            <a:r>
              <a:rPr lang="en-US" sz="600" b="0" i="0" dirty="0">
                <a:solidFill>
                  <a:schemeClr val="tx2">
                    <a:lumMod val="75000"/>
                  </a:schemeClr>
                </a:solidFill>
                <a:effectLst/>
                <a:latin typeface="Söhne"/>
              </a:rPr>
              <a:t> </a:t>
            </a:r>
            <a:r>
              <a:rPr lang="en-US" sz="600" b="0" i="0" dirty="0">
                <a:solidFill>
                  <a:srgbClr val="D1D5DB"/>
                </a:solidFill>
                <a:effectLst/>
                <a:latin typeface="Söhne"/>
              </a:rPr>
              <a:t>Adding L2 regularization for better model performance and prevention of overfitting.</a:t>
            </a:r>
          </a:p>
          <a:p>
            <a:pPr marL="139700" indent="0" algn="l"/>
            <a:endParaRPr lang="en-US" sz="600" b="0" i="0" dirty="0">
              <a:solidFill>
                <a:srgbClr val="D1D5DB"/>
              </a:solidFill>
              <a:effectLst/>
              <a:latin typeface="Söhne"/>
            </a:endParaRPr>
          </a:p>
          <a:p>
            <a:pPr marL="139700" indent="0" algn="l"/>
            <a:r>
              <a:rPr lang="en-US" sz="600" b="1" i="0" dirty="0">
                <a:solidFill>
                  <a:schemeClr val="tx2">
                    <a:lumMod val="75000"/>
                  </a:schemeClr>
                </a:solidFill>
                <a:effectLst/>
                <a:latin typeface="Söhne"/>
              </a:rPr>
              <a:t>Pre-trained Model: </a:t>
            </a:r>
            <a:r>
              <a:rPr lang="en-US" sz="600" b="0" i="0" dirty="0">
                <a:solidFill>
                  <a:srgbClr val="D1D5DB"/>
                </a:solidFill>
                <a:effectLst/>
                <a:latin typeface="Söhne"/>
              </a:rPr>
              <a:t>Utilizing pre-trained model as a starting point for GoogLeNet architecture.</a:t>
            </a:r>
          </a:p>
          <a:p>
            <a:pPr marL="139700" indent="0" algn="l"/>
            <a:endParaRPr lang="en-US" sz="600" b="0" i="0" dirty="0">
              <a:solidFill>
                <a:srgbClr val="D1D5DB"/>
              </a:solidFill>
              <a:effectLst/>
              <a:latin typeface="Söhne"/>
            </a:endParaRPr>
          </a:p>
          <a:p>
            <a:pPr marL="139700" indent="0" algn="l"/>
            <a:r>
              <a:rPr lang="en-US" sz="600" b="1" i="0" dirty="0">
                <a:solidFill>
                  <a:schemeClr val="tx2">
                    <a:lumMod val="75000"/>
                  </a:schemeClr>
                </a:solidFill>
                <a:effectLst/>
                <a:latin typeface="Assistant" pitchFamily="2" charset="-79"/>
                <a:cs typeface="Assistant" pitchFamily="2" charset="-79"/>
              </a:rPr>
              <a:t>Dropout: </a:t>
            </a:r>
            <a:r>
              <a:rPr lang="en-US" sz="600" b="0" i="0" dirty="0">
                <a:solidFill>
                  <a:srgbClr val="D1D5DB"/>
                </a:solidFill>
                <a:effectLst/>
                <a:latin typeface="Söhne"/>
              </a:rPr>
              <a:t>Applying dropout regularization to prevent overfitting in the network.</a:t>
            </a:r>
          </a:p>
          <a:p>
            <a:pPr marL="0" indent="0"/>
            <a:endParaRPr lang="en-SG" sz="600" dirty="0">
              <a:latin typeface="Assistant" pitchFamily="2" charset="-79"/>
              <a:cs typeface="Assistant" pitchFamily="2" charset="-79"/>
            </a:endParaRPr>
          </a:p>
          <a:p>
            <a:pPr marL="0" indent="0"/>
            <a:endParaRPr lang="en-SG" sz="600" dirty="0">
              <a:latin typeface="Assistant" pitchFamily="2" charset="-79"/>
              <a:cs typeface="Assistant" pitchFamily="2" charset="-79"/>
            </a:endParaRPr>
          </a:p>
          <a:p>
            <a:pPr marL="0" indent="0"/>
            <a:endParaRPr lang="en-SG" sz="600" dirty="0">
              <a:latin typeface="Assistant" pitchFamily="2" charset="-79"/>
              <a:cs typeface="Assistant" pitchFamily="2" charset="-79"/>
            </a:endParaRPr>
          </a:p>
        </p:txBody>
      </p:sp>
      <p:sp>
        <p:nvSpPr>
          <p:cNvPr id="13" name="Google Shape;553;p42">
            <a:extLst>
              <a:ext uri="{FF2B5EF4-FFF2-40B4-BE49-F238E27FC236}">
                <a16:creationId xmlns:a16="http://schemas.microsoft.com/office/drawing/2014/main" id="{E35219B0-7BDF-8BA8-DEB7-1625E8BDE7AA}"/>
              </a:ext>
            </a:extLst>
          </p:cNvPr>
          <p:cNvSpPr txBox="1">
            <a:spLocks/>
          </p:cNvSpPr>
          <p:nvPr/>
        </p:nvSpPr>
        <p:spPr>
          <a:xfrm>
            <a:off x="849540" y="3021800"/>
            <a:ext cx="3420964" cy="3123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1050" dirty="0">
                <a:latin typeface="Assistant" pitchFamily="2" charset="-79"/>
                <a:cs typeface="Assistant" pitchFamily="2" charset="-79"/>
              </a:rPr>
              <a:t>Incorporating Data Augmentation:</a:t>
            </a:r>
          </a:p>
          <a:p>
            <a:pPr marL="0" indent="0"/>
            <a:r>
              <a:rPr lang="en-US" sz="800" dirty="0">
                <a:solidFill>
                  <a:schemeClr val="tx1"/>
                </a:solidFill>
                <a:latin typeface="Assistant" pitchFamily="2" charset="-79"/>
                <a:cs typeface="Assistant" pitchFamily="2" charset="-79"/>
              </a:rPr>
              <a:t>Similar to </a:t>
            </a:r>
            <a:r>
              <a:rPr lang="en-US" sz="800" dirty="0" err="1">
                <a:solidFill>
                  <a:schemeClr val="tx1"/>
                </a:solidFill>
                <a:latin typeface="Assistant" pitchFamily="2" charset="-79"/>
                <a:cs typeface="Assistant" pitchFamily="2" charset="-79"/>
              </a:rPr>
              <a:t>AlexNet’s</a:t>
            </a:r>
            <a:r>
              <a:rPr lang="en-US" sz="800" dirty="0">
                <a:solidFill>
                  <a:schemeClr val="tx1"/>
                </a:solidFill>
                <a:latin typeface="Assistant" pitchFamily="2" charset="-79"/>
                <a:cs typeface="Assistant" pitchFamily="2" charset="-79"/>
              </a:rPr>
              <a:t> Data Augmentation, however the only variable was </a:t>
            </a:r>
            <a:r>
              <a:rPr lang="en-US" sz="800" dirty="0" err="1">
                <a:solidFill>
                  <a:schemeClr val="tx1"/>
                </a:solidFill>
                <a:latin typeface="Assistant" pitchFamily="2" charset="-79"/>
                <a:cs typeface="Assistant" pitchFamily="2" charset="-79"/>
              </a:rPr>
              <a:t>rotation_range</a:t>
            </a:r>
            <a:r>
              <a:rPr lang="en-US" sz="800" dirty="0">
                <a:solidFill>
                  <a:schemeClr val="tx1"/>
                </a:solidFill>
                <a:latin typeface="Assistant" pitchFamily="2" charset="-79"/>
                <a:cs typeface="Assistant" pitchFamily="2" charset="-79"/>
              </a:rPr>
              <a:t> = 20</a:t>
            </a:r>
            <a:endParaRPr lang="en-SG" sz="700" dirty="0">
              <a:latin typeface="Assistant" pitchFamily="2" charset="-79"/>
              <a:cs typeface="Assistant" pitchFamily="2" charset="-79"/>
            </a:endParaRPr>
          </a:p>
        </p:txBody>
      </p:sp>
      <p:sp>
        <p:nvSpPr>
          <p:cNvPr id="16" name="Google Shape;553;p42">
            <a:extLst>
              <a:ext uri="{FF2B5EF4-FFF2-40B4-BE49-F238E27FC236}">
                <a16:creationId xmlns:a16="http://schemas.microsoft.com/office/drawing/2014/main" id="{BD6EDEF6-DE7F-02D3-B8AF-0E87DFBBC35C}"/>
              </a:ext>
            </a:extLst>
          </p:cNvPr>
          <p:cNvSpPr txBox="1">
            <a:spLocks/>
          </p:cNvSpPr>
          <p:nvPr/>
        </p:nvSpPr>
        <p:spPr>
          <a:xfrm>
            <a:off x="849541" y="3334125"/>
            <a:ext cx="3916352" cy="8035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1050" dirty="0">
                <a:latin typeface="Assistant" pitchFamily="2" charset="-79"/>
                <a:cs typeface="Assistant" pitchFamily="2" charset="-79"/>
              </a:rPr>
              <a:t>Incorporating Early Stopping:</a:t>
            </a:r>
            <a:endParaRPr lang="en-US" sz="800" dirty="0">
              <a:solidFill>
                <a:schemeClr val="tx1"/>
              </a:solidFill>
              <a:latin typeface="Assistant" pitchFamily="2" charset="-79"/>
              <a:cs typeface="Assistant" pitchFamily="2" charset="-79"/>
            </a:endParaRPr>
          </a:p>
          <a:p>
            <a:pPr marL="0" indent="0"/>
            <a:r>
              <a:rPr lang="en-US" sz="800" dirty="0">
                <a:solidFill>
                  <a:schemeClr val="tx1"/>
                </a:solidFill>
                <a:latin typeface="Assistant" pitchFamily="2" charset="-79"/>
                <a:cs typeface="Assistant" pitchFamily="2" charset="-79"/>
              </a:rPr>
              <a:t>I believe this was the best tuning, '</a:t>
            </a:r>
            <a:r>
              <a:rPr lang="en-US" sz="800" dirty="0" err="1">
                <a:solidFill>
                  <a:schemeClr val="tx1"/>
                </a:solidFill>
                <a:latin typeface="Assistant" pitchFamily="2" charset="-79"/>
                <a:cs typeface="Assistant" pitchFamily="2" charset="-79"/>
              </a:rPr>
              <a:t>early_stopping</a:t>
            </a:r>
            <a:r>
              <a:rPr lang="en-US" sz="800" dirty="0">
                <a:solidFill>
                  <a:schemeClr val="tx1"/>
                </a:solidFill>
                <a:latin typeface="Assistant" pitchFamily="2" charset="-79"/>
                <a:cs typeface="Assistant" pitchFamily="2" charset="-79"/>
              </a:rPr>
              <a:t> = </a:t>
            </a:r>
            <a:r>
              <a:rPr lang="en-US" sz="800" dirty="0" err="1">
                <a:solidFill>
                  <a:schemeClr val="tx1"/>
                </a:solidFill>
                <a:latin typeface="Assistant" pitchFamily="2" charset="-79"/>
                <a:cs typeface="Assistant" pitchFamily="2" charset="-79"/>
              </a:rPr>
              <a:t>EarlyStopping</a:t>
            </a:r>
            <a:r>
              <a:rPr lang="en-US" sz="800" dirty="0">
                <a:solidFill>
                  <a:schemeClr val="tx1"/>
                </a:solidFill>
                <a:latin typeface="Assistant" pitchFamily="2" charset="-79"/>
                <a:cs typeface="Assistant" pitchFamily="2" charset="-79"/>
              </a:rPr>
              <a:t>(monitor='</a:t>
            </a:r>
            <a:r>
              <a:rPr lang="en-US" sz="800" dirty="0" err="1">
                <a:solidFill>
                  <a:schemeClr val="tx1"/>
                </a:solidFill>
                <a:latin typeface="Assistant" pitchFamily="2" charset="-79"/>
                <a:cs typeface="Assistant" pitchFamily="2" charset="-79"/>
              </a:rPr>
              <a:t>val_loss</a:t>
            </a:r>
            <a:r>
              <a:rPr lang="en-US" sz="800" dirty="0">
                <a:solidFill>
                  <a:schemeClr val="tx1"/>
                </a:solidFill>
                <a:latin typeface="Assistant" pitchFamily="2" charset="-79"/>
                <a:cs typeface="Assistant" pitchFamily="2" charset="-79"/>
              </a:rPr>
              <a:t>', patience=12, </a:t>
            </a:r>
            <a:r>
              <a:rPr lang="en-US" sz="800" dirty="0" err="1">
                <a:solidFill>
                  <a:schemeClr val="tx1"/>
                </a:solidFill>
                <a:latin typeface="Assistant" pitchFamily="2" charset="-79"/>
                <a:cs typeface="Assistant" pitchFamily="2" charset="-79"/>
              </a:rPr>
              <a:t>restore_best_weights</a:t>
            </a:r>
            <a:r>
              <a:rPr lang="en-US" sz="800" dirty="0">
                <a:solidFill>
                  <a:schemeClr val="tx1"/>
                </a:solidFill>
                <a:latin typeface="Assistant" pitchFamily="2" charset="-79"/>
                <a:cs typeface="Assistant" pitchFamily="2" charset="-79"/>
              </a:rPr>
              <a:t>=True)’.</a:t>
            </a:r>
          </a:p>
          <a:p>
            <a:pPr marL="171450" indent="-171450">
              <a:buFont typeface="Arial" panose="020B0604020202020204" pitchFamily="34" charset="0"/>
              <a:buChar char="•"/>
            </a:pPr>
            <a:endParaRPr lang="en-SG" sz="800" dirty="0">
              <a:solidFill>
                <a:schemeClr val="tx1"/>
              </a:solidFill>
              <a:latin typeface="Assistant" pitchFamily="2" charset="-79"/>
              <a:cs typeface="Assistant" pitchFamily="2" charset="-79"/>
            </a:endParaRPr>
          </a:p>
          <a:p>
            <a:pPr marL="0" indent="0"/>
            <a:r>
              <a:rPr lang="en-SG" sz="800" dirty="0">
                <a:solidFill>
                  <a:schemeClr val="tx1"/>
                </a:solidFill>
                <a:latin typeface="Assistant" pitchFamily="2" charset="-79"/>
                <a:cs typeface="Assistant" pitchFamily="2" charset="-79"/>
              </a:rPr>
              <a:t>The rest of the Early Stopping was similar to </a:t>
            </a:r>
            <a:r>
              <a:rPr lang="en-SG" sz="800" dirty="0" err="1">
                <a:solidFill>
                  <a:schemeClr val="tx1"/>
                </a:solidFill>
                <a:latin typeface="Assistant" pitchFamily="2" charset="-79"/>
                <a:cs typeface="Assistant" pitchFamily="2" charset="-79"/>
              </a:rPr>
              <a:t>AlexNet’s</a:t>
            </a:r>
            <a:r>
              <a:rPr lang="en-SG" sz="800" dirty="0">
                <a:solidFill>
                  <a:schemeClr val="tx1"/>
                </a:solidFill>
                <a:latin typeface="Assistant" pitchFamily="2" charset="-79"/>
                <a:cs typeface="Assistant" pitchFamily="2" charset="-79"/>
              </a:rPr>
              <a:t> Early Stopping</a:t>
            </a:r>
            <a:endParaRPr lang="en-US" sz="800" dirty="0">
              <a:solidFill>
                <a:schemeClr val="tx1"/>
              </a:solidFill>
              <a:latin typeface="Assistant" pitchFamily="2" charset="-79"/>
              <a:cs typeface="Assistant" pitchFamily="2" charset="-79"/>
            </a:endParaRPr>
          </a:p>
        </p:txBody>
      </p:sp>
      <p:sp>
        <p:nvSpPr>
          <p:cNvPr id="18" name="Google Shape;553;p42">
            <a:extLst>
              <a:ext uri="{FF2B5EF4-FFF2-40B4-BE49-F238E27FC236}">
                <a16:creationId xmlns:a16="http://schemas.microsoft.com/office/drawing/2014/main" id="{FC81F77D-95E5-EA57-A7B2-75D68D4ACF1E}"/>
              </a:ext>
            </a:extLst>
          </p:cNvPr>
          <p:cNvSpPr txBox="1">
            <a:spLocks/>
          </p:cNvSpPr>
          <p:nvPr/>
        </p:nvSpPr>
        <p:spPr>
          <a:xfrm>
            <a:off x="849542" y="4132318"/>
            <a:ext cx="4344499" cy="4938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1050" dirty="0">
                <a:latin typeface="Assistant" pitchFamily="2" charset="-79"/>
                <a:cs typeface="Assistant" pitchFamily="2" charset="-79"/>
              </a:rPr>
              <a:t>Incorporating Learning Rate Scheduler:</a:t>
            </a:r>
          </a:p>
          <a:p>
            <a:pPr marL="0" indent="0"/>
            <a:r>
              <a:rPr lang="en-US" sz="800" dirty="0">
                <a:solidFill>
                  <a:schemeClr val="tx1"/>
                </a:solidFill>
                <a:latin typeface="Assistant" pitchFamily="2" charset="-79"/>
                <a:cs typeface="Assistant" pitchFamily="2" charset="-79"/>
              </a:rPr>
              <a:t>defines a learning rate scheduler using the scheduler function.</a:t>
            </a:r>
          </a:p>
          <a:p>
            <a:pPr marL="0" indent="0"/>
            <a:endParaRPr lang="en-US" sz="800" dirty="0">
              <a:solidFill>
                <a:schemeClr val="tx1"/>
              </a:solidFill>
              <a:latin typeface="Assistant" pitchFamily="2" charset="-79"/>
              <a:cs typeface="Assistant" pitchFamily="2" charset="-79"/>
            </a:endParaRPr>
          </a:p>
          <a:p>
            <a:pPr marL="0" indent="0"/>
            <a:endParaRPr lang="en-US" sz="800" dirty="0">
              <a:solidFill>
                <a:schemeClr val="tx1"/>
              </a:solidFill>
              <a:latin typeface="Assistant" pitchFamily="2" charset="-79"/>
              <a:cs typeface="Assistant" pitchFamily="2" charset="-79"/>
            </a:endParaRPr>
          </a:p>
        </p:txBody>
      </p:sp>
      <p:sp>
        <p:nvSpPr>
          <p:cNvPr id="20" name="TextBox 19">
            <a:extLst>
              <a:ext uri="{FF2B5EF4-FFF2-40B4-BE49-F238E27FC236}">
                <a16:creationId xmlns:a16="http://schemas.microsoft.com/office/drawing/2014/main" id="{AFA72E41-2881-B108-B9E4-AC2693AFDC21}"/>
              </a:ext>
            </a:extLst>
          </p:cNvPr>
          <p:cNvSpPr txBox="1"/>
          <p:nvPr/>
        </p:nvSpPr>
        <p:spPr>
          <a:xfrm>
            <a:off x="6099828" y="1150428"/>
            <a:ext cx="1670601" cy="307777"/>
          </a:xfrm>
          <a:prstGeom prst="rect">
            <a:avLst/>
          </a:prstGeom>
          <a:noFill/>
        </p:spPr>
        <p:txBody>
          <a:bodyPr wrap="square" rtlCol="0">
            <a:spAutoFit/>
          </a:bodyPr>
          <a:lstStyle/>
          <a:p>
            <a:r>
              <a:rPr lang="en-US" u="sng" dirty="0">
                <a:solidFill>
                  <a:srgbClr val="FF0000"/>
                </a:solidFill>
                <a:latin typeface="Assistant" pitchFamily="2" charset="-79"/>
                <a:cs typeface="Assistant" pitchFamily="2" charset="-79"/>
              </a:rPr>
              <a:t>Before Changes</a:t>
            </a:r>
            <a:endParaRPr lang="en-SG" u="sng" dirty="0">
              <a:solidFill>
                <a:srgbClr val="FF0000"/>
              </a:solidFill>
              <a:latin typeface="Assistant" pitchFamily="2" charset="-79"/>
              <a:cs typeface="Assistant" pitchFamily="2" charset="-79"/>
            </a:endParaRPr>
          </a:p>
        </p:txBody>
      </p:sp>
      <p:sp>
        <p:nvSpPr>
          <p:cNvPr id="21" name="TextBox 20">
            <a:extLst>
              <a:ext uri="{FF2B5EF4-FFF2-40B4-BE49-F238E27FC236}">
                <a16:creationId xmlns:a16="http://schemas.microsoft.com/office/drawing/2014/main" id="{8AB15629-1019-7E1E-FA45-8D1835C6DC3C}"/>
              </a:ext>
            </a:extLst>
          </p:cNvPr>
          <p:cNvSpPr txBox="1"/>
          <p:nvPr/>
        </p:nvSpPr>
        <p:spPr>
          <a:xfrm>
            <a:off x="6275974" y="2882904"/>
            <a:ext cx="1670601" cy="307777"/>
          </a:xfrm>
          <a:prstGeom prst="rect">
            <a:avLst/>
          </a:prstGeom>
          <a:noFill/>
        </p:spPr>
        <p:txBody>
          <a:bodyPr wrap="square" rtlCol="0">
            <a:spAutoFit/>
          </a:bodyPr>
          <a:lstStyle/>
          <a:p>
            <a:r>
              <a:rPr lang="en-US" u="sng" dirty="0">
                <a:solidFill>
                  <a:srgbClr val="92D050"/>
                </a:solidFill>
                <a:latin typeface="Assistant" pitchFamily="2" charset="-79"/>
                <a:cs typeface="Assistant" pitchFamily="2" charset="-79"/>
              </a:rPr>
              <a:t>After Changes</a:t>
            </a:r>
            <a:endParaRPr lang="en-SG" u="sng" dirty="0">
              <a:solidFill>
                <a:srgbClr val="92D050"/>
              </a:solidFill>
              <a:latin typeface="Assistant" pitchFamily="2" charset="-79"/>
              <a:cs typeface="Assistant" pitchFamily="2" charset="-79"/>
            </a:endParaRPr>
          </a:p>
        </p:txBody>
      </p:sp>
      <p:pic>
        <p:nvPicPr>
          <p:cNvPr id="28" name="Picture 27">
            <a:extLst>
              <a:ext uri="{FF2B5EF4-FFF2-40B4-BE49-F238E27FC236}">
                <a16:creationId xmlns:a16="http://schemas.microsoft.com/office/drawing/2014/main" id="{F375091B-AE5B-C3DB-40C7-0A62DE0C6E90}"/>
              </a:ext>
            </a:extLst>
          </p:cNvPr>
          <p:cNvPicPr>
            <a:picLocks noChangeAspect="1"/>
          </p:cNvPicPr>
          <p:nvPr/>
        </p:nvPicPr>
        <p:blipFill>
          <a:blip r:embed="rId4"/>
          <a:stretch>
            <a:fillRect/>
          </a:stretch>
        </p:blipFill>
        <p:spPr>
          <a:xfrm>
            <a:off x="6024051" y="2528332"/>
            <a:ext cx="1540800" cy="234045"/>
          </a:xfrm>
          <a:prstGeom prst="rect">
            <a:avLst/>
          </a:prstGeom>
        </p:spPr>
      </p:pic>
      <p:pic>
        <p:nvPicPr>
          <p:cNvPr id="2" name="Picture 1">
            <a:extLst>
              <a:ext uri="{FF2B5EF4-FFF2-40B4-BE49-F238E27FC236}">
                <a16:creationId xmlns:a16="http://schemas.microsoft.com/office/drawing/2014/main" id="{8D727ACD-3073-8765-8046-25CF0AC5E5DC}"/>
              </a:ext>
            </a:extLst>
          </p:cNvPr>
          <p:cNvPicPr>
            <a:picLocks noChangeAspect="1"/>
          </p:cNvPicPr>
          <p:nvPr/>
        </p:nvPicPr>
        <p:blipFill>
          <a:blip r:embed="rId5"/>
          <a:stretch>
            <a:fillRect/>
          </a:stretch>
        </p:blipFill>
        <p:spPr>
          <a:xfrm>
            <a:off x="5295390" y="1438318"/>
            <a:ext cx="2998122" cy="1005840"/>
          </a:xfrm>
          <a:prstGeom prst="rect">
            <a:avLst/>
          </a:prstGeom>
        </p:spPr>
      </p:pic>
      <p:sp>
        <p:nvSpPr>
          <p:cNvPr id="4" name="Google Shape;553;p42">
            <a:extLst>
              <a:ext uri="{FF2B5EF4-FFF2-40B4-BE49-F238E27FC236}">
                <a16:creationId xmlns:a16="http://schemas.microsoft.com/office/drawing/2014/main" id="{BBF05FA5-72F4-2514-444B-3C057F6B8BEF}"/>
              </a:ext>
            </a:extLst>
          </p:cNvPr>
          <p:cNvSpPr txBox="1">
            <a:spLocks/>
          </p:cNvSpPr>
          <p:nvPr/>
        </p:nvSpPr>
        <p:spPr>
          <a:xfrm>
            <a:off x="849542" y="2308405"/>
            <a:ext cx="3325183" cy="5646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1050" dirty="0">
                <a:latin typeface="Assistant" pitchFamily="2" charset="-79"/>
                <a:cs typeface="Assistant" pitchFamily="2" charset="-79"/>
              </a:rPr>
              <a:t>Incorporating Transfer Learning (ResNet50):</a:t>
            </a:r>
          </a:p>
          <a:p>
            <a:pPr marL="0" indent="0"/>
            <a:r>
              <a:rPr lang="en-US" sz="700" dirty="0">
                <a:solidFill>
                  <a:schemeClr val="tx1"/>
                </a:solidFill>
                <a:latin typeface="Assistant" pitchFamily="2" charset="-79"/>
                <a:cs typeface="Assistant" pitchFamily="2" charset="-79"/>
              </a:rPr>
              <a:t>Incorporating transfer learning with ResNet50 in GoogLeNet boosts performance, reduces training time, enhances generalization, and transfers valuable knowledge from pre-trained models for improved results on specific tasks.</a:t>
            </a:r>
            <a:endParaRPr lang="en-SG" sz="700" dirty="0">
              <a:solidFill>
                <a:schemeClr val="tx1"/>
              </a:solidFill>
              <a:latin typeface="Assistant" pitchFamily="2" charset="-79"/>
              <a:cs typeface="Assistant" pitchFamily="2" charset="-79"/>
            </a:endParaRPr>
          </a:p>
        </p:txBody>
      </p:sp>
      <p:pic>
        <p:nvPicPr>
          <p:cNvPr id="8" name="Picture 7">
            <a:extLst>
              <a:ext uri="{FF2B5EF4-FFF2-40B4-BE49-F238E27FC236}">
                <a16:creationId xmlns:a16="http://schemas.microsoft.com/office/drawing/2014/main" id="{44C5FD7C-55DF-77D9-CC0E-7A0C279BF359}"/>
              </a:ext>
            </a:extLst>
          </p:cNvPr>
          <p:cNvPicPr>
            <a:picLocks noChangeAspect="1"/>
          </p:cNvPicPr>
          <p:nvPr/>
        </p:nvPicPr>
        <p:blipFill>
          <a:blip r:embed="rId6"/>
          <a:stretch>
            <a:fillRect/>
          </a:stretch>
        </p:blipFill>
        <p:spPr>
          <a:xfrm>
            <a:off x="5794594" y="4434977"/>
            <a:ext cx="1849356" cy="254800"/>
          </a:xfrm>
          <a:prstGeom prst="rect">
            <a:avLst/>
          </a:prstGeom>
        </p:spPr>
      </p:pic>
      <p:pic>
        <p:nvPicPr>
          <p:cNvPr id="11" name="Picture 10">
            <a:extLst>
              <a:ext uri="{FF2B5EF4-FFF2-40B4-BE49-F238E27FC236}">
                <a16:creationId xmlns:a16="http://schemas.microsoft.com/office/drawing/2014/main" id="{BBEBC2F9-F769-362C-4965-D5A3BC6E1382}"/>
              </a:ext>
            </a:extLst>
          </p:cNvPr>
          <p:cNvPicPr>
            <a:picLocks noChangeAspect="1"/>
          </p:cNvPicPr>
          <p:nvPr/>
        </p:nvPicPr>
        <p:blipFill>
          <a:blip r:embed="rId7"/>
          <a:stretch>
            <a:fillRect/>
          </a:stretch>
        </p:blipFill>
        <p:spPr>
          <a:xfrm>
            <a:off x="5403272" y="3160108"/>
            <a:ext cx="2916083" cy="1151554"/>
          </a:xfrm>
          <a:prstGeom prst="rect">
            <a:avLst/>
          </a:prstGeom>
        </p:spPr>
      </p:pic>
      <p:pic>
        <p:nvPicPr>
          <p:cNvPr id="14" name="Picture 13">
            <a:extLst>
              <a:ext uri="{FF2B5EF4-FFF2-40B4-BE49-F238E27FC236}">
                <a16:creationId xmlns:a16="http://schemas.microsoft.com/office/drawing/2014/main" id="{79E69056-E99E-7691-92C0-CD80DB76EE07}"/>
              </a:ext>
            </a:extLst>
          </p:cNvPr>
          <p:cNvPicPr>
            <a:picLocks noChangeAspect="1"/>
          </p:cNvPicPr>
          <p:nvPr/>
        </p:nvPicPr>
        <p:blipFill>
          <a:blip r:embed="rId8"/>
          <a:stretch>
            <a:fillRect/>
          </a:stretch>
        </p:blipFill>
        <p:spPr>
          <a:xfrm>
            <a:off x="1776412" y="4466202"/>
            <a:ext cx="2283398" cy="355405"/>
          </a:xfrm>
          <a:prstGeom prst="rect">
            <a:avLst/>
          </a:prstGeom>
        </p:spPr>
      </p:pic>
      <p:sp>
        <p:nvSpPr>
          <p:cNvPr id="15" name="TextBox 14">
            <a:extLst>
              <a:ext uri="{FF2B5EF4-FFF2-40B4-BE49-F238E27FC236}">
                <a16:creationId xmlns:a16="http://schemas.microsoft.com/office/drawing/2014/main" id="{7CED17A9-F80D-FF01-C30A-90F12344C5CD}"/>
              </a:ext>
            </a:extLst>
          </p:cNvPr>
          <p:cNvSpPr txBox="1"/>
          <p:nvPr/>
        </p:nvSpPr>
        <p:spPr>
          <a:xfrm>
            <a:off x="849541" y="4444643"/>
            <a:ext cx="926871" cy="415498"/>
          </a:xfrm>
          <a:prstGeom prst="rect">
            <a:avLst/>
          </a:prstGeom>
          <a:noFill/>
        </p:spPr>
        <p:txBody>
          <a:bodyPr wrap="square" rtlCol="0">
            <a:spAutoFit/>
          </a:bodyPr>
          <a:lstStyle/>
          <a:p>
            <a:r>
              <a:rPr lang="en-US" sz="700" dirty="0">
                <a:solidFill>
                  <a:schemeClr val="tx1"/>
                </a:solidFill>
                <a:latin typeface="Assistant" pitchFamily="2" charset="-79"/>
                <a:cs typeface="Assistant" pitchFamily="2" charset="-79"/>
              </a:rPr>
              <a:t>I believe this is the best learning rate adjustment</a:t>
            </a:r>
            <a:endParaRPr lang="en-SG" sz="700" dirty="0">
              <a:solidFill>
                <a:schemeClr val="tx1"/>
              </a:solidFill>
              <a:latin typeface="Assistant" pitchFamily="2" charset="-79"/>
              <a:cs typeface="Assistant" pitchFamily="2" charset="-79"/>
            </a:endParaRPr>
          </a:p>
        </p:txBody>
      </p:sp>
    </p:spTree>
    <p:extLst>
      <p:ext uri="{BB962C8B-B14F-4D97-AF65-F5344CB8AC3E}">
        <p14:creationId xmlns:p14="http://schemas.microsoft.com/office/powerpoint/2010/main" val="2535401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2"/>
          <p:cNvSpPr/>
          <p:nvPr/>
        </p:nvSpPr>
        <p:spPr>
          <a:xfrm flipH="1">
            <a:off x="7629752" y="328942"/>
            <a:ext cx="664706" cy="664706"/>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2" name="Google Shape;552;p42"/>
          <p:cNvSpPr txBox="1">
            <a:spLocks noGrp="1"/>
          </p:cNvSpPr>
          <p:nvPr>
            <p:ph type="title"/>
          </p:nvPr>
        </p:nvSpPr>
        <p:spPr>
          <a:xfrm>
            <a:off x="849542" y="311782"/>
            <a:ext cx="5843866" cy="5052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Inception</a:t>
            </a:r>
            <a:r>
              <a:rPr lang="en" sz="2400" dirty="0">
                <a:solidFill>
                  <a:schemeClr val="bg2"/>
                </a:solidFill>
              </a:rPr>
              <a:t>Net</a:t>
            </a:r>
            <a:r>
              <a:rPr lang="en" sz="2400" dirty="0"/>
              <a:t> Complex Model</a:t>
            </a:r>
            <a:endParaRPr sz="2400" dirty="0">
              <a:solidFill>
                <a:srgbClr val="E84987"/>
              </a:solidFill>
            </a:endParaRPr>
          </a:p>
        </p:txBody>
      </p:sp>
      <p:sp>
        <p:nvSpPr>
          <p:cNvPr id="555" name="Google Shape;555;p42"/>
          <p:cNvSpPr/>
          <p:nvPr/>
        </p:nvSpPr>
        <p:spPr>
          <a:xfrm>
            <a:off x="7499950" y="1902875"/>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7946575" y="564425"/>
            <a:ext cx="267600" cy="267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3;p42">
            <a:extLst>
              <a:ext uri="{FF2B5EF4-FFF2-40B4-BE49-F238E27FC236}">
                <a16:creationId xmlns:a16="http://schemas.microsoft.com/office/drawing/2014/main" id="{F78707AD-8682-BF2F-CA0D-4CD6E39A116F}"/>
              </a:ext>
            </a:extLst>
          </p:cNvPr>
          <p:cNvSpPr txBox="1">
            <a:spLocks/>
          </p:cNvSpPr>
          <p:nvPr/>
        </p:nvSpPr>
        <p:spPr>
          <a:xfrm>
            <a:off x="904465" y="636911"/>
            <a:ext cx="3325183" cy="6647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 sz="1200" dirty="0"/>
              <a:t>What was used to </a:t>
            </a:r>
            <a:r>
              <a:rPr lang="en" dirty="0">
                <a:solidFill>
                  <a:schemeClr val="bg2"/>
                </a:solidFill>
                <a:effectLst/>
              </a:rPr>
              <a:t>complexify</a:t>
            </a:r>
            <a:r>
              <a:rPr lang="en" sz="1200" dirty="0"/>
              <a:t> the model?</a:t>
            </a:r>
          </a:p>
        </p:txBody>
      </p:sp>
      <p:pic>
        <p:nvPicPr>
          <p:cNvPr id="3" name="Picture 2" descr="A picture containing pattern, symmetry, art, colorfulness&#10;&#10;Description automatically generated">
            <a:extLst>
              <a:ext uri="{FF2B5EF4-FFF2-40B4-BE49-F238E27FC236}">
                <a16:creationId xmlns:a16="http://schemas.microsoft.com/office/drawing/2014/main" id="{1EF230D6-E0EF-69C6-16E1-D9468845FF73}"/>
              </a:ext>
            </a:extLst>
          </p:cNvPr>
          <p:cNvPicPr>
            <a:picLocks noChangeAspect="1"/>
          </p:cNvPicPr>
          <p:nvPr/>
        </p:nvPicPr>
        <p:blipFill>
          <a:blip r:embed="rId3"/>
          <a:stretch>
            <a:fillRect/>
          </a:stretch>
        </p:blipFill>
        <p:spPr>
          <a:xfrm>
            <a:off x="7701607" y="411126"/>
            <a:ext cx="535065" cy="535065"/>
          </a:xfrm>
          <a:prstGeom prst="rect">
            <a:avLst/>
          </a:prstGeom>
        </p:spPr>
      </p:pic>
      <p:sp>
        <p:nvSpPr>
          <p:cNvPr id="5" name="Google Shape;553;p42">
            <a:extLst>
              <a:ext uri="{FF2B5EF4-FFF2-40B4-BE49-F238E27FC236}">
                <a16:creationId xmlns:a16="http://schemas.microsoft.com/office/drawing/2014/main" id="{3AD55722-79F6-AC4C-6A40-1801FBF332E4}"/>
              </a:ext>
            </a:extLst>
          </p:cNvPr>
          <p:cNvSpPr txBox="1">
            <a:spLocks/>
          </p:cNvSpPr>
          <p:nvPr/>
        </p:nvSpPr>
        <p:spPr>
          <a:xfrm>
            <a:off x="849542" y="1365953"/>
            <a:ext cx="3380106" cy="10738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900" dirty="0">
                <a:latin typeface="Assistant" pitchFamily="2" charset="-79"/>
                <a:cs typeface="Assistant" pitchFamily="2" charset="-79"/>
              </a:rPr>
              <a:t>Model Architecture:</a:t>
            </a:r>
          </a:p>
          <a:p>
            <a:pPr marL="0" indent="0"/>
            <a:r>
              <a:rPr lang="en-SG" sz="600" b="1" i="0" dirty="0">
                <a:solidFill>
                  <a:srgbClr val="0070C0"/>
                </a:solidFill>
                <a:effectLst/>
                <a:latin typeface="Assistant" pitchFamily="2" charset="-79"/>
                <a:cs typeface="Assistant" pitchFamily="2" charset="-79"/>
              </a:rPr>
              <a:t>Increased Dense Units: </a:t>
            </a:r>
            <a:r>
              <a:rPr lang="en-US" sz="600" b="1" i="0" dirty="0">
                <a:solidFill>
                  <a:schemeClr val="tx1"/>
                </a:solidFill>
                <a:effectLst/>
                <a:latin typeface="Assistant" pitchFamily="2" charset="-79"/>
                <a:cs typeface="Assistant" pitchFamily="2" charset="-79"/>
              </a:rPr>
              <a:t>T</a:t>
            </a:r>
            <a:r>
              <a:rPr lang="en-US" sz="600" i="0" dirty="0">
                <a:solidFill>
                  <a:schemeClr val="tx1"/>
                </a:solidFill>
                <a:effectLst/>
                <a:latin typeface="Assistant" pitchFamily="2" charset="-79"/>
                <a:cs typeface="Assistant" pitchFamily="2" charset="-79"/>
              </a:rPr>
              <a:t>he number of units in the Dense layers has been increased. In the first model, the last Dense layer had 1024 units, while in the second model, there are multiple Dense layers with varying numbers of units, such as 4096, 2048, 1024, and 512.</a:t>
            </a:r>
          </a:p>
          <a:p>
            <a:pPr marL="0" indent="0"/>
            <a:endParaRPr lang="en-SG" sz="600" i="0" dirty="0">
              <a:solidFill>
                <a:schemeClr val="tx1"/>
              </a:solidFill>
              <a:effectLst/>
              <a:latin typeface="Assistant" pitchFamily="2" charset="-79"/>
              <a:cs typeface="Assistant" pitchFamily="2" charset="-79"/>
            </a:endParaRPr>
          </a:p>
          <a:p>
            <a:pPr marL="0" indent="0"/>
            <a:r>
              <a:rPr lang="en-SG" sz="600" b="1" i="0" dirty="0">
                <a:solidFill>
                  <a:srgbClr val="0070C0"/>
                </a:solidFill>
                <a:effectLst/>
                <a:latin typeface="Assistant" pitchFamily="2" charset="-79"/>
                <a:cs typeface="Assistant" pitchFamily="2" charset="-79"/>
              </a:rPr>
              <a:t>Regularization:</a:t>
            </a:r>
            <a:r>
              <a:rPr lang="en-SG" sz="600" b="0" i="0" dirty="0">
                <a:solidFill>
                  <a:srgbClr val="0070C0"/>
                </a:solidFill>
                <a:effectLst/>
                <a:latin typeface="Assistant" pitchFamily="2" charset="-79"/>
                <a:cs typeface="Assistant" pitchFamily="2" charset="-79"/>
              </a:rPr>
              <a:t> </a:t>
            </a:r>
            <a:r>
              <a:rPr lang="en-US" sz="600" b="0" i="0" dirty="0">
                <a:solidFill>
                  <a:schemeClr val="tx1"/>
                </a:solidFill>
                <a:effectLst/>
                <a:latin typeface="Assistant" pitchFamily="2" charset="-79"/>
                <a:cs typeface="Assistant" pitchFamily="2" charset="-79"/>
              </a:rPr>
              <a:t>The ‘</a:t>
            </a:r>
            <a:r>
              <a:rPr lang="en-US" sz="600" b="0" i="0" dirty="0" err="1">
                <a:solidFill>
                  <a:schemeClr val="tx1"/>
                </a:solidFill>
                <a:effectLst/>
                <a:latin typeface="Assistant" pitchFamily="2" charset="-79"/>
                <a:cs typeface="Assistant" pitchFamily="2" charset="-79"/>
              </a:rPr>
              <a:t>kernel_regularizer</a:t>
            </a:r>
            <a:r>
              <a:rPr lang="en-US" sz="600" b="0" i="0" dirty="0">
                <a:solidFill>
                  <a:schemeClr val="tx1"/>
                </a:solidFill>
                <a:effectLst/>
                <a:latin typeface="Assistant" pitchFamily="2" charset="-79"/>
                <a:cs typeface="Assistant" pitchFamily="2" charset="-79"/>
              </a:rPr>
              <a:t>’ argument has been added to the Dense layers in the second model. In this case, the L2 regularization with a coefficient of 0.007 is applied.</a:t>
            </a:r>
          </a:p>
          <a:p>
            <a:pPr marL="0" indent="0"/>
            <a:endParaRPr lang="en-SG" sz="600" b="1" dirty="0">
              <a:solidFill>
                <a:schemeClr val="tx1"/>
              </a:solidFill>
              <a:latin typeface="Assistant" pitchFamily="2" charset="-79"/>
              <a:cs typeface="Assistant" pitchFamily="2" charset="-79"/>
            </a:endParaRPr>
          </a:p>
          <a:p>
            <a:pPr marL="0" indent="0"/>
            <a:r>
              <a:rPr lang="en-SG" sz="600" b="1" i="0" dirty="0">
                <a:solidFill>
                  <a:srgbClr val="0070C0"/>
                </a:solidFill>
                <a:effectLst/>
                <a:latin typeface="Assistant" pitchFamily="2" charset="-79"/>
                <a:cs typeface="Assistant" pitchFamily="2" charset="-79"/>
              </a:rPr>
              <a:t>Dropout Layers:</a:t>
            </a:r>
            <a:r>
              <a:rPr lang="en-SG" sz="600" b="0" i="0" dirty="0">
                <a:solidFill>
                  <a:srgbClr val="0070C0"/>
                </a:solidFill>
                <a:effectLst/>
                <a:latin typeface="Assistant" pitchFamily="2" charset="-79"/>
                <a:cs typeface="Assistant" pitchFamily="2" charset="-79"/>
              </a:rPr>
              <a:t> </a:t>
            </a:r>
            <a:r>
              <a:rPr lang="en-US" sz="600" b="0" i="0" dirty="0">
                <a:solidFill>
                  <a:schemeClr val="tx1"/>
                </a:solidFill>
                <a:effectLst/>
                <a:latin typeface="Assistant" pitchFamily="2" charset="-79"/>
                <a:cs typeface="Assistant" pitchFamily="2" charset="-79"/>
              </a:rPr>
              <a:t>Dropout layers have been introduced in the second model after the Dense layers. The dropout rates have been adjusted to 0.3, 0.2, and 0.15 in the respective dropout layers.</a:t>
            </a:r>
          </a:p>
          <a:p>
            <a:pPr marL="0" indent="0"/>
            <a:endParaRPr lang="en-SG" sz="600" b="1" i="0" dirty="0">
              <a:solidFill>
                <a:schemeClr val="tx1"/>
              </a:solidFill>
              <a:effectLst/>
              <a:latin typeface="Assistant" pitchFamily="2" charset="-79"/>
              <a:cs typeface="Assistant" pitchFamily="2" charset="-79"/>
            </a:endParaRPr>
          </a:p>
          <a:p>
            <a:pPr marL="0" indent="0"/>
            <a:r>
              <a:rPr lang="en-SG" sz="600" b="1" i="0" dirty="0">
                <a:solidFill>
                  <a:srgbClr val="0070C0"/>
                </a:solidFill>
                <a:effectLst/>
                <a:latin typeface="Assistant" pitchFamily="2" charset="-79"/>
                <a:cs typeface="Assistant" pitchFamily="2" charset="-79"/>
              </a:rPr>
              <a:t>Additional Dense Layer:</a:t>
            </a:r>
            <a:r>
              <a:rPr lang="en-SG" sz="600" b="0" i="0" dirty="0">
                <a:solidFill>
                  <a:srgbClr val="0070C0"/>
                </a:solidFill>
                <a:effectLst/>
                <a:latin typeface="Assistant" pitchFamily="2" charset="-79"/>
                <a:cs typeface="Assistant" pitchFamily="2" charset="-79"/>
              </a:rPr>
              <a:t> </a:t>
            </a:r>
            <a:r>
              <a:rPr lang="en-US" sz="600" b="0" i="0" dirty="0">
                <a:solidFill>
                  <a:schemeClr val="tx1"/>
                </a:solidFill>
                <a:effectLst/>
                <a:latin typeface="Assistant" pitchFamily="2" charset="-79"/>
                <a:cs typeface="Assistant" pitchFamily="2" charset="-79"/>
              </a:rPr>
              <a:t>An extra Dense layer with 512 units has been added to the second model</a:t>
            </a:r>
            <a:r>
              <a:rPr lang="en-US" sz="600" b="0" i="0" dirty="0">
                <a:solidFill>
                  <a:srgbClr val="D1D5DB"/>
                </a:solidFill>
                <a:effectLst/>
                <a:latin typeface="Assistant" pitchFamily="2" charset="-79"/>
                <a:cs typeface="Assistant" pitchFamily="2" charset="-79"/>
              </a:rPr>
              <a:t>.</a:t>
            </a:r>
            <a:r>
              <a:rPr lang="en-SG" sz="600" b="0" i="0" dirty="0">
                <a:solidFill>
                  <a:srgbClr val="D1D5DB"/>
                </a:solidFill>
                <a:effectLst/>
                <a:latin typeface="Assistant" pitchFamily="2" charset="-79"/>
                <a:cs typeface="Assistant" pitchFamily="2" charset="-79"/>
              </a:rPr>
              <a:t> </a:t>
            </a:r>
            <a:endParaRPr lang="en-SG" sz="600" dirty="0">
              <a:latin typeface="Assistant" pitchFamily="2" charset="-79"/>
              <a:cs typeface="Assistant" pitchFamily="2" charset="-79"/>
            </a:endParaRPr>
          </a:p>
          <a:p>
            <a:pPr marL="0" indent="0"/>
            <a:endParaRPr lang="en-SG" sz="500" dirty="0">
              <a:latin typeface="Assistant" pitchFamily="2" charset="-79"/>
              <a:cs typeface="Assistant" pitchFamily="2" charset="-79"/>
            </a:endParaRPr>
          </a:p>
        </p:txBody>
      </p:sp>
      <p:sp>
        <p:nvSpPr>
          <p:cNvPr id="13" name="Google Shape;553;p42">
            <a:extLst>
              <a:ext uri="{FF2B5EF4-FFF2-40B4-BE49-F238E27FC236}">
                <a16:creationId xmlns:a16="http://schemas.microsoft.com/office/drawing/2014/main" id="{E35219B0-7BDF-8BA8-DEB7-1625E8BDE7AA}"/>
              </a:ext>
            </a:extLst>
          </p:cNvPr>
          <p:cNvSpPr txBox="1">
            <a:spLocks/>
          </p:cNvSpPr>
          <p:nvPr/>
        </p:nvSpPr>
        <p:spPr>
          <a:xfrm>
            <a:off x="849542" y="2536777"/>
            <a:ext cx="3893365" cy="6106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1050" dirty="0">
                <a:latin typeface="Assistant" pitchFamily="2" charset="-79"/>
                <a:cs typeface="Assistant" pitchFamily="2" charset="-79"/>
              </a:rPr>
              <a:t>Incorporating Data Augmentation: </a:t>
            </a:r>
            <a:r>
              <a:rPr lang="en-US" sz="700" dirty="0">
                <a:solidFill>
                  <a:schemeClr val="tx1"/>
                </a:solidFill>
                <a:latin typeface="Assistant" pitchFamily="2" charset="-79"/>
                <a:cs typeface="Assistant" pitchFamily="2" charset="-79"/>
              </a:rPr>
              <a:t>An ImageDataGenerator is created with various augmentation options, including rotation, width and height shifting, horizontal flipping, and zooming. (</a:t>
            </a:r>
            <a:r>
              <a:rPr lang="en-US" sz="700" dirty="0" err="1">
                <a:solidFill>
                  <a:schemeClr val="tx1"/>
                </a:solidFill>
                <a:latin typeface="Assistant" pitchFamily="2" charset="-79"/>
                <a:cs typeface="Assistant" pitchFamily="2" charset="-79"/>
              </a:rPr>
              <a:t>Rotation_range</a:t>
            </a:r>
            <a:r>
              <a:rPr lang="en-US" sz="700" dirty="0">
                <a:solidFill>
                  <a:schemeClr val="tx1"/>
                </a:solidFill>
                <a:latin typeface="Assistant" pitchFamily="2" charset="-79"/>
                <a:cs typeface="Assistant" pitchFamily="2" charset="-79"/>
              </a:rPr>
              <a:t> = 15)</a:t>
            </a:r>
            <a:endParaRPr lang="en-SG" sz="700" dirty="0">
              <a:solidFill>
                <a:schemeClr val="tx1"/>
              </a:solidFill>
              <a:latin typeface="Assistant" pitchFamily="2" charset="-79"/>
              <a:cs typeface="Assistant" pitchFamily="2" charset="-79"/>
            </a:endParaRPr>
          </a:p>
          <a:p>
            <a:pPr marL="0" indent="0"/>
            <a:endParaRPr lang="en-SG" sz="700" dirty="0">
              <a:latin typeface="Assistant" pitchFamily="2" charset="-79"/>
              <a:cs typeface="Assistant" pitchFamily="2" charset="-79"/>
            </a:endParaRPr>
          </a:p>
        </p:txBody>
      </p:sp>
      <p:sp>
        <p:nvSpPr>
          <p:cNvPr id="16" name="Google Shape;553;p42">
            <a:extLst>
              <a:ext uri="{FF2B5EF4-FFF2-40B4-BE49-F238E27FC236}">
                <a16:creationId xmlns:a16="http://schemas.microsoft.com/office/drawing/2014/main" id="{BD6EDEF6-DE7F-02D3-B8AF-0E87DFBBC35C}"/>
              </a:ext>
            </a:extLst>
          </p:cNvPr>
          <p:cNvSpPr txBox="1">
            <a:spLocks/>
          </p:cNvSpPr>
          <p:nvPr/>
        </p:nvSpPr>
        <p:spPr>
          <a:xfrm>
            <a:off x="837318" y="2923808"/>
            <a:ext cx="2767423" cy="3979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1050" dirty="0">
                <a:latin typeface="Assistant" pitchFamily="2" charset="-79"/>
                <a:cs typeface="Assistant" pitchFamily="2" charset="-79"/>
              </a:rPr>
              <a:t>Incorporating Early Stopping: </a:t>
            </a:r>
            <a:r>
              <a:rPr lang="en-SG" sz="1050" dirty="0">
                <a:solidFill>
                  <a:schemeClr val="tx1"/>
                </a:solidFill>
                <a:latin typeface="Assistant" pitchFamily="2" charset="-79"/>
                <a:cs typeface="Assistant" pitchFamily="2" charset="-79"/>
              </a:rPr>
              <a:t>Same as AlexNet </a:t>
            </a:r>
          </a:p>
        </p:txBody>
      </p:sp>
      <p:sp>
        <p:nvSpPr>
          <p:cNvPr id="18" name="Google Shape;553;p42">
            <a:extLst>
              <a:ext uri="{FF2B5EF4-FFF2-40B4-BE49-F238E27FC236}">
                <a16:creationId xmlns:a16="http://schemas.microsoft.com/office/drawing/2014/main" id="{FC81F77D-95E5-EA57-A7B2-75D68D4ACF1E}"/>
              </a:ext>
            </a:extLst>
          </p:cNvPr>
          <p:cNvSpPr txBox="1">
            <a:spLocks/>
          </p:cNvSpPr>
          <p:nvPr/>
        </p:nvSpPr>
        <p:spPr>
          <a:xfrm>
            <a:off x="837318" y="3407230"/>
            <a:ext cx="4279671" cy="3015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1050" dirty="0">
                <a:latin typeface="Assistant" pitchFamily="2" charset="-79"/>
                <a:cs typeface="Assistant" pitchFamily="2" charset="-79"/>
              </a:rPr>
              <a:t>Incorporating Learning Rate Scheduler:</a:t>
            </a:r>
          </a:p>
          <a:p>
            <a:pPr marL="0" indent="0"/>
            <a:r>
              <a:rPr lang="en-US" sz="700" dirty="0">
                <a:solidFill>
                  <a:schemeClr val="tx1"/>
                </a:solidFill>
                <a:latin typeface="Assistant" pitchFamily="2" charset="-79"/>
                <a:cs typeface="Assistant" pitchFamily="2" charset="-79"/>
              </a:rPr>
              <a:t>defines a learning rate scheduler using the scheduler function.</a:t>
            </a:r>
          </a:p>
          <a:p>
            <a:pPr marL="0" indent="0"/>
            <a:endParaRPr lang="en-US" sz="700" dirty="0">
              <a:solidFill>
                <a:schemeClr val="tx1"/>
              </a:solidFill>
              <a:latin typeface="Assistant" pitchFamily="2" charset="-79"/>
              <a:cs typeface="Assistant" pitchFamily="2" charset="-79"/>
            </a:endParaRPr>
          </a:p>
          <a:p>
            <a:pPr marL="0" indent="0"/>
            <a:r>
              <a:rPr lang="en-US" sz="800" b="0" i="0" dirty="0">
                <a:solidFill>
                  <a:schemeClr val="tx1"/>
                </a:solidFill>
                <a:effectLst/>
                <a:latin typeface="Assistant" pitchFamily="2" charset="-79"/>
                <a:cs typeface="Assistant" pitchFamily="2" charset="-79"/>
              </a:rPr>
              <a:t>I believe this learning rate which starts at 0.03 and is reduced to 0.022 after 13 epochs. This adjustment helps the model to converge faster and potentially reach a better optimum.</a:t>
            </a:r>
            <a:endParaRPr lang="en-SG" sz="700" dirty="0">
              <a:solidFill>
                <a:schemeClr val="tx1"/>
              </a:solidFill>
              <a:latin typeface="Assistant" pitchFamily="2" charset="-79"/>
              <a:cs typeface="Assistant" pitchFamily="2" charset="-79"/>
            </a:endParaRPr>
          </a:p>
        </p:txBody>
      </p:sp>
      <p:sp>
        <p:nvSpPr>
          <p:cNvPr id="20" name="TextBox 19">
            <a:extLst>
              <a:ext uri="{FF2B5EF4-FFF2-40B4-BE49-F238E27FC236}">
                <a16:creationId xmlns:a16="http://schemas.microsoft.com/office/drawing/2014/main" id="{AFA72E41-2881-B108-B9E4-AC2693AFDC21}"/>
              </a:ext>
            </a:extLst>
          </p:cNvPr>
          <p:cNvSpPr txBox="1"/>
          <p:nvPr/>
        </p:nvSpPr>
        <p:spPr>
          <a:xfrm>
            <a:off x="5973349" y="1068748"/>
            <a:ext cx="1670601" cy="307777"/>
          </a:xfrm>
          <a:prstGeom prst="rect">
            <a:avLst/>
          </a:prstGeom>
          <a:noFill/>
        </p:spPr>
        <p:txBody>
          <a:bodyPr wrap="square" rtlCol="0">
            <a:spAutoFit/>
          </a:bodyPr>
          <a:lstStyle/>
          <a:p>
            <a:r>
              <a:rPr lang="en-US" u="sng" dirty="0">
                <a:solidFill>
                  <a:srgbClr val="FF0000"/>
                </a:solidFill>
                <a:latin typeface="Assistant" pitchFamily="2" charset="-79"/>
                <a:cs typeface="Assistant" pitchFamily="2" charset="-79"/>
              </a:rPr>
              <a:t>Before Changes</a:t>
            </a:r>
            <a:endParaRPr lang="en-SG" u="sng" dirty="0">
              <a:solidFill>
                <a:srgbClr val="FF0000"/>
              </a:solidFill>
              <a:latin typeface="Assistant" pitchFamily="2" charset="-79"/>
              <a:cs typeface="Assistant" pitchFamily="2" charset="-79"/>
            </a:endParaRPr>
          </a:p>
        </p:txBody>
      </p:sp>
      <p:sp>
        <p:nvSpPr>
          <p:cNvPr id="21" name="TextBox 20">
            <a:extLst>
              <a:ext uri="{FF2B5EF4-FFF2-40B4-BE49-F238E27FC236}">
                <a16:creationId xmlns:a16="http://schemas.microsoft.com/office/drawing/2014/main" id="{8AB15629-1019-7E1E-FA45-8D1835C6DC3C}"/>
              </a:ext>
            </a:extLst>
          </p:cNvPr>
          <p:cNvSpPr txBox="1"/>
          <p:nvPr/>
        </p:nvSpPr>
        <p:spPr>
          <a:xfrm>
            <a:off x="6132767" y="2901875"/>
            <a:ext cx="1670601" cy="307777"/>
          </a:xfrm>
          <a:prstGeom prst="rect">
            <a:avLst/>
          </a:prstGeom>
          <a:noFill/>
        </p:spPr>
        <p:txBody>
          <a:bodyPr wrap="square" rtlCol="0">
            <a:spAutoFit/>
          </a:bodyPr>
          <a:lstStyle/>
          <a:p>
            <a:r>
              <a:rPr lang="en-US" u="sng" dirty="0">
                <a:solidFill>
                  <a:srgbClr val="92D050"/>
                </a:solidFill>
                <a:latin typeface="Assistant" pitchFamily="2" charset="-79"/>
                <a:cs typeface="Assistant" pitchFamily="2" charset="-79"/>
              </a:rPr>
              <a:t>After Changes</a:t>
            </a:r>
            <a:endParaRPr lang="en-SG" u="sng" dirty="0">
              <a:solidFill>
                <a:srgbClr val="92D050"/>
              </a:solidFill>
              <a:latin typeface="Assistant" pitchFamily="2" charset="-79"/>
              <a:cs typeface="Assistant" pitchFamily="2" charset="-79"/>
            </a:endParaRPr>
          </a:p>
        </p:txBody>
      </p:sp>
      <p:pic>
        <p:nvPicPr>
          <p:cNvPr id="2" name="Picture 1">
            <a:extLst>
              <a:ext uri="{FF2B5EF4-FFF2-40B4-BE49-F238E27FC236}">
                <a16:creationId xmlns:a16="http://schemas.microsoft.com/office/drawing/2014/main" id="{18AAC760-12E3-9CA9-3CC9-86A631FA7467}"/>
              </a:ext>
            </a:extLst>
          </p:cNvPr>
          <p:cNvPicPr>
            <a:picLocks noChangeAspect="1"/>
          </p:cNvPicPr>
          <p:nvPr/>
        </p:nvPicPr>
        <p:blipFill>
          <a:blip r:embed="rId4"/>
          <a:stretch>
            <a:fillRect/>
          </a:stretch>
        </p:blipFill>
        <p:spPr>
          <a:xfrm>
            <a:off x="5389643" y="1397681"/>
            <a:ext cx="1443038" cy="1139096"/>
          </a:xfrm>
          <a:prstGeom prst="rect">
            <a:avLst/>
          </a:prstGeom>
        </p:spPr>
      </p:pic>
      <p:pic>
        <p:nvPicPr>
          <p:cNvPr id="4" name="Picture 3">
            <a:extLst>
              <a:ext uri="{FF2B5EF4-FFF2-40B4-BE49-F238E27FC236}">
                <a16:creationId xmlns:a16="http://schemas.microsoft.com/office/drawing/2014/main" id="{B1A69439-4FCC-97B4-C69B-655F1CFEF265}"/>
              </a:ext>
            </a:extLst>
          </p:cNvPr>
          <p:cNvPicPr>
            <a:picLocks noChangeAspect="1"/>
          </p:cNvPicPr>
          <p:nvPr/>
        </p:nvPicPr>
        <p:blipFill>
          <a:blip r:embed="rId5"/>
          <a:stretch>
            <a:fillRect/>
          </a:stretch>
        </p:blipFill>
        <p:spPr>
          <a:xfrm>
            <a:off x="6945208" y="1421004"/>
            <a:ext cx="1369087" cy="1093711"/>
          </a:xfrm>
          <a:prstGeom prst="rect">
            <a:avLst/>
          </a:prstGeom>
        </p:spPr>
      </p:pic>
      <p:pic>
        <p:nvPicPr>
          <p:cNvPr id="7" name="Picture 6">
            <a:extLst>
              <a:ext uri="{FF2B5EF4-FFF2-40B4-BE49-F238E27FC236}">
                <a16:creationId xmlns:a16="http://schemas.microsoft.com/office/drawing/2014/main" id="{2F5A6628-77D1-1A29-D624-D564660EF96E}"/>
              </a:ext>
            </a:extLst>
          </p:cNvPr>
          <p:cNvPicPr>
            <a:picLocks noChangeAspect="1"/>
          </p:cNvPicPr>
          <p:nvPr/>
        </p:nvPicPr>
        <p:blipFill>
          <a:blip r:embed="rId6"/>
          <a:stretch>
            <a:fillRect/>
          </a:stretch>
        </p:blipFill>
        <p:spPr>
          <a:xfrm>
            <a:off x="5827651" y="2622963"/>
            <a:ext cx="1747883" cy="277906"/>
          </a:xfrm>
          <a:prstGeom prst="rect">
            <a:avLst/>
          </a:prstGeom>
        </p:spPr>
      </p:pic>
      <p:pic>
        <p:nvPicPr>
          <p:cNvPr id="12" name="Picture 11">
            <a:extLst>
              <a:ext uri="{FF2B5EF4-FFF2-40B4-BE49-F238E27FC236}">
                <a16:creationId xmlns:a16="http://schemas.microsoft.com/office/drawing/2014/main" id="{58984761-3A37-481D-26C0-C823C8B23193}"/>
              </a:ext>
            </a:extLst>
          </p:cNvPr>
          <p:cNvPicPr>
            <a:picLocks noChangeAspect="1"/>
          </p:cNvPicPr>
          <p:nvPr/>
        </p:nvPicPr>
        <p:blipFill>
          <a:blip r:embed="rId7"/>
          <a:stretch>
            <a:fillRect/>
          </a:stretch>
        </p:blipFill>
        <p:spPr>
          <a:xfrm>
            <a:off x="5241481" y="3191737"/>
            <a:ext cx="1489495" cy="1313402"/>
          </a:xfrm>
          <a:prstGeom prst="rect">
            <a:avLst/>
          </a:prstGeom>
        </p:spPr>
      </p:pic>
      <p:pic>
        <p:nvPicPr>
          <p:cNvPr id="15" name="Picture 14">
            <a:extLst>
              <a:ext uri="{FF2B5EF4-FFF2-40B4-BE49-F238E27FC236}">
                <a16:creationId xmlns:a16="http://schemas.microsoft.com/office/drawing/2014/main" id="{0288B955-007A-52B6-011A-2A949C3C5224}"/>
              </a:ext>
            </a:extLst>
          </p:cNvPr>
          <p:cNvPicPr>
            <a:picLocks noChangeAspect="1"/>
          </p:cNvPicPr>
          <p:nvPr/>
        </p:nvPicPr>
        <p:blipFill>
          <a:blip r:embed="rId8"/>
          <a:stretch>
            <a:fillRect/>
          </a:stretch>
        </p:blipFill>
        <p:spPr>
          <a:xfrm>
            <a:off x="6804963" y="3191737"/>
            <a:ext cx="1489495" cy="1313403"/>
          </a:xfrm>
          <a:prstGeom prst="rect">
            <a:avLst/>
          </a:prstGeom>
        </p:spPr>
      </p:pic>
      <p:pic>
        <p:nvPicPr>
          <p:cNvPr id="24" name="Picture 23">
            <a:extLst>
              <a:ext uri="{FF2B5EF4-FFF2-40B4-BE49-F238E27FC236}">
                <a16:creationId xmlns:a16="http://schemas.microsoft.com/office/drawing/2014/main" id="{FF701568-611F-42BD-4FAC-52E9696E4AF9}"/>
              </a:ext>
            </a:extLst>
          </p:cNvPr>
          <p:cNvPicPr>
            <a:picLocks noChangeAspect="1"/>
          </p:cNvPicPr>
          <p:nvPr/>
        </p:nvPicPr>
        <p:blipFill>
          <a:blip r:embed="rId9"/>
          <a:stretch>
            <a:fillRect/>
          </a:stretch>
        </p:blipFill>
        <p:spPr>
          <a:xfrm>
            <a:off x="5988051" y="4575293"/>
            <a:ext cx="1489495" cy="244278"/>
          </a:xfrm>
          <a:prstGeom prst="rect">
            <a:avLst/>
          </a:prstGeom>
        </p:spPr>
      </p:pic>
      <p:sp>
        <p:nvSpPr>
          <p:cNvPr id="33" name="Google Shape;553;p42">
            <a:extLst>
              <a:ext uri="{FF2B5EF4-FFF2-40B4-BE49-F238E27FC236}">
                <a16:creationId xmlns:a16="http://schemas.microsoft.com/office/drawing/2014/main" id="{0A74856F-AE68-335B-D4A8-831601536875}"/>
              </a:ext>
            </a:extLst>
          </p:cNvPr>
          <p:cNvSpPr txBox="1">
            <a:spLocks/>
          </p:cNvSpPr>
          <p:nvPr/>
        </p:nvSpPr>
        <p:spPr>
          <a:xfrm>
            <a:off x="744223" y="3924235"/>
            <a:ext cx="4279671" cy="9586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1050" dirty="0">
                <a:latin typeface="Assistant" pitchFamily="2" charset="-79"/>
                <a:cs typeface="Assistant" pitchFamily="2" charset="-79"/>
              </a:rPr>
              <a:t>Dynamic Batch Size:</a:t>
            </a:r>
          </a:p>
          <a:p>
            <a:pPr marL="0" indent="0"/>
            <a:r>
              <a:rPr lang="en-US" sz="700" dirty="0">
                <a:solidFill>
                  <a:schemeClr val="tx1"/>
                </a:solidFill>
                <a:latin typeface="Assistant" pitchFamily="2" charset="-79"/>
                <a:cs typeface="Assistant" pitchFamily="2" charset="-79"/>
              </a:rPr>
              <a:t>The ‘batch_size’ variable is introduced to define the number of samples per gradient update. </a:t>
            </a:r>
          </a:p>
          <a:p>
            <a:pPr marL="0" indent="0"/>
            <a:endParaRPr lang="en-US" sz="700" dirty="0">
              <a:solidFill>
                <a:schemeClr val="tx1"/>
              </a:solidFill>
              <a:latin typeface="Assistant" pitchFamily="2" charset="-79"/>
              <a:cs typeface="Assistant" pitchFamily="2" charset="-79"/>
            </a:endParaRPr>
          </a:p>
          <a:p>
            <a:pPr marL="0" indent="0"/>
            <a:r>
              <a:rPr lang="en-US" sz="700" dirty="0">
                <a:solidFill>
                  <a:schemeClr val="tx1"/>
                </a:solidFill>
                <a:latin typeface="Assistant" pitchFamily="2" charset="-79"/>
                <a:cs typeface="Assistant" pitchFamily="2" charset="-79"/>
              </a:rPr>
              <a:t>In the improve code, a value of 32 is used, which can be adjusted based on memory constraints and computational resources. </a:t>
            </a:r>
          </a:p>
          <a:p>
            <a:pPr marL="0" indent="0"/>
            <a:endParaRPr lang="en-US" sz="700" dirty="0">
              <a:solidFill>
                <a:schemeClr val="tx1"/>
              </a:solidFill>
              <a:latin typeface="Assistant" pitchFamily="2" charset="-79"/>
              <a:cs typeface="Assistant" pitchFamily="2" charset="-79"/>
            </a:endParaRPr>
          </a:p>
          <a:p>
            <a:pPr marL="0" indent="0"/>
            <a:r>
              <a:rPr lang="en-US" sz="700" dirty="0">
                <a:solidFill>
                  <a:schemeClr val="tx1"/>
                </a:solidFill>
                <a:latin typeface="Assistant" pitchFamily="2" charset="-79"/>
                <a:cs typeface="Assistant" pitchFamily="2" charset="-79"/>
              </a:rPr>
              <a:t>Using a smaller batch size can provide better generalization, while larger batch sizes may speed up the training process.</a:t>
            </a:r>
            <a:endParaRPr lang="en-SG" sz="700" dirty="0">
              <a:solidFill>
                <a:schemeClr val="tx1"/>
              </a:solidFill>
              <a:latin typeface="Assistant" pitchFamily="2" charset="-79"/>
              <a:cs typeface="Assistant" pitchFamily="2" charset="-79"/>
            </a:endParaRPr>
          </a:p>
        </p:txBody>
      </p:sp>
    </p:spTree>
    <p:extLst>
      <p:ext uri="{BB962C8B-B14F-4D97-AF65-F5344CB8AC3E}">
        <p14:creationId xmlns:p14="http://schemas.microsoft.com/office/powerpoint/2010/main" val="679235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2"/>
          <p:cNvSpPr/>
          <p:nvPr/>
        </p:nvSpPr>
        <p:spPr>
          <a:xfrm flipH="1">
            <a:off x="7629752" y="328942"/>
            <a:ext cx="664706" cy="664706"/>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2" name="Google Shape;552;p42"/>
          <p:cNvSpPr txBox="1">
            <a:spLocks noGrp="1"/>
          </p:cNvSpPr>
          <p:nvPr>
            <p:ph type="title"/>
          </p:nvPr>
        </p:nvSpPr>
        <p:spPr>
          <a:xfrm>
            <a:off x="849542" y="311782"/>
            <a:ext cx="4900397" cy="5052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tx2"/>
                </a:solidFill>
              </a:rPr>
              <a:t>Le</a:t>
            </a:r>
            <a:r>
              <a:rPr lang="en" sz="2400" dirty="0">
                <a:solidFill>
                  <a:schemeClr val="bg2"/>
                </a:solidFill>
              </a:rPr>
              <a:t>Net-5 </a:t>
            </a:r>
            <a:r>
              <a:rPr lang="en" sz="2400" dirty="0"/>
              <a:t>Complex Model</a:t>
            </a:r>
            <a:endParaRPr sz="2400" dirty="0">
              <a:solidFill>
                <a:srgbClr val="E84987"/>
              </a:solidFill>
            </a:endParaRPr>
          </a:p>
        </p:txBody>
      </p:sp>
      <p:sp>
        <p:nvSpPr>
          <p:cNvPr id="555" name="Google Shape;555;p42"/>
          <p:cNvSpPr/>
          <p:nvPr/>
        </p:nvSpPr>
        <p:spPr>
          <a:xfrm>
            <a:off x="7499950" y="1902875"/>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7946575" y="564425"/>
            <a:ext cx="267600" cy="267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3;p42">
            <a:extLst>
              <a:ext uri="{FF2B5EF4-FFF2-40B4-BE49-F238E27FC236}">
                <a16:creationId xmlns:a16="http://schemas.microsoft.com/office/drawing/2014/main" id="{F78707AD-8682-BF2F-CA0D-4CD6E39A116F}"/>
              </a:ext>
            </a:extLst>
          </p:cNvPr>
          <p:cNvSpPr txBox="1">
            <a:spLocks/>
          </p:cNvSpPr>
          <p:nvPr/>
        </p:nvSpPr>
        <p:spPr>
          <a:xfrm>
            <a:off x="904465" y="636911"/>
            <a:ext cx="3325183" cy="6647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 sz="1200" dirty="0"/>
              <a:t>What was used to </a:t>
            </a:r>
            <a:r>
              <a:rPr lang="en" dirty="0">
                <a:solidFill>
                  <a:schemeClr val="bg2"/>
                </a:solidFill>
                <a:effectLst/>
              </a:rPr>
              <a:t>complexify</a:t>
            </a:r>
            <a:r>
              <a:rPr lang="en" sz="1200" dirty="0"/>
              <a:t> the model?</a:t>
            </a:r>
          </a:p>
        </p:txBody>
      </p:sp>
      <p:pic>
        <p:nvPicPr>
          <p:cNvPr id="3" name="Picture 2" descr="A picture containing pattern, symmetry, art, colorfulness&#10;&#10;Description automatically generated">
            <a:extLst>
              <a:ext uri="{FF2B5EF4-FFF2-40B4-BE49-F238E27FC236}">
                <a16:creationId xmlns:a16="http://schemas.microsoft.com/office/drawing/2014/main" id="{1EF230D6-E0EF-69C6-16E1-D9468845FF73}"/>
              </a:ext>
            </a:extLst>
          </p:cNvPr>
          <p:cNvPicPr>
            <a:picLocks noChangeAspect="1"/>
          </p:cNvPicPr>
          <p:nvPr/>
        </p:nvPicPr>
        <p:blipFill>
          <a:blip r:embed="rId3"/>
          <a:stretch>
            <a:fillRect/>
          </a:stretch>
        </p:blipFill>
        <p:spPr>
          <a:xfrm>
            <a:off x="7701607" y="411126"/>
            <a:ext cx="535065" cy="535065"/>
          </a:xfrm>
          <a:prstGeom prst="rect">
            <a:avLst/>
          </a:prstGeom>
        </p:spPr>
      </p:pic>
      <p:sp>
        <p:nvSpPr>
          <p:cNvPr id="13" name="Google Shape;553;p42">
            <a:extLst>
              <a:ext uri="{FF2B5EF4-FFF2-40B4-BE49-F238E27FC236}">
                <a16:creationId xmlns:a16="http://schemas.microsoft.com/office/drawing/2014/main" id="{E35219B0-7BDF-8BA8-DEB7-1625E8BDE7AA}"/>
              </a:ext>
            </a:extLst>
          </p:cNvPr>
          <p:cNvSpPr txBox="1">
            <a:spLocks/>
          </p:cNvSpPr>
          <p:nvPr/>
        </p:nvSpPr>
        <p:spPr>
          <a:xfrm>
            <a:off x="849542" y="1983982"/>
            <a:ext cx="3515135" cy="6178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900" dirty="0">
                <a:latin typeface="Assistant" pitchFamily="2" charset="-79"/>
                <a:cs typeface="Assistant" pitchFamily="2" charset="-79"/>
              </a:rPr>
              <a:t>Incorporating Data Augmentation: </a:t>
            </a:r>
            <a:r>
              <a:rPr lang="en-SG" sz="900" dirty="0">
                <a:solidFill>
                  <a:schemeClr val="tx1"/>
                </a:solidFill>
                <a:latin typeface="Assistant" pitchFamily="2" charset="-79"/>
                <a:cs typeface="Assistant" pitchFamily="2" charset="-79"/>
              </a:rPr>
              <a:t>Same as Inception-V3</a:t>
            </a:r>
            <a:r>
              <a:rPr lang="en-US" sz="1050" b="1" dirty="0">
                <a:solidFill>
                  <a:schemeClr val="tx1"/>
                </a:solidFill>
                <a:latin typeface="Assistant" pitchFamily="2" charset="-79"/>
                <a:cs typeface="Assistant" pitchFamily="2" charset="-79"/>
              </a:rPr>
              <a:t>. </a:t>
            </a:r>
            <a:endParaRPr lang="en-SG" sz="700" b="1" dirty="0">
              <a:latin typeface="Assistant" pitchFamily="2" charset="-79"/>
              <a:cs typeface="Assistant" pitchFamily="2" charset="-79"/>
            </a:endParaRPr>
          </a:p>
          <a:p>
            <a:pPr marL="0" indent="0"/>
            <a:endParaRPr lang="en-SG" sz="700" dirty="0">
              <a:latin typeface="Assistant" pitchFamily="2" charset="-79"/>
              <a:cs typeface="Assistant" pitchFamily="2" charset="-79"/>
            </a:endParaRPr>
          </a:p>
        </p:txBody>
      </p:sp>
      <p:sp>
        <p:nvSpPr>
          <p:cNvPr id="16" name="Google Shape;553;p42">
            <a:extLst>
              <a:ext uri="{FF2B5EF4-FFF2-40B4-BE49-F238E27FC236}">
                <a16:creationId xmlns:a16="http://schemas.microsoft.com/office/drawing/2014/main" id="{BD6EDEF6-DE7F-02D3-B8AF-0E87DFBBC35C}"/>
              </a:ext>
            </a:extLst>
          </p:cNvPr>
          <p:cNvSpPr txBox="1">
            <a:spLocks/>
          </p:cNvSpPr>
          <p:nvPr/>
        </p:nvSpPr>
        <p:spPr>
          <a:xfrm>
            <a:off x="862972" y="2434025"/>
            <a:ext cx="3280369" cy="7054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1050" dirty="0">
                <a:latin typeface="Assistant" pitchFamily="2" charset="-79"/>
                <a:cs typeface="Assistant" pitchFamily="2" charset="-79"/>
              </a:rPr>
              <a:t>Incorporating Early Stopping:</a:t>
            </a:r>
          </a:p>
          <a:p>
            <a:pPr marL="171450" indent="-171450">
              <a:buFont typeface="Arial" panose="020B0604020202020204" pitchFamily="34" charset="0"/>
              <a:buChar char="•"/>
            </a:pPr>
            <a:r>
              <a:rPr lang="en-US" sz="700" dirty="0">
                <a:solidFill>
                  <a:schemeClr val="tx1"/>
                </a:solidFill>
                <a:latin typeface="Assistant" pitchFamily="2" charset="-79"/>
                <a:cs typeface="Assistant" pitchFamily="2" charset="-79"/>
              </a:rPr>
              <a:t>implements early stopping using the '</a:t>
            </a:r>
            <a:r>
              <a:rPr lang="en-US" sz="700" dirty="0" err="1">
                <a:solidFill>
                  <a:schemeClr val="tx1"/>
                </a:solidFill>
                <a:latin typeface="Assistant" pitchFamily="2" charset="-79"/>
                <a:cs typeface="Assistant" pitchFamily="2" charset="-79"/>
              </a:rPr>
              <a:t>EarlyStopping</a:t>
            </a:r>
            <a:r>
              <a:rPr lang="en-US" sz="700" dirty="0">
                <a:solidFill>
                  <a:schemeClr val="tx1"/>
                </a:solidFill>
                <a:latin typeface="Assistant" pitchFamily="2" charset="-79"/>
                <a:cs typeface="Assistant" pitchFamily="2" charset="-79"/>
              </a:rPr>
              <a:t>' callback.</a:t>
            </a:r>
          </a:p>
          <a:p>
            <a:pPr marL="171450" indent="-171450">
              <a:buFont typeface="Arial" panose="020B0604020202020204" pitchFamily="34" charset="0"/>
              <a:buChar char="•"/>
            </a:pPr>
            <a:endParaRPr lang="en-US" sz="700" dirty="0">
              <a:solidFill>
                <a:schemeClr val="tx1"/>
              </a:solidFill>
              <a:latin typeface="Assistant" pitchFamily="2" charset="-79"/>
              <a:cs typeface="Assistant" pitchFamily="2" charset="-79"/>
            </a:endParaRPr>
          </a:p>
          <a:p>
            <a:pPr marL="171450" indent="-171450">
              <a:buFont typeface="Arial" panose="020B0604020202020204" pitchFamily="34" charset="0"/>
              <a:buChar char="•"/>
            </a:pPr>
            <a:r>
              <a:rPr lang="en-US" sz="700" dirty="0">
                <a:solidFill>
                  <a:schemeClr val="tx1"/>
                </a:solidFill>
                <a:latin typeface="Assistant" pitchFamily="2" charset="-79"/>
                <a:cs typeface="Assistant" pitchFamily="2" charset="-79"/>
              </a:rPr>
              <a:t>The best performing weights are restored using '</a:t>
            </a:r>
            <a:r>
              <a:rPr lang="en-US" sz="700" dirty="0" err="1">
                <a:solidFill>
                  <a:schemeClr val="tx1"/>
                </a:solidFill>
                <a:latin typeface="Assistant" pitchFamily="2" charset="-79"/>
                <a:cs typeface="Assistant" pitchFamily="2" charset="-79"/>
              </a:rPr>
              <a:t>restore_best_weights</a:t>
            </a:r>
            <a:r>
              <a:rPr lang="en-US" sz="700" dirty="0">
                <a:solidFill>
                  <a:schemeClr val="tx1"/>
                </a:solidFill>
                <a:latin typeface="Assistant" pitchFamily="2" charset="-79"/>
                <a:cs typeface="Assistant" pitchFamily="2" charset="-79"/>
              </a:rPr>
              <a:t>=True.’</a:t>
            </a:r>
          </a:p>
          <a:p>
            <a:pPr marL="0" indent="0"/>
            <a:endParaRPr lang="en-US" sz="700" dirty="0">
              <a:solidFill>
                <a:schemeClr val="tx1"/>
              </a:solidFill>
              <a:latin typeface="Assistant" pitchFamily="2" charset="-79"/>
              <a:cs typeface="Assistant" pitchFamily="2" charset="-79"/>
            </a:endParaRPr>
          </a:p>
          <a:p>
            <a:pPr marL="171450" indent="-171450">
              <a:buFont typeface="Arial" panose="020B0604020202020204" pitchFamily="34" charset="0"/>
              <a:buChar char="•"/>
            </a:pPr>
            <a:r>
              <a:rPr lang="en-US" sz="700" dirty="0">
                <a:solidFill>
                  <a:schemeClr val="tx1"/>
                </a:solidFill>
                <a:latin typeface="Assistant" pitchFamily="2" charset="-79"/>
                <a:cs typeface="Assistant" pitchFamily="2" charset="-79"/>
              </a:rPr>
              <a:t>I believe this was the best tuning, '</a:t>
            </a:r>
            <a:r>
              <a:rPr lang="en-US" sz="700" dirty="0" err="1">
                <a:solidFill>
                  <a:schemeClr val="tx1"/>
                </a:solidFill>
                <a:latin typeface="Assistant" pitchFamily="2" charset="-79"/>
                <a:cs typeface="Assistant" pitchFamily="2" charset="-79"/>
              </a:rPr>
              <a:t>early_stopping</a:t>
            </a:r>
            <a:r>
              <a:rPr lang="en-US" sz="700" dirty="0">
                <a:solidFill>
                  <a:schemeClr val="tx1"/>
                </a:solidFill>
                <a:latin typeface="Assistant" pitchFamily="2" charset="-79"/>
                <a:cs typeface="Assistant" pitchFamily="2" charset="-79"/>
              </a:rPr>
              <a:t> = </a:t>
            </a:r>
            <a:r>
              <a:rPr lang="en-US" sz="700" dirty="0" err="1">
                <a:solidFill>
                  <a:schemeClr val="tx1"/>
                </a:solidFill>
                <a:latin typeface="Assistant" pitchFamily="2" charset="-79"/>
                <a:cs typeface="Assistant" pitchFamily="2" charset="-79"/>
              </a:rPr>
              <a:t>EarlyStopping</a:t>
            </a:r>
            <a:r>
              <a:rPr lang="en-US" sz="700" dirty="0">
                <a:solidFill>
                  <a:schemeClr val="tx1"/>
                </a:solidFill>
                <a:latin typeface="Assistant" pitchFamily="2" charset="-79"/>
                <a:cs typeface="Assistant" pitchFamily="2" charset="-79"/>
              </a:rPr>
              <a:t>(monitor='</a:t>
            </a:r>
            <a:r>
              <a:rPr lang="en-US" sz="700" dirty="0" err="1">
                <a:solidFill>
                  <a:schemeClr val="tx1"/>
                </a:solidFill>
                <a:latin typeface="Assistant" pitchFamily="2" charset="-79"/>
                <a:cs typeface="Assistant" pitchFamily="2" charset="-79"/>
              </a:rPr>
              <a:t>val_loss</a:t>
            </a:r>
            <a:r>
              <a:rPr lang="en-US" sz="700" dirty="0">
                <a:solidFill>
                  <a:schemeClr val="tx1"/>
                </a:solidFill>
                <a:latin typeface="Assistant" pitchFamily="2" charset="-79"/>
                <a:cs typeface="Assistant" pitchFamily="2" charset="-79"/>
              </a:rPr>
              <a:t>', patience=12, </a:t>
            </a:r>
            <a:r>
              <a:rPr lang="en-US" sz="700" dirty="0" err="1">
                <a:solidFill>
                  <a:schemeClr val="tx1"/>
                </a:solidFill>
                <a:latin typeface="Assistant" pitchFamily="2" charset="-79"/>
                <a:cs typeface="Assistant" pitchFamily="2" charset="-79"/>
              </a:rPr>
              <a:t>restore_best_weights</a:t>
            </a:r>
            <a:r>
              <a:rPr lang="en-US" sz="700" dirty="0">
                <a:solidFill>
                  <a:schemeClr val="tx1"/>
                </a:solidFill>
                <a:latin typeface="Assistant" pitchFamily="2" charset="-79"/>
                <a:cs typeface="Assistant" pitchFamily="2" charset="-79"/>
              </a:rPr>
              <a:t>=True)'.</a:t>
            </a:r>
            <a:endParaRPr lang="en-SG" sz="700" dirty="0">
              <a:latin typeface="Assistant" pitchFamily="2" charset="-79"/>
              <a:cs typeface="Assistant" pitchFamily="2" charset="-79"/>
            </a:endParaRPr>
          </a:p>
        </p:txBody>
      </p:sp>
      <p:sp>
        <p:nvSpPr>
          <p:cNvPr id="18" name="Google Shape;553;p42">
            <a:extLst>
              <a:ext uri="{FF2B5EF4-FFF2-40B4-BE49-F238E27FC236}">
                <a16:creationId xmlns:a16="http://schemas.microsoft.com/office/drawing/2014/main" id="{FC81F77D-95E5-EA57-A7B2-75D68D4ACF1E}"/>
              </a:ext>
            </a:extLst>
          </p:cNvPr>
          <p:cNvSpPr txBox="1">
            <a:spLocks/>
          </p:cNvSpPr>
          <p:nvPr/>
        </p:nvSpPr>
        <p:spPr>
          <a:xfrm>
            <a:off x="849543" y="4055741"/>
            <a:ext cx="3380106" cy="6416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900" dirty="0">
                <a:latin typeface="Assistant" pitchFamily="2" charset="-79"/>
                <a:cs typeface="Assistant" pitchFamily="2" charset="-79"/>
              </a:rPr>
              <a:t>Increase number of epochs:</a:t>
            </a:r>
            <a:endParaRPr lang="en-US" sz="600" dirty="0">
              <a:solidFill>
                <a:schemeClr val="tx1"/>
              </a:solidFill>
              <a:latin typeface="Assistant" pitchFamily="2" charset="-79"/>
              <a:cs typeface="Assistant" pitchFamily="2" charset="-79"/>
            </a:endParaRPr>
          </a:p>
          <a:p>
            <a:pPr marL="0" indent="0"/>
            <a:r>
              <a:rPr lang="en-US" sz="1000" b="0" i="0" dirty="0">
                <a:solidFill>
                  <a:schemeClr val="tx1"/>
                </a:solidFill>
                <a:effectLst/>
                <a:latin typeface="Assistant" pitchFamily="2" charset="-79"/>
                <a:cs typeface="Assistant" pitchFamily="2" charset="-79"/>
              </a:rPr>
              <a:t>The number of training epochs is increased to 100 in the second model. This allows the model to train for a longer duration and potentially achieve better performance.</a:t>
            </a:r>
            <a:endParaRPr lang="en-SG" sz="900" dirty="0">
              <a:solidFill>
                <a:schemeClr val="tx1"/>
              </a:solidFill>
              <a:latin typeface="Assistant" pitchFamily="2" charset="-79"/>
              <a:cs typeface="Assistant" pitchFamily="2" charset="-79"/>
            </a:endParaRPr>
          </a:p>
        </p:txBody>
      </p:sp>
      <p:sp>
        <p:nvSpPr>
          <p:cNvPr id="20" name="TextBox 19">
            <a:extLst>
              <a:ext uri="{FF2B5EF4-FFF2-40B4-BE49-F238E27FC236}">
                <a16:creationId xmlns:a16="http://schemas.microsoft.com/office/drawing/2014/main" id="{AFA72E41-2881-B108-B9E4-AC2693AFDC21}"/>
              </a:ext>
            </a:extLst>
          </p:cNvPr>
          <p:cNvSpPr txBox="1"/>
          <p:nvPr/>
        </p:nvSpPr>
        <p:spPr>
          <a:xfrm>
            <a:off x="6102940" y="964407"/>
            <a:ext cx="1670601" cy="307777"/>
          </a:xfrm>
          <a:prstGeom prst="rect">
            <a:avLst/>
          </a:prstGeom>
          <a:noFill/>
        </p:spPr>
        <p:txBody>
          <a:bodyPr wrap="square" rtlCol="0">
            <a:spAutoFit/>
          </a:bodyPr>
          <a:lstStyle/>
          <a:p>
            <a:r>
              <a:rPr lang="en-US" u="sng" dirty="0">
                <a:solidFill>
                  <a:srgbClr val="FF0000"/>
                </a:solidFill>
                <a:latin typeface="Assistant" pitchFamily="2" charset="-79"/>
                <a:cs typeface="Assistant" pitchFamily="2" charset="-79"/>
              </a:rPr>
              <a:t>Before Changes</a:t>
            </a:r>
            <a:endParaRPr lang="en-SG" u="sng" dirty="0">
              <a:solidFill>
                <a:srgbClr val="FF0000"/>
              </a:solidFill>
              <a:latin typeface="Assistant" pitchFamily="2" charset="-79"/>
              <a:cs typeface="Assistant" pitchFamily="2" charset="-79"/>
            </a:endParaRPr>
          </a:p>
        </p:txBody>
      </p:sp>
      <p:sp>
        <p:nvSpPr>
          <p:cNvPr id="21" name="TextBox 20">
            <a:extLst>
              <a:ext uri="{FF2B5EF4-FFF2-40B4-BE49-F238E27FC236}">
                <a16:creationId xmlns:a16="http://schemas.microsoft.com/office/drawing/2014/main" id="{8AB15629-1019-7E1E-FA45-8D1835C6DC3C}"/>
              </a:ext>
            </a:extLst>
          </p:cNvPr>
          <p:cNvSpPr txBox="1"/>
          <p:nvPr/>
        </p:nvSpPr>
        <p:spPr>
          <a:xfrm>
            <a:off x="6275974" y="2979903"/>
            <a:ext cx="1670601" cy="307777"/>
          </a:xfrm>
          <a:prstGeom prst="rect">
            <a:avLst/>
          </a:prstGeom>
          <a:noFill/>
        </p:spPr>
        <p:txBody>
          <a:bodyPr wrap="square" rtlCol="0">
            <a:spAutoFit/>
          </a:bodyPr>
          <a:lstStyle/>
          <a:p>
            <a:r>
              <a:rPr lang="en-US" u="sng" dirty="0">
                <a:solidFill>
                  <a:srgbClr val="92D050"/>
                </a:solidFill>
                <a:latin typeface="Assistant" pitchFamily="2" charset="-79"/>
                <a:cs typeface="Assistant" pitchFamily="2" charset="-79"/>
              </a:rPr>
              <a:t>After Changes</a:t>
            </a:r>
            <a:endParaRPr lang="en-SG" u="sng" dirty="0">
              <a:solidFill>
                <a:srgbClr val="92D050"/>
              </a:solidFill>
              <a:latin typeface="Assistant" pitchFamily="2" charset="-79"/>
              <a:cs typeface="Assistant" pitchFamily="2" charset="-79"/>
            </a:endParaRPr>
          </a:p>
        </p:txBody>
      </p:sp>
      <p:pic>
        <p:nvPicPr>
          <p:cNvPr id="2" name="Picture 1">
            <a:extLst>
              <a:ext uri="{FF2B5EF4-FFF2-40B4-BE49-F238E27FC236}">
                <a16:creationId xmlns:a16="http://schemas.microsoft.com/office/drawing/2014/main" id="{E54256AA-DA8A-6CF9-D7F4-B25DC1F2BF3C}"/>
              </a:ext>
            </a:extLst>
          </p:cNvPr>
          <p:cNvPicPr>
            <a:picLocks noChangeAspect="1"/>
          </p:cNvPicPr>
          <p:nvPr/>
        </p:nvPicPr>
        <p:blipFill>
          <a:blip r:embed="rId4"/>
          <a:stretch>
            <a:fillRect/>
          </a:stretch>
        </p:blipFill>
        <p:spPr>
          <a:xfrm>
            <a:off x="5495626" y="1277450"/>
            <a:ext cx="2829107" cy="1207968"/>
          </a:xfrm>
          <a:prstGeom prst="rect">
            <a:avLst/>
          </a:prstGeom>
        </p:spPr>
      </p:pic>
      <p:sp>
        <p:nvSpPr>
          <p:cNvPr id="6" name="Google Shape;553;p42">
            <a:extLst>
              <a:ext uri="{FF2B5EF4-FFF2-40B4-BE49-F238E27FC236}">
                <a16:creationId xmlns:a16="http://schemas.microsoft.com/office/drawing/2014/main" id="{167902B3-4F6C-B4F1-02DD-640738C60A38}"/>
              </a:ext>
            </a:extLst>
          </p:cNvPr>
          <p:cNvSpPr txBox="1">
            <a:spLocks/>
          </p:cNvSpPr>
          <p:nvPr/>
        </p:nvSpPr>
        <p:spPr>
          <a:xfrm>
            <a:off x="849542" y="1165967"/>
            <a:ext cx="3044278" cy="10738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900" dirty="0">
                <a:latin typeface="Assistant" pitchFamily="2" charset="-79"/>
                <a:cs typeface="Assistant" pitchFamily="2" charset="-79"/>
              </a:rPr>
              <a:t>Model Architecture:</a:t>
            </a:r>
          </a:p>
          <a:p>
            <a:pPr marL="0" indent="0"/>
            <a:r>
              <a:rPr lang="en-SG" sz="700" b="1" i="0" dirty="0">
                <a:solidFill>
                  <a:srgbClr val="0070C0"/>
                </a:solidFill>
                <a:effectLst/>
                <a:latin typeface="Assistant" pitchFamily="2" charset="-79"/>
                <a:cs typeface="Assistant" pitchFamily="2" charset="-79"/>
              </a:rPr>
              <a:t>Fully Connected Layers: </a:t>
            </a:r>
            <a:r>
              <a:rPr lang="en-US" sz="700" b="1" i="0" dirty="0">
                <a:solidFill>
                  <a:schemeClr val="tx1"/>
                </a:solidFill>
                <a:effectLst/>
                <a:latin typeface="Assistant" pitchFamily="2" charset="-79"/>
                <a:cs typeface="Assistant" pitchFamily="2" charset="-79"/>
              </a:rPr>
              <a:t>T</a:t>
            </a:r>
            <a:r>
              <a:rPr lang="en-US" sz="700" i="0" dirty="0">
                <a:solidFill>
                  <a:schemeClr val="tx1"/>
                </a:solidFill>
                <a:effectLst/>
                <a:latin typeface="Assistant" pitchFamily="2" charset="-79"/>
                <a:cs typeface="Assistant" pitchFamily="2" charset="-79"/>
              </a:rPr>
              <a:t>he number of units in the Dense layers has been increased. In the first model, the last Dense layer had 1024 units, while in the second model, there are multiple Dense layers with varying numbers of units, such as 4096, 2048, 1024, and 512.</a:t>
            </a:r>
          </a:p>
          <a:p>
            <a:pPr marL="0" indent="0"/>
            <a:endParaRPr lang="en-SG" sz="700" i="0" dirty="0">
              <a:solidFill>
                <a:schemeClr val="tx1"/>
              </a:solidFill>
              <a:effectLst/>
              <a:latin typeface="Assistant" pitchFamily="2" charset="-79"/>
              <a:cs typeface="Assistant" pitchFamily="2" charset="-79"/>
            </a:endParaRPr>
          </a:p>
          <a:p>
            <a:pPr marL="0" indent="0"/>
            <a:r>
              <a:rPr lang="en-SG" sz="800" b="1" i="0" dirty="0">
                <a:solidFill>
                  <a:srgbClr val="0070C0"/>
                </a:solidFill>
                <a:effectLst/>
                <a:latin typeface="Assistant" pitchFamily="2" charset="-79"/>
                <a:cs typeface="Assistant" pitchFamily="2" charset="-79"/>
              </a:rPr>
              <a:t>Dropout Regularization:</a:t>
            </a:r>
            <a:r>
              <a:rPr lang="en-SG" sz="800" b="0" i="0" dirty="0">
                <a:solidFill>
                  <a:srgbClr val="0070C0"/>
                </a:solidFill>
                <a:effectLst/>
                <a:latin typeface="Assistant" pitchFamily="2" charset="-79"/>
                <a:cs typeface="Assistant" pitchFamily="2" charset="-79"/>
              </a:rPr>
              <a:t> </a:t>
            </a:r>
            <a:r>
              <a:rPr lang="en-US" sz="800" b="0" i="0" dirty="0">
                <a:solidFill>
                  <a:srgbClr val="D1D5DB"/>
                </a:solidFill>
                <a:effectLst/>
                <a:latin typeface="Assistant" pitchFamily="2" charset="-79"/>
                <a:cs typeface="Assistant" pitchFamily="2" charset="-79"/>
              </a:rPr>
              <a:t>The ‘</a:t>
            </a:r>
            <a:r>
              <a:rPr lang="en-US" sz="800" b="0" i="0" dirty="0" err="1">
                <a:solidFill>
                  <a:srgbClr val="D1D5DB"/>
                </a:solidFill>
                <a:effectLst/>
                <a:latin typeface="Assistant" pitchFamily="2" charset="-79"/>
                <a:cs typeface="Assistant" pitchFamily="2" charset="-79"/>
              </a:rPr>
              <a:t>kernel_regularizer</a:t>
            </a:r>
            <a:r>
              <a:rPr lang="en-US" sz="800" b="0" i="0" dirty="0">
                <a:solidFill>
                  <a:srgbClr val="D1D5DB"/>
                </a:solidFill>
                <a:effectLst/>
                <a:latin typeface="Assistant" pitchFamily="2" charset="-79"/>
                <a:cs typeface="Assistant" pitchFamily="2" charset="-79"/>
              </a:rPr>
              <a:t>’ argument has been added to the Dense layers in the second model. In this case, the L2 regularization with a coefficient of 0.007 is applied.</a:t>
            </a:r>
          </a:p>
          <a:p>
            <a:pPr marL="0" indent="0"/>
            <a:endParaRPr lang="en-SG" sz="700" b="1" i="0" dirty="0">
              <a:solidFill>
                <a:srgbClr val="D1D5DB"/>
              </a:solidFill>
              <a:effectLst/>
              <a:latin typeface="Assistant" pitchFamily="2" charset="-79"/>
              <a:cs typeface="Assistant" pitchFamily="2" charset="-79"/>
            </a:endParaRPr>
          </a:p>
          <a:p>
            <a:pPr marL="0" indent="0"/>
            <a:endParaRPr lang="en-SG" sz="500" dirty="0">
              <a:latin typeface="Assistant" pitchFamily="2" charset="-79"/>
              <a:cs typeface="Assistant" pitchFamily="2" charset="-79"/>
            </a:endParaRPr>
          </a:p>
        </p:txBody>
      </p:sp>
      <p:sp>
        <p:nvSpPr>
          <p:cNvPr id="9" name="Google Shape;553;p42">
            <a:extLst>
              <a:ext uri="{FF2B5EF4-FFF2-40B4-BE49-F238E27FC236}">
                <a16:creationId xmlns:a16="http://schemas.microsoft.com/office/drawing/2014/main" id="{FA169B91-CC3C-8E8B-29E7-CD03F27A68BF}"/>
              </a:ext>
            </a:extLst>
          </p:cNvPr>
          <p:cNvSpPr txBox="1">
            <a:spLocks/>
          </p:cNvSpPr>
          <p:nvPr/>
        </p:nvSpPr>
        <p:spPr>
          <a:xfrm>
            <a:off x="862972" y="3350688"/>
            <a:ext cx="3147053" cy="4938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1050" dirty="0">
                <a:latin typeface="Assistant" pitchFamily="2" charset="-79"/>
                <a:cs typeface="Assistant" pitchFamily="2" charset="-79"/>
              </a:rPr>
              <a:t>Optimizer Change:</a:t>
            </a:r>
          </a:p>
          <a:p>
            <a:pPr marL="0" indent="0"/>
            <a:r>
              <a:rPr lang="en-US" sz="800" dirty="0">
                <a:solidFill>
                  <a:schemeClr val="tx1"/>
                </a:solidFill>
                <a:latin typeface="Assistant" pitchFamily="2" charset="-79"/>
                <a:cs typeface="Assistant" pitchFamily="2" charset="-79"/>
              </a:rPr>
              <a:t>The optimizer is changed from SGD (Stochastic Gradient Descent) to Adam optimizer (optimizer='</a:t>
            </a:r>
            <a:r>
              <a:rPr lang="en-US" sz="800" dirty="0" err="1">
                <a:solidFill>
                  <a:schemeClr val="tx1"/>
                </a:solidFill>
                <a:latin typeface="Assistant" pitchFamily="2" charset="-79"/>
                <a:cs typeface="Assistant" pitchFamily="2" charset="-79"/>
              </a:rPr>
              <a:t>adam</a:t>
            </a:r>
            <a:r>
              <a:rPr lang="en-US" sz="800" dirty="0">
                <a:solidFill>
                  <a:schemeClr val="tx1"/>
                </a:solidFill>
                <a:latin typeface="Assistant" pitchFamily="2" charset="-79"/>
                <a:cs typeface="Assistant" pitchFamily="2" charset="-79"/>
              </a:rPr>
              <a:t>'). Adam optimizer is known for its efficiency and adaptive learning rate, which can often lead to faster convergence and better performance</a:t>
            </a:r>
            <a:r>
              <a:rPr lang="en-US" sz="800" b="0" i="0" dirty="0">
                <a:solidFill>
                  <a:schemeClr val="tx1"/>
                </a:solidFill>
                <a:effectLst/>
                <a:latin typeface="Assistant" pitchFamily="2" charset="-79"/>
                <a:cs typeface="Assistant" pitchFamily="2" charset="-79"/>
              </a:rPr>
              <a:t>.</a:t>
            </a:r>
            <a:endParaRPr lang="en-SG" sz="800" dirty="0">
              <a:solidFill>
                <a:schemeClr val="tx1"/>
              </a:solidFill>
              <a:latin typeface="Assistant" pitchFamily="2" charset="-79"/>
              <a:cs typeface="Assistant" pitchFamily="2" charset="-79"/>
            </a:endParaRPr>
          </a:p>
        </p:txBody>
      </p:sp>
      <p:pic>
        <p:nvPicPr>
          <p:cNvPr id="12" name="Picture 11">
            <a:extLst>
              <a:ext uri="{FF2B5EF4-FFF2-40B4-BE49-F238E27FC236}">
                <a16:creationId xmlns:a16="http://schemas.microsoft.com/office/drawing/2014/main" id="{F5BF3D42-F944-0861-467F-10E0B8AD3062}"/>
              </a:ext>
            </a:extLst>
          </p:cNvPr>
          <p:cNvPicPr>
            <a:picLocks noChangeAspect="1"/>
          </p:cNvPicPr>
          <p:nvPr/>
        </p:nvPicPr>
        <p:blipFill>
          <a:blip r:embed="rId5"/>
          <a:stretch>
            <a:fillRect/>
          </a:stretch>
        </p:blipFill>
        <p:spPr>
          <a:xfrm>
            <a:off x="5463922" y="3294589"/>
            <a:ext cx="2892514" cy="1081998"/>
          </a:xfrm>
          <a:prstGeom prst="rect">
            <a:avLst/>
          </a:prstGeom>
        </p:spPr>
      </p:pic>
      <p:pic>
        <p:nvPicPr>
          <p:cNvPr id="15" name="Picture 14">
            <a:extLst>
              <a:ext uri="{FF2B5EF4-FFF2-40B4-BE49-F238E27FC236}">
                <a16:creationId xmlns:a16="http://schemas.microsoft.com/office/drawing/2014/main" id="{1BCF91FE-00E4-0263-BDBE-85E27F651FC1}"/>
              </a:ext>
            </a:extLst>
          </p:cNvPr>
          <p:cNvPicPr>
            <a:picLocks noChangeAspect="1"/>
          </p:cNvPicPr>
          <p:nvPr/>
        </p:nvPicPr>
        <p:blipFill>
          <a:blip r:embed="rId6"/>
          <a:stretch>
            <a:fillRect/>
          </a:stretch>
        </p:blipFill>
        <p:spPr>
          <a:xfrm>
            <a:off x="6204806" y="2560416"/>
            <a:ext cx="1439144" cy="213433"/>
          </a:xfrm>
          <a:prstGeom prst="rect">
            <a:avLst/>
          </a:prstGeom>
        </p:spPr>
      </p:pic>
      <p:pic>
        <p:nvPicPr>
          <p:cNvPr id="19" name="Picture 18">
            <a:extLst>
              <a:ext uri="{FF2B5EF4-FFF2-40B4-BE49-F238E27FC236}">
                <a16:creationId xmlns:a16="http://schemas.microsoft.com/office/drawing/2014/main" id="{79CE2827-95A2-1607-D401-5A75608E06A5}"/>
              </a:ext>
            </a:extLst>
          </p:cNvPr>
          <p:cNvPicPr>
            <a:picLocks noChangeAspect="1"/>
          </p:cNvPicPr>
          <p:nvPr/>
        </p:nvPicPr>
        <p:blipFill>
          <a:blip r:embed="rId7"/>
          <a:stretch>
            <a:fillRect/>
          </a:stretch>
        </p:blipFill>
        <p:spPr>
          <a:xfrm>
            <a:off x="6016702" y="4429222"/>
            <a:ext cx="1745973" cy="239367"/>
          </a:xfrm>
          <a:prstGeom prst="rect">
            <a:avLst/>
          </a:prstGeom>
        </p:spPr>
      </p:pic>
      <p:pic>
        <p:nvPicPr>
          <p:cNvPr id="5" name="Picture 4">
            <a:extLst>
              <a:ext uri="{FF2B5EF4-FFF2-40B4-BE49-F238E27FC236}">
                <a16:creationId xmlns:a16="http://schemas.microsoft.com/office/drawing/2014/main" id="{2950E53F-00C3-DE8F-44A6-8D439939E78F}"/>
              </a:ext>
            </a:extLst>
          </p:cNvPr>
          <p:cNvPicPr>
            <a:picLocks noChangeAspect="1"/>
          </p:cNvPicPr>
          <p:nvPr/>
        </p:nvPicPr>
        <p:blipFill>
          <a:blip r:embed="rId8"/>
          <a:stretch>
            <a:fillRect/>
          </a:stretch>
        </p:blipFill>
        <p:spPr>
          <a:xfrm>
            <a:off x="4143341" y="1626746"/>
            <a:ext cx="1267348" cy="175764"/>
          </a:xfrm>
          <a:prstGeom prst="rect">
            <a:avLst/>
          </a:prstGeom>
        </p:spPr>
      </p:pic>
      <p:pic>
        <p:nvPicPr>
          <p:cNvPr id="8" name="Picture 7">
            <a:extLst>
              <a:ext uri="{FF2B5EF4-FFF2-40B4-BE49-F238E27FC236}">
                <a16:creationId xmlns:a16="http://schemas.microsoft.com/office/drawing/2014/main" id="{1CA30597-D9C9-51DD-29DB-75AF2A8A59D8}"/>
              </a:ext>
            </a:extLst>
          </p:cNvPr>
          <p:cNvPicPr>
            <a:picLocks noChangeAspect="1"/>
          </p:cNvPicPr>
          <p:nvPr/>
        </p:nvPicPr>
        <p:blipFill>
          <a:blip r:embed="rId9"/>
          <a:stretch>
            <a:fillRect/>
          </a:stretch>
        </p:blipFill>
        <p:spPr>
          <a:xfrm>
            <a:off x="4143341" y="2181250"/>
            <a:ext cx="1287661" cy="201798"/>
          </a:xfrm>
          <a:prstGeom prst="rect">
            <a:avLst/>
          </a:prstGeom>
        </p:spPr>
      </p:pic>
      <p:pic>
        <p:nvPicPr>
          <p:cNvPr id="14" name="Picture 13">
            <a:extLst>
              <a:ext uri="{FF2B5EF4-FFF2-40B4-BE49-F238E27FC236}">
                <a16:creationId xmlns:a16="http://schemas.microsoft.com/office/drawing/2014/main" id="{AECE9955-E466-23AF-5EF4-4E7ACAC55FE1}"/>
              </a:ext>
            </a:extLst>
          </p:cNvPr>
          <p:cNvPicPr>
            <a:picLocks noChangeAspect="1"/>
          </p:cNvPicPr>
          <p:nvPr/>
        </p:nvPicPr>
        <p:blipFill>
          <a:blip r:embed="rId10"/>
          <a:stretch>
            <a:fillRect/>
          </a:stretch>
        </p:blipFill>
        <p:spPr>
          <a:xfrm>
            <a:off x="4143341" y="2864714"/>
            <a:ext cx="1228896" cy="195290"/>
          </a:xfrm>
          <a:prstGeom prst="rect">
            <a:avLst/>
          </a:prstGeom>
        </p:spPr>
      </p:pic>
      <p:cxnSp>
        <p:nvCxnSpPr>
          <p:cNvPr id="7" name="Connector: Curved 6">
            <a:extLst>
              <a:ext uri="{FF2B5EF4-FFF2-40B4-BE49-F238E27FC236}">
                <a16:creationId xmlns:a16="http://schemas.microsoft.com/office/drawing/2014/main" id="{548EDA28-7C67-47C0-98F8-82D605E36E1F}"/>
              </a:ext>
            </a:extLst>
          </p:cNvPr>
          <p:cNvCxnSpPr>
            <a:cxnSpLocks/>
            <a:stCxn id="20" idx="0"/>
          </p:cNvCxnSpPr>
          <p:nvPr/>
        </p:nvCxnSpPr>
        <p:spPr>
          <a:xfrm rot="16200000" flipH="1" flipV="1">
            <a:off x="5674165" y="94587"/>
            <a:ext cx="394257" cy="2133895"/>
          </a:xfrm>
          <a:prstGeom prst="curvedConnector4">
            <a:avLst>
              <a:gd name="adj1" fmla="val -57982"/>
              <a:gd name="adj2" fmla="val 1022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22322CD-13AB-0F80-5D1D-4C914A3E6FF7}"/>
              </a:ext>
            </a:extLst>
          </p:cNvPr>
          <p:cNvCxnSpPr>
            <a:cxnSpLocks/>
          </p:cNvCxnSpPr>
          <p:nvPr/>
        </p:nvCxnSpPr>
        <p:spPr>
          <a:xfrm>
            <a:off x="4787171" y="1854378"/>
            <a:ext cx="17175" cy="273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7220B52-1683-1291-FA4F-3239CE432AC2}"/>
              </a:ext>
            </a:extLst>
          </p:cNvPr>
          <p:cNvCxnSpPr>
            <a:cxnSpLocks/>
          </p:cNvCxnSpPr>
          <p:nvPr/>
        </p:nvCxnSpPr>
        <p:spPr>
          <a:xfrm>
            <a:off x="4804346" y="2481645"/>
            <a:ext cx="17175" cy="273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38439490-12FE-4FA9-FB8E-E783CA5F0F89}"/>
              </a:ext>
            </a:extLst>
          </p:cNvPr>
          <p:cNvCxnSpPr>
            <a:cxnSpLocks/>
          </p:cNvCxnSpPr>
          <p:nvPr/>
        </p:nvCxnSpPr>
        <p:spPr>
          <a:xfrm rot="16200000" flipH="1">
            <a:off x="4678924" y="3413105"/>
            <a:ext cx="1270103" cy="1019254"/>
          </a:xfrm>
          <a:prstGeom prst="curvedConnector3">
            <a:avLst>
              <a:gd name="adj1" fmla="val 9984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298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2"/>
          <p:cNvSpPr/>
          <p:nvPr/>
        </p:nvSpPr>
        <p:spPr>
          <a:xfrm flipH="1">
            <a:off x="7629752" y="328942"/>
            <a:ext cx="664706" cy="664706"/>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2" name="Google Shape;552;p42"/>
          <p:cNvSpPr txBox="1">
            <a:spLocks noGrp="1"/>
          </p:cNvSpPr>
          <p:nvPr>
            <p:ph type="title"/>
          </p:nvPr>
        </p:nvSpPr>
        <p:spPr>
          <a:xfrm>
            <a:off x="849542" y="311782"/>
            <a:ext cx="4900397" cy="5052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VGG</a:t>
            </a:r>
            <a:r>
              <a:rPr lang="en" sz="2400" dirty="0">
                <a:solidFill>
                  <a:schemeClr val="bg2"/>
                </a:solidFill>
              </a:rPr>
              <a:t>Net</a:t>
            </a:r>
            <a:r>
              <a:rPr lang="en" sz="2400" dirty="0"/>
              <a:t> Complex Model</a:t>
            </a:r>
            <a:endParaRPr sz="2400" dirty="0">
              <a:solidFill>
                <a:srgbClr val="E84987"/>
              </a:solidFill>
            </a:endParaRPr>
          </a:p>
        </p:txBody>
      </p:sp>
      <p:sp>
        <p:nvSpPr>
          <p:cNvPr id="555" name="Google Shape;555;p42"/>
          <p:cNvSpPr/>
          <p:nvPr/>
        </p:nvSpPr>
        <p:spPr>
          <a:xfrm>
            <a:off x="7499950" y="1902875"/>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7946575" y="564425"/>
            <a:ext cx="267600" cy="267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3;p42">
            <a:extLst>
              <a:ext uri="{FF2B5EF4-FFF2-40B4-BE49-F238E27FC236}">
                <a16:creationId xmlns:a16="http://schemas.microsoft.com/office/drawing/2014/main" id="{F78707AD-8682-BF2F-CA0D-4CD6E39A116F}"/>
              </a:ext>
            </a:extLst>
          </p:cNvPr>
          <p:cNvSpPr txBox="1">
            <a:spLocks/>
          </p:cNvSpPr>
          <p:nvPr/>
        </p:nvSpPr>
        <p:spPr>
          <a:xfrm>
            <a:off x="904465" y="636911"/>
            <a:ext cx="3325183" cy="6647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 sz="1200" dirty="0"/>
              <a:t>What was used to </a:t>
            </a:r>
            <a:r>
              <a:rPr lang="en" dirty="0">
                <a:solidFill>
                  <a:schemeClr val="bg2"/>
                </a:solidFill>
                <a:effectLst/>
              </a:rPr>
              <a:t>complexify</a:t>
            </a:r>
            <a:r>
              <a:rPr lang="en" sz="1200" dirty="0"/>
              <a:t> the model?</a:t>
            </a:r>
          </a:p>
        </p:txBody>
      </p:sp>
      <p:pic>
        <p:nvPicPr>
          <p:cNvPr id="3" name="Picture 2" descr="A picture containing pattern, symmetry, art, colorfulness&#10;&#10;Description automatically generated">
            <a:extLst>
              <a:ext uri="{FF2B5EF4-FFF2-40B4-BE49-F238E27FC236}">
                <a16:creationId xmlns:a16="http://schemas.microsoft.com/office/drawing/2014/main" id="{1EF230D6-E0EF-69C6-16E1-D9468845FF73}"/>
              </a:ext>
            </a:extLst>
          </p:cNvPr>
          <p:cNvPicPr>
            <a:picLocks noChangeAspect="1"/>
          </p:cNvPicPr>
          <p:nvPr/>
        </p:nvPicPr>
        <p:blipFill>
          <a:blip r:embed="rId3"/>
          <a:stretch>
            <a:fillRect/>
          </a:stretch>
        </p:blipFill>
        <p:spPr>
          <a:xfrm>
            <a:off x="7701607" y="411126"/>
            <a:ext cx="535065" cy="535065"/>
          </a:xfrm>
          <a:prstGeom prst="rect">
            <a:avLst/>
          </a:prstGeom>
        </p:spPr>
      </p:pic>
      <p:sp>
        <p:nvSpPr>
          <p:cNvPr id="13" name="Google Shape;553;p42">
            <a:extLst>
              <a:ext uri="{FF2B5EF4-FFF2-40B4-BE49-F238E27FC236}">
                <a16:creationId xmlns:a16="http://schemas.microsoft.com/office/drawing/2014/main" id="{E35219B0-7BDF-8BA8-DEB7-1625E8BDE7AA}"/>
              </a:ext>
            </a:extLst>
          </p:cNvPr>
          <p:cNvSpPr txBox="1">
            <a:spLocks/>
          </p:cNvSpPr>
          <p:nvPr/>
        </p:nvSpPr>
        <p:spPr>
          <a:xfrm>
            <a:off x="794971" y="2505901"/>
            <a:ext cx="3996626" cy="4175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1050" dirty="0">
                <a:latin typeface="Assistant" pitchFamily="2" charset="-79"/>
                <a:cs typeface="Assistant" pitchFamily="2" charset="-79"/>
              </a:rPr>
              <a:t>Incorporating Data Augmentation: </a:t>
            </a:r>
            <a:r>
              <a:rPr lang="en-SG" sz="1000" dirty="0">
                <a:solidFill>
                  <a:schemeClr val="tx1"/>
                </a:solidFill>
                <a:latin typeface="Assistant" pitchFamily="2" charset="-79"/>
                <a:cs typeface="Assistant" pitchFamily="2" charset="-79"/>
              </a:rPr>
              <a:t>Same as all the others, however one parameter tune was </a:t>
            </a:r>
            <a:r>
              <a:rPr lang="en-SG" sz="1000" dirty="0" err="1">
                <a:solidFill>
                  <a:schemeClr val="tx1"/>
                </a:solidFill>
                <a:latin typeface="Assistant" pitchFamily="2" charset="-79"/>
                <a:cs typeface="Assistant" pitchFamily="2" charset="-79"/>
              </a:rPr>
              <a:t>rotation_range</a:t>
            </a:r>
            <a:r>
              <a:rPr lang="en-SG" sz="1000" dirty="0">
                <a:solidFill>
                  <a:schemeClr val="tx1"/>
                </a:solidFill>
                <a:latin typeface="Assistant" pitchFamily="2" charset="-79"/>
                <a:cs typeface="Assistant" pitchFamily="2" charset="-79"/>
              </a:rPr>
              <a:t>=12 </a:t>
            </a:r>
          </a:p>
          <a:p>
            <a:pPr marL="0" indent="0"/>
            <a:endParaRPr lang="en-SG" sz="700" dirty="0">
              <a:latin typeface="Assistant" pitchFamily="2" charset="-79"/>
              <a:cs typeface="Assistant" pitchFamily="2" charset="-79"/>
            </a:endParaRPr>
          </a:p>
        </p:txBody>
      </p:sp>
      <p:sp>
        <p:nvSpPr>
          <p:cNvPr id="16" name="Google Shape;553;p42">
            <a:extLst>
              <a:ext uri="{FF2B5EF4-FFF2-40B4-BE49-F238E27FC236}">
                <a16:creationId xmlns:a16="http://schemas.microsoft.com/office/drawing/2014/main" id="{BD6EDEF6-DE7F-02D3-B8AF-0E87DFBBC35C}"/>
              </a:ext>
            </a:extLst>
          </p:cNvPr>
          <p:cNvSpPr txBox="1">
            <a:spLocks/>
          </p:cNvSpPr>
          <p:nvPr/>
        </p:nvSpPr>
        <p:spPr>
          <a:xfrm>
            <a:off x="772938" y="2895579"/>
            <a:ext cx="3916352" cy="8035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1000" dirty="0">
                <a:latin typeface="Assistant" pitchFamily="2" charset="-79"/>
                <a:cs typeface="Assistant" pitchFamily="2" charset="-79"/>
              </a:rPr>
              <a:t>Incorporating Early Stopping:</a:t>
            </a:r>
          </a:p>
          <a:p>
            <a:pPr marL="171450" indent="-171450">
              <a:buFont typeface="Arial" panose="020B0604020202020204" pitchFamily="34" charset="0"/>
              <a:buChar char="•"/>
            </a:pPr>
            <a:r>
              <a:rPr lang="en-US" sz="700" dirty="0">
                <a:solidFill>
                  <a:schemeClr val="tx1"/>
                </a:solidFill>
                <a:latin typeface="Assistant" pitchFamily="2" charset="-79"/>
                <a:cs typeface="Assistant" pitchFamily="2" charset="-79"/>
              </a:rPr>
              <a:t>implements early stopping using the '</a:t>
            </a:r>
            <a:r>
              <a:rPr lang="en-US" sz="700" dirty="0" err="1">
                <a:solidFill>
                  <a:schemeClr val="tx1"/>
                </a:solidFill>
                <a:latin typeface="Assistant" pitchFamily="2" charset="-79"/>
                <a:cs typeface="Assistant" pitchFamily="2" charset="-79"/>
              </a:rPr>
              <a:t>EarlyStopping</a:t>
            </a:r>
            <a:r>
              <a:rPr lang="en-US" sz="700" dirty="0">
                <a:solidFill>
                  <a:schemeClr val="tx1"/>
                </a:solidFill>
                <a:latin typeface="Assistant" pitchFamily="2" charset="-79"/>
                <a:cs typeface="Assistant" pitchFamily="2" charset="-79"/>
              </a:rPr>
              <a:t>' callback.</a:t>
            </a:r>
          </a:p>
          <a:p>
            <a:pPr marL="171450" indent="-171450">
              <a:buFont typeface="Arial" panose="020B0604020202020204" pitchFamily="34" charset="0"/>
              <a:buChar char="•"/>
            </a:pPr>
            <a:endParaRPr lang="en-US" sz="700" dirty="0">
              <a:solidFill>
                <a:schemeClr val="tx1"/>
              </a:solidFill>
              <a:latin typeface="Assistant" pitchFamily="2" charset="-79"/>
              <a:cs typeface="Assistant" pitchFamily="2" charset="-79"/>
            </a:endParaRPr>
          </a:p>
          <a:p>
            <a:pPr marL="171450" indent="-171450">
              <a:buFont typeface="Arial" panose="020B0604020202020204" pitchFamily="34" charset="0"/>
              <a:buChar char="•"/>
            </a:pPr>
            <a:r>
              <a:rPr lang="en-US" sz="700" dirty="0">
                <a:solidFill>
                  <a:schemeClr val="tx1"/>
                </a:solidFill>
                <a:latin typeface="Assistant" pitchFamily="2" charset="-79"/>
                <a:cs typeface="Assistant" pitchFamily="2" charset="-79"/>
              </a:rPr>
              <a:t>The best performing weights are restored using '</a:t>
            </a:r>
            <a:r>
              <a:rPr lang="en-US" sz="700" dirty="0" err="1">
                <a:solidFill>
                  <a:schemeClr val="tx1"/>
                </a:solidFill>
                <a:latin typeface="Assistant" pitchFamily="2" charset="-79"/>
                <a:cs typeface="Assistant" pitchFamily="2" charset="-79"/>
              </a:rPr>
              <a:t>restore_best_weights</a:t>
            </a:r>
            <a:r>
              <a:rPr lang="en-US" sz="700" dirty="0">
                <a:solidFill>
                  <a:schemeClr val="tx1"/>
                </a:solidFill>
                <a:latin typeface="Assistant" pitchFamily="2" charset="-79"/>
                <a:cs typeface="Assistant" pitchFamily="2" charset="-79"/>
              </a:rPr>
              <a:t>=True.’</a:t>
            </a:r>
          </a:p>
          <a:p>
            <a:pPr marL="0" indent="0"/>
            <a:endParaRPr lang="en-US" sz="700" dirty="0">
              <a:solidFill>
                <a:schemeClr val="tx1"/>
              </a:solidFill>
              <a:latin typeface="Assistant" pitchFamily="2" charset="-79"/>
              <a:cs typeface="Assistant" pitchFamily="2" charset="-79"/>
            </a:endParaRPr>
          </a:p>
          <a:p>
            <a:pPr marL="171450" indent="-171450">
              <a:buFont typeface="Arial" panose="020B0604020202020204" pitchFamily="34" charset="0"/>
              <a:buChar char="•"/>
            </a:pPr>
            <a:r>
              <a:rPr lang="en-US" sz="700" dirty="0">
                <a:solidFill>
                  <a:schemeClr val="tx1"/>
                </a:solidFill>
                <a:latin typeface="Assistant" pitchFamily="2" charset="-79"/>
                <a:cs typeface="Assistant" pitchFamily="2" charset="-79"/>
              </a:rPr>
              <a:t>I believe this was the best tuning, '</a:t>
            </a:r>
            <a:r>
              <a:rPr lang="en-US" sz="700" dirty="0" err="1">
                <a:solidFill>
                  <a:schemeClr val="tx1"/>
                </a:solidFill>
                <a:latin typeface="Assistant" pitchFamily="2" charset="-79"/>
                <a:cs typeface="Assistant" pitchFamily="2" charset="-79"/>
              </a:rPr>
              <a:t>early_stopping</a:t>
            </a:r>
            <a:r>
              <a:rPr lang="en-US" sz="700" dirty="0">
                <a:solidFill>
                  <a:schemeClr val="tx1"/>
                </a:solidFill>
                <a:latin typeface="Assistant" pitchFamily="2" charset="-79"/>
                <a:cs typeface="Assistant" pitchFamily="2" charset="-79"/>
              </a:rPr>
              <a:t> = </a:t>
            </a:r>
            <a:r>
              <a:rPr lang="en-US" sz="700" dirty="0" err="1">
                <a:solidFill>
                  <a:schemeClr val="tx1"/>
                </a:solidFill>
                <a:latin typeface="Assistant" pitchFamily="2" charset="-79"/>
                <a:cs typeface="Assistant" pitchFamily="2" charset="-79"/>
              </a:rPr>
              <a:t>EarlyStopping</a:t>
            </a:r>
            <a:r>
              <a:rPr lang="en-US" sz="700" dirty="0">
                <a:solidFill>
                  <a:schemeClr val="tx1"/>
                </a:solidFill>
                <a:latin typeface="Assistant" pitchFamily="2" charset="-79"/>
                <a:cs typeface="Assistant" pitchFamily="2" charset="-79"/>
              </a:rPr>
              <a:t>(monitor='</a:t>
            </a:r>
            <a:r>
              <a:rPr lang="en-US" sz="700" dirty="0" err="1">
                <a:solidFill>
                  <a:schemeClr val="tx1"/>
                </a:solidFill>
                <a:latin typeface="Assistant" pitchFamily="2" charset="-79"/>
                <a:cs typeface="Assistant" pitchFamily="2" charset="-79"/>
              </a:rPr>
              <a:t>val_loss</a:t>
            </a:r>
            <a:r>
              <a:rPr lang="en-US" sz="700" dirty="0">
                <a:solidFill>
                  <a:schemeClr val="tx1"/>
                </a:solidFill>
                <a:latin typeface="Assistant" pitchFamily="2" charset="-79"/>
                <a:cs typeface="Assistant" pitchFamily="2" charset="-79"/>
              </a:rPr>
              <a:t>', patience=10, </a:t>
            </a:r>
            <a:r>
              <a:rPr lang="en-US" sz="700" dirty="0" err="1">
                <a:solidFill>
                  <a:schemeClr val="tx1"/>
                </a:solidFill>
                <a:latin typeface="Assistant" pitchFamily="2" charset="-79"/>
                <a:cs typeface="Assistant" pitchFamily="2" charset="-79"/>
              </a:rPr>
              <a:t>restore_best_weights</a:t>
            </a:r>
            <a:r>
              <a:rPr lang="en-US" sz="700" dirty="0">
                <a:solidFill>
                  <a:schemeClr val="tx1"/>
                </a:solidFill>
                <a:latin typeface="Assistant" pitchFamily="2" charset="-79"/>
                <a:cs typeface="Assistant" pitchFamily="2" charset="-79"/>
              </a:rPr>
              <a:t>=True)'.</a:t>
            </a:r>
            <a:endParaRPr lang="en-SG" sz="700" dirty="0">
              <a:latin typeface="Assistant" pitchFamily="2" charset="-79"/>
              <a:cs typeface="Assistant" pitchFamily="2" charset="-79"/>
            </a:endParaRPr>
          </a:p>
        </p:txBody>
      </p:sp>
      <p:sp>
        <p:nvSpPr>
          <p:cNvPr id="18" name="Google Shape;553;p42">
            <a:extLst>
              <a:ext uri="{FF2B5EF4-FFF2-40B4-BE49-F238E27FC236}">
                <a16:creationId xmlns:a16="http://schemas.microsoft.com/office/drawing/2014/main" id="{FC81F77D-95E5-EA57-A7B2-75D68D4ACF1E}"/>
              </a:ext>
            </a:extLst>
          </p:cNvPr>
          <p:cNvSpPr txBox="1">
            <a:spLocks/>
          </p:cNvSpPr>
          <p:nvPr/>
        </p:nvSpPr>
        <p:spPr>
          <a:xfrm>
            <a:off x="739564" y="4084830"/>
            <a:ext cx="4344499" cy="4938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1050" dirty="0">
                <a:latin typeface="Assistant" pitchFamily="2" charset="-79"/>
                <a:cs typeface="Assistant" pitchFamily="2" charset="-79"/>
              </a:rPr>
              <a:t>Incorporating Custom Learning Rate for Optimizer:</a:t>
            </a:r>
          </a:p>
          <a:p>
            <a:pPr marL="0" indent="0"/>
            <a:endParaRPr lang="en-SG" sz="1050" dirty="0">
              <a:latin typeface="Assistant" pitchFamily="2" charset="-79"/>
              <a:cs typeface="Assistant" pitchFamily="2" charset="-79"/>
            </a:endParaRPr>
          </a:p>
        </p:txBody>
      </p:sp>
      <p:sp>
        <p:nvSpPr>
          <p:cNvPr id="20" name="TextBox 19">
            <a:extLst>
              <a:ext uri="{FF2B5EF4-FFF2-40B4-BE49-F238E27FC236}">
                <a16:creationId xmlns:a16="http://schemas.microsoft.com/office/drawing/2014/main" id="{AFA72E41-2881-B108-B9E4-AC2693AFDC21}"/>
              </a:ext>
            </a:extLst>
          </p:cNvPr>
          <p:cNvSpPr txBox="1"/>
          <p:nvPr/>
        </p:nvSpPr>
        <p:spPr>
          <a:xfrm>
            <a:off x="5959151" y="1136488"/>
            <a:ext cx="1670601" cy="307777"/>
          </a:xfrm>
          <a:prstGeom prst="rect">
            <a:avLst/>
          </a:prstGeom>
          <a:noFill/>
        </p:spPr>
        <p:txBody>
          <a:bodyPr wrap="square" rtlCol="0">
            <a:spAutoFit/>
          </a:bodyPr>
          <a:lstStyle/>
          <a:p>
            <a:r>
              <a:rPr lang="en-US" u="sng" dirty="0">
                <a:solidFill>
                  <a:srgbClr val="FF0000"/>
                </a:solidFill>
                <a:latin typeface="Assistant" pitchFamily="2" charset="-79"/>
                <a:cs typeface="Assistant" pitchFamily="2" charset="-79"/>
              </a:rPr>
              <a:t>Before Changes</a:t>
            </a:r>
            <a:endParaRPr lang="en-SG" u="sng" dirty="0">
              <a:solidFill>
                <a:srgbClr val="FF0000"/>
              </a:solidFill>
              <a:latin typeface="Assistant" pitchFamily="2" charset="-79"/>
              <a:cs typeface="Assistant" pitchFamily="2" charset="-79"/>
            </a:endParaRPr>
          </a:p>
        </p:txBody>
      </p:sp>
      <p:sp>
        <p:nvSpPr>
          <p:cNvPr id="21" name="TextBox 20">
            <a:extLst>
              <a:ext uri="{FF2B5EF4-FFF2-40B4-BE49-F238E27FC236}">
                <a16:creationId xmlns:a16="http://schemas.microsoft.com/office/drawing/2014/main" id="{8AB15629-1019-7E1E-FA45-8D1835C6DC3C}"/>
              </a:ext>
            </a:extLst>
          </p:cNvPr>
          <p:cNvSpPr txBox="1"/>
          <p:nvPr/>
        </p:nvSpPr>
        <p:spPr>
          <a:xfrm>
            <a:off x="6031006" y="2852331"/>
            <a:ext cx="1670601" cy="307777"/>
          </a:xfrm>
          <a:prstGeom prst="rect">
            <a:avLst/>
          </a:prstGeom>
          <a:noFill/>
        </p:spPr>
        <p:txBody>
          <a:bodyPr wrap="square" rtlCol="0">
            <a:spAutoFit/>
          </a:bodyPr>
          <a:lstStyle/>
          <a:p>
            <a:r>
              <a:rPr lang="en-US" u="sng" dirty="0">
                <a:solidFill>
                  <a:srgbClr val="92D050"/>
                </a:solidFill>
                <a:latin typeface="Assistant" pitchFamily="2" charset="-79"/>
                <a:cs typeface="Assistant" pitchFamily="2" charset="-79"/>
              </a:rPr>
              <a:t>After Changes</a:t>
            </a:r>
            <a:endParaRPr lang="en-SG" u="sng" dirty="0">
              <a:solidFill>
                <a:srgbClr val="92D050"/>
              </a:solidFill>
              <a:latin typeface="Assistant" pitchFamily="2" charset="-79"/>
              <a:cs typeface="Assistant" pitchFamily="2" charset="-79"/>
            </a:endParaRPr>
          </a:p>
        </p:txBody>
      </p:sp>
      <p:pic>
        <p:nvPicPr>
          <p:cNvPr id="4" name="Picture 3">
            <a:extLst>
              <a:ext uri="{FF2B5EF4-FFF2-40B4-BE49-F238E27FC236}">
                <a16:creationId xmlns:a16="http://schemas.microsoft.com/office/drawing/2014/main" id="{5912457B-FE3C-C583-3E6F-A7573DC2362E}"/>
              </a:ext>
            </a:extLst>
          </p:cNvPr>
          <p:cNvPicPr>
            <a:picLocks noChangeAspect="1"/>
          </p:cNvPicPr>
          <p:nvPr/>
        </p:nvPicPr>
        <p:blipFill>
          <a:blip r:embed="rId4"/>
          <a:stretch>
            <a:fillRect/>
          </a:stretch>
        </p:blipFill>
        <p:spPr>
          <a:xfrm>
            <a:off x="5363850" y="1444265"/>
            <a:ext cx="1334312" cy="1054081"/>
          </a:xfrm>
          <a:prstGeom prst="rect">
            <a:avLst/>
          </a:prstGeom>
        </p:spPr>
      </p:pic>
      <p:pic>
        <p:nvPicPr>
          <p:cNvPr id="7" name="Picture 6">
            <a:extLst>
              <a:ext uri="{FF2B5EF4-FFF2-40B4-BE49-F238E27FC236}">
                <a16:creationId xmlns:a16="http://schemas.microsoft.com/office/drawing/2014/main" id="{D24948B5-95ED-58DD-1B99-6DA3E810ADF8}"/>
              </a:ext>
            </a:extLst>
          </p:cNvPr>
          <p:cNvPicPr>
            <a:picLocks noChangeAspect="1"/>
          </p:cNvPicPr>
          <p:nvPr/>
        </p:nvPicPr>
        <p:blipFill>
          <a:blip r:embed="rId5"/>
          <a:stretch>
            <a:fillRect/>
          </a:stretch>
        </p:blipFill>
        <p:spPr>
          <a:xfrm>
            <a:off x="6755754" y="1444265"/>
            <a:ext cx="1324621" cy="1054082"/>
          </a:xfrm>
          <a:prstGeom prst="rect">
            <a:avLst/>
          </a:prstGeom>
        </p:spPr>
      </p:pic>
      <p:pic>
        <p:nvPicPr>
          <p:cNvPr id="9" name="Picture 8">
            <a:extLst>
              <a:ext uri="{FF2B5EF4-FFF2-40B4-BE49-F238E27FC236}">
                <a16:creationId xmlns:a16="http://schemas.microsoft.com/office/drawing/2014/main" id="{3D4BDD70-2F5D-6B11-B8B8-B52C25E278EF}"/>
              </a:ext>
            </a:extLst>
          </p:cNvPr>
          <p:cNvPicPr>
            <a:picLocks noChangeAspect="1"/>
          </p:cNvPicPr>
          <p:nvPr/>
        </p:nvPicPr>
        <p:blipFill>
          <a:blip r:embed="rId6"/>
          <a:stretch>
            <a:fillRect/>
          </a:stretch>
        </p:blipFill>
        <p:spPr>
          <a:xfrm>
            <a:off x="5959151" y="2580593"/>
            <a:ext cx="1428353" cy="225530"/>
          </a:xfrm>
          <a:prstGeom prst="rect">
            <a:avLst/>
          </a:prstGeom>
        </p:spPr>
      </p:pic>
      <p:pic>
        <p:nvPicPr>
          <p:cNvPr id="12" name="Picture 11">
            <a:extLst>
              <a:ext uri="{FF2B5EF4-FFF2-40B4-BE49-F238E27FC236}">
                <a16:creationId xmlns:a16="http://schemas.microsoft.com/office/drawing/2014/main" id="{1A1CDD2E-711D-F7A8-81B4-171679F964BD}"/>
              </a:ext>
            </a:extLst>
          </p:cNvPr>
          <p:cNvPicPr>
            <a:picLocks noChangeAspect="1"/>
          </p:cNvPicPr>
          <p:nvPr/>
        </p:nvPicPr>
        <p:blipFill>
          <a:blip r:embed="rId7"/>
          <a:stretch>
            <a:fillRect/>
          </a:stretch>
        </p:blipFill>
        <p:spPr>
          <a:xfrm>
            <a:off x="5363850" y="3182561"/>
            <a:ext cx="2946574" cy="1189841"/>
          </a:xfrm>
          <a:prstGeom prst="rect">
            <a:avLst/>
          </a:prstGeom>
        </p:spPr>
      </p:pic>
      <p:pic>
        <p:nvPicPr>
          <p:cNvPr id="15" name="Picture 14">
            <a:extLst>
              <a:ext uri="{FF2B5EF4-FFF2-40B4-BE49-F238E27FC236}">
                <a16:creationId xmlns:a16="http://schemas.microsoft.com/office/drawing/2014/main" id="{2A305809-F269-678F-5EAF-32C418F0AF24}"/>
              </a:ext>
            </a:extLst>
          </p:cNvPr>
          <p:cNvPicPr>
            <a:picLocks noChangeAspect="1"/>
          </p:cNvPicPr>
          <p:nvPr/>
        </p:nvPicPr>
        <p:blipFill>
          <a:blip r:embed="rId8"/>
          <a:stretch>
            <a:fillRect/>
          </a:stretch>
        </p:blipFill>
        <p:spPr>
          <a:xfrm>
            <a:off x="5816600" y="4470846"/>
            <a:ext cx="1813152" cy="273111"/>
          </a:xfrm>
          <a:prstGeom prst="rect">
            <a:avLst/>
          </a:prstGeom>
        </p:spPr>
      </p:pic>
      <p:sp>
        <p:nvSpPr>
          <p:cNvPr id="17" name="Google Shape;553;p42">
            <a:extLst>
              <a:ext uri="{FF2B5EF4-FFF2-40B4-BE49-F238E27FC236}">
                <a16:creationId xmlns:a16="http://schemas.microsoft.com/office/drawing/2014/main" id="{9B20ACCF-63C8-D6AD-D954-31E6544987C4}"/>
              </a:ext>
            </a:extLst>
          </p:cNvPr>
          <p:cNvSpPr txBox="1">
            <a:spLocks/>
          </p:cNvSpPr>
          <p:nvPr/>
        </p:nvSpPr>
        <p:spPr>
          <a:xfrm>
            <a:off x="849542" y="1165967"/>
            <a:ext cx="3942055" cy="10509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800" dirty="0">
                <a:latin typeface="Assistant" pitchFamily="2" charset="-79"/>
                <a:cs typeface="Assistant" pitchFamily="2" charset="-79"/>
              </a:rPr>
              <a:t>Model Architecture:</a:t>
            </a:r>
            <a:endParaRPr lang="en-SG" sz="600" b="1" i="0" dirty="0">
              <a:solidFill>
                <a:srgbClr val="D1D5DB"/>
              </a:solidFill>
              <a:effectLst/>
              <a:latin typeface="Assistant" pitchFamily="2" charset="-79"/>
              <a:cs typeface="Assistant" pitchFamily="2" charset="-79"/>
            </a:endParaRPr>
          </a:p>
          <a:p>
            <a:pPr marL="0" indent="0"/>
            <a:r>
              <a:rPr lang="en-SG" sz="800" b="1" i="0" dirty="0">
                <a:solidFill>
                  <a:srgbClr val="0070C0"/>
                </a:solidFill>
                <a:effectLst/>
                <a:latin typeface="Assistant" pitchFamily="2" charset="-79"/>
                <a:cs typeface="Assistant" pitchFamily="2" charset="-79"/>
              </a:rPr>
              <a:t>Batch Normalization: </a:t>
            </a:r>
            <a:r>
              <a:rPr lang="en-US" sz="800" i="0" dirty="0">
                <a:solidFill>
                  <a:schemeClr val="tx1"/>
                </a:solidFill>
                <a:effectLst/>
                <a:latin typeface="Assistant" pitchFamily="2" charset="-79"/>
                <a:cs typeface="Assistant" pitchFamily="2" charset="-79"/>
              </a:rPr>
              <a:t>Batch normalization is added after each convolutional layer</a:t>
            </a:r>
            <a:endParaRPr lang="en-SG" sz="800" i="0" dirty="0">
              <a:solidFill>
                <a:schemeClr val="tx1"/>
              </a:solidFill>
              <a:effectLst/>
              <a:latin typeface="Assistant" pitchFamily="2" charset="-79"/>
              <a:cs typeface="Assistant" pitchFamily="2" charset="-79"/>
            </a:endParaRPr>
          </a:p>
          <a:p>
            <a:pPr marL="0" indent="0"/>
            <a:r>
              <a:rPr lang="en-SG" sz="800" b="1" dirty="0">
                <a:solidFill>
                  <a:srgbClr val="0070C0"/>
                </a:solidFill>
                <a:latin typeface="Assistant" pitchFamily="2" charset="-79"/>
                <a:cs typeface="Assistant" pitchFamily="2" charset="-79"/>
              </a:rPr>
              <a:t>Dropout: </a:t>
            </a:r>
            <a:r>
              <a:rPr lang="en-US" sz="900" b="0" i="0" dirty="0">
                <a:solidFill>
                  <a:srgbClr val="D1D5DB"/>
                </a:solidFill>
                <a:effectLst/>
                <a:latin typeface="Assistant" pitchFamily="2" charset="-79"/>
                <a:cs typeface="Assistant" pitchFamily="2" charset="-79"/>
              </a:rPr>
              <a:t>Dropout layers are added after each max pooling layer </a:t>
            </a:r>
            <a:endParaRPr lang="en-SG" sz="800" b="1" dirty="0">
              <a:solidFill>
                <a:srgbClr val="0070C0"/>
              </a:solidFill>
              <a:latin typeface="Assistant" pitchFamily="2" charset="-79"/>
              <a:cs typeface="Assistant" pitchFamily="2" charset="-79"/>
            </a:endParaRPr>
          </a:p>
          <a:p>
            <a:pPr marL="0" indent="0"/>
            <a:r>
              <a:rPr lang="en-SG" sz="800" b="1" dirty="0">
                <a:solidFill>
                  <a:srgbClr val="0070C0"/>
                </a:solidFill>
                <a:latin typeface="Assistant" pitchFamily="2" charset="-79"/>
                <a:cs typeface="Assistant" pitchFamily="2" charset="-79"/>
              </a:rPr>
              <a:t>Reduce Model Complexity : </a:t>
            </a:r>
            <a:r>
              <a:rPr lang="en-US" sz="900" b="0" i="0" dirty="0">
                <a:solidFill>
                  <a:srgbClr val="D1D5DB"/>
                </a:solidFill>
                <a:effectLst/>
                <a:latin typeface="Assistant" pitchFamily="2" charset="-79"/>
                <a:cs typeface="Assistant" pitchFamily="2" charset="-79"/>
              </a:rPr>
              <a:t>has fewer convolutional layers compared to the baseline model</a:t>
            </a:r>
            <a:endParaRPr lang="en-SG" sz="800" b="1" dirty="0">
              <a:solidFill>
                <a:srgbClr val="0070C0"/>
              </a:solidFill>
              <a:latin typeface="Assistant" pitchFamily="2" charset="-79"/>
              <a:cs typeface="Assistant" pitchFamily="2" charset="-79"/>
            </a:endParaRPr>
          </a:p>
          <a:p>
            <a:pPr marL="0" indent="0"/>
            <a:r>
              <a:rPr lang="en-SG" sz="800" b="1" dirty="0">
                <a:solidFill>
                  <a:srgbClr val="0070C0"/>
                </a:solidFill>
                <a:latin typeface="Assistant" pitchFamily="2" charset="-79"/>
                <a:cs typeface="Assistant" pitchFamily="2" charset="-79"/>
              </a:rPr>
              <a:t>Dropout Rate: </a:t>
            </a:r>
            <a:r>
              <a:rPr lang="en-US" sz="900" b="0" i="0" dirty="0">
                <a:solidFill>
                  <a:srgbClr val="D1D5DB"/>
                </a:solidFill>
                <a:effectLst/>
                <a:latin typeface="Assistant" pitchFamily="2" charset="-79"/>
                <a:cs typeface="Assistant" pitchFamily="2" charset="-79"/>
              </a:rPr>
              <a:t>has higher dropout rates compared to the baseline model. </a:t>
            </a:r>
            <a:endParaRPr lang="en-SG" sz="800" b="1" dirty="0">
              <a:solidFill>
                <a:srgbClr val="0070C0"/>
              </a:solidFill>
              <a:latin typeface="Assistant" pitchFamily="2" charset="-79"/>
              <a:cs typeface="Assistant" pitchFamily="2" charset="-79"/>
            </a:endParaRPr>
          </a:p>
          <a:p>
            <a:pPr marL="0" indent="0"/>
            <a:r>
              <a:rPr lang="en-SG" sz="800" b="1" dirty="0">
                <a:solidFill>
                  <a:srgbClr val="0070C0"/>
                </a:solidFill>
                <a:latin typeface="Assistant" pitchFamily="2" charset="-79"/>
                <a:cs typeface="Assistant" pitchFamily="2" charset="-79"/>
              </a:rPr>
              <a:t>Fully Connected Layers: </a:t>
            </a:r>
            <a:r>
              <a:rPr lang="en-US" sz="800" b="0" i="0" dirty="0">
                <a:solidFill>
                  <a:srgbClr val="D1D5DB"/>
                </a:solidFill>
                <a:effectLst/>
                <a:latin typeface="Assistant" pitchFamily="2" charset="-79"/>
                <a:cs typeface="Assistant" pitchFamily="2" charset="-79"/>
              </a:rPr>
              <a:t>has fully connected layers with 512 units instead of 4096 units. in the baseline model.</a:t>
            </a:r>
            <a:endParaRPr lang="en-SG" sz="400" dirty="0">
              <a:latin typeface="Assistant" pitchFamily="2" charset="-79"/>
              <a:cs typeface="Assistant" pitchFamily="2" charset="-79"/>
            </a:endParaRPr>
          </a:p>
        </p:txBody>
      </p:sp>
      <p:sp>
        <p:nvSpPr>
          <p:cNvPr id="19" name="TextBox 18">
            <a:extLst>
              <a:ext uri="{FF2B5EF4-FFF2-40B4-BE49-F238E27FC236}">
                <a16:creationId xmlns:a16="http://schemas.microsoft.com/office/drawing/2014/main" id="{295FC713-60D8-D66E-DD85-0678892080D1}"/>
              </a:ext>
            </a:extLst>
          </p:cNvPr>
          <p:cNvSpPr txBox="1"/>
          <p:nvPr/>
        </p:nvSpPr>
        <p:spPr>
          <a:xfrm>
            <a:off x="772938" y="2262623"/>
            <a:ext cx="4385043" cy="230832"/>
          </a:xfrm>
          <a:prstGeom prst="rect">
            <a:avLst/>
          </a:prstGeom>
          <a:noFill/>
        </p:spPr>
        <p:txBody>
          <a:bodyPr wrap="square" rtlCol="0">
            <a:spAutoFit/>
          </a:bodyPr>
          <a:lstStyle/>
          <a:p>
            <a:r>
              <a:rPr lang="en-US" sz="900" b="1" dirty="0">
                <a:solidFill>
                  <a:srgbClr val="0070C0"/>
                </a:solidFill>
              </a:rPr>
              <a:t>The other minor changes: </a:t>
            </a:r>
            <a:r>
              <a:rPr lang="en-US" sz="700" i="1" dirty="0">
                <a:solidFill>
                  <a:schemeClr val="tx1"/>
                </a:solidFill>
              </a:rPr>
              <a:t>Pooling Layers, Dropout Placement, Dropout rates, Dense Layers</a:t>
            </a:r>
            <a:endParaRPr lang="en-SG" sz="900" i="1" dirty="0">
              <a:solidFill>
                <a:schemeClr val="tx1"/>
              </a:solidFill>
            </a:endParaRPr>
          </a:p>
        </p:txBody>
      </p:sp>
      <p:pic>
        <p:nvPicPr>
          <p:cNvPr id="29" name="Picture 28">
            <a:extLst>
              <a:ext uri="{FF2B5EF4-FFF2-40B4-BE49-F238E27FC236}">
                <a16:creationId xmlns:a16="http://schemas.microsoft.com/office/drawing/2014/main" id="{96C76B6C-57AA-E537-8E5E-C0DF66E9617B}"/>
              </a:ext>
            </a:extLst>
          </p:cNvPr>
          <p:cNvPicPr>
            <a:picLocks noChangeAspect="1"/>
          </p:cNvPicPr>
          <p:nvPr/>
        </p:nvPicPr>
        <p:blipFill>
          <a:blip r:embed="rId9"/>
          <a:stretch>
            <a:fillRect/>
          </a:stretch>
        </p:blipFill>
        <p:spPr>
          <a:xfrm>
            <a:off x="839298" y="4377922"/>
            <a:ext cx="1943426" cy="453069"/>
          </a:xfrm>
          <a:prstGeom prst="rect">
            <a:avLst/>
          </a:prstGeom>
        </p:spPr>
      </p:pic>
      <p:sp>
        <p:nvSpPr>
          <p:cNvPr id="30" name="TextBox 29">
            <a:extLst>
              <a:ext uri="{FF2B5EF4-FFF2-40B4-BE49-F238E27FC236}">
                <a16:creationId xmlns:a16="http://schemas.microsoft.com/office/drawing/2014/main" id="{B5785DE2-596C-2B04-F6EB-AFDD9EC54202}"/>
              </a:ext>
            </a:extLst>
          </p:cNvPr>
          <p:cNvSpPr txBox="1"/>
          <p:nvPr/>
        </p:nvSpPr>
        <p:spPr>
          <a:xfrm>
            <a:off x="2753147" y="4340555"/>
            <a:ext cx="1493059" cy="553998"/>
          </a:xfrm>
          <a:prstGeom prst="rect">
            <a:avLst/>
          </a:prstGeom>
          <a:noFill/>
        </p:spPr>
        <p:txBody>
          <a:bodyPr wrap="square" rtlCol="0">
            <a:spAutoFit/>
          </a:bodyPr>
          <a:lstStyle/>
          <a:p>
            <a:r>
              <a:rPr lang="en-US" sz="600" dirty="0">
                <a:solidFill>
                  <a:schemeClr val="tx1"/>
                </a:solidFill>
                <a:latin typeface="Assistant" pitchFamily="2" charset="-79"/>
                <a:cs typeface="Assistant" pitchFamily="2" charset="-79"/>
              </a:rPr>
              <a:t>the optimizer is created with a specified learning rate of 0.0056 and momentum of 0.9. Using a customized learning rate and momentum allows for more fine-tuning of the optimization process.</a:t>
            </a:r>
            <a:endParaRPr lang="en-SG" sz="600" dirty="0">
              <a:solidFill>
                <a:schemeClr val="tx1"/>
              </a:solidFill>
              <a:latin typeface="Assistant" pitchFamily="2" charset="-79"/>
              <a:cs typeface="Assistant" pitchFamily="2" charset="-79"/>
            </a:endParaRPr>
          </a:p>
        </p:txBody>
      </p:sp>
      <p:sp>
        <p:nvSpPr>
          <p:cNvPr id="31" name="Google Shape;553;p42">
            <a:extLst>
              <a:ext uri="{FF2B5EF4-FFF2-40B4-BE49-F238E27FC236}">
                <a16:creationId xmlns:a16="http://schemas.microsoft.com/office/drawing/2014/main" id="{DEC60ED8-1E88-335F-7816-A1EF840B4B46}"/>
              </a:ext>
            </a:extLst>
          </p:cNvPr>
          <p:cNvSpPr txBox="1">
            <a:spLocks/>
          </p:cNvSpPr>
          <p:nvPr/>
        </p:nvSpPr>
        <p:spPr>
          <a:xfrm>
            <a:off x="772939" y="3777482"/>
            <a:ext cx="3087862" cy="2977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SG" sz="1050" dirty="0">
                <a:latin typeface="Assistant" pitchFamily="2" charset="-79"/>
                <a:cs typeface="Assistant" pitchFamily="2" charset="-79"/>
              </a:rPr>
              <a:t>Different Batch Size: </a:t>
            </a:r>
            <a:r>
              <a:rPr lang="en-US" sz="600" dirty="0">
                <a:solidFill>
                  <a:schemeClr val="tx1"/>
                </a:solidFill>
                <a:latin typeface="Assistant" pitchFamily="2" charset="-79"/>
                <a:cs typeface="Assistant" pitchFamily="2" charset="-79"/>
              </a:rPr>
              <a:t>The batch size was set to 32 instead of 64 in the baseline model. Reducing the batch size can help in better generalization and convergence of the model, especially when combined with data augmentation.</a:t>
            </a:r>
            <a:endParaRPr lang="en-SG" sz="700" dirty="0">
              <a:latin typeface="Assistant" pitchFamily="2" charset="-79"/>
              <a:cs typeface="Assistant" pitchFamily="2" charset="-79"/>
            </a:endParaRPr>
          </a:p>
        </p:txBody>
      </p:sp>
    </p:spTree>
    <p:extLst>
      <p:ext uri="{BB962C8B-B14F-4D97-AF65-F5344CB8AC3E}">
        <p14:creationId xmlns:p14="http://schemas.microsoft.com/office/powerpoint/2010/main" val="286630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7"/>
        <p:cNvGrpSpPr/>
        <p:nvPr/>
      </p:nvGrpSpPr>
      <p:grpSpPr>
        <a:xfrm>
          <a:off x="0" y="0"/>
          <a:ext cx="0" cy="0"/>
          <a:chOff x="0" y="0"/>
          <a:chExt cx="0" cy="0"/>
        </a:xfrm>
      </p:grpSpPr>
      <p:sp>
        <p:nvSpPr>
          <p:cNvPr id="528" name="Google Shape;528;p41"/>
          <p:cNvSpPr txBox="1">
            <a:spLocks noGrp="1"/>
          </p:cNvSpPr>
          <p:nvPr>
            <p:ph type="subTitle" idx="14"/>
          </p:nvPr>
        </p:nvSpPr>
        <p:spPr>
          <a:xfrm>
            <a:off x="536121" y="3973173"/>
            <a:ext cx="2183100"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What did </a:t>
            </a:r>
            <a:r>
              <a:rPr lang="en-SG" sz="1200" dirty="0"/>
              <a:t>I do to make the model “complex”</a:t>
            </a:r>
            <a:endParaRPr sz="1200" dirty="0"/>
          </a:p>
        </p:txBody>
      </p:sp>
      <p:sp>
        <p:nvSpPr>
          <p:cNvPr id="531" name="Google Shape;531;p41"/>
          <p:cNvSpPr txBox="1">
            <a:spLocks noGrp="1"/>
          </p:cNvSpPr>
          <p:nvPr>
            <p:ph type="subTitle" idx="5"/>
          </p:nvPr>
        </p:nvSpPr>
        <p:spPr>
          <a:xfrm>
            <a:off x="2494181" y="2356567"/>
            <a:ext cx="2077819" cy="4966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t>Steps to explore the</a:t>
            </a:r>
          </a:p>
          <a:p>
            <a:pPr marL="0" lvl="0" indent="0" algn="ctr" rtl="0">
              <a:spcBef>
                <a:spcPts val="0"/>
              </a:spcBef>
              <a:spcAft>
                <a:spcPts val="0"/>
              </a:spcAft>
              <a:buNone/>
            </a:pPr>
            <a:r>
              <a:rPr lang="en-US" sz="1000" dirty="0"/>
              <a:t>datasets and the pre-processing of data</a:t>
            </a:r>
          </a:p>
        </p:txBody>
      </p:sp>
      <p:sp>
        <p:nvSpPr>
          <p:cNvPr id="532" name="Google Shape;532;p41"/>
          <p:cNvSpPr txBox="1">
            <a:spLocks noGrp="1"/>
          </p:cNvSpPr>
          <p:nvPr>
            <p:ph type="subTitle" idx="8"/>
          </p:nvPr>
        </p:nvSpPr>
        <p:spPr>
          <a:xfrm>
            <a:off x="4703652" y="2099102"/>
            <a:ext cx="1774587" cy="4934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t>What I chose for to be the baseline models</a:t>
            </a:r>
            <a:endParaRPr sz="1100" dirty="0"/>
          </a:p>
        </p:txBody>
      </p:sp>
      <p:sp>
        <p:nvSpPr>
          <p:cNvPr id="534" name="Google Shape;534;p41"/>
          <p:cNvSpPr txBox="1">
            <a:spLocks noGrp="1"/>
          </p:cNvSpPr>
          <p:nvPr>
            <p:ph type="title" idx="21"/>
          </p:nvPr>
        </p:nvSpPr>
        <p:spPr>
          <a:xfrm>
            <a:off x="644551" y="364073"/>
            <a:ext cx="7854898" cy="6484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solidFill>
                  <a:schemeClr val="lt2"/>
                </a:solidFill>
              </a:rPr>
              <a:t>Table of </a:t>
            </a:r>
            <a:r>
              <a:rPr lang="en" sz="3600" dirty="0">
                <a:solidFill>
                  <a:schemeClr val="dk2"/>
                </a:solidFill>
              </a:rPr>
              <a:t>contents</a:t>
            </a:r>
            <a:endParaRPr sz="3600" dirty="0">
              <a:solidFill>
                <a:schemeClr val="dk2"/>
              </a:solidFill>
            </a:endParaRPr>
          </a:p>
        </p:txBody>
      </p:sp>
      <p:sp>
        <p:nvSpPr>
          <p:cNvPr id="535" name="Google Shape;535;p41"/>
          <p:cNvSpPr txBox="1">
            <a:spLocks noGrp="1"/>
          </p:cNvSpPr>
          <p:nvPr>
            <p:ph type="title" idx="18"/>
          </p:nvPr>
        </p:nvSpPr>
        <p:spPr>
          <a:xfrm>
            <a:off x="6452937" y="3572330"/>
            <a:ext cx="2183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Conclusion</a:t>
            </a:r>
            <a:endParaRPr sz="1600" dirty="0"/>
          </a:p>
        </p:txBody>
      </p:sp>
      <p:sp>
        <p:nvSpPr>
          <p:cNvPr id="536" name="Google Shape;536;p41"/>
          <p:cNvSpPr txBox="1">
            <a:spLocks noGrp="1"/>
          </p:cNvSpPr>
          <p:nvPr>
            <p:ph type="title"/>
          </p:nvPr>
        </p:nvSpPr>
        <p:spPr>
          <a:xfrm>
            <a:off x="644551" y="1740308"/>
            <a:ext cx="1877497"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Introduce</a:t>
            </a:r>
            <a:endParaRPr sz="1800" dirty="0"/>
          </a:p>
        </p:txBody>
      </p:sp>
      <p:sp>
        <p:nvSpPr>
          <p:cNvPr id="537" name="Google Shape;537;p41"/>
          <p:cNvSpPr txBox="1">
            <a:spLocks noGrp="1"/>
          </p:cNvSpPr>
          <p:nvPr>
            <p:ph type="title" idx="9"/>
          </p:nvPr>
        </p:nvSpPr>
        <p:spPr>
          <a:xfrm>
            <a:off x="2402979" y="3601590"/>
            <a:ext cx="2183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Evaluation &amp; Analysis</a:t>
            </a:r>
            <a:endParaRPr sz="1600" dirty="0"/>
          </a:p>
        </p:txBody>
      </p:sp>
      <p:sp>
        <p:nvSpPr>
          <p:cNvPr id="538" name="Google Shape;538;p41"/>
          <p:cNvSpPr txBox="1">
            <a:spLocks noGrp="1"/>
          </p:cNvSpPr>
          <p:nvPr>
            <p:ph type="title" idx="15"/>
          </p:nvPr>
        </p:nvSpPr>
        <p:spPr>
          <a:xfrm>
            <a:off x="4499396" y="3572330"/>
            <a:ext cx="2183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Android Deployment</a:t>
            </a:r>
            <a:endParaRPr sz="1600" dirty="0"/>
          </a:p>
        </p:txBody>
      </p:sp>
      <p:sp>
        <p:nvSpPr>
          <p:cNvPr id="539" name="Google Shape;539;p41"/>
          <p:cNvSpPr txBox="1">
            <a:spLocks noGrp="1"/>
          </p:cNvSpPr>
          <p:nvPr>
            <p:ph type="title" idx="2"/>
          </p:nvPr>
        </p:nvSpPr>
        <p:spPr>
          <a:xfrm>
            <a:off x="1069782" y="1427773"/>
            <a:ext cx="942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40" name="Google Shape;540;p41"/>
          <p:cNvSpPr txBox="1">
            <a:spLocks noGrp="1"/>
          </p:cNvSpPr>
          <p:nvPr>
            <p:ph type="title" idx="4"/>
          </p:nvPr>
        </p:nvSpPr>
        <p:spPr>
          <a:xfrm>
            <a:off x="2991054" y="1422305"/>
            <a:ext cx="942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41" name="Google Shape;541;p41"/>
          <p:cNvSpPr txBox="1">
            <a:spLocks noGrp="1"/>
          </p:cNvSpPr>
          <p:nvPr>
            <p:ph type="title" idx="7"/>
          </p:nvPr>
        </p:nvSpPr>
        <p:spPr>
          <a:xfrm>
            <a:off x="5066800" y="1400995"/>
            <a:ext cx="942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42" name="Google Shape;542;p41"/>
          <p:cNvSpPr txBox="1">
            <a:spLocks noGrp="1"/>
          </p:cNvSpPr>
          <p:nvPr>
            <p:ph type="title" idx="13"/>
          </p:nvPr>
        </p:nvSpPr>
        <p:spPr>
          <a:xfrm>
            <a:off x="2994125" y="3215026"/>
            <a:ext cx="942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543" name="Google Shape;543;p41"/>
          <p:cNvSpPr txBox="1">
            <a:spLocks noGrp="1"/>
          </p:cNvSpPr>
          <p:nvPr>
            <p:ph type="title" idx="16"/>
          </p:nvPr>
        </p:nvSpPr>
        <p:spPr>
          <a:xfrm>
            <a:off x="5066800" y="3220076"/>
            <a:ext cx="942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545" name="Google Shape;545;p41"/>
          <p:cNvSpPr txBox="1">
            <a:spLocks noGrp="1"/>
          </p:cNvSpPr>
          <p:nvPr>
            <p:ph type="title" idx="3"/>
          </p:nvPr>
        </p:nvSpPr>
        <p:spPr>
          <a:xfrm>
            <a:off x="2393974" y="1818126"/>
            <a:ext cx="2183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1800" dirty="0"/>
              <a:t>Data </a:t>
            </a:r>
            <a:br>
              <a:rPr lang="en" sz="1800" dirty="0"/>
            </a:br>
            <a:r>
              <a:rPr lang="en" sz="1800" dirty="0"/>
              <a:t>Pre-Process</a:t>
            </a:r>
            <a:endParaRPr sz="1800" dirty="0"/>
          </a:p>
        </p:txBody>
      </p:sp>
      <p:sp>
        <p:nvSpPr>
          <p:cNvPr id="546" name="Google Shape;546;p41"/>
          <p:cNvSpPr txBox="1">
            <a:spLocks noGrp="1"/>
          </p:cNvSpPr>
          <p:nvPr>
            <p:ph type="title" idx="6"/>
          </p:nvPr>
        </p:nvSpPr>
        <p:spPr>
          <a:xfrm>
            <a:off x="6484826" y="1708795"/>
            <a:ext cx="2183100" cy="527700"/>
          </a:xfrm>
          <a:prstGeom prst="rect">
            <a:avLst/>
          </a:prstGeom>
        </p:spPr>
        <p:txBody>
          <a:bodyPr spcFirstLastPara="1" wrap="square" lIns="0" tIns="91425" rIns="0" bIns="91425" anchor="ctr" anchorCtr="0">
            <a:noAutofit/>
          </a:bodyPr>
          <a:lstStyle/>
          <a:p>
            <a:r>
              <a:rPr lang="en-SG" sz="1800" dirty="0"/>
              <a:t>Fine-Tuning</a:t>
            </a:r>
          </a:p>
        </p:txBody>
      </p:sp>
      <p:sp>
        <p:nvSpPr>
          <p:cNvPr id="2" name="Google Shape;541;p41">
            <a:extLst>
              <a:ext uri="{FF2B5EF4-FFF2-40B4-BE49-F238E27FC236}">
                <a16:creationId xmlns:a16="http://schemas.microsoft.com/office/drawing/2014/main" id="{1B6EABE9-F324-9186-AC8D-D2843B6B8CD5}"/>
              </a:ext>
            </a:extLst>
          </p:cNvPr>
          <p:cNvSpPr txBox="1">
            <a:spLocks/>
          </p:cNvSpPr>
          <p:nvPr/>
        </p:nvSpPr>
        <p:spPr>
          <a:xfrm>
            <a:off x="7073487" y="1424010"/>
            <a:ext cx="942000" cy="35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Orbitron"/>
              <a:buNone/>
              <a:defRPr sz="3000" b="1" i="0" u="none" strike="noStrike" cap="none">
                <a:solidFill>
                  <a:schemeClr val="dk2"/>
                </a:solidFill>
                <a:latin typeface="Orbitron"/>
                <a:ea typeface="Orbitron"/>
                <a:cs typeface="Orbitron"/>
                <a:sym typeface="Orbitron"/>
              </a:defRPr>
            </a:lvl1pPr>
            <a:lvl2pPr marR="0" lvl="1" algn="ctr" rtl="0">
              <a:lnSpc>
                <a:spcPct val="100000"/>
              </a:lnSpc>
              <a:spcBef>
                <a:spcPts val="0"/>
              </a:spcBef>
              <a:spcAft>
                <a:spcPts val="0"/>
              </a:spcAft>
              <a:buClr>
                <a:schemeClr val="lt2"/>
              </a:buClr>
              <a:buSzPts val="3000"/>
              <a:buFont typeface="Cuprum"/>
              <a:buNone/>
              <a:defRPr sz="3000" b="1" i="0" u="none" strike="noStrike" cap="none">
                <a:solidFill>
                  <a:schemeClr val="lt2"/>
                </a:solidFill>
                <a:latin typeface="Cuprum"/>
                <a:ea typeface="Cuprum"/>
                <a:cs typeface="Cuprum"/>
                <a:sym typeface="Cuprum"/>
              </a:defRPr>
            </a:lvl2pPr>
            <a:lvl3pPr marR="0" lvl="2" algn="ctr" rtl="0">
              <a:lnSpc>
                <a:spcPct val="100000"/>
              </a:lnSpc>
              <a:spcBef>
                <a:spcPts val="0"/>
              </a:spcBef>
              <a:spcAft>
                <a:spcPts val="0"/>
              </a:spcAft>
              <a:buClr>
                <a:schemeClr val="lt2"/>
              </a:buClr>
              <a:buSzPts val="3000"/>
              <a:buFont typeface="Cuprum"/>
              <a:buNone/>
              <a:defRPr sz="3000" b="1" i="0" u="none" strike="noStrike" cap="none">
                <a:solidFill>
                  <a:schemeClr val="lt2"/>
                </a:solidFill>
                <a:latin typeface="Cuprum"/>
                <a:ea typeface="Cuprum"/>
                <a:cs typeface="Cuprum"/>
                <a:sym typeface="Cuprum"/>
              </a:defRPr>
            </a:lvl3pPr>
            <a:lvl4pPr marR="0" lvl="3" algn="ctr" rtl="0">
              <a:lnSpc>
                <a:spcPct val="100000"/>
              </a:lnSpc>
              <a:spcBef>
                <a:spcPts val="0"/>
              </a:spcBef>
              <a:spcAft>
                <a:spcPts val="0"/>
              </a:spcAft>
              <a:buClr>
                <a:schemeClr val="lt2"/>
              </a:buClr>
              <a:buSzPts val="3000"/>
              <a:buFont typeface="Cuprum"/>
              <a:buNone/>
              <a:defRPr sz="3000" b="1" i="0" u="none" strike="noStrike" cap="none">
                <a:solidFill>
                  <a:schemeClr val="lt2"/>
                </a:solidFill>
                <a:latin typeface="Cuprum"/>
                <a:ea typeface="Cuprum"/>
                <a:cs typeface="Cuprum"/>
                <a:sym typeface="Cuprum"/>
              </a:defRPr>
            </a:lvl4pPr>
            <a:lvl5pPr marR="0" lvl="4" algn="ctr" rtl="0">
              <a:lnSpc>
                <a:spcPct val="100000"/>
              </a:lnSpc>
              <a:spcBef>
                <a:spcPts val="0"/>
              </a:spcBef>
              <a:spcAft>
                <a:spcPts val="0"/>
              </a:spcAft>
              <a:buClr>
                <a:schemeClr val="lt2"/>
              </a:buClr>
              <a:buSzPts val="3000"/>
              <a:buFont typeface="Cuprum"/>
              <a:buNone/>
              <a:defRPr sz="3000" b="1" i="0" u="none" strike="noStrike" cap="none">
                <a:solidFill>
                  <a:schemeClr val="lt2"/>
                </a:solidFill>
                <a:latin typeface="Cuprum"/>
                <a:ea typeface="Cuprum"/>
                <a:cs typeface="Cuprum"/>
                <a:sym typeface="Cuprum"/>
              </a:defRPr>
            </a:lvl5pPr>
            <a:lvl6pPr marR="0" lvl="5" algn="ctr" rtl="0">
              <a:lnSpc>
                <a:spcPct val="100000"/>
              </a:lnSpc>
              <a:spcBef>
                <a:spcPts val="0"/>
              </a:spcBef>
              <a:spcAft>
                <a:spcPts val="0"/>
              </a:spcAft>
              <a:buClr>
                <a:schemeClr val="lt2"/>
              </a:buClr>
              <a:buSzPts val="3000"/>
              <a:buFont typeface="Cuprum"/>
              <a:buNone/>
              <a:defRPr sz="3000" b="1" i="0" u="none" strike="noStrike" cap="none">
                <a:solidFill>
                  <a:schemeClr val="lt2"/>
                </a:solidFill>
                <a:latin typeface="Cuprum"/>
                <a:ea typeface="Cuprum"/>
                <a:cs typeface="Cuprum"/>
                <a:sym typeface="Cuprum"/>
              </a:defRPr>
            </a:lvl6pPr>
            <a:lvl7pPr marR="0" lvl="6" algn="ctr" rtl="0">
              <a:lnSpc>
                <a:spcPct val="100000"/>
              </a:lnSpc>
              <a:spcBef>
                <a:spcPts val="0"/>
              </a:spcBef>
              <a:spcAft>
                <a:spcPts val="0"/>
              </a:spcAft>
              <a:buClr>
                <a:schemeClr val="lt2"/>
              </a:buClr>
              <a:buSzPts val="3000"/>
              <a:buFont typeface="Cuprum"/>
              <a:buNone/>
              <a:defRPr sz="3000" b="1" i="0" u="none" strike="noStrike" cap="none">
                <a:solidFill>
                  <a:schemeClr val="lt2"/>
                </a:solidFill>
                <a:latin typeface="Cuprum"/>
                <a:ea typeface="Cuprum"/>
                <a:cs typeface="Cuprum"/>
                <a:sym typeface="Cuprum"/>
              </a:defRPr>
            </a:lvl7pPr>
            <a:lvl8pPr marR="0" lvl="7" algn="ctr" rtl="0">
              <a:lnSpc>
                <a:spcPct val="100000"/>
              </a:lnSpc>
              <a:spcBef>
                <a:spcPts val="0"/>
              </a:spcBef>
              <a:spcAft>
                <a:spcPts val="0"/>
              </a:spcAft>
              <a:buClr>
                <a:schemeClr val="lt2"/>
              </a:buClr>
              <a:buSzPts val="3000"/>
              <a:buFont typeface="Cuprum"/>
              <a:buNone/>
              <a:defRPr sz="3000" b="1" i="0" u="none" strike="noStrike" cap="none">
                <a:solidFill>
                  <a:schemeClr val="lt2"/>
                </a:solidFill>
                <a:latin typeface="Cuprum"/>
                <a:ea typeface="Cuprum"/>
                <a:cs typeface="Cuprum"/>
                <a:sym typeface="Cuprum"/>
              </a:defRPr>
            </a:lvl8pPr>
            <a:lvl9pPr marR="0" lvl="8" algn="ctr" rtl="0">
              <a:lnSpc>
                <a:spcPct val="100000"/>
              </a:lnSpc>
              <a:spcBef>
                <a:spcPts val="0"/>
              </a:spcBef>
              <a:spcAft>
                <a:spcPts val="0"/>
              </a:spcAft>
              <a:buClr>
                <a:schemeClr val="lt2"/>
              </a:buClr>
              <a:buSzPts val="3000"/>
              <a:buFont typeface="Cuprum"/>
              <a:buNone/>
              <a:defRPr sz="3000" b="1" i="0" u="none" strike="noStrike" cap="none">
                <a:solidFill>
                  <a:schemeClr val="lt2"/>
                </a:solidFill>
                <a:latin typeface="Cuprum"/>
                <a:ea typeface="Cuprum"/>
                <a:cs typeface="Cuprum"/>
                <a:sym typeface="Cuprum"/>
              </a:defRPr>
            </a:lvl9pPr>
          </a:lstStyle>
          <a:p>
            <a:r>
              <a:rPr lang="en" dirty="0"/>
              <a:t>04</a:t>
            </a:r>
          </a:p>
        </p:txBody>
      </p:sp>
      <p:sp>
        <p:nvSpPr>
          <p:cNvPr id="3" name="Google Shape;541;p41">
            <a:extLst>
              <a:ext uri="{FF2B5EF4-FFF2-40B4-BE49-F238E27FC236}">
                <a16:creationId xmlns:a16="http://schemas.microsoft.com/office/drawing/2014/main" id="{0841C9F6-CD8B-40CE-D798-676D4D0F354B}"/>
              </a:ext>
            </a:extLst>
          </p:cNvPr>
          <p:cNvSpPr txBox="1">
            <a:spLocks/>
          </p:cNvSpPr>
          <p:nvPr/>
        </p:nvSpPr>
        <p:spPr>
          <a:xfrm>
            <a:off x="1090898" y="3220076"/>
            <a:ext cx="942000" cy="35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Orbitron"/>
              <a:buNone/>
              <a:defRPr sz="3000" b="1" i="0" u="none" strike="noStrike" cap="none">
                <a:solidFill>
                  <a:schemeClr val="dk2"/>
                </a:solidFill>
                <a:latin typeface="Orbitron"/>
                <a:ea typeface="Orbitron"/>
                <a:cs typeface="Orbitron"/>
                <a:sym typeface="Orbitron"/>
              </a:defRPr>
            </a:lvl1pPr>
            <a:lvl2pPr marR="0" lvl="1" algn="ctr" rtl="0">
              <a:lnSpc>
                <a:spcPct val="100000"/>
              </a:lnSpc>
              <a:spcBef>
                <a:spcPts val="0"/>
              </a:spcBef>
              <a:spcAft>
                <a:spcPts val="0"/>
              </a:spcAft>
              <a:buClr>
                <a:schemeClr val="lt2"/>
              </a:buClr>
              <a:buSzPts val="3000"/>
              <a:buFont typeface="Cuprum"/>
              <a:buNone/>
              <a:defRPr sz="3000" b="1" i="0" u="none" strike="noStrike" cap="none">
                <a:solidFill>
                  <a:schemeClr val="lt2"/>
                </a:solidFill>
                <a:latin typeface="Cuprum"/>
                <a:ea typeface="Cuprum"/>
                <a:cs typeface="Cuprum"/>
                <a:sym typeface="Cuprum"/>
              </a:defRPr>
            </a:lvl2pPr>
            <a:lvl3pPr marR="0" lvl="2" algn="ctr" rtl="0">
              <a:lnSpc>
                <a:spcPct val="100000"/>
              </a:lnSpc>
              <a:spcBef>
                <a:spcPts val="0"/>
              </a:spcBef>
              <a:spcAft>
                <a:spcPts val="0"/>
              </a:spcAft>
              <a:buClr>
                <a:schemeClr val="lt2"/>
              </a:buClr>
              <a:buSzPts val="3000"/>
              <a:buFont typeface="Cuprum"/>
              <a:buNone/>
              <a:defRPr sz="3000" b="1" i="0" u="none" strike="noStrike" cap="none">
                <a:solidFill>
                  <a:schemeClr val="lt2"/>
                </a:solidFill>
                <a:latin typeface="Cuprum"/>
                <a:ea typeface="Cuprum"/>
                <a:cs typeface="Cuprum"/>
                <a:sym typeface="Cuprum"/>
              </a:defRPr>
            </a:lvl3pPr>
            <a:lvl4pPr marR="0" lvl="3" algn="ctr" rtl="0">
              <a:lnSpc>
                <a:spcPct val="100000"/>
              </a:lnSpc>
              <a:spcBef>
                <a:spcPts val="0"/>
              </a:spcBef>
              <a:spcAft>
                <a:spcPts val="0"/>
              </a:spcAft>
              <a:buClr>
                <a:schemeClr val="lt2"/>
              </a:buClr>
              <a:buSzPts val="3000"/>
              <a:buFont typeface="Cuprum"/>
              <a:buNone/>
              <a:defRPr sz="3000" b="1" i="0" u="none" strike="noStrike" cap="none">
                <a:solidFill>
                  <a:schemeClr val="lt2"/>
                </a:solidFill>
                <a:latin typeface="Cuprum"/>
                <a:ea typeface="Cuprum"/>
                <a:cs typeface="Cuprum"/>
                <a:sym typeface="Cuprum"/>
              </a:defRPr>
            </a:lvl4pPr>
            <a:lvl5pPr marR="0" lvl="4" algn="ctr" rtl="0">
              <a:lnSpc>
                <a:spcPct val="100000"/>
              </a:lnSpc>
              <a:spcBef>
                <a:spcPts val="0"/>
              </a:spcBef>
              <a:spcAft>
                <a:spcPts val="0"/>
              </a:spcAft>
              <a:buClr>
                <a:schemeClr val="lt2"/>
              </a:buClr>
              <a:buSzPts val="3000"/>
              <a:buFont typeface="Cuprum"/>
              <a:buNone/>
              <a:defRPr sz="3000" b="1" i="0" u="none" strike="noStrike" cap="none">
                <a:solidFill>
                  <a:schemeClr val="lt2"/>
                </a:solidFill>
                <a:latin typeface="Cuprum"/>
                <a:ea typeface="Cuprum"/>
                <a:cs typeface="Cuprum"/>
                <a:sym typeface="Cuprum"/>
              </a:defRPr>
            </a:lvl5pPr>
            <a:lvl6pPr marR="0" lvl="5" algn="ctr" rtl="0">
              <a:lnSpc>
                <a:spcPct val="100000"/>
              </a:lnSpc>
              <a:spcBef>
                <a:spcPts val="0"/>
              </a:spcBef>
              <a:spcAft>
                <a:spcPts val="0"/>
              </a:spcAft>
              <a:buClr>
                <a:schemeClr val="lt2"/>
              </a:buClr>
              <a:buSzPts val="3000"/>
              <a:buFont typeface="Cuprum"/>
              <a:buNone/>
              <a:defRPr sz="3000" b="1" i="0" u="none" strike="noStrike" cap="none">
                <a:solidFill>
                  <a:schemeClr val="lt2"/>
                </a:solidFill>
                <a:latin typeface="Cuprum"/>
                <a:ea typeface="Cuprum"/>
                <a:cs typeface="Cuprum"/>
                <a:sym typeface="Cuprum"/>
              </a:defRPr>
            </a:lvl6pPr>
            <a:lvl7pPr marR="0" lvl="6" algn="ctr" rtl="0">
              <a:lnSpc>
                <a:spcPct val="100000"/>
              </a:lnSpc>
              <a:spcBef>
                <a:spcPts val="0"/>
              </a:spcBef>
              <a:spcAft>
                <a:spcPts val="0"/>
              </a:spcAft>
              <a:buClr>
                <a:schemeClr val="lt2"/>
              </a:buClr>
              <a:buSzPts val="3000"/>
              <a:buFont typeface="Cuprum"/>
              <a:buNone/>
              <a:defRPr sz="3000" b="1" i="0" u="none" strike="noStrike" cap="none">
                <a:solidFill>
                  <a:schemeClr val="lt2"/>
                </a:solidFill>
                <a:latin typeface="Cuprum"/>
                <a:ea typeface="Cuprum"/>
                <a:cs typeface="Cuprum"/>
                <a:sym typeface="Cuprum"/>
              </a:defRPr>
            </a:lvl7pPr>
            <a:lvl8pPr marR="0" lvl="7" algn="ctr" rtl="0">
              <a:lnSpc>
                <a:spcPct val="100000"/>
              </a:lnSpc>
              <a:spcBef>
                <a:spcPts val="0"/>
              </a:spcBef>
              <a:spcAft>
                <a:spcPts val="0"/>
              </a:spcAft>
              <a:buClr>
                <a:schemeClr val="lt2"/>
              </a:buClr>
              <a:buSzPts val="3000"/>
              <a:buFont typeface="Cuprum"/>
              <a:buNone/>
              <a:defRPr sz="3000" b="1" i="0" u="none" strike="noStrike" cap="none">
                <a:solidFill>
                  <a:schemeClr val="lt2"/>
                </a:solidFill>
                <a:latin typeface="Cuprum"/>
                <a:ea typeface="Cuprum"/>
                <a:cs typeface="Cuprum"/>
                <a:sym typeface="Cuprum"/>
              </a:defRPr>
            </a:lvl8pPr>
            <a:lvl9pPr marR="0" lvl="8" algn="ctr" rtl="0">
              <a:lnSpc>
                <a:spcPct val="100000"/>
              </a:lnSpc>
              <a:spcBef>
                <a:spcPts val="0"/>
              </a:spcBef>
              <a:spcAft>
                <a:spcPts val="0"/>
              </a:spcAft>
              <a:buClr>
                <a:schemeClr val="lt2"/>
              </a:buClr>
              <a:buSzPts val="3000"/>
              <a:buFont typeface="Cuprum"/>
              <a:buNone/>
              <a:defRPr sz="3000" b="1" i="0" u="none" strike="noStrike" cap="none">
                <a:solidFill>
                  <a:schemeClr val="lt2"/>
                </a:solidFill>
                <a:latin typeface="Cuprum"/>
                <a:ea typeface="Cuprum"/>
                <a:cs typeface="Cuprum"/>
                <a:sym typeface="Cuprum"/>
              </a:defRPr>
            </a:lvl9pPr>
          </a:lstStyle>
          <a:p>
            <a:r>
              <a:rPr lang="en" dirty="0"/>
              <a:t>05</a:t>
            </a:r>
          </a:p>
        </p:txBody>
      </p:sp>
      <p:sp>
        <p:nvSpPr>
          <p:cNvPr id="6" name="Google Shape;543;p41">
            <a:extLst>
              <a:ext uri="{FF2B5EF4-FFF2-40B4-BE49-F238E27FC236}">
                <a16:creationId xmlns:a16="http://schemas.microsoft.com/office/drawing/2014/main" id="{160E1CC6-BF39-CD21-4ECF-E091D3374A60}"/>
              </a:ext>
            </a:extLst>
          </p:cNvPr>
          <p:cNvSpPr txBox="1">
            <a:spLocks/>
          </p:cNvSpPr>
          <p:nvPr/>
        </p:nvSpPr>
        <p:spPr>
          <a:xfrm>
            <a:off x="7073487" y="3224451"/>
            <a:ext cx="942000" cy="35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500"/>
              <a:buFont typeface="Orbitron"/>
              <a:buNone/>
              <a:defRPr sz="3000" b="1" i="0" u="none" strike="noStrike" cap="none">
                <a:solidFill>
                  <a:schemeClr val="dk2"/>
                </a:solidFill>
                <a:latin typeface="Orbitron"/>
                <a:ea typeface="Orbitron"/>
                <a:cs typeface="Orbitron"/>
                <a:sym typeface="Orbitron"/>
              </a:defRPr>
            </a:lvl1pPr>
            <a:lvl2pPr marR="0" lvl="1"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2pPr>
            <a:lvl3pPr marR="0" lvl="2"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3pPr>
            <a:lvl4pPr marR="0" lvl="3"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4pPr>
            <a:lvl5pPr marR="0" lvl="4"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5pPr>
            <a:lvl6pPr marR="0" lvl="5"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6pPr>
            <a:lvl7pPr marR="0" lvl="6"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7pPr>
            <a:lvl8pPr marR="0" lvl="7"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8pPr>
            <a:lvl9pPr marR="0" lvl="8"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9pPr>
          </a:lstStyle>
          <a:p>
            <a:r>
              <a:rPr lang="en" dirty="0"/>
              <a:t>08</a:t>
            </a:r>
          </a:p>
        </p:txBody>
      </p:sp>
      <p:sp>
        <p:nvSpPr>
          <p:cNvPr id="8" name="Google Shape;545;p41">
            <a:extLst>
              <a:ext uri="{FF2B5EF4-FFF2-40B4-BE49-F238E27FC236}">
                <a16:creationId xmlns:a16="http://schemas.microsoft.com/office/drawing/2014/main" id="{62ACF378-2876-2A80-FEF6-FCD3789FE77C}"/>
              </a:ext>
            </a:extLst>
          </p:cNvPr>
          <p:cNvSpPr txBox="1">
            <a:spLocks/>
          </p:cNvSpPr>
          <p:nvPr/>
        </p:nvSpPr>
        <p:spPr>
          <a:xfrm>
            <a:off x="4940814" y="1784473"/>
            <a:ext cx="1249682" cy="354789"/>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500"/>
              <a:buFont typeface="Orbitron"/>
              <a:buNone/>
              <a:defRPr sz="2000" b="1" i="0" u="none" strike="noStrike" cap="none">
                <a:solidFill>
                  <a:schemeClr val="lt2"/>
                </a:solidFill>
                <a:latin typeface="Orbitron"/>
                <a:ea typeface="Orbitron"/>
                <a:cs typeface="Orbitron"/>
                <a:sym typeface="Orbitron"/>
              </a:defRPr>
            </a:lvl1pPr>
            <a:lvl2pPr marR="0" lvl="1"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2pPr>
            <a:lvl3pPr marR="0" lvl="2"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3pPr>
            <a:lvl4pPr marR="0" lvl="3"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4pPr>
            <a:lvl5pPr marR="0" lvl="4"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5pPr>
            <a:lvl6pPr marR="0" lvl="5"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6pPr>
            <a:lvl7pPr marR="0" lvl="6"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7pPr>
            <a:lvl8pPr marR="0" lvl="7"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8pPr>
            <a:lvl9pPr marR="0" lvl="8"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9pPr>
          </a:lstStyle>
          <a:p>
            <a:r>
              <a:rPr lang="en-SG" sz="1800" dirty="0"/>
              <a:t>Baseline</a:t>
            </a:r>
          </a:p>
        </p:txBody>
      </p:sp>
      <p:sp>
        <p:nvSpPr>
          <p:cNvPr id="9" name="Google Shape;546;p41">
            <a:extLst>
              <a:ext uri="{FF2B5EF4-FFF2-40B4-BE49-F238E27FC236}">
                <a16:creationId xmlns:a16="http://schemas.microsoft.com/office/drawing/2014/main" id="{57F7CB4B-AF4D-9C71-0B06-585FFD420F36}"/>
              </a:ext>
            </a:extLst>
          </p:cNvPr>
          <p:cNvSpPr txBox="1">
            <a:spLocks/>
          </p:cNvSpPr>
          <p:nvPr/>
        </p:nvSpPr>
        <p:spPr>
          <a:xfrm>
            <a:off x="439635" y="3532584"/>
            <a:ext cx="2183100" cy="5277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500"/>
              <a:buFont typeface="Orbitron"/>
              <a:buNone/>
              <a:defRPr sz="2000" b="1" i="0" u="none" strike="noStrike" cap="none">
                <a:solidFill>
                  <a:schemeClr val="lt2"/>
                </a:solidFill>
                <a:latin typeface="Orbitron"/>
                <a:ea typeface="Orbitron"/>
                <a:cs typeface="Orbitron"/>
                <a:sym typeface="Orbitron"/>
              </a:defRPr>
            </a:lvl1pPr>
            <a:lvl2pPr marR="0" lvl="1"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2pPr>
            <a:lvl3pPr marR="0" lvl="2"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3pPr>
            <a:lvl4pPr marR="0" lvl="3"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4pPr>
            <a:lvl5pPr marR="0" lvl="4"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5pPr>
            <a:lvl6pPr marR="0" lvl="5"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6pPr>
            <a:lvl7pPr marR="0" lvl="6"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7pPr>
            <a:lvl8pPr marR="0" lvl="7"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8pPr>
            <a:lvl9pPr marR="0" lvl="8" algn="ctr" rtl="0">
              <a:lnSpc>
                <a:spcPct val="100000"/>
              </a:lnSpc>
              <a:spcBef>
                <a:spcPts val="0"/>
              </a:spcBef>
              <a:spcAft>
                <a:spcPts val="0"/>
              </a:spcAft>
              <a:buClr>
                <a:schemeClr val="lt2"/>
              </a:buClr>
              <a:buSzPts val="2500"/>
              <a:buFont typeface="Cuprum"/>
              <a:buNone/>
              <a:defRPr sz="2500" b="1" i="0" u="none" strike="noStrike" cap="none">
                <a:solidFill>
                  <a:schemeClr val="lt2"/>
                </a:solidFill>
                <a:latin typeface="Cuprum"/>
                <a:ea typeface="Cuprum"/>
                <a:cs typeface="Cuprum"/>
                <a:sym typeface="Cuprum"/>
              </a:defRPr>
            </a:lvl9pPr>
          </a:lstStyle>
          <a:p>
            <a:r>
              <a:rPr lang="en-SG" sz="1600" dirty="0"/>
              <a:t>Complex Model</a:t>
            </a:r>
          </a:p>
        </p:txBody>
      </p:sp>
      <p:sp>
        <p:nvSpPr>
          <p:cNvPr id="4" name="Google Shape;528;p41">
            <a:extLst>
              <a:ext uri="{FF2B5EF4-FFF2-40B4-BE49-F238E27FC236}">
                <a16:creationId xmlns:a16="http://schemas.microsoft.com/office/drawing/2014/main" id="{E823ADAA-8CCA-D69D-EDB7-3F39A00068F9}"/>
              </a:ext>
            </a:extLst>
          </p:cNvPr>
          <p:cNvSpPr txBox="1">
            <a:spLocks/>
          </p:cNvSpPr>
          <p:nvPr/>
        </p:nvSpPr>
        <p:spPr>
          <a:xfrm>
            <a:off x="6491413" y="2136174"/>
            <a:ext cx="2183100" cy="44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600"/>
              <a:buFont typeface="Assistant"/>
              <a:buNone/>
              <a:defRPr sz="14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600"/>
              <a:buFont typeface="Assistant"/>
              <a:buNone/>
              <a:defRPr sz="16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600"/>
              <a:buFont typeface="Assistant"/>
              <a:buNone/>
              <a:defRPr sz="16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600"/>
              <a:buFont typeface="Assistant"/>
              <a:buNone/>
              <a:defRPr sz="16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600"/>
              <a:buFont typeface="Assistant"/>
              <a:buNone/>
              <a:defRPr sz="16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600"/>
              <a:buFont typeface="Assistant"/>
              <a:buNone/>
              <a:defRPr sz="16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600"/>
              <a:buFont typeface="Assistant"/>
              <a:buNone/>
              <a:defRPr sz="16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600"/>
              <a:buFont typeface="Assistant"/>
              <a:buNone/>
              <a:defRPr sz="16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600"/>
              <a:buFont typeface="Assistant"/>
              <a:buNone/>
              <a:defRPr sz="1600" b="0" i="0" u="none" strike="noStrike" cap="none">
                <a:solidFill>
                  <a:schemeClr val="lt2"/>
                </a:solidFill>
                <a:latin typeface="Assistant"/>
                <a:ea typeface="Assistant"/>
                <a:cs typeface="Assistant"/>
                <a:sym typeface="Assistant"/>
              </a:defRPr>
            </a:lvl9pPr>
          </a:lstStyle>
          <a:p>
            <a:pPr marL="0" lvl="0" indent="0" algn="ctr" rtl="0">
              <a:spcBef>
                <a:spcPts val="0"/>
              </a:spcBef>
              <a:spcAft>
                <a:spcPts val="0"/>
              </a:spcAft>
              <a:buNone/>
            </a:pPr>
            <a:r>
              <a:rPr lang="en-US" sz="1200" dirty="0"/>
              <a:t>What are the different tuning techniques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50"/>
          <p:cNvSpPr/>
          <p:nvPr/>
        </p:nvSpPr>
        <p:spPr>
          <a:xfrm>
            <a:off x="3844502" y="3139952"/>
            <a:ext cx="4106100" cy="540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2"/>
              </a:solidFill>
            </a:endParaRPr>
          </a:p>
        </p:txBody>
      </p:sp>
      <p:sp>
        <p:nvSpPr>
          <p:cNvPr id="679" name="Google Shape;679;p50"/>
          <p:cNvSpPr/>
          <p:nvPr/>
        </p:nvSpPr>
        <p:spPr>
          <a:xfrm>
            <a:off x="830823" y="1469898"/>
            <a:ext cx="2209500" cy="2209500"/>
          </a:xfrm>
          <a:prstGeom prst="round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0"/>
          <p:cNvSpPr txBox="1">
            <a:spLocks noGrp="1"/>
          </p:cNvSpPr>
          <p:nvPr>
            <p:ph type="title"/>
          </p:nvPr>
        </p:nvSpPr>
        <p:spPr>
          <a:xfrm>
            <a:off x="3485402" y="1754650"/>
            <a:ext cx="4824300" cy="101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4800" dirty="0"/>
              <a:t>Evaluation &amp; Analysis</a:t>
            </a:r>
          </a:p>
        </p:txBody>
      </p:sp>
      <p:sp>
        <p:nvSpPr>
          <p:cNvPr id="681" name="Google Shape;681;p50"/>
          <p:cNvSpPr txBox="1">
            <a:spLocks noGrp="1"/>
          </p:cNvSpPr>
          <p:nvPr>
            <p:ph type="title" idx="2"/>
          </p:nvPr>
        </p:nvSpPr>
        <p:spPr>
          <a:xfrm>
            <a:off x="830823" y="1711248"/>
            <a:ext cx="2209500" cy="17268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06</a:t>
            </a:r>
            <a:endParaRPr dirty="0"/>
          </a:p>
        </p:txBody>
      </p:sp>
      <p:sp>
        <p:nvSpPr>
          <p:cNvPr id="682" name="Google Shape;682;p50"/>
          <p:cNvSpPr txBox="1">
            <a:spLocks noGrp="1"/>
          </p:cNvSpPr>
          <p:nvPr>
            <p:ph type="subTitle" idx="1"/>
          </p:nvPr>
        </p:nvSpPr>
        <p:spPr>
          <a:xfrm>
            <a:off x="4137452" y="3205802"/>
            <a:ext cx="3520200" cy="40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t>evaluate the model and provide a deep analysis</a:t>
            </a:r>
          </a:p>
        </p:txBody>
      </p:sp>
      <p:sp>
        <p:nvSpPr>
          <p:cNvPr id="683" name="Google Shape;683;p50"/>
          <p:cNvSpPr/>
          <p:nvPr/>
        </p:nvSpPr>
        <p:spPr>
          <a:xfrm>
            <a:off x="7866525" y="4065300"/>
            <a:ext cx="564375" cy="63317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4" name="Google Shape;684;p50"/>
          <p:cNvGrpSpPr/>
          <p:nvPr/>
        </p:nvGrpSpPr>
        <p:grpSpPr>
          <a:xfrm>
            <a:off x="713100" y="445025"/>
            <a:ext cx="7717800" cy="4250650"/>
            <a:chOff x="713100" y="445025"/>
            <a:chExt cx="7717800" cy="4250650"/>
          </a:xfrm>
        </p:grpSpPr>
        <p:sp>
          <p:nvSpPr>
            <p:cNvPr id="685" name="Google Shape;685;p50"/>
            <p:cNvSpPr/>
            <p:nvPr/>
          </p:nvSpPr>
          <p:spPr>
            <a:xfrm>
              <a:off x="713100" y="4587675"/>
              <a:ext cx="108000" cy="10800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0"/>
            <p:cNvSpPr/>
            <p:nvPr/>
          </p:nvSpPr>
          <p:spPr>
            <a:xfrm>
              <a:off x="8322900" y="445025"/>
              <a:ext cx="108000" cy="10800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50"/>
          <p:cNvGrpSpPr/>
          <p:nvPr/>
        </p:nvGrpSpPr>
        <p:grpSpPr>
          <a:xfrm>
            <a:off x="4138598" y="3084658"/>
            <a:ext cx="3517907" cy="110589"/>
            <a:chOff x="2600575" y="3762250"/>
            <a:chExt cx="5783178" cy="181800"/>
          </a:xfrm>
        </p:grpSpPr>
        <p:sp>
          <p:nvSpPr>
            <p:cNvPr id="688" name="Google Shape;688;p50"/>
            <p:cNvSpPr/>
            <p:nvPr/>
          </p:nvSpPr>
          <p:spPr>
            <a:xfrm>
              <a:off x="2600575"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p:cNvSpPr/>
            <p:nvPr/>
          </p:nvSpPr>
          <p:spPr>
            <a:xfrm>
              <a:off x="8201953"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7221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935973-3848-6EFB-3645-9731A21D5069}"/>
              </a:ext>
            </a:extLst>
          </p:cNvPr>
          <p:cNvSpPr>
            <a:spLocks noGrp="1"/>
          </p:cNvSpPr>
          <p:nvPr>
            <p:ph type="subTitle" idx="1"/>
          </p:nvPr>
        </p:nvSpPr>
        <p:spPr>
          <a:xfrm>
            <a:off x="410541" y="1492285"/>
            <a:ext cx="4278600" cy="1898700"/>
          </a:xfrm>
        </p:spPr>
        <p:txBody>
          <a:bodyPr/>
          <a:lstStyle/>
          <a:p>
            <a:pPr marL="139700" indent="0" algn="l">
              <a:buNone/>
            </a:pPr>
            <a:r>
              <a:rPr lang="en-US" b="1" i="0" dirty="0">
                <a:solidFill>
                  <a:srgbClr val="84BDE7"/>
                </a:solidFill>
                <a:effectLst/>
                <a:latin typeface="Assistant" pitchFamily="2" charset="-79"/>
                <a:cs typeface="Assistant" pitchFamily="2" charset="-79"/>
              </a:rPr>
              <a:t>Comparison of Models:</a:t>
            </a:r>
            <a:endParaRPr lang="en-US" b="0" i="0" dirty="0">
              <a:solidFill>
                <a:srgbClr val="84BDE7"/>
              </a:solidFill>
              <a:effectLst/>
              <a:latin typeface="Assistant" pitchFamily="2" charset="-79"/>
              <a:cs typeface="Assistant" pitchFamily="2" charset="-79"/>
            </a:endParaRPr>
          </a:p>
          <a:p>
            <a:pPr marL="139700" indent="0">
              <a:buNone/>
            </a:pPr>
            <a:r>
              <a:rPr lang="en-US" b="0" i="0" dirty="0">
                <a:solidFill>
                  <a:srgbClr val="0070C0"/>
                </a:solidFill>
                <a:effectLst/>
                <a:latin typeface="Assistant" pitchFamily="2" charset="-79"/>
                <a:cs typeface="Assistant" pitchFamily="2" charset="-79"/>
              </a:rPr>
              <a:t>AlexNet and GoogLeNet:</a:t>
            </a:r>
          </a:p>
          <a:p>
            <a:pPr marL="742950" lvl="1" indent="-285750" algn="l">
              <a:buFont typeface="+mj-lt"/>
              <a:buAutoNum type="arabicPeriod"/>
            </a:pPr>
            <a:r>
              <a:rPr lang="en-US" b="0" i="0" dirty="0">
                <a:solidFill>
                  <a:srgbClr val="D1D5DB"/>
                </a:solidFill>
                <a:effectLst/>
                <a:latin typeface="Assistant" pitchFamily="2" charset="-79"/>
                <a:cs typeface="Assistant" pitchFamily="2" charset="-79"/>
              </a:rPr>
              <a:t>Originally designed for higher-resolution images.</a:t>
            </a:r>
          </a:p>
          <a:p>
            <a:pPr marL="742950" lvl="1" indent="-285750" algn="l">
              <a:buFont typeface="+mj-lt"/>
              <a:buAutoNum type="arabicPeriod"/>
            </a:pPr>
            <a:r>
              <a:rPr lang="en-US" b="0" i="0" dirty="0">
                <a:solidFill>
                  <a:srgbClr val="D1D5DB"/>
                </a:solidFill>
                <a:effectLst/>
                <a:latin typeface="Assistant" pitchFamily="2" charset="-79"/>
                <a:cs typeface="Assistant" pitchFamily="2" charset="-79"/>
              </a:rPr>
              <a:t>Expected to perform worse on the CIFAR-10 dataset due to its lower resolution (32x32).</a:t>
            </a:r>
          </a:p>
          <a:p>
            <a:pPr marL="742950" lvl="1" indent="-285750" algn="l">
              <a:buFont typeface="+mj-lt"/>
              <a:buAutoNum type="arabicPeriod"/>
            </a:pPr>
            <a:r>
              <a:rPr lang="en-US" b="0" i="0" dirty="0">
                <a:solidFill>
                  <a:srgbClr val="D1D5DB"/>
                </a:solidFill>
                <a:effectLst/>
                <a:latin typeface="Assistant" pitchFamily="2" charset="-79"/>
                <a:cs typeface="Assistant" pitchFamily="2" charset="-79"/>
              </a:rPr>
              <a:t>Underperformed below 90% accuracy.</a:t>
            </a:r>
          </a:p>
          <a:p>
            <a:pPr marL="139700" indent="0">
              <a:buNone/>
            </a:pPr>
            <a:r>
              <a:rPr lang="en-US" b="0" i="0" dirty="0">
                <a:solidFill>
                  <a:srgbClr val="0070C0"/>
                </a:solidFill>
                <a:effectLst/>
                <a:latin typeface="Assistant" pitchFamily="2" charset="-79"/>
                <a:cs typeface="Assistant" pitchFamily="2" charset="-79"/>
              </a:rPr>
              <a:t>LeNet-5:</a:t>
            </a:r>
          </a:p>
          <a:p>
            <a:pPr marL="742950" lvl="1" indent="-285750" algn="l">
              <a:buFont typeface="+mj-lt"/>
              <a:buAutoNum type="arabicPeriod"/>
            </a:pPr>
            <a:r>
              <a:rPr lang="en-US" b="0" i="0" dirty="0">
                <a:solidFill>
                  <a:srgbClr val="D1D5DB"/>
                </a:solidFill>
                <a:effectLst/>
                <a:latin typeface="Assistant" pitchFamily="2" charset="-79"/>
                <a:cs typeface="Assistant" pitchFamily="2" charset="-79"/>
              </a:rPr>
              <a:t>Simple architecture with limited complexity.</a:t>
            </a:r>
          </a:p>
          <a:p>
            <a:pPr marL="742950" lvl="1" indent="-285750" algn="l">
              <a:buFont typeface="+mj-lt"/>
              <a:buAutoNum type="arabicPeriod"/>
            </a:pPr>
            <a:r>
              <a:rPr lang="en-US" b="0" i="0" dirty="0">
                <a:solidFill>
                  <a:srgbClr val="D1D5DB"/>
                </a:solidFill>
                <a:effectLst/>
                <a:latin typeface="Assistant" pitchFamily="2" charset="-79"/>
                <a:cs typeface="Assistant" pitchFamily="2" charset="-79"/>
              </a:rPr>
              <a:t>Not ideal compared to more sophisticated models like VGGNet and Inception V3.</a:t>
            </a:r>
          </a:p>
          <a:p>
            <a:pPr marL="139700" indent="0">
              <a:buNone/>
            </a:pPr>
            <a:endParaRPr lang="en-SG" dirty="0">
              <a:latin typeface="Assistant" pitchFamily="2" charset="-79"/>
              <a:cs typeface="Assistant" pitchFamily="2" charset="-79"/>
            </a:endParaRPr>
          </a:p>
        </p:txBody>
      </p:sp>
      <p:sp>
        <p:nvSpPr>
          <p:cNvPr id="3" name="Title 2">
            <a:extLst>
              <a:ext uri="{FF2B5EF4-FFF2-40B4-BE49-F238E27FC236}">
                <a16:creationId xmlns:a16="http://schemas.microsoft.com/office/drawing/2014/main" id="{1672B528-861D-716A-E4B0-265E905664F0}"/>
              </a:ext>
            </a:extLst>
          </p:cNvPr>
          <p:cNvSpPr>
            <a:spLocks noGrp="1"/>
          </p:cNvSpPr>
          <p:nvPr>
            <p:ph type="title"/>
          </p:nvPr>
        </p:nvSpPr>
        <p:spPr>
          <a:xfrm>
            <a:off x="1210526" y="174812"/>
            <a:ext cx="6722947" cy="842913"/>
          </a:xfrm>
        </p:spPr>
        <p:txBody>
          <a:bodyPr/>
          <a:lstStyle/>
          <a:p>
            <a:r>
              <a:rPr lang="en-SG" sz="2000" dirty="0"/>
              <a:t>Model Evaluation </a:t>
            </a:r>
            <a:r>
              <a:rPr lang="en-SG" sz="2000" dirty="0">
                <a:gradFill>
                  <a:gsLst>
                    <a:gs pos="100000">
                      <a:schemeClr val="bg2"/>
                    </a:gs>
                    <a:gs pos="0">
                      <a:schemeClr val="tx2"/>
                    </a:gs>
                  </a:gsLst>
                  <a:lin ang="5400000" scaled="1"/>
                </a:gradFill>
              </a:rPr>
              <a:t>&amp;</a:t>
            </a:r>
            <a:r>
              <a:rPr lang="en-SG" sz="2000" dirty="0"/>
              <a:t> </a:t>
            </a:r>
            <a:r>
              <a:rPr lang="en-SG" sz="2000" dirty="0">
                <a:solidFill>
                  <a:srgbClr val="E84987"/>
                </a:solidFill>
              </a:rPr>
              <a:t>Analysis : Choosing Inception V3</a:t>
            </a:r>
          </a:p>
        </p:txBody>
      </p:sp>
      <p:sp>
        <p:nvSpPr>
          <p:cNvPr id="5" name="TextBox 4">
            <a:extLst>
              <a:ext uri="{FF2B5EF4-FFF2-40B4-BE49-F238E27FC236}">
                <a16:creationId xmlns:a16="http://schemas.microsoft.com/office/drawing/2014/main" id="{24DD41A4-D5CB-0E0B-7450-03FF5885D7AB}"/>
              </a:ext>
            </a:extLst>
          </p:cNvPr>
          <p:cNvSpPr txBox="1"/>
          <p:nvPr/>
        </p:nvSpPr>
        <p:spPr>
          <a:xfrm>
            <a:off x="4457700" y="1113561"/>
            <a:ext cx="4572000" cy="2462213"/>
          </a:xfrm>
          <a:prstGeom prst="rect">
            <a:avLst/>
          </a:prstGeom>
          <a:noFill/>
        </p:spPr>
        <p:txBody>
          <a:bodyPr wrap="square">
            <a:spAutoFit/>
          </a:bodyPr>
          <a:lstStyle/>
          <a:p>
            <a:pPr algn="l"/>
            <a:r>
              <a:rPr lang="en-US" b="1" i="0" dirty="0">
                <a:solidFill>
                  <a:schemeClr val="bg2">
                    <a:lumMod val="75000"/>
                  </a:schemeClr>
                </a:solidFill>
                <a:effectLst/>
                <a:latin typeface="Assistant" pitchFamily="2" charset="-79"/>
                <a:cs typeface="Assistant" pitchFamily="2" charset="-79"/>
              </a:rPr>
              <a:t>Reasons for Choosing Inception V3 over VGG:</a:t>
            </a:r>
            <a:endParaRPr lang="en-US" b="0" i="0" dirty="0">
              <a:solidFill>
                <a:schemeClr val="bg2">
                  <a:lumMod val="75000"/>
                </a:schemeClr>
              </a:solidFill>
              <a:effectLst/>
              <a:latin typeface="Assistant" pitchFamily="2" charset="-79"/>
              <a:cs typeface="Assistant" pitchFamily="2" charset="-79"/>
            </a:endParaRPr>
          </a:p>
          <a:p>
            <a:pPr algn="l"/>
            <a:r>
              <a:rPr lang="en-US" b="0" i="0" dirty="0">
                <a:solidFill>
                  <a:schemeClr val="bg2">
                    <a:lumMod val="40000"/>
                    <a:lumOff val="60000"/>
                  </a:schemeClr>
                </a:solidFill>
                <a:effectLst/>
                <a:latin typeface="Assistant" pitchFamily="2" charset="-79"/>
                <a:cs typeface="Assistant" pitchFamily="2" charset="-79"/>
              </a:rPr>
              <a:t>Accuracy</a:t>
            </a:r>
            <a:r>
              <a:rPr lang="en-US" b="0" i="0" dirty="0">
                <a:solidFill>
                  <a:srgbClr val="D1D5DB"/>
                </a:solidFill>
                <a:effectLst/>
                <a:latin typeface="Assistant" pitchFamily="2" charset="-79"/>
                <a:cs typeface="Assistant" pitchFamily="2" charset="-79"/>
              </a:rPr>
              <a:t>:</a:t>
            </a:r>
          </a:p>
          <a:p>
            <a:pPr marL="457200" lvl="1" algn="l"/>
            <a:r>
              <a:rPr lang="en-US" b="0" i="0" dirty="0">
                <a:solidFill>
                  <a:srgbClr val="D1D5DB"/>
                </a:solidFill>
                <a:effectLst/>
                <a:latin typeface="Assistant" pitchFamily="2" charset="-79"/>
                <a:cs typeface="Assistant" pitchFamily="2" charset="-79"/>
              </a:rPr>
              <a:t>Inception V3 demonstrated the highest accuracy among the evaluated models.</a:t>
            </a:r>
          </a:p>
          <a:p>
            <a:pPr marL="457200" lvl="1" algn="l"/>
            <a:r>
              <a:rPr lang="en-US" b="0" i="0" dirty="0">
                <a:solidFill>
                  <a:srgbClr val="D1D5DB"/>
                </a:solidFill>
                <a:effectLst/>
                <a:latin typeface="Assistant" pitchFamily="2" charset="-79"/>
                <a:cs typeface="Assistant" pitchFamily="2" charset="-79"/>
              </a:rPr>
              <a:t>Accurately detecting and classifying CIFAR-10 images was a critical objective.</a:t>
            </a:r>
          </a:p>
          <a:p>
            <a:pPr algn="l"/>
            <a:r>
              <a:rPr lang="en-US" b="0" i="0" dirty="0">
                <a:solidFill>
                  <a:schemeClr val="bg2">
                    <a:lumMod val="40000"/>
                    <a:lumOff val="60000"/>
                  </a:schemeClr>
                </a:solidFill>
                <a:effectLst/>
                <a:latin typeface="Assistant" pitchFamily="2" charset="-79"/>
                <a:cs typeface="Assistant" pitchFamily="2" charset="-79"/>
              </a:rPr>
              <a:t>Performance:</a:t>
            </a:r>
          </a:p>
          <a:p>
            <a:pPr marL="457200" lvl="1" algn="l"/>
            <a:r>
              <a:rPr lang="en-US" b="0" i="0" dirty="0">
                <a:solidFill>
                  <a:srgbClr val="D1D5DB"/>
                </a:solidFill>
                <a:effectLst/>
                <a:latin typeface="Assistant" pitchFamily="2" charset="-79"/>
                <a:cs typeface="Assistant" pitchFamily="2" charset="-79"/>
              </a:rPr>
              <a:t>Inception V3 showed relatively fast execution compared to other models.</a:t>
            </a:r>
          </a:p>
          <a:p>
            <a:pPr marL="457200" lvl="1" algn="l">
              <a:buClr>
                <a:schemeClr val="bg2"/>
              </a:buClr>
            </a:pPr>
            <a:r>
              <a:rPr lang="en-US" b="0" i="0" dirty="0">
                <a:solidFill>
                  <a:srgbClr val="D1D5DB"/>
                </a:solidFill>
                <a:effectLst/>
                <a:latin typeface="Assistant" pitchFamily="2" charset="-79"/>
                <a:cs typeface="Assistant" pitchFamily="2" charset="-79"/>
              </a:rPr>
              <a:t>Efficient performance contributed to its suitability for the project.</a:t>
            </a:r>
          </a:p>
        </p:txBody>
      </p:sp>
      <p:sp>
        <p:nvSpPr>
          <p:cNvPr id="7" name="TextBox 6">
            <a:extLst>
              <a:ext uri="{FF2B5EF4-FFF2-40B4-BE49-F238E27FC236}">
                <a16:creationId xmlns:a16="http://schemas.microsoft.com/office/drawing/2014/main" id="{3B42161A-90EA-B926-8519-54B5025461B1}"/>
              </a:ext>
            </a:extLst>
          </p:cNvPr>
          <p:cNvSpPr txBox="1"/>
          <p:nvPr/>
        </p:nvSpPr>
        <p:spPr>
          <a:xfrm>
            <a:off x="1285541" y="3923736"/>
            <a:ext cx="6807200" cy="954107"/>
          </a:xfrm>
          <a:prstGeom prst="rect">
            <a:avLst/>
          </a:prstGeom>
          <a:noFill/>
        </p:spPr>
        <p:txBody>
          <a:bodyPr wrap="square">
            <a:spAutoFit/>
          </a:bodyPr>
          <a:lstStyle/>
          <a:p>
            <a:r>
              <a:rPr lang="en-US" b="0" i="0" dirty="0">
                <a:solidFill>
                  <a:srgbClr val="D1D5DB"/>
                </a:solidFill>
                <a:effectLst/>
                <a:latin typeface="Assistant" pitchFamily="2" charset="-79"/>
                <a:cs typeface="Assistant" pitchFamily="2" charset="-79"/>
              </a:rPr>
              <a:t>Based on these considerations, </a:t>
            </a:r>
            <a:r>
              <a:rPr lang="en-US" dirty="0">
                <a:solidFill>
                  <a:srgbClr val="D1D5DB"/>
                </a:solidFill>
                <a:latin typeface="Assistant" pitchFamily="2" charset="-79"/>
                <a:cs typeface="Assistant" pitchFamily="2" charset="-79"/>
              </a:rPr>
              <a:t>I</a:t>
            </a:r>
            <a:r>
              <a:rPr lang="en-US" b="0" i="0" dirty="0">
                <a:solidFill>
                  <a:srgbClr val="D1D5DB"/>
                </a:solidFill>
                <a:effectLst/>
                <a:latin typeface="Assistant" pitchFamily="2" charset="-79"/>
                <a:cs typeface="Assistant" pitchFamily="2" charset="-79"/>
              </a:rPr>
              <a:t> concluded </a:t>
            </a:r>
            <a:r>
              <a:rPr lang="en-US" b="1" i="0" dirty="0">
                <a:solidFill>
                  <a:srgbClr val="FF0000"/>
                </a:solidFill>
                <a:effectLst/>
                <a:latin typeface="Assistant" pitchFamily="2" charset="-79"/>
                <a:cs typeface="Assistant" pitchFamily="2" charset="-79"/>
              </a:rPr>
              <a:t>that Inception V3 was the optimal choice for my project.</a:t>
            </a:r>
            <a:r>
              <a:rPr lang="en-US" b="1" i="0" dirty="0">
                <a:solidFill>
                  <a:schemeClr val="bg2">
                    <a:lumMod val="75000"/>
                  </a:schemeClr>
                </a:solidFill>
                <a:effectLst/>
                <a:latin typeface="Assistant" pitchFamily="2" charset="-79"/>
                <a:cs typeface="Assistant" pitchFamily="2" charset="-79"/>
              </a:rPr>
              <a:t> </a:t>
            </a:r>
            <a:r>
              <a:rPr lang="en-US" b="0" i="0" dirty="0">
                <a:solidFill>
                  <a:srgbClr val="D1D5DB"/>
                </a:solidFill>
                <a:effectLst/>
                <a:latin typeface="Assistant" pitchFamily="2" charset="-79"/>
                <a:cs typeface="Assistant" pitchFamily="2" charset="-79"/>
              </a:rPr>
              <a:t>Its slightly higher accuracy, computational efficiency, and compatibility with the CIFAR-10 dataset provided a compelling rationale for selecting Inception V3 over </a:t>
            </a:r>
            <a:r>
              <a:rPr lang="en-US" dirty="0">
                <a:solidFill>
                  <a:srgbClr val="D1D5DB"/>
                </a:solidFill>
                <a:latin typeface="Assistant" pitchFamily="2" charset="-79"/>
                <a:cs typeface="Assistant" pitchFamily="2" charset="-79"/>
              </a:rPr>
              <a:t>the other models.</a:t>
            </a:r>
            <a:endParaRPr lang="en-SG" dirty="0">
              <a:latin typeface="Assistant" pitchFamily="2" charset="-79"/>
              <a:cs typeface="Assistant" pitchFamily="2" charset="-79"/>
            </a:endParaRPr>
          </a:p>
        </p:txBody>
      </p:sp>
    </p:spTree>
    <p:extLst>
      <p:ext uri="{BB962C8B-B14F-4D97-AF65-F5344CB8AC3E}">
        <p14:creationId xmlns:p14="http://schemas.microsoft.com/office/powerpoint/2010/main" val="955091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grpSp>
        <p:nvGrpSpPr>
          <p:cNvPr id="563" name="Google Shape;563;p43"/>
          <p:cNvGrpSpPr/>
          <p:nvPr/>
        </p:nvGrpSpPr>
        <p:grpSpPr>
          <a:xfrm>
            <a:off x="713100" y="445098"/>
            <a:ext cx="7706069" cy="4253377"/>
            <a:chOff x="2600575" y="-309327"/>
            <a:chExt cx="7706069" cy="4253377"/>
          </a:xfrm>
        </p:grpSpPr>
        <p:sp>
          <p:nvSpPr>
            <p:cNvPr id="564" name="Google Shape;564;p43"/>
            <p:cNvSpPr/>
            <p:nvPr/>
          </p:nvSpPr>
          <p:spPr>
            <a:xfrm>
              <a:off x="2600575"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10124844" y="-309327"/>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43"/>
          <p:cNvSpPr/>
          <p:nvPr/>
        </p:nvSpPr>
        <p:spPr>
          <a:xfrm>
            <a:off x="1990050" y="3477980"/>
            <a:ext cx="5163900" cy="540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567" name="Google Shape;567;p43"/>
          <p:cNvSpPr/>
          <p:nvPr/>
        </p:nvSpPr>
        <p:spPr>
          <a:xfrm>
            <a:off x="3810300" y="826025"/>
            <a:ext cx="1523400" cy="1523400"/>
          </a:xfrm>
          <a:prstGeom prst="round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txBox="1">
            <a:spLocks noGrp="1"/>
          </p:cNvSpPr>
          <p:nvPr>
            <p:ph type="title"/>
          </p:nvPr>
        </p:nvSpPr>
        <p:spPr>
          <a:xfrm>
            <a:off x="1548384" y="2362825"/>
            <a:ext cx="6022848" cy="101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3700" dirty="0"/>
              <a:t>Android Deployment</a:t>
            </a:r>
          </a:p>
        </p:txBody>
      </p:sp>
      <p:sp>
        <p:nvSpPr>
          <p:cNvPr id="569" name="Google Shape;569;p43"/>
          <p:cNvSpPr txBox="1">
            <a:spLocks noGrp="1"/>
          </p:cNvSpPr>
          <p:nvPr>
            <p:ph type="title" idx="2"/>
          </p:nvPr>
        </p:nvSpPr>
        <p:spPr>
          <a:xfrm>
            <a:off x="3749040" y="1166825"/>
            <a:ext cx="1664207"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570" name="Google Shape;570;p43"/>
          <p:cNvSpPr txBox="1">
            <a:spLocks noGrp="1"/>
          </p:cNvSpPr>
          <p:nvPr>
            <p:ph type="subTitle" idx="1"/>
          </p:nvPr>
        </p:nvSpPr>
        <p:spPr>
          <a:xfrm>
            <a:off x="2811900" y="3532818"/>
            <a:ext cx="3520200" cy="40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t>What I chose for to be the baseline models?</a:t>
            </a:r>
          </a:p>
        </p:txBody>
      </p:sp>
      <p:sp>
        <p:nvSpPr>
          <p:cNvPr id="571" name="Google Shape;571;p43"/>
          <p:cNvSpPr/>
          <p:nvPr/>
        </p:nvSpPr>
        <p:spPr>
          <a:xfrm>
            <a:off x="7866525" y="4065300"/>
            <a:ext cx="564375" cy="63317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43"/>
          <p:cNvGrpSpPr/>
          <p:nvPr/>
        </p:nvGrpSpPr>
        <p:grpSpPr>
          <a:xfrm>
            <a:off x="2813047" y="3694258"/>
            <a:ext cx="3517907" cy="110589"/>
            <a:chOff x="2600575" y="3762250"/>
            <a:chExt cx="5783178" cy="181800"/>
          </a:xfrm>
        </p:grpSpPr>
        <p:sp>
          <p:nvSpPr>
            <p:cNvPr id="573" name="Google Shape;573;p43"/>
            <p:cNvSpPr/>
            <p:nvPr/>
          </p:nvSpPr>
          <p:spPr>
            <a:xfrm>
              <a:off x="2600575"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8201953"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24845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9B245C-F548-0641-D699-3C0DFC8BF874}"/>
              </a:ext>
            </a:extLst>
          </p:cNvPr>
          <p:cNvSpPr>
            <a:spLocks noGrp="1"/>
          </p:cNvSpPr>
          <p:nvPr>
            <p:ph type="title"/>
          </p:nvPr>
        </p:nvSpPr>
        <p:spPr/>
        <p:txBody>
          <a:bodyPr/>
          <a:lstStyle/>
          <a:p>
            <a:r>
              <a:rPr lang="en-SG" sz="3200" dirty="0"/>
              <a:t>Android Deployment</a:t>
            </a:r>
            <a:endParaRPr lang="en-SG" dirty="0"/>
          </a:p>
        </p:txBody>
      </p:sp>
      <p:sp>
        <p:nvSpPr>
          <p:cNvPr id="4" name="Google Shape;497;p40">
            <a:extLst>
              <a:ext uri="{FF2B5EF4-FFF2-40B4-BE49-F238E27FC236}">
                <a16:creationId xmlns:a16="http://schemas.microsoft.com/office/drawing/2014/main" id="{2F7E73E5-B36A-96F1-1317-1D28C523FE38}"/>
              </a:ext>
            </a:extLst>
          </p:cNvPr>
          <p:cNvSpPr/>
          <p:nvPr/>
        </p:nvSpPr>
        <p:spPr>
          <a:xfrm>
            <a:off x="1956688" y="2231648"/>
            <a:ext cx="5435245" cy="690595"/>
          </a:xfrm>
          <a:prstGeom prst="rect">
            <a:avLst/>
          </a:prstGeom>
        </p:spPr>
        <p:txBody>
          <a:bodyPr>
            <a:prstTxWarp prst="textPlain">
              <a:avLst/>
            </a:prstTxWarp>
          </a:bodyPr>
          <a:lstStyle/>
          <a:p>
            <a:pPr lvl="0" algn="ctr"/>
            <a:endParaRPr b="0" i="0" dirty="0">
              <a:ln w="19050" cap="flat" cmpd="sng">
                <a:solidFill>
                  <a:schemeClr val="lt2"/>
                </a:solidFill>
                <a:prstDash val="solid"/>
                <a:round/>
                <a:headEnd type="none" w="sm" len="sm"/>
                <a:tailEnd type="none" w="sm" len="sm"/>
              </a:ln>
              <a:noFill/>
              <a:latin typeface="Orbitron;900"/>
            </a:endParaRPr>
          </a:p>
        </p:txBody>
      </p:sp>
      <p:pic>
        <p:nvPicPr>
          <p:cNvPr id="7" name="Picture 6">
            <a:extLst>
              <a:ext uri="{FF2B5EF4-FFF2-40B4-BE49-F238E27FC236}">
                <a16:creationId xmlns:a16="http://schemas.microsoft.com/office/drawing/2014/main" id="{8107395D-BF4C-8A0F-86E5-89ECC8E303BC}"/>
              </a:ext>
            </a:extLst>
          </p:cNvPr>
          <p:cNvPicPr>
            <a:picLocks noChangeAspect="1"/>
          </p:cNvPicPr>
          <p:nvPr/>
        </p:nvPicPr>
        <p:blipFill>
          <a:blip r:embed="rId2"/>
          <a:stretch>
            <a:fillRect/>
          </a:stretch>
        </p:blipFill>
        <p:spPr>
          <a:xfrm>
            <a:off x="6143669" y="1213291"/>
            <a:ext cx="2296031" cy="3455120"/>
          </a:xfrm>
          <a:prstGeom prst="rect">
            <a:avLst/>
          </a:prstGeom>
        </p:spPr>
      </p:pic>
      <p:pic>
        <p:nvPicPr>
          <p:cNvPr id="9" name="Picture 8">
            <a:extLst>
              <a:ext uri="{FF2B5EF4-FFF2-40B4-BE49-F238E27FC236}">
                <a16:creationId xmlns:a16="http://schemas.microsoft.com/office/drawing/2014/main" id="{54618B1E-1185-63D2-C2C5-9A0313B7DEEE}"/>
              </a:ext>
            </a:extLst>
          </p:cNvPr>
          <p:cNvPicPr>
            <a:picLocks noChangeAspect="1"/>
          </p:cNvPicPr>
          <p:nvPr/>
        </p:nvPicPr>
        <p:blipFill>
          <a:blip r:embed="rId3"/>
          <a:stretch>
            <a:fillRect/>
          </a:stretch>
        </p:blipFill>
        <p:spPr>
          <a:xfrm>
            <a:off x="3437875" y="1213291"/>
            <a:ext cx="2357908" cy="3482508"/>
          </a:xfrm>
          <a:prstGeom prst="rect">
            <a:avLst/>
          </a:prstGeom>
        </p:spPr>
      </p:pic>
      <p:pic>
        <p:nvPicPr>
          <p:cNvPr id="11" name="Picture 10">
            <a:extLst>
              <a:ext uri="{FF2B5EF4-FFF2-40B4-BE49-F238E27FC236}">
                <a16:creationId xmlns:a16="http://schemas.microsoft.com/office/drawing/2014/main" id="{7ECC4F87-726B-FA84-FF6D-BCC0BBF4274A}"/>
              </a:ext>
            </a:extLst>
          </p:cNvPr>
          <p:cNvPicPr>
            <a:picLocks noChangeAspect="1"/>
          </p:cNvPicPr>
          <p:nvPr/>
        </p:nvPicPr>
        <p:blipFill>
          <a:blip r:embed="rId4"/>
          <a:stretch>
            <a:fillRect/>
          </a:stretch>
        </p:blipFill>
        <p:spPr>
          <a:xfrm>
            <a:off x="720000" y="1213291"/>
            <a:ext cx="2291332" cy="3504612"/>
          </a:xfrm>
          <a:prstGeom prst="rect">
            <a:avLst/>
          </a:prstGeom>
        </p:spPr>
      </p:pic>
    </p:spTree>
    <p:extLst>
      <p:ext uri="{BB962C8B-B14F-4D97-AF65-F5344CB8AC3E}">
        <p14:creationId xmlns:p14="http://schemas.microsoft.com/office/powerpoint/2010/main" val="2956278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grpSp>
        <p:nvGrpSpPr>
          <p:cNvPr id="838" name="Google Shape;838;p55"/>
          <p:cNvGrpSpPr/>
          <p:nvPr/>
        </p:nvGrpSpPr>
        <p:grpSpPr>
          <a:xfrm>
            <a:off x="713100" y="445098"/>
            <a:ext cx="7706069" cy="4253377"/>
            <a:chOff x="2600575" y="-309327"/>
            <a:chExt cx="7706069" cy="4253377"/>
          </a:xfrm>
        </p:grpSpPr>
        <p:sp>
          <p:nvSpPr>
            <p:cNvPr id="839" name="Google Shape;839;p55"/>
            <p:cNvSpPr/>
            <p:nvPr/>
          </p:nvSpPr>
          <p:spPr>
            <a:xfrm>
              <a:off x="2600575"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5"/>
            <p:cNvSpPr/>
            <p:nvPr/>
          </p:nvSpPr>
          <p:spPr>
            <a:xfrm>
              <a:off x="10124844" y="-309327"/>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1" name="Google Shape;841;p55"/>
          <p:cNvSpPr/>
          <p:nvPr/>
        </p:nvSpPr>
        <p:spPr>
          <a:xfrm flipH="1">
            <a:off x="1014219" y="2807012"/>
            <a:ext cx="4736173" cy="66588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2"/>
              </a:solidFill>
            </a:endParaRPr>
          </a:p>
        </p:txBody>
      </p:sp>
      <p:sp>
        <p:nvSpPr>
          <p:cNvPr id="842" name="Google Shape;842;p55"/>
          <p:cNvSpPr/>
          <p:nvPr/>
        </p:nvSpPr>
        <p:spPr>
          <a:xfrm flipH="1">
            <a:off x="6071675" y="1469898"/>
            <a:ext cx="2209500" cy="2209500"/>
          </a:xfrm>
          <a:prstGeom prst="round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5"/>
          <p:cNvSpPr txBox="1">
            <a:spLocks noGrp="1"/>
          </p:cNvSpPr>
          <p:nvPr>
            <p:ph type="title"/>
          </p:nvPr>
        </p:nvSpPr>
        <p:spPr>
          <a:xfrm flipH="1">
            <a:off x="838001" y="1754650"/>
            <a:ext cx="4824300" cy="101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Conclusion</a:t>
            </a:r>
            <a:endParaRPr sz="4800" dirty="0"/>
          </a:p>
        </p:txBody>
      </p:sp>
      <p:sp>
        <p:nvSpPr>
          <p:cNvPr id="844" name="Google Shape;844;p55"/>
          <p:cNvSpPr txBox="1">
            <a:spLocks noGrp="1"/>
          </p:cNvSpPr>
          <p:nvPr>
            <p:ph type="title" idx="2"/>
          </p:nvPr>
        </p:nvSpPr>
        <p:spPr>
          <a:xfrm flipH="1">
            <a:off x="6107379" y="1711248"/>
            <a:ext cx="2209500" cy="17268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08</a:t>
            </a:r>
            <a:endParaRPr dirty="0"/>
          </a:p>
        </p:txBody>
      </p:sp>
      <p:sp>
        <p:nvSpPr>
          <p:cNvPr id="845" name="Google Shape;845;p55"/>
          <p:cNvSpPr txBox="1">
            <a:spLocks noGrp="1"/>
          </p:cNvSpPr>
          <p:nvPr>
            <p:ph type="subTitle" idx="1"/>
          </p:nvPr>
        </p:nvSpPr>
        <p:spPr>
          <a:xfrm flipH="1">
            <a:off x="1838065" y="2883248"/>
            <a:ext cx="3088479" cy="5134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t>what went wrong and what you would have done differently if given</a:t>
            </a:r>
          </a:p>
          <a:p>
            <a:pPr marL="0" lvl="0" indent="0" algn="ctr" rtl="0">
              <a:spcBef>
                <a:spcPts val="0"/>
              </a:spcBef>
              <a:spcAft>
                <a:spcPts val="0"/>
              </a:spcAft>
              <a:buNone/>
            </a:pPr>
            <a:r>
              <a:rPr lang="en-US" sz="1100" dirty="0"/>
              <a:t>more time</a:t>
            </a:r>
          </a:p>
        </p:txBody>
      </p:sp>
      <p:sp>
        <p:nvSpPr>
          <p:cNvPr id="846" name="Google Shape;846;p55"/>
          <p:cNvSpPr/>
          <p:nvPr/>
        </p:nvSpPr>
        <p:spPr>
          <a:xfrm>
            <a:off x="7866525" y="4065300"/>
            <a:ext cx="564375" cy="63317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7" name="Google Shape;847;p55"/>
          <p:cNvGrpSpPr/>
          <p:nvPr/>
        </p:nvGrpSpPr>
        <p:grpSpPr>
          <a:xfrm>
            <a:off x="1232011" y="3084657"/>
            <a:ext cx="4298203" cy="110589"/>
            <a:chOff x="2415005" y="3762250"/>
            <a:chExt cx="7065927" cy="181800"/>
          </a:xfrm>
        </p:grpSpPr>
        <p:sp>
          <p:nvSpPr>
            <p:cNvPr id="848" name="Google Shape;848;p55"/>
            <p:cNvSpPr/>
            <p:nvPr/>
          </p:nvSpPr>
          <p:spPr>
            <a:xfrm>
              <a:off x="2415005"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55"/>
            <p:cNvSpPr/>
            <p:nvPr/>
          </p:nvSpPr>
          <p:spPr>
            <a:xfrm>
              <a:off x="9299132"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655646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102CF39-37D4-4FBA-5554-3E95EFF3AB58}"/>
              </a:ext>
            </a:extLst>
          </p:cNvPr>
          <p:cNvSpPr>
            <a:spLocks noGrp="1"/>
          </p:cNvSpPr>
          <p:nvPr>
            <p:ph type="subTitle" idx="1"/>
          </p:nvPr>
        </p:nvSpPr>
        <p:spPr>
          <a:xfrm>
            <a:off x="610550" y="1738700"/>
            <a:ext cx="7922900" cy="2832100"/>
          </a:xfrm>
        </p:spPr>
        <p:txBody>
          <a:bodyPr/>
          <a:lstStyle/>
          <a:p>
            <a:r>
              <a:rPr lang="en-US" sz="1050" b="1" i="0" dirty="0">
                <a:solidFill>
                  <a:srgbClr val="E84987"/>
                </a:solidFill>
                <a:effectLst/>
                <a:latin typeface="Assistant" pitchFamily="2" charset="-79"/>
                <a:cs typeface="Assistant" pitchFamily="2" charset="-79"/>
              </a:rPr>
              <a:t>Model Architecture Exploration</a:t>
            </a:r>
            <a:r>
              <a:rPr lang="en-US" sz="1050" b="0" i="0" dirty="0">
                <a:solidFill>
                  <a:srgbClr val="E84987"/>
                </a:solidFill>
                <a:effectLst/>
                <a:latin typeface="Assistant" pitchFamily="2" charset="-79"/>
                <a:cs typeface="Assistant" pitchFamily="2" charset="-79"/>
              </a:rPr>
              <a:t>: </a:t>
            </a:r>
            <a:r>
              <a:rPr lang="en-US" sz="1050" b="0" i="0" dirty="0">
                <a:solidFill>
                  <a:srgbClr val="D1D5DB"/>
                </a:solidFill>
                <a:effectLst/>
                <a:latin typeface="Assistant" pitchFamily="2" charset="-79"/>
                <a:cs typeface="Assistant" pitchFamily="2" charset="-79"/>
              </a:rPr>
              <a:t>Although I dedicated substantial effort to designing and fine-tuning the model architecture, more time would have allowed me to explore a wider range of architectures. This would have enabled me to experiment with more complex or novel models, potentially improving the overall performance and accuracy of the classification.</a:t>
            </a:r>
          </a:p>
          <a:p>
            <a:pPr marL="139700" indent="0">
              <a:buNone/>
            </a:pPr>
            <a:endParaRPr lang="en-US" sz="1050" b="0" i="0" dirty="0">
              <a:solidFill>
                <a:srgbClr val="D1D5DB"/>
              </a:solidFill>
              <a:effectLst/>
              <a:latin typeface="Assistant" pitchFamily="2" charset="-79"/>
              <a:cs typeface="Assistant" pitchFamily="2" charset="-79"/>
            </a:endParaRPr>
          </a:p>
          <a:p>
            <a:r>
              <a:rPr lang="en-US" sz="1050" b="1" i="0" dirty="0">
                <a:solidFill>
                  <a:srgbClr val="E84987"/>
                </a:solidFill>
                <a:effectLst/>
                <a:latin typeface="Assistant" pitchFamily="2" charset="-79"/>
                <a:cs typeface="Assistant" pitchFamily="2" charset="-79"/>
              </a:rPr>
              <a:t>Ensemble Learning</a:t>
            </a:r>
            <a:r>
              <a:rPr lang="en-US" sz="1050" b="0" i="0" dirty="0">
                <a:solidFill>
                  <a:srgbClr val="E84987"/>
                </a:solidFill>
                <a:effectLst/>
                <a:latin typeface="Assistant" pitchFamily="2" charset="-79"/>
                <a:cs typeface="Assistant" pitchFamily="2" charset="-79"/>
              </a:rPr>
              <a:t>: </a:t>
            </a:r>
            <a:r>
              <a:rPr lang="en-US" sz="1050" b="0" i="0" dirty="0">
                <a:solidFill>
                  <a:srgbClr val="D1D5DB"/>
                </a:solidFill>
                <a:effectLst/>
                <a:latin typeface="Assistant" pitchFamily="2" charset="-79"/>
                <a:cs typeface="Assistant" pitchFamily="2" charset="-79"/>
              </a:rPr>
              <a:t>Given more time, I would have explored the potential of ensemble learning. Building an ensemble of multiple models with different architectures or training variations often leads to enhanced performance and improved robustness. Unfortunately, due to time constraints, I was unable to implement this technique in my project.</a:t>
            </a:r>
          </a:p>
          <a:p>
            <a:pPr marL="139700" indent="0">
              <a:buNone/>
            </a:pPr>
            <a:endParaRPr lang="en-US" sz="1050" b="0" i="0" dirty="0">
              <a:solidFill>
                <a:srgbClr val="D1D5DB"/>
              </a:solidFill>
              <a:effectLst/>
              <a:latin typeface="Assistant" pitchFamily="2" charset="-79"/>
              <a:cs typeface="Assistant" pitchFamily="2" charset="-79"/>
            </a:endParaRPr>
          </a:p>
          <a:p>
            <a:r>
              <a:rPr lang="en-US" sz="1050" b="1" i="0" dirty="0">
                <a:solidFill>
                  <a:srgbClr val="E84987"/>
                </a:solidFill>
                <a:effectLst/>
                <a:latin typeface="Assistant" pitchFamily="2" charset="-79"/>
                <a:cs typeface="Assistant" pitchFamily="2" charset="-79"/>
              </a:rPr>
              <a:t>Hyperparameter Optimization</a:t>
            </a:r>
            <a:r>
              <a:rPr lang="en-US" sz="1050" b="0" i="0" dirty="0">
                <a:solidFill>
                  <a:srgbClr val="E84987"/>
                </a:solidFill>
                <a:effectLst/>
                <a:latin typeface="Assistant" pitchFamily="2" charset="-79"/>
                <a:cs typeface="Assistant" pitchFamily="2" charset="-79"/>
              </a:rPr>
              <a:t>: </a:t>
            </a:r>
            <a:r>
              <a:rPr lang="en-US" sz="1050" b="0" i="0" dirty="0">
                <a:solidFill>
                  <a:srgbClr val="D1D5DB"/>
                </a:solidFill>
                <a:effectLst/>
                <a:latin typeface="Assistant" pitchFamily="2" charset="-79"/>
                <a:cs typeface="Assistant" pitchFamily="2" charset="-79"/>
              </a:rPr>
              <a:t>While I made significant strides in optimizing the model's hyperparameters, further time would have allowed for more exhaustive exploration of hyperparameter configurations. This would have involved conducting systematic searches and leveraging advanced techniques like Bayesian optimization or automated neural architecture search, potentially leading to even better results.</a:t>
            </a:r>
          </a:p>
          <a:p>
            <a:pPr marL="139700" indent="0">
              <a:buNone/>
            </a:pPr>
            <a:endParaRPr lang="en-SG" sz="1050" dirty="0">
              <a:latin typeface="Assistant" pitchFamily="2" charset="-79"/>
              <a:cs typeface="Assistant" pitchFamily="2" charset="-79"/>
            </a:endParaRPr>
          </a:p>
        </p:txBody>
      </p:sp>
      <p:sp>
        <p:nvSpPr>
          <p:cNvPr id="3" name="Title 2">
            <a:extLst>
              <a:ext uri="{FF2B5EF4-FFF2-40B4-BE49-F238E27FC236}">
                <a16:creationId xmlns:a16="http://schemas.microsoft.com/office/drawing/2014/main" id="{4A38F446-052F-B7DE-9811-15FBA088154B}"/>
              </a:ext>
            </a:extLst>
          </p:cNvPr>
          <p:cNvSpPr>
            <a:spLocks noGrp="1"/>
          </p:cNvSpPr>
          <p:nvPr>
            <p:ph type="title"/>
          </p:nvPr>
        </p:nvSpPr>
        <p:spPr/>
        <p:txBody>
          <a:bodyPr/>
          <a:lstStyle/>
          <a:p>
            <a:r>
              <a:rPr lang="en-US" dirty="0"/>
              <a:t>Conclusion of the </a:t>
            </a:r>
            <a:r>
              <a:rPr lang="en-US" dirty="0">
                <a:solidFill>
                  <a:srgbClr val="E84987"/>
                </a:solidFill>
              </a:rPr>
              <a:t>project</a:t>
            </a:r>
            <a:endParaRPr lang="en-SG" dirty="0">
              <a:solidFill>
                <a:srgbClr val="E84987"/>
              </a:solidFill>
            </a:endParaRPr>
          </a:p>
        </p:txBody>
      </p:sp>
      <p:sp>
        <p:nvSpPr>
          <p:cNvPr id="4" name="TextBox 3">
            <a:extLst>
              <a:ext uri="{FF2B5EF4-FFF2-40B4-BE49-F238E27FC236}">
                <a16:creationId xmlns:a16="http://schemas.microsoft.com/office/drawing/2014/main" id="{824B3C60-CA05-1E40-BB38-5464447284C8}"/>
              </a:ext>
            </a:extLst>
          </p:cNvPr>
          <p:cNvSpPr txBox="1"/>
          <p:nvPr/>
        </p:nvSpPr>
        <p:spPr>
          <a:xfrm>
            <a:off x="848450" y="1130300"/>
            <a:ext cx="7412900" cy="1169551"/>
          </a:xfrm>
          <a:prstGeom prst="rect">
            <a:avLst/>
          </a:prstGeom>
          <a:noFill/>
        </p:spPr>
        <p:txBody>
          <a:bodyPr wrap="square" rtlCol="0">
            <a:spAutoFit/>
          </a:bodyPr>
          <a:lstStyle/>
          <a:p>
            <a:pPr algn="l"/>
            <a:r>
              <a:rPr lang="en-US" b="0" i="0" dirty="0">
                <a:solidFill>
                  <a:srgbClr val="D1D5DB"/>
                </a:solidFill>
                <a:effectLst/>
                <a:latin typeface="Assistant" pitchFamily="2" charset="-79"/>
                <a:cs typeface="Assistant" pitchFamily="2" charset="-79"/>
              </a:rPr>
              <a:t>Despite my considerable efforts and belief in the outstanding quality of my image classification project for the CIFAR-10 dataset, there were a few challenges that proved to be daunting. Given more time, here are some aspects I would have approached differently:</a:t>
            </a:r>
          </a:p>
          <a:p>
            <a:br>
              <a:rPr lang="en-US" b="0" i="0" dirty="0">
                <a:solidFill>
                  <a:srgbClr val="D1D5DB"/>
                </a:solidFill>
                <a:effectLst/>
                <a:latin typeface="Assistant" pitchFamily="2" charset="-79"/>
                <a:cs typeface="Assistant" pitchFamily="2" charset="-79"/>
              </a:rPr>
            </a:br>
            <a:endParaRPr lang="en-SG" dirty="0">
              <a:latin typeface="Assistant" pitchFamily="2" charset="-79"/>
              <a:cs typeface="Assistant" pitchFamily="2" charset="-79"/>
            </a:endParaRPr>
          </a:p>
        </p:txBody>
      </p:sp>
      <p:sp>
        <p:nvSpPr>
          <p:cNvPr id="5" name="TextBox 4">
            <a:extLst>
              <a:ext uri="{FF2B5EF4-FFF2-40B4-BE49-F238E27FC236}">
                <a16:creationId xmlns:a16="http://schemas.microsoft.com/office/drawing/2014/main" id="{254B1C5C-F33A-53F1-B194-996174D21C3C}"/>
              </a:ext>
            </a:extLst>
          </p:cNvPr>
          <p:cNvSpPr txBox="1"/>
          <p:nvPr/>
        </p:nvSpPr>
        <p:spPr>
          <a:xfrm>
            <a:off x="848450" y="4171950"/>
            <a:ext cx="7575550" cy="600164"/>
          </a:xfrm>
          <a:prstGeom prst="rect">
            <a:avLst/>
          </a:prstGeom>
          <a:noFill/>
        </p:spPr>
        <p:txBody>
          <a:bodyPr wrap="square" rtlCol="0">
            <a:spAutoFit/>
          </a:bodyPr>
          <a:lstStyle/>
          <a:p>
            <a:pPr algn="l"/>
            <a:r>
              <a:rPr lang="en-US" sz="1100" b="0" i="0" dirty="0">
                <a:solidFill>
                  <a:srgbClr val="D1D5DB"/>
                </a:solidFill>
                <a:effectLst/>
                <a:latin typeface="Söhne"/>
              </a:rPr>
              <a:t>Despite these challenges, I firmly believe that my project </a:t>
            </a:r>
            <a:r>
              <a:rPr lang="en-US" sz="1100" b="1" i="0" dirty="0">
                <a:solidFill>
                  <a:srgbClr val="D1D5DB"/>
                </a:solidFill>
                <a:effectLst/>
                <a:latin typeface="Söhne"/>
              </a:rPr>
              <a:t>demonstrates my dedication, perseverance, and ability to tackle complex image classification tasks</a:t>
            </a:r>
            <a:r>
              <a:rPr lang="en-US" sz="1100" b="0" i="0" dirty="0">
                <a:solidFill>
                  <a:srgbClr val="D1D5DB"/>
                </a:solidFill>
                <a:effectLst/>
                <a:latin typeface="Söhne"/>
              </a:rPr>
              <a:t>. With additional time, I would have tackled these aspects differently to further enhance the model's performance, robustness, and interpretability.</a:t>
            </a:r>
            <a:endParaRPr lang="en-SG" sz="1100" dirty="0">
              <a:latin typeface="Assistant" pitchFamily="2" charset="-79"/>
              <a:cs typeface="Assistant" pitchFamily="2" charset="-79"/>
            </a:endParaRPr>
          </a:p>
        </p:txBody>
      </p:sp>
      <p:pic>
        <p:nvPicPr>
          <p:cNvPr id="9" name="Picture 8" descr="A picture containing clipart, graphics, design, cartoon&#10;&#10;Description automatically generated">
            <a:extLst>
              <a:ext uri="{FF2B5EF4-FFF2-40B4-BE49-F238E27FC236}">
                <a16:creationId xmlns:a16="http://schemas.microsoft.com/office/drawing/2014/main" id="{EB13FF75-A0A2-2243-0F92-1D63545D9417}"/>
              </a:ext>
            </a:extLst>
          </p:cNvPr>
          <p:cNvPicPr>
            <a:picLocks noChangeAspect="1"/>
          </p:cNvPicPr>
          <p:nvPr/>
        </p:nvPicPr>
        <p:blipFill>
          <a:blip r:embed="rId2"/>
          <a:stretch>
            <a:fillRect/>
          </a:stretch>
        </p:blipFill>
        <p:spPr>
          <a:xfrm>
            <a:off x="7436000" y="237375"/>
            <a:ext cx="988000" cy="988000"/>
          </a:xfrm>
          <a:prstGeom prst="rect">
            <a:avLst/>
          </a:prstGeom>
        </p:spPr>
      </p:pic>
    </p:spTree>
    <p:extLst>
      <p:ext uri="{BB962C8B-B14F-4D97-AF65-F5344CB8AC3E}">
        <p14:creationId xmlns:p14="http://schemas.microsoft.com/office/powerpoint/2010/main" val="3480836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39"/>
          <p:cNvSpPr txBox="1">
            <a:spLocks noGrp="1"/>
          </p:cNvSpPr>
          <p:nvPr>
            <p:ph type="title"/>
          </p:nvPr>
        </p:nvSpPr>
        <p:spPr>
          <a:xfrm>
            <a:off x="720000" y="445025"/>
            <a:ext cx="7704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Reference </a:t>
            </a:r>
            <a:r>
              <a:rPr lang="en" sz="3200" dirty="0">
                <a:solidFill>
                  <a:srgbClr val="E84987"/>
                </a:solidFill>
              </a:rPr>
              <a:t>Page</a:t>
            </a:r>
            <a:endParaRPr sz="3200" dirty="0">
              <a:solidFill>
                <a:srgbClr val="E84987"/>
              </a:solidFill>
            </a:endParaRPr>
          </a:p>
        </p:txBody>
      </p:sp>
      <p:sp>
        <p:nvSpPr>
          <p:cNvPr id="3" name="Text Placeholder 2">
            <a:extLst>
              <a:ext uri="{FF2B5EF4-FFF2-40B4-BE49-F238E27FC236}">
                <a16:creationId xmlns:a16="http://schemas.microsoft.com/office/drawing/2014/main" id="{3780558E-8F02-F971-0295-7E61BAC6E464}"/>
              </a:ext>
            </a:extLst>
          </p:cNvPr>
          <p:cNvSpPr>
            <a:spLocks noGrp="1"/>
          </p:cNvSpPr>
          <p:nvPr>
            <p:ph type="body" idx="1"/>
          </p:nvPr>
        </p:nvSpPr>
        <p:spPr/>
        <p:txBody>
          <a:bodyPr/>
          <a:lstStyle/>
          <a:p>
            <a:pPr marL="152400" indent="0">
              <a:buNone/>
            </a:pPr>
            <a:r>
              <a:rPr lang="en-SG" sz="700" dirty="0">
                <a:hlinkClick r:id="rId3"/>
              </a:rPr>
              <a:t>https://www.cs.toronto.edu/~kriz/cifar.html</a:t>
            </a:r>
            <a:endParaRPr lang="en-SG" sz="700" dirty="0"/>
          </a:p>
          <a:p>
            <a:pPr marL="152400" indent="0">
              <a:buNone/>
            </a:pPr>
            <a:endParaRPr lang="en-SG" sz="700" dirty="0"/>
          </a:p>
          <a:p>
            <a:pPr marL="152400" indent="0">
              <a:buNone/>
            </a:pPr>
            <a:r>
              <a:rPr lang="en-SG" sz="700" dirty="0">
                <a:hlinkClick r:id="rId4"/>
              </a:rPr>
              <a:t>https://towardsdatascience.com/baseline-models-your-guide-for-model-building-1ec3aa244b8d#:~:text=Overall%2C%20a%20baseline%20model%20is,is%20always%20the%20baseline%20model</a:t>
            </a:r>
            <a:r>
              <a:rPr lang="en-SG" sz="700" dirty="0"/>
              <a:t>.</a:t>
            </a:r>
          </a:p>
          <a:p>
            <a:pPr marL="152400" indent="0">
              <a:buNone/>
            </a:pPr>
            <a:endParaRPr lang="en-SG" sz="700" dirty="0"/>
          </a:p>
          <a:p>
            <a:pPr marL="152400" indent="0">
              <a:buNone/>
            </a:pPr>
            <a:r>
              <a:rPr lang="en-SG" sz="700" dirty="0">
                <a:hlinkClick r:id="rId5"/>
              </a:rPr>
              <a:t>https://www.geeksforgeeks.org/understanding-googlenet-model-cnn-architecture/</a:t>
            </a:r>
            <a:endParaRPr lang="en-SG" sz="700" dirty="0"/>
          </a:p>
          <a:p>
            <a:pPr marL="152400" indent="0">
              <a:buNone/>
            </a:pPr>
            <a:endParaRPr lang="en-SG" sz="700" dirty="0"/>
          </a:p>
          <a:p>
            <a:pPr marL="152400" indent="0">
              <a:buNone/>
            </a:pPr>
            <a:r>
              <a:rPr lang="en-SG" sz="700" dirty="0">
                <a:hlinkClick r:id="rId6"/>
              </a:rPr>
              <a:t>https://www.analyticsvidhya.com/blog/2021/03/the-architecture-of-lenet-5/#:~:text=What%20is%20Lenet5%3F,handwritten%20and%20machine%2Dprinted%20characters</a:t>
            </a:r>
            <a:r>
              <a:rPr lang="en-SG" sz="700" dirty="0"/>
              <a:t>.</a:t>
            </a:r>
          </a:p>
          <a:p>
            <a:pPr marL="152400" indent="0">
              <a:buNone/>
            </a:pPr>
            <a:endParaRPr lang="en-SG" sz="700" dirty="0"/>
          </a:p>
          <a:p>
            <a:pPr marL="152400" indent="0">
              <a:buNone/>
            </a:pPr>
            <a:r>
              <a:rPr lang="en-SG" sz="700" dirty="0">
                <a:hlinkClick r:id="rId7"/>
              </a:rPr>
              <a:t>https://viso.ai/deep-learning/vgg-very-deep-convolutional-networks/</a:t>
            </a:r>
            <a:endParaRPr lang="en-SG" sz="700" dirty="0"/>
          </a:p>
          <a:p>
            <a:pPr marL="152400" indent="0">
              <a:buNone/>
            </a:pPr>
            <a:endParaRPr lang="en-SG" sz="700" dirty="0"/>
          </a:p>
          <a:p>
            <a:pPr marL="152400" indent="0">
              <a:buNone/>
            </a:pPr>
            <a:r>
              <a:rPr lang="en-SG" sz="700" dirty="0">
                <a:hlinkClick r:id="rId8"/>
              </a:rPr>
              <a:t>https://iq.opengenus.org/inception-v3-model-architecture/</a:t>
            </a:r>
            <a:endParaRPr lang="en-SG" sz="700" dirty="0"/>
          </a:p>
          <a:p>
            <a:pPr marL="152400" indent="0">
              <a:buNone/>
            </a:pPr>
            <a:endParaRPr lang="en-SG" sz="700" dirty="0"/>
          </a:p>
          <a:p>
            <a:pPr marL="152400" indent="0">
              <a:buNone/>
            </a:pPr>
            <a:r>
              <a:rPr lang="en-SG" sz="700" dirty="0">
                <a:hlinkClick r:id="rId9"/>
              </a:rPr>
              <a:t>https://medium.com/@AnasBrital98/inception-v3-cnn-architecture-explained-691cfb7bba08</a:t>
            </a:r>
            <a:endParaRPr lang="en-SG" sz="700" dirty="0"/>
          </a:p>
          <a:p>
            <a:pPr marL="152400" indent="0">
              <a:buNone/>
            </a:pPr>
            <a:endParaRPr lang="en-SG" sz="700" dirty="0"/>
          </a:p>
          <a:p>
            <a:pPr marL="152400" indent="0">
              <a:buNone/>
            </a:pPr>
            <a:r>
              <a:rPr lang="en-SG" sz="700" dirty="0">
                <a:hlinkClick r:id="rId10"/>
              </a:rPr>
              <a:t>https://www.kaggle.com/code/blurredmachine/alexnet-architecture-a-complete-guide</a:t>
            </a:r>
            <a:endParaRPr lang="en-SG" sz="700" dirty="0"/>
          </a:p>
          <a:p>
            <a:pPr marL="152400" indent="0">
              <a:buNone/>
            </a:pPr>
            <a:endParaRPr lang="en-SG" sz="700" dirty="0"/>
          </a:p>
          <a:p>
            <a:pPr marL="152400" indent="0">
              <a:buNone/>
            </a:pPr>
            <a:r>
              <a:rPr lang="en-SG" sz="700" dirty="0">
                <a:hlinkClick r:id="rId11"/>
              </a:rPr>
              <a:t>https://towardsdatascience.com/how-to-choose-the-best-keras-pre-trained-model-for-image-classification-b850ca4428d4</a:t>
            </a:r>
            <a:endParaRPr lang="en-SG" sz="700" dirty="0"/>
          </a:p>
          <a:p>
            <a:pPr marL="152400" indent="0">
              <a:buNone/>
            </a:pPr>
            <a:endParaRPr lang="en-SG" sz="700" dirty="0"/>
          </a:p>
          <a:p>
            <a:pPr marL="152400" indent="0">
              <a:buNone/>
            </a:pPr>
            <a:r>
              <a:rPr lang="en-SG" sz="700" dirty="0">
                <a:hlinkClick r:id="rId12"/>
              </a:rPr>
              <a:t>https://pub.towardsai.net/what-is-the-effect-of-batch-size-on-model-learning-196414284add</a:t>
            </a:r>
            <a:endParaRPr lang="en-SG" sz="700" dirty="0"/>
          </a:p>
          <a:p>
            <a:pPr marL="152400" indent="0">
              <a:buNone/>
            </a:pPr>
            <a:endParaRPr lang="en-SG" sz="700" dirty="0"/>
          </a:p>
          <a:p>
            <a:pPr marL="152400" indent="0">
              <a:buNone/>
            </a:pPr>
            <a:r>
              <a:rPr lang="en-SG" sz="700" dirty="0">
                <a:hlinkClick r:id="rId13"/>
              </a:rPr>
              <a:t>https://towardsdatascience.com/a-guide-to-an-efficient-way-to-build-neural-network-architectures-part-ii-hyper-parameter-42efca01e5d7</a:t>
            </a:r>
            <a:endParaRPr lang="en-SG" sz="700" dirty="0"/>
          </a:p>
          <a:p>
            <a:pPr marL="152400" indent="0">
              <a:buNone/>
            </a:pPr>
            <a:endParaRPr lang="en-SG" sz="700" dirty="0"/>
          </a:p>
          <a:p>
            <a:pPr marL="152400" indent="0">
              <a:buNone/>
            </a:pPr>
            <a:br>
              <a:rPr lang="en-SG" sz="700" dirty="0"/>
            </a:br>
            <a:endParaRPr lang="en-SG" sz="700" dirty="0"/>
          </a:p>
          <a:p>
            <a:pPr marL="152400" indent="0">
              <a:buNone/>
            </a:pPr>
            <a:br>
              <a:rPr lang="en-SG" sz="700" dirty="0"/>
            </a:br>
            <a:endParaRPr lang="en-SG" sz="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grpSp>
        <p:nvGrpSpPr>
          <p:cNvPr id="563" name="Google Shape;563;p43"/>
          <p:cNvGrpSpPr/>
          <p:nvPr/>
        </p:nvGrpSpPr>
        <p:grpSpPr>
          <a:xfrm>
            <a:off x="713100" y="445098"/>
            <a:ext cx="7706069" cy="4253377"/>
            <a:chOff x="2600575" y="-309327"/>
            <a:chExt cx="7706069" cy="4253377"/>
          </a:xfrm>
        </p:grpSpPr>
        <p:sp>
          <p:nvSpPr>
            <p:cNvPr id="564" name="Google Shape;564;p43"/>
            <p:cNvSpPr/>
            <p:nvPr/>
          </p:nvSpPr>
          <p:spPr>
            <a:xfrm>
              <a:off x="2600575"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10124844" y="-309327"/>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43"/>
          <p:cNvSpPr/>
          <p:nvPr/>
        </p:nvSpPr>
        <p:spPr>
          <a:xfrm>
            <a:off x="1990050" y="3477980"/>
            <a:ext cx="5163900" cy="540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567" name="Google Shape;567;p43"/>
          <p:cNvSpPr/>
          <p:nvPr/>
        </p:nvSpPr>
        <p:spPr>
          <a:xfrm>
            <a:off x="3810300" y="826025"/>
            <a:ext cx="1523400" cy="1523400"/>
          </a:xfrm>
          <a:prstGeom prst="round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txBox="1">
            <a:spLocks noGrp="1"/>
          </p:cNvSpPr>
          <p:nvPr>
            <p:ph type="title"/>
          </p:nvPr>
        </p:nvSpPr>
        <p:spPr>
          <a:xfrm>
            <a:off x="2278785" y="2362825"/>
            <a:ext cx="4586400" cy="101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569" name="Google Shape;569;p43"/>
          <p:cNvSpPr txBox="1">
            <a:spLocks noGrp="1"/>
          </p:cNvSpPr>
          <p:nvPr>
            <p:ph type="title" idx="2"/>
          </p:nvPr>
        </p:nvSpPr>
        <p:spPr>
          <a:xfrm>
            <a:off x="3819893" y="1166825"/>
            <a:ext cx="1504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70" name="Google Shape;570;p43"/>
          <p:cNvSpPr txBox="1">
            <a:spLocks noGrp="1"/>
          </p:cNvSpPr>
          <p:nvPr>
            <p:ph type="subTitle" idx="1"/>
          </p:nvPr>
        </p:nvSpPr>
        <p:spPr>
          <a:xfrm>
            <a:off x="2811900" y="3532818"/>
            <a:ext cx="3520200" cy="40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 is Cifar-10 Dataset and its use case?</a:t>
            </a:r>
            <a:endParaRPr dirty="0"/>
          </a:p>
        </p:txBody>
      </p:sp>
      <p:sp>
        <p:nvSpPr>
          <p:cNvPr id="571" name="Google Shape;571;p43"/>
          <p:cNvSpPr/>
          <p:nvPr/>
        </p:nvSpPr>
        <p:spPr>
          <a:xfrm>
            <a:off x="7866525" y="4065300"/>
            <a:ext cx="564375" cy="63317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43"/>
          <p:cNvGrpSpPr/>
          <p:nvPr/>
        </p:nvGrpSpPr>
        <p:grpSpPr>
          <a:xfrm>
            <a:off x="2813047" y="3694258"/>
            <a:ext cx="3517907" cy="110589"/>
            <a:chOff x="2600575" y="3762250"/>
            <a:chExt cx="5783178" cy="181800"/>
          </a:xfrm>
        </p:grpSpPr>
        <p:sp>
          <p:nvSpPr>
            <p:cNvPr id="573" name="Google Shape;573;p43"/>
            <p:cNvSpPr/>
            <p:nvPr/>
          </p:nvSpPr>
          <p:spPr>
            <a:xfrm>
              <a:off x="2600575"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8201953"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2"/>
          <p:cNvSpPr/>
          <p:nvPr/>
        </p:nvSpPr>
        <p:spPr>
          <a:xfrm>
            <a:off x="5863397" y="1261623"/>
            <a:ext cx="2500314" cy="1668527"/>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2" name="Google Shape;552;p42"/>
          <p:cNvSpPr txBox="1">
            <a:spLocks noGrp="1"/>
          </p:cNvSpPr>
          <p:nvPr>
            <p:ph type="title"/>
          </p:nvPr>
        </p:nvSpPr>
        <p:spPr>
          <a:xfrm>
            <a:off x="907328" y="502925"/>
            <a:ext cx="6503110" cy="65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chemeClr val="lt2"/>
                </a:solidFill>
              </a:rPr>
              <a:t>What is </a:t>
            </a:r>
            <a:r>
              <a:rPr lang="en" sz="2800" dirty="0">
                <a:solidFill>
                  <a:srgbClr val="E84987"/>
                </a:solidFill>
              </a:rPr>
              <a:t>Cifar10</a:t>
            </a:r>
            <a:r>
              <a:rPr lang="en" sz="2800" dirty="0">
                <a:solidFill>
                  <a:schemeClr val="lt2"/>
                </a:solidFill>
              </a:rPr>
              <a:t> and </a:t>
            </a:r>
            <a:r>
              <a:rPr lang="en" sz="2800" dirty="0">
                <a:solidFill>
                  <a:srgbClr val="E84987"/>
                </a:solidFill>
              </a:rPr>
              <a:t>Use Case</a:t>
            </a:r>
            <a:r>
              <a:rPr lang="en" sz="2800" dirty="0">
                <a:solidFill>
                  <a:schemeClr val="lt2"/>
                </a:solidFill>
              </a:rPr>
              <a:t>?</a:t>
            </a:r>
            <a:endParaRPr sz="2800" dirty="0">
              <a:solidFill>
                <a:schemeClr val="dk2"/>
              </a:solidFill>
            </a:endParaRPr>
          </a:p>
        </p:txBody>
      </p:sp>
      <p:sp>
        <p:nvSpPr>
          <p:cNvPr id="555" name="Google Shape;555;p42"/>
          <p:cNvSpPr/>
          <p:nvPr/>
        </p:nvSpPr>
        <p:spPr>
          <a:xfrm>
            <a:off x="7499950" y="1902875"/>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p:cNvSpPr/>
          <p:nvPr/>
        </p:nvSpPr>
        <p:spPr>
          <a:xfrm>
            <a:off x="7499950" y="564425"/>
            <a:ext cx="267600" cy="267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7946575" y="564425"/>
            <a:ext cx="267600" cy="267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53;p42">
            <a:extLst>
              <a:ext uri="{FF2B5EF4-FFF2-40B4-BE49-F238E27FC236}">
                <a16:creationId xmlns:a16="http://schemas.microsoft.com/office/drawing/2014/main" id="{DD542B7B-1385-A12D-BD00-57C176A67837}"/>
              </a:ext>
            </a:extLst>
          </p:cNvPr>
          <p:cNvSpPr txBox="1">
            <a:spLocks/>
          </p:cNvSpPr>
          <p:nvPr/>
        </p:nvSpPr>
        <p:spPr>
          <a:xfrm>
            <a:off x="896206" y="1560317"/>
            <a:ext cx="4899087" cy="9731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139700" indent="0" algn="l"/>
            <a:r>
              <a:rPr lang="en-US" sz="1400" b="0" i="0" dirty="0">
                <a:solidFill>
                  <a:schemeClr val="tx2"/>
                </a:solidFill>
                <a:effectLst/>
                <a:latin typeface="Assistant" pitchFamily="2" charset="-79"/>
                <a:cs typeface="Assistant" pitchFamily="2" charset="-79"/>
              </a:rPr>
              <a:t>CIFAR-10 dataset:</a:t>
            </a:r>
          </a:p>
          <a:p>
            <a:pPr algn="l">
              <a:buFont typeface="Arial" panose="020B0604020202020204" pitchFamily="34" charset="0"/>
              <a:buChar char="•"/>
            </a:pPr>
            <a:r>
              <a:rPr lang="en-US" sz="1400" b="0" i="0" dirty="0">
                <a:solidFill>
                  <a:srgbClr val="D1D5DB"/>
                </a:solidFill>
                <a:effectLst/>
                <a:latin typeface="Assistant" pitchFamily="2" charset="-79"/>
                <a:cs typeface="Assistant" pitchFamily="2" charset="-79"/>
              </a:rPr>
              <a:t>Consists of 60,000 color images.</a:t>
            </a:r>
          </a:p>
          <a:p>
            <a:pPr algn="l">
              <a:buFont typeface="Arial" panose="020B0604020202020204" pitchFamily="34" charset="0"/>
              <a:buChar char="•"/>
            </a:pPr>
            <a:r>
              <a:rPr lang="en-US" sz="1400" b="0" i="0" dirty="0">
                <a:solidFill>
                  <a:srgbClr val="D1D5DB"/>
                </a:solidFill>
                <a:effectLst/>
                <a:latin typeface="Assistant" pitchFamily="2" charset="-79"/>
                <a:cs typeface="Assistant" pitchFamily="2" charset="-79"/>
              </a:rPr>
              <a:t>Images are 32x32 pixels in size.</a:t>
            </a:r>
          </a:p>
          <a:p>
            <a:pPr algn="l">
              <a:buFont typeface="Arial" panose="020B0604020202020204" pitchFamily="34" charset="0"/>
              <a:buChar char="•"/>
            </a:pPr>
            <a:r>
              <a:rPr lang="en-US" sz="1400" b="0" i="0" dirty="0">
                <a:solidFill>
                  <a:srgbClr val="D1D5DB"/>
                </a:solidFill>
                <a:effectLst/>
                <a:latin typeface="Assistant" pitchFamily="2" charset="-79"/>
                <a:cs typeface="Assistant" pitchFamily="2" charset="-79"/>
              </a:rPr>
              <a:t>Categorized into 10 distinct classes.</a:t>
            </a:r>
          </a:p>
          <a:p>
            <a:pPr algn="l">
              <a:buFont typeface="Arial" panose="020B0604020202020204" pitchFamily="34" charset="0"/>
              <a:buChar char="•"/>
            </a:pPr>
            <a:r>
              <a:rPr lang="en-US" sz="1400" b="0" i="0" dirty="0">
                <a:solidFill>
                  <a:srgbClr val="D1D5DB"/>
                </a:solidFill>
                <a:effectLst/>
                <a:latin typeface="Assistant" pitchFamily="2" charset="-79"/>
                <a:cs typeface="Assistant" pitchFamily="2" charset="-79"/>
              </a:rPr>
              <a:t>Each class has 6,000 images.</a:t>
            </a:r>
          </a:p>
          <a:p>
            <a:pPr algn="l">
              <a:buFont typeface="Arial" panose="020B0604020202020204" pitchFamily="34" charset="0"/>
              <a:buChar char="•"/>
            </a:pPr>
            <a:r>
              <a:rPr lang="en-US" sz="1400" b="0" i="0" dirty="0">
                <a:solidFill>
                  <a:srgbClr val="D1D5DB"/>
                </a:solidFill>
                <a:effectLst/>
                <a:latin typeface="Assistant" pitchFamily="2" charset="-79"/>
                <a:cs typeface="Assistant" pitchFamily="2" charset="-79"/>
              </a:rPr>
              <a:t>Represents everyday objects and animals.</a:t>
            </a:r>
          </a:p>
          <a:p>
            <a:pPr algn="l">
              <a:buFont typeface="Arial" panose="020B0604020202020204" pitchFamily="34" charset="0"/>
              <a:buChar char="•"/>
            </a:pPr>
            <a:r>
              <a:rPr lang="en-US" sz="1400" b="0" i="0" dirty="0">
                <a:solidFill>
                  <a:srgbClr val="D1D5DB"/>
                </a:solidFill>
                <a:effectLst/>
                <a:latin typeface="Assistant" pitchFamily="2" charset="-79"/>
                <a:cs typeface="Assistant" pitchFamily="2" charset="-79"/>
              </a:rPr>
              <a:t>Classes include airplanes, automobiles, birds, cats, deer, dogs, frogs, horses, ships, and trucks.</a:t>
            </a:r>
          </a:p>
        </p:txBody>
      </p:sp>
      <p:sp>
        <p:nvSpPr>
          <p:cNvPr id="8" name="Google Shape;553;p42">
            <a:extLst>
              <a:ext uri="{FF2B5EF4-FFF2-40B4-BE49-F238E27FC236}">
                <a16:creationId xmlns:a16="http://schemas.microsoft.com/office/drawing/2014/main" id="{7C962E25-F0F8-C837-B624-B2E230C08891}"/>
              </a:ext>
            </a:extLst>
          </p:cNvPr>
          <p:cNvSpPr txBox="1">
            <a:spLocks/>
          </p:cNvSpPr>
          <p:nvPr/>
        </p:nvSpPr>
        <p:spPr>
          <a:xfrm>
            <a:off x="6117334" y="2894454"/>
            <a:ext cx="1992438" cy="7683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139700" indent="0" algn="l"/>
            <a:r>
              <a:rPr lang="en-US" sz="900" b="0" i="0" dirty="0">
                <a:solidFill>
                  <a:srgbClr val="D1D5DB"/>
                </a:solidFill>
                <a:effectLst/>
                <a:latin typeface="Assistant" pitchFamily="2" charset="-79"/>
                <a:cs typeface="Assistant" pitchFamily="2" charset="-79"/>
              </a:rPr>
              <a:t>Dataset split</a:t>
            </a:r>
          </a:p>
          <a:p>
            <a:pPr algn="l">
              <a:buFont typeface="Arial" panose="020B0604020202020204" pitchFamily="34" charset="0"/>
              <a:buChar char="•"/>
            </a:pPr>
            <a:r>
              <a:rPr lang="en-US" sz="900" b="0" i="0" dirty="0">
                <a:solidFill>
                  <a:srgbClr val="D1D5DB"/>
                </a:solidFill>
                <a:effectLst/>
                <a:latin typeface="Assistant" pitchFamily="2" charset="-79"/>
                <a:cs typeface="Assistant" pitchFamily="2" charset="-79"/>
              </a:rPr>
              <a:t>Training set: </a:t>
            </a:r>
            <a:r>
              <a:rPr lang="en-US" sz="900" b="1" i="0" dirty="0">
                <a:solidFill>
                  <a:srgbClr val="D1D5DB"/>
                </a:solidFill>
                <a:effectLst/>
                <a:latin typeface="Assistant" pitchFamily="2" charset="-79"/>
                <a:cs typeface="Assistant" pitchFamily="2" charset="-79"/>
              </a:rPr>
              <a:t>50,000</a:t>
            </a:r>
            <a:r>
              <a:rPr lang="en-US" sz="900" b="0" i="0" dirty="0">
                <a:solidFill>
                  <a:srgbClr val="D1D5DB"/>
                </a:solidFill>
                <a:effectLst/>
                <a:latin typeface="Assistant" pitchFamily="2" charset="-79"/>
                <a:cs typeface="Assistant" pitchFamily="2" charset="-79"/>
              </a:rPr>
              <a:t> images.</a:t>
            </a:r>
          </a:p>
          <a:p>
            <a:pPr algn="l">
              <a:buFont typeface="Arial" panose="020B0604020202020204" pitchFamily="34" charset="0"/>
              <a:buChar char="•"/>
            </a:pPr>
            <a:r>
              <a:rPr lang="en-US" sz="900" b="0" i="0" dirty="0">
                <a:solidFill>
                  <a:srgbClr val="D1D5DB"/>
                </a:solidFill>
                <a:effectLst/>
                <a:latin typeface="Assistant" pitchFamily="2" charset="-79"/>
                <a:cs typeface="Assistant" pitchFamily="2" charset="-79"/>
              </a:rPr>
              <a:t>Test set: </a:t>
            </a:r>
            <a:r>
              <a:rPr lang="en-US" sz="900" b="1" i="0" dirty="0">
                <a:solidFill>
                  <a:srgbClr val="D1D5DB"/>
                </a:solidFill>
                <a:effectLst/>
                <a:latin typeface="Assistant" pitchFamily="2" charset="-79"/>
                <a:cs typeface="Assistant" pitchFamily="2" charset="-79"/>
              </a:rPr>
              <a:t>10,000</a:t>
            </a:r>
            <a:r>
              <a:rPr lang="en-US" sz="900" b="0" i="0" dirty="0">
                <a:solidFill>
                  <a:srgbClr val="D1D5DB"/>
                </a:solidFill>
                <a:effectLst/>
                <a:latin typeface="Assistant" pitchFamily="2" charset="-79"/>
                <a:cs typeface="Assistant" pitchFamily="2" charset="-79"/>
              </a:rPr>
              <a:t> images.</a:t>
            </a:r>
          </a:p>
          <a:p>
            <a:pPr marL="139700" indent="0" algn="l"/>
            <a:r>
              <a:rPr lang="en-US" sz="600" b="0" i="0" dirty="0">
                <a:solidFill>
                  <a:srgbClr val="D1D5DB"/>
                </a:solidFill>
                <a:effectLst/>
                <a:latin typeface="Assistant" pitchFamily="2" charset="-79"/>
                <a:cs typeface="Assistant" pitchFamily="2" charset="-79"/>
              </a:rPr>
              <a:t>Allows accurate evaluation of models on unseen data.</a:t>
            </a:r>
          </a:p>
        </p:txBody>
      </p:sp>
      <p:pic>
        <p:nvPicPr>
          <p:cNvPr id="5" name="Picture 4" descr="A collage of images of animals and vehicles&#10;&#10;Description automatically generated with low confidence">
            <a:extLst>
              <a:ext uri="{FF2B5EF4-FFF2-40B4-BE49-F238E27FC236}">
                <a16:creationId xmlns:a16="http://schemas.microsoft.com/office/drawing/2014/main" id="{B8406191-8A6B-A5A2-E643-34314257F826}"/>
              </a:ext>
            </a:extLst>
          </p:cNvPr>
          <p:cNvPicPr>
            <a:picLocks noChangeAspect="1"/>
          </p:cNvPicPr>
          <p:nvPr/>
        </p:nvPicPr>
        <p:blipFill>
          <a:blip r:embed="rId3"/>
          <a:stretch>
            <a:fillRect/>
          </a:stretch>
        </p:blipFill>
        <p:spPr>
          <a:xfrm>
            <a:off x="5999605" y="1447898"/>
            <a:ext cx="2227897" cy="1295976"/>
          </a:xfrm>
          <a:prstGeom prst="rect">
            <a:avLst/>
          </a:prstGeom>
        </p:spPr>
      </p:pic>
      <p:sp>
        <p:nvSpPr>
          <p:cNvPr id="9" name="Google Shape;553;p42">
            <a:extLst>
              <a:ext uri="{FF2B5EF4-FFF2-40B4-BE49-F238E27FC236}">
                <a16:creationId xmlns:a16="http://schemas.microsoft.com/office/drawing/2014/main" id="{2E678A3B-54A9-F8EB-788E-3E8BCE73BF37}"/>
              </a:ext>
            </a:extLst>
          </p:cNvPr>
          <p:cNvSpPr txBox="1">
            <a:spLocks/>
          </p:cNvSpPr>
          <p:nvPr/>
        </p:nvSpPr>
        <p:spPr>
          <a:xfrm>
            <a:off x="925795" y="2787519"/>
            <a:ext cx="5022373" cy="8995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US" sz="1050" b="0" i="0" dirty="0">
                <a:solidFill>
                  <a:srgbClr val="D1D5DB"/>
                </a:solidFill>
                <a:effectLst/>
                <a:latin typeface="Assistant" pitchFamily="2" charset="-79"/>
                <a:cs typeface="Assistant" pitchFamily="2" charset="-79"/>
              </a:rPr>
              <a:t>Widely used benchmark dataset in </a:t>
            </a:r>
            <a:r>
              <a:rPr lang="en-US" sz="1050" b="0" i="0" u="sng" dirty="0">
                <a:solidFill>
                  <a:srgbClr val="FF0000"/>
                </a:solidFill>
                <a:effectLst/>
                <a:latin typeface="Assistant" pitchFamily="2" charset="-79"/>
                <a:cs typeface="Assistant" pitchFamily="2" charset="-79"/>
              </a:rPr>
              <a:t>computer vision and machine learning </a:t>
            </a:r>
            <a:r>
              <a:rPr lang="en-US" sz="1050" b="0" i="0" dirty="0">
                <a:solidFill>
                  <a:srgbClr val="D1D5DB"/>
                </a:solidFill>
                <a:effectLst/>
                <a:latin typeface="Assistant" pitchFamily="2" charset="-79"/>
                <a:cs typeface="Assistant" pitchFamily="2" charset="-79"/>
              </a:rPr>
              <a:t>&amp; can be used to evaluate the performance of different machine learning algorithms and techniques.</a:t>
            </a:r>
            <a:endParaRPr lang="en" sz="1000" dirty="0">
              <a:solidFill>
                <a:schemeClr val="tx1"/>
              </a:solidFill>
              <a:latin typeface="Assistant" pitchFamily="2" charset="-79"/>
              <a:cs typeface="Assistant" pitchFamily="2" charset="-79"/>
            </a:endParaRPr>
          </a:p>
        </p:txBody>
      </p:sp>
      <p:sp>
        <p:nvSpPr>
          <p:cNvPr id="10" name="Google Shape;553;p42">
            <a:extLst>
              <a:ext uri="{FF2B5EF4-FFF2-40B4-BE49-F238E27FC236}">
                <a16:creationId xmlns:a16="http://schemas.microsoft.com/office/drawing/2014/main" id="{B575D92F-8D0B-95A0-AEE9-7C1E60EB495D}"/>
              </a:ext>
            </a:extLst>
          </p:cNvPr>
          <p:cNvSpPr txBox="1">
            <a:spLocks/>
          </p:cNvSpPr>
          <p:nvPr/>
        </p:nvSpPr>
        <p:spPr>
          <a:xfrm>
            <a:off x="1034229" y="3662845"/>
            <a:ext cx="6242872" cy="11348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139700" indent="0" algn="l"/>
            <a:r>
              <a:rPr lang="en-US" sz="1050" b="0" i="0" dirty="0">
                <a:solidFill>
                  <a:schemeClr val="tx2"/>
                </a:solidFill>
                <a:effectLst/>
                <a:latin typeface="Assistant" pitchFamily="2" charset="-79"/>
                <a:cs typeface="Assistant" pitchFamily="2" charset="-79"/>
              </a:rPr>
              <a:t>Use Cases:</a:t>
            </a:r>
          </a:p>
          <a:p>
            <a:pPr marL="139700" indent="0" algn="l"/>
            <a:r>
              <a:rPr lang="en-US" sz="1000" b="1" i="0" dirty="0">
                <a:solidFill>
                  <a:srgbClr val="D1D5DB"/>
                </a:solidFill>
                <a:effectLst/>
                <a:latin typeface="Söhne"/>
              </a:rPr>
              <a:t>Algorithm Evaluation and Comparison:</a:t>
            </a:r>
            <a:r>
              <a:rPr lang="en-US" sz="1000" b="0" i="0" dirty="0">
                <a:solidFill>
                  <a:srgbClr val="D1D5DB"/>
                </a:solidFill>
                <a:effectLst/>
                <a:latin typeface="Söhne"/>
              </a:rPr>
              <a:t> Facilitates fair performance assessment and comparisons in image classification.</a:t>
            </a:r>
          </a:p>
          <a:p>
            <a:pPr marL="139700" indent="0" algn="l"/>
            <a:r>
              <a:rPr lang="en-US" sz="1000" b="1" i="0" dirty="0">
                <a:solidFill>
                  <a:srgbClr val="D1D5DB"/>
                </a:solidFill>
                <a:effectLst/>
                <a:latin typeface="Söhne"/>
              </a:rPr>
              <a:t>Education and Research: </a:t>
            </a:r>
            <a:r>
              <a:rPr lang="en-US" sz="1000" b="0" i="0" dirty="0">
                <a:solidFill>
                  <a:srgbClr val="D1D5DB"/>
                </a:solidFill>
                <a:effectLst/>
                <a:latin typeface="Söhne"/>
              </a:rPr>
              <a:t>Supports university-level education and research in computer vision.</a:t>
            </a:r>
          </a:p>
          <a:p>
            <a:pPr marL="139700" indent="0" algn="l"/>
            <a:r>
              <a:rPr lang="en-US" sz="1000" b="0" i="0" dirty="0">
                <a:solidFill>
                  <a:srgbClr val="D1D5DB"/>
                </a:solidFill>
                <a:effectLst/>
                <a:latin typeface="Söhne"/>
              </a:rPr>
              <a:t>Transfer Learning and Pre-training: Enables faster model development </a:t>
            </a:r>
          </a:p>
          <a:p>
            <a:pPr marL="139700" indent="0" algn="l"/>
            <a:r>
              <a:rPr lang="en-US" sz="1000" b="1" i="0" dirty="0">
                <a:solidFill>
                  <a:srgbClr val="D1D5DB"/>
                </a:solidFill>
                <a:effectLst/>
                <a:latin typeface="Söhne"/>
              </a:rPr>
              <a:t>Transfer Learning and Pre-training: </a:t>
            </a:r>
            <a:r>
              <a:rPr lang="en-US" sz="1000" b="0" i="0" dirty="0">
                <a:solidFill>
                  <a:srgbClr val="D1D5DB"/>
                </a:solidFill>
                <a:effectLst/>
                <a:latin typeface="Söhne"/>
              </a:rPr>
              <a:t>Enables faster model development and fine-tuning for specific tasks.</a:t>
            </a:r>
          </a:p>
          <a:p>
            <a:pPr marL="139700" indent="0" algn="l"/>
            <a:r>
              <a:rPr lang="en-US" sz="1000" b="0" i="0" dirty="0">
                <a:solidFill>
                  <a:srgbClr val="D1D5DB"/>
                </a:solidFill>
                <a:effectLst/>
                <a:latin typeface="Söhne"/>
              </a:rPr>
              <a:t>fine-tuning for specific tasks.</a:t>
            </a:r>
          </a:p>
        </p:txBody>
      </p:sp>
    </p:spTree>
    <p:extLst>
      <p:ext uri="{BB962C8B-B14F-4D97-AF65-F5344CB8AC3E}">
        <p14:creationId xmlns:p14="http://schemas.microsoft.com/office/powerpoint/2010/main" val="289715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50"/>
          <p:cNvSpPr/>
          <p:nvPr/>
        </p:nvSpPr>
        <p:spPr>
          <a:xfrm>
            <a:off x="3844502" y="3139952"/>
            <a:ext cx="4106100" cy="540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2"/>
              </a:solidFill>
            </a:endParaRPr>
          </a:p>
        </p:txBody>
      </p:sp>
      <p:sp>
        <p:nvSpPr>
          <p:cNvPr id="679" name="Google Shape;679;p50"/>
          <p:cNvSpPr/>
          <p:nvPr/>
        </p:nvSpPr>
        <p:spPr>
          <a:xfrm>
            <a:off x="830823" y="1469898"/>
            <a:ext cx="2209500" cy="2209500"/>
          </a:xfrm>
          <a:prstGeom prst="round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0"/>
          <p:cNvSpPr txBox="1">
            <a:spLocks noGrp="1"/>
          </p:cNvSpPr>
          <p:nvPr>
            <p:ph type="title"/>
          </p:nvPr>
        </p:nvSpPr>
        <p:spPr>
          <a:xfrm>
            <a:off x="3485402" y="1754650"/>
            <a:ext cx="4824300" cy="101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Pre-Processing</a:t>
            </a:r>
            <a:endParaRPr dirty="0"/>
          </a:p>
        </p:txBody>
      </p:sp>
      <p:sp>
        <p:nvSpPr>
          <p:cNvPr id="681" name="Google Shape;681;p50"/>
          <p:cNvSpPr txBox="1">
            <a:spLocks noGrp="1"/>
          </p:cNvSpPr>
          <p:nvPr>
            <p:ph type="title" idx="2"/>
          </p:nvPr>
        </p:nvSpPr>
        <p:spPr>
          <a:xfrm>
            <a:off x="830823" y="1711248"/>
            <a:ext cx="2209500" cy="17268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02</a:t>
            </a:r>
            <a:endParaRPr/>
          </a:p>
        </p:txBody>
      </p:sp>
      <p:sp>
        <p:nvSpPr>
          <p:cNvPr id="682" name="Google Shape;682;p50"/>
          <p:cNvSpPr txBox="1">
            <a:spLocks noGrp="1"/>
          </p:cNvSpPr>
          <p:nvPr>
            <p:ph type="subTitle" idx="1"/>
          </p:nvPr>
        </p:nvSpPr>
        <p:spPr>
          <a:xfrm>
            <a:off x="4137452" y="3183471"/>
            <a:ext cx="3520200" cy="40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t>Steps to explore the</a:t>
            </a:r>
          </a:p>
          <a:p>
            <a:pPr marL="0" lvl="0" indent="0" algn="ctr" rtl="0">
              <a:spcBef>
                <a:spcPts val="0"/>
              </a:spcBef>
              <a:spcAft>
                <a:spcPts val="0"/>
              </a:spcAft>
              <a:buNone/>
            </a:pPr>
            <a:r>
              <a:rPr lang="en-US" sz="1400" dirty="0"/>
              <a:t>datasets and the pre-processing of data</a:t>
            </a:r>
          </a:p>
        </p:txBody>
      </p:sp>
      <p:sp>
        <p:nvSpPr>
          <p:cNvPr id="683" name="Google Shape;683;p50"/>
          <p:cNvSpPr/>
          <p:nvPr/>
        </p:nvSpPr>
        <p:spPr>
          <a:xfrm>
            <a:off x="7866525" y="4065300"/>
            <a:ext cx="564375" cy="63317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4" name="Google Shape;684;p50"/>
          <p:cNvGrpSpPr/>
          <p:nvPr/>
        </p:nvGrpSpPr>
        <p:grpSpPr>
          <a:xfrm>
            <a:off x="713100" y="445025"/>
            <a:ext cx="7717800" cy="4250650"/>
            <a:chOff x="713100" y="445025"/>
            <a:chExt cx="7717800" cy="4250650"/>
          </a:xfrm>
        </p:grpSpPr>
        <p:sp>
          <p:nvSpPr>
            <p:cNvPr id="685" name="Google Shape;685;p50"/>
            <p:cNvSpPr/>
            <p:nvPr/>
          </p:nvSpPr>
          <p:spPr>
            <a:xfrm>
              <a:off x="713100" y="4587675"/>
              <a:ext cx="108000" cy="10800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0"/>
            <p:cNvSpPr/>
            <p:nvPr/>
          </p:nvSpPr>
          <p:spPr>
            <a:xfrm>
              <a:off x="8322900" y="445025"/>
              <a:ext cx="108000" cy="10800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50"/>
          <p:cNvGrpSpPr/>
          <p:nvPr/>
        </p:nvGrpSpPr>
        <p:grpSpPr>
          <a:xfrm>
            <a:off x="4138598" y="3084658"/>
            <a:ext cx="3517907" cy="110589"/>
            <a:chOff x="2600575" y="3762250"/>
            <a:chExt cx="5783178" cy="181800"/>
          </a:xfrm>
        </p:grpSpPr>
        <p:sp>
          <p:nvSpPr>
            <p:cNvPr id="688" name="Google Shape;688;p50"/>
            <p:cNvSpPr/>
            <p:nvPr/>
          </p:nvSpPr>
          <p:spPr>
            <a:xfrm>
              <a:off x="2600575"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p:cNvSpPr/>
            <p:nvPr/>
          </p:nvSpPr>
          <p:spPr>
            <a:xfrm>
              <a:off x="8201953"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2"/>
          <p:cNvSpPr/>
          <p:nvPr/>
        </p:nvSpPr>
        <p:spPr>
          <a:xfrm>
            <a:off x="7060031" y="1326587"/>
            <a:ext cx="1147437" cy="1147437"/>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2" name="Google Shape;552;p42"/>
          <p:cNvSpPr txBox="1">
            <a:spLocks noGrp="1"/>
          </p:cNvSpPr>
          <p:nvPr>
            <p:ph type="title"/>
          </p:nvPr>
        </p:nvSpPr>
        <p:spPr>
          <a:xfrm>
            <a:off x="817816" y="247023"/>
            <a:ext cx="6503110" cy="65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solidFill>
                  <a:schemeClr val="lt2"/>
                </a:solidFill>
              </a:rPr>
              <a:t>Data </a:t>
            </a:r>
            <a:r>
              <a:rPr lang="en" sz="3200" dirty="0">
                <a:solidFill>
                  <a:schemeClr val="bg2"/>
                </a:solidFill>
              </a:rPr>
              <a:t>Pre-processing</a:t>
            </a:r>
            <a:r>
              <a:rPr lang="en" sz="3200" dirty="0">
                <a:solidFill>
                  <a:schemeClr val="lt2"/>
                </a:solidFill>
              </a:rPr>
              <a:t> Steps</a:t>
            </a:r>
            <a:endParaRPr sz="3200" dirty="0">
              <a:solidFill>
                <a:schemeClr val="dk2"/>
              </a:solidFill>
            </a:endParaRPr>
          </a:p>
        </p:txBody>
      </p:sp>
      <p:sp>
        <p:nvSpPr>
          <p:cNvPr id="555" name="Google Shape;555;p42"/>
          <p:cNvSpPr/>
          <p:nvPr/>
        </p:nvSpPr>
        <p:spPr>
          <a:xfrm>
            <a:off x="7499950" y="1902875"/>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p:cNvSpPr/>
          <p:nvPr/>
        </p:nvSpPr>
        <p:spPr>
          <a:xfrm>
            <a:off x="7499950" y="564425"/>
            <a:ext cx="267600" cy="267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7946575" y="564425"/>
            <a:ext cx="267600" cy="267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553;p42">
            <a:extLst>
              <a:ext uri="{FF2B5EF4-FFF2-40B4-BE49-F238E27FC236}">
                <a16:creationId xmlns:a16="http://schemas.microsoft.com/office/drawing/2014/main" id="{198FBB74-184D-0B45-63C7-6991CB078557}"/>
              </a:ext>
            </a:extLst>
          </p:cNvPr>
          <p:cNvSpPr txBox="1">
            <a:spLocks/>
          </p:cNvSpPr>
          <p:nvPr/>
        </p:nvSpPr>
        <p:spPr>
          <a:xfrm>
            <a:off x="817816" y="984017"/>
            <a:ext cx="5296472" cy="7290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171450" indent="-171450">
              <a:buFont typeface="Arial" panose="020B0604020202020204" pitchFamily="34" charset="0"/>
              <a:buChar char="•"/>
            </a:pPr>
            <a:r>
              <a:rPr lang="en-US" sz="1000" kern="100" dirty="0">
                <a:effectLst/>
                <a:latin typeface="Assistant Medium" panose="020B0604020202020204" charset="-79"/>
                <a:ea typeface="SimSun" panose="02010600030101010101" pitchFamily="2" charset="-122"/>
                <a:cs typeface="Assistant Medium" panose="020B0604020202020204" charset="-79"/>
              </a:rPr>
              <a:t>Importing  important packages in Python</a:t>
            </a:r>
            <a:endParaRPr lang="en" sz="1000" dirty="0">
              <a:latin typeface="Assistant Medium" panose="020B0604020202020204" charset="-79"/>
              <a:cs typeface="Assistant Medium" panose="020B0604020202020204" charset="-79"/>
            </a:endParaRPr>
          </a:p>
          <a:p>
            <a:pPr marL="0" indent="0"/>
            <a:r>
              <a:rPr lang="en-US" sz="1000" b="0" i="0" dirty="0">
                <a:solidFill>
                  <a:srgbClr val="D1D5DB"/>
                </a:solidFill>
                <a:effectLst/>
                <a:latin typeface="Assistant Medium" panose="020B0604020202020204" charset="-79"/>
                <a:cs typeface="Assistant Medium" panose="020B0604020202020204" charset="-79"/>
              </a:rPr>
              <a:t>Essential packages imported in Python for simplicity and uniformity in structure.</a:t>
            </a:r>
            <a:endParaRPr lang="en" sz="1000" dirty="0">
              <a:solidFill>
                <a:schemeClr val="tx1"/>
              </a:solidFill>
              <a:latin typeface="Assistant Medium" panose="020B0604020202020204" charset="-79"/>
              <a:cs typeface="Assistant Medium" panose="020B0604020202020204" charset="-79"/>
            </a:endParaRPr>
          </a:p>
        </p:txBody>
      </p:sp>
      <p:sp>
        <p:nvSpPr>
          <p:cNvPr id="10" name="TextBox 9">
            <a:extLst>
              <a:ext uri="{FF2B5EF4-FFF2-40B4-BE49-F238E27FC236}">
                <a16:creationId xmlns:a16="http://schemas.microsoft.com/office/drawing/2014/main" id="{9C103999-24A5-04AA-51A1-E3258BAD8807}"/>
              </a:ext>
            </a:extLst>
          </p:cNvPr>
          <p:cNvSpPr txBox="1"/>
          <p:nvPr/>
        </p:nvSpPr>
        <p:spPr>
          <a:xfrm>
            <a:off x="817816" y="793549"/>
            <a:ext cx="2036064" cy="325410"/>
          </a:xfrm>
          <a:prstGeom prst="rect">
            <a:avLst/>
          </a:prstGeom>
          <a:noFill/>
        </p:spPr>
        <p:txBody>
          <a:bodyPr wrap="square" rtlCol="0">
            <a:spAutoFit/>
          </a:bodyPr>
          <a:lstStyle/>
          <a:p>
            <a:pPr marL="0" marR="0">
              <a:lnSpc>
                <a:spcPct val="115000"/>
              </a:lnSpc>
              <a:spcBef>
                <a:spcPts val="0"/>
              </a:spcBef>
              <a:spcAft>
                <a:spcPts val="1000"/>
              </a:spcAft>
            </a:pPr>
            <a:r>
              <a:rPr lang="en-US" sz="1400" b="1" u="sng" kern="100" dirty="0">
                <a:solidFill>
                  <a:srgbClr val="FF0000"/>
                </a:solidFill>
                <a:effectLst/>
                <a:latin typeface="Assistant Medium" panose="020B0604020202020204" charset="-79"/>
                <a:ea typeface="SimSun" panose="02010600030101010101" pitchFamily="2" charset="-122"/>
                <a:cs typeface="Assistant Medium" panose="020B0604020202020204" charset="-79"/>
              </a:rPr>
              <a:t>Necessary Steps :</a:t>
            </a:r>
          </a:p>
        </p:txBody>
      </p:sp>
      <p:sp>
        <p:nvSpPr>
          <p:cNvPr id="11" name="Google Shape;553;p42">
            <a:extLst>
              <a:ext uri="{FF2B5EF4-FFF2-40B4-BE49-F238E27FC236}">
                <a16:creationId xmlns:a16="http://schemas.microsoft.com/office/drawing/2014/main" id="{487C07EA-CC27-CA76-32E6-E4410A5D3EC8}"/>
              </a:ext>
            </a:extLst>
          </p:cNvPr>
          <p:cNvSpPr txBox="1">
            <a:spLocks/>
          </p:cNvSpPr>
          <p:nvPr/>
        </p:nvSpPr>
        <p:spPr>
          <a:xfrm>
            <a:off x="817816" y="1387758"/>
            <a:ext cx="6046280" cy="8995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171450" indent="-171450">
              <a:buFont typeface="Arial" panose="020B0604020202020204" pitchFamily="34" charset="0"/>
              <a:buChar char="•"/>
            </a:pPr>
            <a:r>
              <a:rPr lang="en-SG" sz="1000" kern="100" dirty="0">
                <a:effectLst/>
                <a:latin typeface="Assistant Medium" panose="020B0604020202020204" charset="-79"/>
                <a:ea typeface="SimSun" panose="02010600030101010101" pitchFamily="2" charset="-122"/>
                <a:cs typeface="Assistant Medium" panose="020B0604020202020204" charset="-79"/>
              </a:rPr>
              <a:t>Loading in Cifar-10 Dataset:</a:t>
            </a:r>
          </a:p>
          <a:p>
            <a:pPr marL="0" indent="0"/>
            <a:r>
              <a:rPr lang="en-US" sz="1000" b="0" i="0" dirty="0">
                <a:solidFill>
                  <a:srgbClr val="D1D5DB"/>
                </a:solidFill>
                <a:effectLst/>
                <a:latin typeface="Assistant Medium" panose="020B0604020202020204" charset="-79"/>
                <a:cs typeface="Assistant Medium" panose="020B0604020202020204" charset="-79"/>
              </a:rPr>
              <a:t>Downloading and loading the dataset into the Python environment for further processing and analysis.</a:t>
            </a:r>
            <a:endParaRPr lang="en-SG" sz="1000" kern="100" dirty="0">
              <a:latin typeface="Assistant Medium" panose="020B0604020202020204" charset="-79"/>
              <a:ea typeface="SimSun" panose="02010600030101010101" pitchFamily="2" charset="-122"/>
              <a:cs typeface="Assistant Medium" panose="020B0604020202020204" charset="-79"/>
            </a:endParaRPr>
          </a:p>
        </p:txBody>
      </p:sp>
      <p:sp>
        <p:nvSpPr>
          <p:cNvPr id="17" name="Google Shape;553;p42">
            <a:extLst>
              <a:ext uri="{FF2B5EF4-FFF2-40B4-BE49-F238E27FC236}">
                <a16:creationId xmlns:a16="http://schemas.microsoft.com/office/drawing/2014/main" id="{31F5C54B-F2FF-CFD8-91B9-988C2C8C0D0D}"/>
              </a:ext>
            </a:extLst>
          </p:cNvPr>
          <p:cNvSpPr txBox="1">
            <a:spLocks/>
          </p:cNvSpPr>
          <p:nvPr/>
        </p:nvSpPr>
        <p:spPr>
          <a:xfrm>
            <a:off x="817816" y="1913735"/>
            <a:ext cx="6046280" cy="8995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171450" indent="-171450">
              <a:buFont typeface="Arial" panose="020B0604020202020204" pitchFamily="34" charset="0"/>
              <a:buChar char="•"/>
            </a:pPr>
            <a:r>
              <a:rPr lang="en-SG" sz="1000" kern="100" dirty="0">
                <a:effectLst/>
                <a:latin typeface="Assistant Medium" panose="020B0604020202020204" charset="-79"/>
                <a:ea typeface="SimSun" panose="02010600030101010101" pitchFamily="2" charset="-122"/>
                <a:cs typeface="Assistant Medium" panose="020B0604020202020204" charset="-79"/>
              </a:rPr>
              <a:t>Visualizing the data:</a:t>
            </a:r>
          </a:p>
          <a:p>
            <a:pPr marL="0" indent="0"/>
            <a:r>
              <a:rPr lang="en-US" sz="1000" b="0" i="0" dirty="0">
                <a:solidFill>
                  <a:srgbClr val="D1D5DB"/>
                </a:solidFill>
                <a:effectLst/>
                <a:latin typeface="Assistant Medium" panose="020B0604020202020204" charset="-79"/>
                <a:cs typeface="Assistant Medium" panose="020B0604020202020204" charset="-79"/>
              </a:rPr>
              <a:t>Displaying sample images from the dataset to gain a visual understanding of the data and the variety of classes present.</a:t>
            </a:r>
            <a:endParaRPr lang="en-SG" sz="1000" kern="100" dirty="0">
              <a:solidFill>
                <a:schemeClr val="tx1"/>
              </a:solidFill>
              <a:latin typeface="Assistant Medium" panose="020B0604020202020204" charset="-79"/>
              <a:ea typeface="SimSun" panose="02010600030101010101" pitchFamily="2" charset="-122"/>
              <a:cs typeface="Assistant Medium" panose="020B0604020202020204" charset="-79"/>
            </a:endParaRPr>
          </a:p>
        </p:txBody>
      </p:sp>
      <p:sp>
        <p:nvSpPr>
          <p:cNvPr id="20" name="TextBox 19">
            <a:extLst>
              <a:ext uri="{FF2B5EF4-FFF2-40B4-BE49-F238E27FC236}">
                <a16:creationId xmlns:a16="http://schemas.microsoft.com/office/drawing/2014/main" id="{9C0AEE12-F498-6689-4D00-367986AF99DD}"/>
              </a:ext>
            </a:extLst>
          </p:cNvPr>
          <p:cNvSpPr txBox="1"/>
          <p:nvPr/>
        </p:nvSpPr>
        <p:spPr>
          <a:xfrm>
            <a:off x="817816" y="2769873"/>
            <a:ext cx="2036064" cy="325410"/>
          </a:xfrm>
          <a:prstGeom prst="rect">
            <a:avLst/>
          </a:prstGeom>
          <a:noFill/>
        </p:spPr>
        <p:txBody>
          <a:bodyPr wrap="square" rtlCol="0">
            <a:spAutoFit/>
          </a:bodyPr>
          <a:lstStyle/>
          <a:p>
            <a:pPr marL="0" marR="0">
              <a:lnSpc>
                <a:spcPct val="115000"/>
              </a:lnSpc>
              <a:spcBef>
                <a:spcPts val="0"/>
              </a:spcBef>
              <a:spcAft>
                <a:spcPts val="1000"/>
              </a:spcAft>
            </a:pPr>
            <a:r>
              <a:rPr lang="en-US" sz="1400" b="1" u="sng" kern="100" dirty="0">
                <a:solidFill>
                  <a:srgbClr val="FFFF00"/>
                </a:solidFill>
                <a:effectLst/>
                <a:latin typeface="Assistant Medium" panose="020B0604020202020204" charset="-79"/>
                <a:ea typeface="SimSun" panose="02010600030101010101" pitchFamily="2" charset="-122"/>
                <a:cs typeface="Assistant Medium" panose="020B0604020202020204" charset="-79"/>
              </a:rPr>
              <a:t>Pre-processing Steps :</a:t>
            </a:r>
          </a:p>
        </p:txBody>
      </p:sp>
      <p:sp>
        <p:nvSpPr>
          <p:cNvPr id="21" name="Google Shape;553;p42">
            <a:extLst>
              <a:ext uri="{FF2B5EF4-FFF2-40B4-BE49-F238E27FC236}">
                <a16:creationId xmlns:a16="http://schemas.microsoft.com/office/drawing/2014/main" id="{42A56AB3-F309-4724-B429-CFCCF233D10D}"/>
              </a:ext>
            </a:extLst>
          </p:cNvPr>
          <p:cNvSpPr txBox="1">
            <a:spLocks/>
          </p:cNvSpPr>
          <p:nvPr/>
        </p:nvSpPr>
        <p:spPr>
          <a:xfrm>
            <a:off x="817816" y="2925766"/>
            <a:ext cx="6046280" cy="8995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171450" indent="-171450">
              <a:buFont typeface="Arial" panose="020B0604020202020204" pitchFamily="34" charset="0"/>
              <a:buChar char="•"/>
            </a:pPr>
            <a:r>
              <a:rPr lang="en-SG" sz="1050" kern="100" dirty="0">
                <a:effectLst/>
                <a:latin typeface="Assistant Medium" panose="020B0604020202020204" charset="-79"/>
                <a:ea typeface="SimSun" panose="02010600030101010101" pitchFamily="2" charset="-122"/>
                <a:cs typeface="Assistant Medium" panose="020B0604020202020204" charset="-79"/>
              </a:rPr>
              <a:t>Normalization</a:t>
            </a:r>
            <a:endParaRPr lang="en-SG" sz="1400" kern="100" dirty="0">
              <a:effectLst/>
              <a:latin typeface="Assistant Medium" panose="020B0604020202020204" charset="-79"/>
              <a:ea typeface="SimSun" panose="02010600030101010101" pitchFamily="2" charset="-122"/>
              <a:cs typeface="Assistant Medium" panose="020B0604020202020204" charset="-79"/>
            </a:endParaRPr>
          </a:p>
          <a:p>
            <a:pPr marL="0" indent="0"/>
            <a:r>
              <a:rPr lang="en-US" sz="900" b="0" i="0" dirty="0">
                <a:solidFill>
                  <a:srgbClr val="D1D5DB"/>
                </a:solidFill>
                <a:effectLst/>
                <a:latin typeface="Assistant Medium" panose="020B0604020202020204" charset="-79"/>
                <a:cs typeface="Assistant Medium" panose="020B0604020202020204" charset="-79"/>
              </a:rPr>
              <a:t>Scaling pixel values from 0-255 to 0-1 range for effective model training by dividing each value by the maximum value (255).</a:t>
            </a:r>
            <a:endParaRPr lang="en-SG" sz="700" kern="100" dirty="0">
              <a:solidFill>
                <a:schemeClr val="tx1"/>
              </a:solidFill>
              <a:latin typeface="Assistant Medium" panose="020B0604020202020204" charset="-79"/>
              <a:ea typeface="SimSun" panose="02010600030101010101" pitchFamily="2" charset="-122"/>
              <a:cs typeface="Assistant Medium" panose="020B0604020202020204" charset="-79"/>
            </a:endParaRPr>
          </a:p>
        </p:txBody>
      </p:sp>
      <p:sp>
        <p:nvSpPr>
          <p:cNvPr id="22" name="Google Shape;553;p42">
            <a:extLst>
              <a:ext uri="{FF2B5EF4-FFF2-40B4-BE49-F238E27FC236}">
                <a16:creationId xmlns:a16="http://schemas.microsoft.com/office/drawing/2014/main" id="{780847B7-08BC-6877-82A8-E155EFA7554F}"/>
              </a:ext>
            </a:extLst>
          </p:cNvPr>
          <p:cNvSpPr txBox="1">
            <a:spLocks/>
          </p:cNvSpPr>
          <p:nvPr/>
        </p:nvSpPr>
        <p:spPr>
          <a:xfrm>
            <a:off x="817816" y="4099389"/>
            <a:ext cx="6046280" cy="8995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171450" indent="-171450">
              <a:buFont typeface="Arial" panose="020B0604020202020204" pitchFamily="34" charset="0"/>
              <a:buChar char="•"/>
            </a:pPr>
            <a:r>
              <a:rPr lang="en-SG" sz="1050" kern="100" dirty="0">
                <a:effectLst/>
                <a:latin typeface="Assistant Medium" panose="020B0604020202020204" charset="-79"/>
                <a:ea typeface="SimSun" panose="02010600030101010101" pitchFamily="2" charset="-122"/>
                <a:cs typeface="Assistant Medium" panose="020B0604020202020204" charset="-79"/>
              </a:rPr>
              <a:t>Reshape the images</a:t>
            </a:r>
            <a:endParaRPr lang="en-SG" sz="1400" kern="100" dirty="0">
              <a:effectLst/>
              <a:latin typeface="Assistant Medium" panose="020B0604020202020204" charset="-79"/>
              <a:ea typeface="SimSun" panose="02010600030101010101" pitchFamily="2" charset="-122"/>
              <a:cs typeface="Assistant Medium" panose="020B0604020202020204" charset="-79"/>
            </a:endParaRPr>
          </a:p>
          <a:p>
            <a:pPr marL="0" indent="0"/>
            <a:r>
              <a:rPr lang="en-US" sz="900" b="0" i="0" dirty="0">
                <a:solidFill>
                  <a:srgbClr val="D1D5DB"/>
                </a:solidFill>
                <a:effectLst/>
                <a:latin typeface="Assistant Medium" panose="020B0604020202020204" charset="-79"/>
                <a:cs typeface="Assistant Medium" panose="020B0604020202020204" charset="-79"/>
              </a:rPr>
              <a:t>Modifying image dimensions to match the model's input shape requirement, ensuring proper data processing and compatibility.</a:t>
            </a:r>
            <a:endParaRPr lang="en-SG" sz="700" kern="100" dirty="0">
              <a:solidFill>
                <a:schemeClr val="tx1"/>
              </a:solidFill>
              <a:latin typeface="Assistant Medium" panose="020B0604020202020204" charset="-79"/>
              <a:ea typeface="SimSun" panose="02010600030101010101" pitchFamily="2" charset="-122"/>
              <a:cs typeface="Assistant Medium" panose="020B0604020202020204" charset="-79"/>
            </a:endParaRPr>
          </a:p>
        </p:txBody>
      </p:sp>
      <p:sp>
        <p:nvSpPr>
          <p:cNvPr id="23" name="Google Shape;553;p42">
            <a:extLst>
              <a:ext uri="{FF2B5EF4-FFF2-40B4-BE49-F238E27FC236}">
                <a16:creationId xmlns:a16="http://schemas.microsoft.com/office/drawing/2014/main" id="{2427C477-2453-E843-5EC4-870086850AF6}"/>
              </a:ext>
            </a:extLst>
          </p:cNvPr>
          <p:cNvSpPr txBox="1">
            <a:spLocks/>
          </p:cNvSpPr>
          <p:nvPr/>
        </p:nvSpPr>
        <p:spPr>
          <a:xfrm>
            <a:off x="817816" y="3488007"/>
            <a:ext cx="4402230" cy="8995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171450" indent="-171450">
              <a:buFont typeface="Arial" panose="020B0604020202020204" pitchFamily="34" charset="0"/>
              <a:buChar char="•"/>
            </a:pPr>
            <a:r>
              <a:rPr lang="en-SG" sz="1050" kern="100" dirty="0">
                <a:effectLst/>
                <a:latin typeface="Assistant Medium" panose="020B0604020202020204" charset="-79"/>
                <a:ea typeface="SimSun" panose="02010600030101010101" pitchFamily="2" charset="-122"/>
                <a:cs typeface="Assistant Medium" panose="020B0604020202020204" charset="-79"/>
              </a:rPr>
              <a:t>Convert labels to one-hot encoding</a:t>
            </a:r>
            <a:endParaRPr lang="en-SG" sz="1400" kern="100" dirty="0">
              <a:effectLst/>
              <a:latin typeface="Assistant Medium" panose="020B0604020202020204" charset="-79"/>
              <a:ea typeface="SimSun" panose="02010600030101010101" pitchFamily="2" charset="-122"/>
              <a:cs typeface="Assistant Medium" panose="020B0604020202020204" charset="-79"/>
            </a:endParaRPr>
          </a:p>
          <a:p>
            <a:pPr marL="0" indent="0"/>
            <a:r>
              <a:rPr lang="en-US" sz="900" b="0" i="0" dirty="0">
                <a:solidFill>
                  <a:srgbClr val="D1D5DB"/>
                </a:solidFill>
                <a:effectLst/>
                <a:latin typeface="Assistant Medium" panose="020B0604020202020204" charset="-79"/>
                <a:cs typeface="Assistant Medium" panose="020B0604020202020204" charset="-79"/>
              </a:rPr>
              <a:t>Converting categorical labels into binary vectors to represent class membership in multi-class classification tasks.</a:t>
            </a:r>
            <a:endParaRPr lang="en-SG" sz="700" kern="100" dirty="0">
              <a:solidFill>
                <a:schemeClr val="tx1"/>
              </a:solidFill>
              <a:latin typeface="Assistant Medium" panose="020B0604020202020204" charset="-79"/>
              <a:ea typeface="SimSun" panose="02010600030101010101" pitchFamily="2" charset="-122"/>
              <a:cs typeface="Assistant Medium" panose="020B0604020202020204" charset="-79"/>
            </a:endParaRPr>
          </a:p>
        </p:txBody>
      </p:sp>
      <p:sp>
        <p:nvSpPr>
          <p:cNvPr id="24" name="Explosion: 14 Points 23">
            <a:extLst>
              <a:ext uri="{FF2B5EF4-FFF2-40B4-BE49-F238E27FC236}">
                <a16:creationId xmlns:a16="http://schemas.microsoft.com/office/drawing/2014/main" id="{DB51723B-4329-EFF8-8B07-D37DDEB0DA05}"/>
              </a:ext>
            </a:extLst>
          </p:cNvPr>
          <p:cNvSpPr/>
          <p:nvPr/>
        </p:nvSpPr>
        <p:spPr>
          <a:xfrm rot="574541">
            <a:off x="6744766" y="2994826"/>
            <a:ext cx="1612648" cy="754276"/>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Explosion: 14 Points 24">
            <a:extLst>
              <a:ext uri="{FF2B5EF4-FFF2-40B4-BE49-F238E27FC236}">
                <a16:creationId xmlns:a16="http://schemas.microsoft.com/office/drawing/2014/main" id="{193AE9D4-4B88-0779-0223-BFEFA32AFA60}"/>
              </a:ext>
            </a:extLst>
          </p:cNvPr>
          <p:cNvSpPr/>
          <p:nvPr/>
        </p:nvSpPr>
        <p:spPr>
          <a:xfrm rot="574541">
            <a:off x="5168107" y="3570437"/>
            <a:ext cx="1577095" cy="760275"/>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Explosion: 14 Points 25">
            <a:extLst>
              <a:ext uri="{FF2B5EF4-FFF2-40B4-BE49-F238E27FC236}">
                <a16:creationId xmlns:a16="http://schemas.microsoft.com/office/drawing/2014/main" id="{D5041CD4-F2B0-1C98-9B04-631172C2E8EA}"/>
              </a:ext>
            </a:extLst>
          </p:cNvPr>
          <p:cNvSpPr/>
          <p:nvPr/>
        </p:nvSpPr>
        <p:spPr>
          <a:xfrm rot="574541">
            <a:off x="6642296" y="4171330"/>
            <a:ext cx="1530462" cy="708431"/>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52465C10-0D2B-09C9-7EC7-3F57602D3267}"/>
              </a:ext>
            </a:extLst>
          </p:cNvPr>
          <p:cNvSpPr txBox="1"/>
          <p:nvPr/>
        </p:nvSpPr>
        <p:spPr>
          <a:xfrm>
            <a:off x="7029414" y="3287952"/>
            <a:ext cx="959643" cy="200055"/>
          </a:xfrm>
          <a:prstGeom prst="rect">
            <a:avLst/>
          </a:prstGeom>
          <a:noFill/>
        </p:spPr>
        <p:txBody>
          <a:bodyPr wrap="square" rtlCol="0">
            <a:spAutoFit/>
          </a:bodyPr>
          <a:lstStyle/>
          <a:p>
            <a:r>
              <a:rPr lang="en-US" sz="700" dirty="0">
                <a:latin typeface="Assistant Medium" panose="020B0604020202020204" charset="-79"/>
                <a:cs typeface="Assistant Medium" panose="020B0604020202020204" charset="-79"/>
              </a:rPr>
              <a:t>Apply for all models</a:t>
            </a:r>
            <a:endParaRPr lang="en-SG" sz="700" dirty="0">
              <a:latin typeface="Assistant Medium" panose="020B0604020202020204" charset="-79"/>
              <a:cs typeface="Assistant Medium" panose="020B0604020202020204" charset="-79"/>
            </a:endParaRPr>
          </a:p>
        </p:txBody>
      </p:sp>
      <p:sp>
        <p:nvSpPr>
          <p:cNvPr id="28" name="TextBox 27">
            <a:extLst>
              <a:ext uri="{FF2B5EF4-FFF2-40B4-BE49-F238E27FC236}">
                <a16:creationId xmlns:a16="http://schemas.microsoft.com/office/drawing/2014/main" id="{28B6B283-50FF-2429-CEB4-D12476A1F16D}"/>
              </a:ext>
            </a:extLst>
          </p:cNvPr>
          <p:cNvSpPr txBox="1"/>
          <p:nvPr/>
        </p:nvSpPr>
        <p:spPr>
          <a:xfrm>
            <a:off x="5476832" y="3874123"/>
            <a:ext cx="959643" cy="200055"/>
          </a:xfrm>
          <a:prstGeom prst="rect">
            <a:avLst/>
          </a:prstGeom>
          <a:noFill/>
        </p:spPr>
        <p:txBody>
          <a:bodyPr wrap="square" rtlCol="0">
            <a:spAutoFit/>
          </a:bodyPr>
          <a:lstStyle/>
          <a:p>
            <a:r>
              <a:rPr lang="en-US" sz="700" dirty="0">
                <a:latin typeface="Assistant Medium" panose="020B0604020202020204" charset="-79"/>
                <a:cs typeface="Assistant Medium" panose="020B0604020202020204" charset="-79"/>
              </a:rPr>
              <a:t>Apply for all models</a:t>
            </a:r>
            <a:endParaRPr lang="en-SG" sz="700" dirty="0">
              <a:latin typeface="Assistant Medium" panose="020B0604020202020204" charset="-79"/>
              <a:cs typeface="Assistant Medium" panose="020B0604020202020204" charset="-79"/>
            </a:endParaRPr>
          </a:p>
        </p:txBody>
      </p:sp>
      <p:sp>
        <p:nvSpPr>
          <p:cNvPr id="29" name="TextBox 28">
            <a:extLst>
              <a:ext uri="{FF2B5EF4-FFF2-40B4-BE49-F238E27FC236}">
                <a16:creationId xmlns:a16="http://schemas.microsoft.com/office/drawing/2014/main" id="{09A11DB3-D55C-07D8-3C7F-F508196CF4A7}"/>
              </a:ext>
            </a:extLst>
          </p:cNvPr>
          <p:cNvSpPr txBox="1"/>
          <p:nvPr/>
        </p:nvSpPr>
        <p:spPr>
          <a:xfrm>
            <a:off x="6905276" y="4395290"/>
            <a:ext cx="1004502" cy="307777"/>
          </a:xfrm>
          <a:prstGeom prst="rect">
            <a:avLst/>
          </a:prstGeom>
          <a:noFill/>
        </p:spPr>
        <p:txBody>
          <a:bodyPr wrap="square" rtlCol="0">
            <a:spAutoFit/>
          </a:bodyPr>
          <a:lstStyle/>
          <a:p>
            <a:r>
              <a:rPr lang="en-US" sz="700" dirty="0">
                <a:latin typeface="Assistant Medium" panose="020B0604020202020204" charset="-79"/>
                <a:cs typeface="Assistant Medium" panose="020B0604020202020204" charset="-79"/>
              </a:rPr>
              <a:t>Was done for AlexNet and Inception-V3</a:t>
            </a:r>
            <a:endParaRPr lang="en-SG" sz="700" dirty="0">
              <a:latin typeface="Assistant Medium" panose="020B0604020202020204" charset="-79"/>
              <a:cs typeface="Assistant Medium" panose="020B0604020202020204" charset="-79"/>
            </a:endParaRPr>
          </a:p>
        </p:txBody>
      </p:sp>
      <p:pic>
        <p:nvPicPr>
          <p:cNvPr id="31" name="Picture 30" descr="A picture containing graphics, font, circle, graphic design&#10;&#10;Description automatically generated">
            <a:extLst>
              <a:ext uri="{FF2B5EF4-FFF2-40B4-BE49-F238E27FC236}">
                <a16:creationId xmlns:a16="http://schemas.microsoft.com/office/drawing/2014/main" id="{8CEA1E0B-46CC-878A-B787-B43D1B63873F}"/>
              </a:ext>
            </a:extLst>
          </p:cNvPr>
          <p:cNvPicPr>
            <a:picLocks noChangeAspect="1"/>
          </p:cNvPicPr>
          <p:nvPr/>
        </p:nvPicPr>
        <p:blipFill>
          <a:blip r:embed="rId3"/>
          <a:stretch>
            <a:fillRect/>
          </a:stretch>
        </p:blipFill>
        <p:spPr>
          <a:xfrm>
            <a:off x="7144708" y="1436131"/>
            <a:ext cx="935667" cy="935667"/>
          </a:xfrm>
          <a:prstGeom prst="rect">
            <a:avLst/>
          </a:prstGeom>
        </p:spPr>
      </p:pic>
    </p:spTree>
    <p:extLst>
      <p:ext uri="{BB962C8B-B14F-4D97-AF65-F5344CB8AC3E}">
        <p14:creationId xmlns:p14="http://schemas.microsoft.com/office/powerpoint/2010/main" val="297896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grpSp>
        <p:nvGrpSpPr>
          <p:cNvPr id="563" name="Google Shape;563;p43"/>
          <p:cNvGrpSpPr/>
          <p:nvPr/>
        </p:nvGrpSpPr>
        <p:grpSpPr>
          <a:xfrm>
            <a:off x="713100" y="445098"/>
            <a:ext cx="7706069" cy="4253377"/>
            <a:chOff x="2600575" y="-309327"/>
            <a:chExt cx="7706069" cy="4253377"/>
          </a:xfrm>
        </p:grpSpPr>
        <p:sp>
          <p:nvSpPr>
            <p:cNvPr id="564" name="Google Shape;564;p43"/>
            <p:cNvSpPr/>
            <p:nvPr/>
          </p:nvSpPr>
          <p:spPr>
            <a:xfrm>
              <a:off x="2600575"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10124844" y="-309327"/>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43"/>
          <p:cNvSpPr/>
          <p:nvPr/>
        </p:nvSpPr>
        <p:spPr>
          <a:xfrm>
            <a:off x="1990050" y="3477980"/>
            <a:ext cx="5163900" cy="540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567" name="Google Shape;567;p43"/>
          <p:cNvSpPr/>
          <p:nvPr/>
        </p:nvSpPr>
        <p:spPr>
          <a:xfrm>
            <a:off x="3810300" y="826025"/>
            <a:ext cx="1523400" cy="1523400"/>
          </a:xfrm>
          <a:prstGeom prst="round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txBox="1">
            <a:spLocks noGrp="1"/>
          </p:cNvSpPr>
          <p:nvPr>
            <p:ph type="title"/>
          </p:nvPr>
        </p:nvSpPr>
        <p:spPr>
          <a:xfrm>
            <a:off x="1831288" y="2362825"/>
            <a:ext cx="5481423" cy="101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Baseline Models</a:t>
            </a:r>
            <a:endParaRPr dirty="0"/>
          </a:p>
        </p:txBody>
      </p:sp>
      <p:sp>
        <p:nvSpPr>
          <p:cNvPr id="569" name="Google Shape;569;p43"/>
          <p:cNvSpPr txBox="1">
            <a:spLocks noGrp="1"/>
          </p:cNvSpPr>
          <p:nvPr>
            <p:ph type="title" idx="2"/>
          </p:nvPr>
        </p:nvSpPr>
        <p:spPr>
          <a:xfrm>
            <a:off x="3749040" y="1166825"/>
            <a:ext cx="1664207"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70" name="Google Shape;570;p43"/>
          <p:cNvSpPr txBox="1">
            <a:spLocks noGrp="1"/>
          </p:cNvSpPr>
          <p:nvPr>
            <p:ph type="subTitle" idx="1"/>
          </p:nvPr>
        </p:nvSpPr>
        <p:spPr>
          <a:xfrm>
            <a:off x="2811900" y="3532818"/>
            <a:ext cx="3520200" cy="40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t>What I chose for to be the baseline models?</a:t>
            </a:r>
          </a:p>
        </p:txBody>
      </p:sp>
      <p:sp>
        <p:nvSpPr>
          <p:cNvPr id="571" name="Google Shape;571;p43"/>
          <p:cNvSpPr/>
          <p:nvPr/>
        </p:nvSpPr>
        <p:spPr>
          <a:xfrm>
            <a:off x="7866525" y="4065300"/>
            <a:ext cx="564375" cy="63317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43"/>
          <p:cNvGrpSpPr/>
          <p:nvPr/>
        </p:nvGrpSpPr>
        <p:grpSpPr>
          <a:xfrm>
            <a:off x="2813047" y="3694258"/>
            <a:ext cx="3517907" cy="110589"/>
            <a:chOff x="2600575" y="3762250"/>
            <a:chExt cx="5783178" cy="181800"/>
          </a:xfrm>
        </p:grpSpPr>
        <p:sp>
          <p:nvSpPr>
            <p:cNvPr id="573" name="Google Shape;573;p43"/>
            <p:cNvSpPr/>
            <p:nvPr/>
          </p:nvSpPr>
          <p:spPr>
            <a:xfrm>
              <a:off x="2600575"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8201953" y="3762250"/>
              <a:ext cx="181800" cy="181800"/>
            </a:xfrm>
            <a:prstGeom prst="star4">
              <a:avLst>
                <a:gd name="adj" fmla="val 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8155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0"/>
        <p:cNvGrpSpPr/>
        <p:nvPr/>
      </p:nvGrpSpPr>
      <p:grpSpPr>
        <a:xfrm>
          <a:off x="0" y="0"/>
          <a:ext cx="0" cy="0"/>
          <a:chOff x="0" y="0"/>
          <a:chExt cx="0" cy="0"/>
        </a:xfrm>
      </p:grpSpPr>
      <p:sp>
        <p:nvSpPr>
          <p:cNvPr id="551" name="Google Shape;551;p42"/>
          <p:cNvSpPr/>
          <p:nvPr/>
        </p:nvSpPr>
        <p:spPr>
          <a:xfrm>
            <a:off x="6188674" y="2417749"/>
            <a:ext cx="1970025" cy="1970025"/>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2" name="Google Shape;552;p42"/>
          <p:cNvSpPr txBox="1">
            <a:spLocks noGrp="1"/>
          </p:cNvSpPr>
          <p:nvPr>
            <p:ph type="title"/>
          </p:nvPr>
        </p:nvSpPr>
        <p:spPr>
          <a:xfrm>
            <a:off x="907328" y="502925"/>
            <a:ext cx="6503110" cy="65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chemeClr val="lt2"/>
                </a:solidFill>
              </a:rPr>
              <a:t>The</a:t>
            </a:r>
            <a:br>
              <a:rPr lang="en" sz="2800" dirty="0">
                <a:solidFill>
                  <a:schemeClr val="lt2"/>
                </a:solidFill>
              </a:rPr>
            </a:br>
            <a:r>
              <a:rPr lang="en" sz="2800" dirty="0">
                <a:solidFill>
                  <a:srgbClr val="E84987"/>
                </a:solidFill>
              </a:rPr>
              <a:t>Architecture</a:t>
            </a:r>
            <a:r>
              <a:rPr lang="en" sz="2800" dirty="0">
                <a:solidFill>
                  <a:schemeClr val="dk2"/>
                </a:solidFill>
              </a:rPr>
              <a:t> used</a:t>
            </a:r>
            <a:endParaRPr sz="2800" dirty="0">
              <a:solidFill>
                <a:schemeClr val="dk2"/>
              </a:solidFill>
            </a:endParaRPr>
          </a:p>
        </p:txBody>
      </p:sp>
      <p:sp>
        <p:nvSpPr>
          <p:cNvPr id="553" name="Google Shape;553;p42"/>
          <p:cNvSpPr txBox="1">
            <a:spLocks noGrp="1"/>
          </p:cNvSpPr>
          <p:nvPr>
            <p:ph type="subTitle" idx="1"/>
          </p:nvPr>
        </p:nvSpPr>
        <p:spPr>
          <a:xfrm>
            <a:off x="850032" y="1177198"/>
            <a:ext cx="4269883" cy="89958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 sz="1400" dirty="0"/>
              <a:t>AlexNet</a:t>
            </a:r>
            <a:endParaRPr lang="en" sz="1800" dirty="0"/>
          </a:p>
          <a:p>
            <a:pPr marL="0" lvl="0" indent="0" algn="l" rtl="0">
              <a:spcBef>
                <a:spcPts val="0"/>
              </a:spcBef>
              <a:spcAft>
                <a:spcPts val="0"/>
              </a:spcAft>
            </a:pPr>
            <a:r>
              <a:rPr lang="en-US" sz="1100" dirty="0">
                <a:solidFill>
                  <a:schemeClr val="tx1"/>
                </a:solidFill>
              </a:rPr>
              <a:t>Deep convolutional neural network with eight layers</a:t>
            </a:r>
          </a:p>
          <a:p>
            <a:pPr marL="0" lvl="0" indent="0" algn="l" rtl="0">
              <a:spcBef>
                <a:spcPts val="0"/>
              </a:spcBef>
              <a:spcAft>
                <a:spcPts val="0"/>
              </a:spcAft>
            </a:pPr>
            <a:endParaRPr lang="en" sz="1200" dirty="0"/>
          </a:p>
        </p:txBody>
      </p:sp>
      <p:sp>
        <p:nvSpPr>
          <p:cNvPr id="555" name="Google Shape;555;p42"/>
          <p:cNvSpPr/>
          <p:nvPr/>
        </p:nvSpPr>
        <p:spPr>
          <a:xfrm>
            <a:off x="7499950" y="1902875"/>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p:cNvSpPr/>
          <p:nvPr/>
        </p:nvSpPr>
        <p:spPr>
          <a:xfrm>
            <a:off x="7499950" y="564425"/>
            <a:ext cx="267600" cy="267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7946575" y="564425"/>
            <a:ext cx="267600" cy="267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553;p42">
            <a:extLst>
              <a:ext uri="{FF2B5EF4-FFF2-40B4-BE49-F238E27FC236}">
                <a16:creationId xmlns:a16="http://schemas.microsoft.com/office/drawing/2014/main" id="{F59B8C40-BAD2-BC45-5C7A-0F46C68076FA}"/>
              </a:ext>
            </a:extLst>
          </p:cNvPr>
          <p:cNvSpPr txBox="1">
            <a:spLocks/>
          </p:cNvSpPr>
          <p:nvPr/>
        </p:nvSpPr>
        <p:spPr>
          <a:xfrm>
            <a:off x="845641" y="1672170"/>
            <a:ext cx="4182649" cy="8995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285750" indent="-285750">
              <a:buFont typeface="Arial" panose="020B0604020202020204" pitchFamily="34" charset="0"/>
              <a:buChar char="•"/>
            </a:pPr>
            <a:r>
              <a:rPr lang="en" sz="1400" dirty="0"/>
              <a:t>GoogLeNet</a:t>
            </a:r>
            <a:endParaRPr lang="en" sz="1800" dirty="0"/>
          </a:p>
          <a:p>
            <a:pPr marL="0" indent="0"/>
            <a:r>
              <a:rPr lang="en-US" sz="1050" dirty="0">
                <a:solidFill>
                  <a:schemeClr val="tx1"/>
                </a:solidFill>
              </a:rPr>
              <a:t>known for its inception modules, enabling efficient representation learning in deep convolutional neural networks.</a:t>
            </a:r>
            <a:endParaRPr lang="en" sz="1050" dirty="0">
              <a:solidFill>
                <a:schemeClr val="tx1"/>
              </a:solidFill>
            </a:endParaRPr>
          </a:p>
        </p:txBody>
      </p:sp>
      <p:sp>
        <p:nvSpPr>
          <p:cNvPr id="6" name="Google Shape;553;p42">
            <a:extLst>
              <a:ext uri="{FF2B5EF4-FFF2-40B4-BE49-F238E27FC236}">
                <a16:creationId xmlns:a16="http://schemas.microsoft.com/office/drawing/2014/main" id="{545922B3-433E-5D64-730E-734E83AAB76B}"/>
              </a:ext>
            </a:extLst>
          </p:cNvPr>
          <p:cNvSpPr txBox="1">
            <a:spLocks/>
          </p:cNvSpPr>
          <p:nvPr/>
        </p:nvSpPr>
        <p:spPr>
          <a:xfrm>
            <a:off x="845640" y="2345043"/>
            <a:ext cx="5022373" cy="8995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285750" indent="-285750">
              <a:buFont typeface="Arial" panose="020B0604020202020204" pitchFamily="34" charset="0"/>
              <a:buChar char="•"/>
            </a:pPr>
            <a:r>
              <a:rPr lang="en" sz="1400" dirty="0"/>
              <a:t>Inception-V3</a:t>
            </a:r>
            <a:endParaRPr lang="en" sz="1800" dirty="0"/>
          </a:p>
          <a:p>
            <a:pPr marL="0" indent="0"/>
            <a:r>
              <a:rPr lang="en-US" sz="1100" dirty="0">
                <a:solidFill>
                  <a:schemeClr val="tx1"/>
                </a:solidFill>
              </a:rPr>
              <a:t>incorporates inception modules as well and plays a crucial role in image classification and feature extraction tasks</a:t>
            </a:r>
            <a:endParaRPr lang="en" sz="1100" dirty="0">
              <a:solidFill>
                <a:schemeClr val="tx1"/>
              </a:solidFill>
            </a:endParaRPr>
          </a:p>
        </p:txBody>
      </p:sp>
      <p:sp>
        <p:nvSpPr>
          <p:cNvPr id="7" name="Google Shape;553;p42">
            <a:extLst>
              <a:ext uri="{FF2B5EF4-FFF2-40B4-BE49-F238E27FC236}">
                <a16:creationId xmlns:a16="http://schemas.microsoft.com/office/drawing/2014/main" id="{DD542B7B-1385-A12D-BD00-57C176A67837}"/>
              </a:ext>
            </a:extLst>
          </p:cNvPr>
          <p:cNvSpPr txBox="1">
            <a:spLocks/>
          </p:cNvSpPr>
          <p:nvPr/>
        </p:nvSpPr>
        <p:spPr>
          <a:xfrm>
            <a:off x="845640" y="3067515"/>
            <a:ext cx="5328654" cy="8995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285750" indent="-285750">
              <a:buFont typeface="Arial" panose="020B0604020202020204" pitchFamily="34" charset="0"/>
              <a:buChar char="•"/>
            </a:pPr>
            <a:r>
              <a:rPr lang="en" sz="1400" dirty="0"/>
              <a:t>Lenet-5</a:t>
            </a:r>
          </a:p>
          <a:p>
            <a:pPr marL="0" indent="0"/>
            <a:r>
              <a:rPr lang="en-US" sz="1100" dirty="0">
                <a:solidFill>
                  <a:schemeClr val="tx1"/>
                </a:solidFill>
              </a:rPr>
              <a:t>handwritten digit recognition, consisting of multiple convolutional and pooling layers followed by fully connected layers</a:t>
            </a:r>
            <a:endParaRPr lang="en" sz="1800" dirty="0">
              <a:solidFill>
                <a:schemeClr val="tx1"/>
              </a:solidFill>
            </a:endParaRPr>
          </a:p>
        </p:txBody>
      </p:sp>
      <p:sp>
        <p:nvSpPr>
          <p:cNvPr id="8" name="Google Shape;553;p42">
            <a:extLst>
              <a:ext uri="{FF2B5EF4-FFF2-40B4-BE49-F238E27FC236}">
                <a16:creationId xmlns:a16="http://schemas.microsoft.com/office/drawing/2014/main" id="{7C962E25-F0F8-C837-B624-B2E230C08891}"/>
              </a:ext>
            </a:extLst>
          </p:cNvPr>
          <p:cNvSpPr txBox="1">
            <a:spLocks/>
          </p:cNvSpPr>
          <p:nvPr/>
        </p:nvSpPr>
        <p:spPr>
          <a:xfrm>
            <a:off x="845640" y="3804546"/>
            <a:ext cx="5266966" cy="8995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285750" indent="-285750">
              <a:buFont typeface="Arial" panose="020B0604020202020204" pitchFamily="34" charset="0"/>
              <a:buChar char="•"/>
            </a:pPr>
            <a:r>
              <a:rPr lang="en" sz="1400" dirty="0"/>
              <a:t>VGGNet</a:t>
            </a:r>
          </a:p>
          <a:p>
            <a:pPr marL="0" indent="0"/>
            <a:r>
              <a:rPr lang="en-US" sz="1100" dirty="0">
                <a:solidFill>
                  <a:schemeClr val="tx1"/>
                </a:solidFill>
              </a:rPr>
              <a:t>its simplicity and uniform structure, consisting of multiple convolutional layers with small filter sizes and max pooling layers.</a:t>
            </a:r>
            <a:endParaRPr lang="en" sz="1800" dirty="0">
              <a:solidFill>
                <a:schemeClr val="tx1"/>
              </a:solidFill>
            </a:endParaRPr>
          </a:p>
        </p:txBody>
      </p:sp>
      <p:pic>
        <p:nvPicPr>
          <p:cNvPr id="12" name="Picture 11" descr="A pink squares on a black background&#10;&#10;Description automatically generated with low confidence">
            <a:extLst>
              <a:ext uri="{FF2B5EF4-FFF2-40B4-BE49-F238E27FC236}">
                <a16:creationId xmlns:a16="http://schemas.microsoft.com/office/drawing/2014/main" id="{87DBAFD4-01FF-BBE5-089F-DB23AD162031}"/>
              </a:ext>
            </a:extLst>
          </p:cNvPr>
          <p:cNvPicPr>
            <a:picLocks noChangeAspect="1"/>
          </p:cNvPicPr>
          <p:nvPr/>
        </p:nvPicPr>
        <p:blipFill>
          <a:blip r:embed="rId3"/>
          <a:stretch>
            <a:fillRect/>
          </a:stretch>
        </p:blipFill>
        <p:spPr>
          <a:xfrm>
            <a:off x="6272912" y="2498157"/>
            <a:ext cx="1673663" cy="1673663"/>
          </a:xfrm>
          <a:prstGeom prst="rect">
            <a:avLst/>
          </a:prstGeom>
        </p:spPr>
      </p:pic>
      <p:pic>
        <p:nvPicPr>
          <p:cNvPr id="9" name="Picture 8" descr="A picture containing text, screenshot, diagram, font&#10;&#10;Description automatically generated">
            <a:extLst>
              <a:ext uri="{FF2B5EF4-FFF2-40B4-BE49-F238E27FC236}">
                <a16:creationId xmlns:a16="http://schemas.microsoft.com/office/drawing/2014/main" id="{EB3EF429-EAC8-5E11-7C43-797EEE9E26F0}"/>
              </a:ext>
            </a:extLst>
          </p:cNvPr>
          <p:cNvPicPr>
            <a:picLocks noChangeAspect="1"/>
          </p:cNvPicPr>
          <p:nvPr/>
        </p:nvPicPr>
        <p:blipFill>
          <a:blip r:embed="rId4"/>
          <a:stretch>
            <a:fillRect/>
          </a:stretch>
        </p:blipFill>
        <p:spPr>
          <a:xfrm>
            <a:off x="4808641" y="449195"/>
            <a:ext cx="3485327" cy="16267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2" name="Google Shape;552;p42"/>
          <p:cNvSpPr txBox="1">
            <a:spLocks noGrp="1"/>
          </p:cNvSpPr>
          <p:nvPr>
            <p:ph type="title"/>
          </p:nvPr>
        </p:nvSpPr>
        <p:spPr>
          <a:xfrm>
            <a:off x="845997" y="295460"/>
            <a:ext cx="6474928" cy="65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chemeClr val="tx2"/>
                </a:solidFill>
              </a:rPr>
              <a:t>baseline models </a:t>
            </a:r>
            <a:r>
              <a:rPr lang="en" sz="2800" dirty="0">
                <a:solidFill>
                  <a:schemeClr val="bg2"/>
                </a:solidFill>
              </a:rPr>
              <a:t>benchmarks</a:t>
            </a:r>
            <a:endParaRPr sz="2800" dirty="0">
              <a:solidFill>
                <a:schemeClr val="bg2"/>
              </a:solidFill>
            </a:endParaRPr>
          </a:p>
        </p:txBody>
      </p:sp>
      <p:sp>
        <p:nvSpPr>
          <p:cNvPr id="555" name="Google Shape;555;p42"/>
          <p:cNvSpPr/>
          <p:nvPr/>
        </p:nvSpPr>
        <p:spPr>
          <a:xfrm>
            <a:off x="7499950" y="1902875"/>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p:cNvSpPr/>
          <p:nvPr/>
        </p:nvSpPr>
        <p:spPr>
          <a:xfrm>
            <a:off x="7499950" y="564425"/>
            <a:ext cx="267600" cy="267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7946575" y="564425"/>
            <a:ext cx="267600" cy="267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3;p42">
            <a:extLst>
              <a:ext uri="{FF2B5EF4-FFF2-40B4-BE49-F238E27FC236}">
                <a16:creationId xmlns:a16="http://schemas.microsoft.com/office/drawing/2014/main" id="{7C962E25-F0F8-C837-B624-B2E230C08891}"/>
              </a:ext>
            </a:extLst>
          </p:cNvPr>
          <p:cNvSpPr txBox="1">
            <a:spLocks/>
          </p:cNvSpPr>
          <p:nvPr/>
        </p:nvSpPr>
        <p:spPr>
          <a:xfrm>
            <a:off x="3380151" y="689554"/>
            <a:ext cx="5227135" cy="8995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r>
              <a:rPr lang="en-US" sz="1100" dirty="0"/>
              <a:t>Used for basic testing: </a:t>
            </a:r>
          </a:p>
          <a:p>
            <a:r>
              <a:rPr lang="en-US" sz="1100" dirty="0"/>
              <a:t>epoch = 20, batch size 64, Optimizer = SGD,  loss = categorical_crosssentropy</a:t>
            </a:r>
          </a:p>
          <a:p>
            <a:r>
              <a:rPr lang="en-US" sz="1100" dirty="0"/>
              <a:t> </a:t>
            </a:r>
          </a:p>
        </p:txBody>
      </p:sp>
      <p:graphicFrame>
        <p:nvGraphicFramePr>
          <p:cNvPr id="10" name="Table 9">
            <a:extLst>
              <a:ext uri="{FF2B5EF4-FFF2-40B4-BE49-F238E27FC236}">
                <a16:creationId xmlns:a16="http://schemas.microsoft.com/office/drawing/2014/main" id="{B96527E6-4785-EE70-BABF-6DE70C0CC491}"/>
              </a:ext>
            </a:extLst>
          </p:cNvPr>
          <p:cNvGraphicFramePr>
            <a:graphicFrameLocks noGrp="1"/>
          </p:cNvGraphicFramePr>
          <p:nvPr>
            <p:extLst>
              <p:ext uri="{D42A27DB-BD31-4B8C-83A1-F6EECF244321}">
                <p14:modId xmlns:p14="http://schemas.microsoft.com/office/powerpoint/2010/main" val="150379268"/>
              </p:ext>
            </p:extLst>
          </p:nvPr>
        </p:nvGraphicFramePr>
        <p:xfrm>
          <a:off x="845995" y="953660"/>
          <a:ext cx="2534156" cy="3795125"/>
        </p:xfrm>
        <a:graphic>
          <a:graphicData uri="http://schemas.openxmlformats.org/drawingml/2006/table">
            <a:tbl>
              <a:tblPr/>
              <a:tblGrid>
                <a:gridCol w="1267078">
                  <a:extLst>
                    <a:ext uri="{9D8B030D-6E8A-4147-A177-3AD203B41FA5}">
                      <a16:colId xmlns:a16="http://schemas.microsoft.com/office/drawing/2014/main" val="4230600480"/>
                    </a:ext>
                  </a:extLst>
                </a:gridCol>
                <a:gridCol w="1267078">
                  <a:extLst>
                    <a:ext uri="{9D8B030D-6E8A-4147-A177-3AD203B41FA5}">
                      <a16:colId xmlns:a16="http://schemas.microsoft.com/office/drawing/2014/main" val="1987618039"/>
                    </a:ext>
                  </a:extLst>
                </a:gridCol>
              </a:tblGrid>
              <a:tr h="468131">
                <a:tc>
                  <a:txBody>
                    <a:bodyPr/>
                    <a:lstStyle/>
                    <a:p>
                      <a:r>
                        <a:rPr lang="en-SG" sz="800" dirty="0">
                          <a:solidFill>
                            <a:srgbClr val="84BDE7"/>
                          </a:solidFill>
                          <a:effectLst/>
                        </a:rPr>
                        <a:t>Model</a:t>
                      </a:r>
                    </a:p>
                  </a:txBody>
                  <a:tcPr marL="87868" marR="87868" marT="87868" marB="8786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SG" sz="800" dirty="0">
                          <a:solidFill>
                            <a:srgbClr val="E84987"/>
                          </a:solidFill>
                          <a:effectLst/>
                        </a:rPr>
                        <a:t>Base Benchmark</a:t>
                      </a:r>
                    </a:p>
                  </a:txBody>
                  <a:tcPr marL="87868" marR="87868" marT="87868" marB="8786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75124630"/>
                  </a:ext>
                </a:extLst>
              </a:tr>
              <a:tr h="1108998">
                <a:tc>
                  <a:txBody>
                    <a:bodyPr/>
                    <a:lstStyle/>
                    <a:p>
                      <a:r>
                        <a:rPr lang="en-SG" sz="800" dirty="0">
                          <a:effectLst/>
                        </a:rPr>
                        <a:t>AlexNet</a:t>
                      </a:r>
                    </a:p>
                    <a:p>
                      <a:br>
                        <a:rPr lang="en-SG" sz="800" dirty="0">
                          <a:effectLst/>
                        </a:rPr>
                      </a:br>
                      <a:endParaRPr lang="en-SG" sz="800" dirty="0">
                        <a:effectLst/>
                      </a:endParaRPr>
                    </a:p>
                  </a:txBody>
                  <a:tcPr marL="87868" marR="87868" marT="87868" marB="8786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800" dirty="0">
                          <a:solidFill>
                            <a:schemeClr val="tx1"/>
                          </a:solidFill>
                          <a:effectLst/>
                        </a:rPr>
                        <a:t>Test Loss: 0.9141594767570496</a:t>
                      </a:r>
                    </a:p>
                    <a:p>
                      <a:endParaRPr lang="en-US" sz="800" dirty="0">
                        <a:solidFill>
                          <a:schemeClr val="tx1"/>
                        </a:solidFill>
                        <a:effectLst/>
                      </a:endParaRPr>
                    </a:p>
                    <a:p>
                      <a:r>
                        <a:rPr lang="en-US" sz="800" dirty="0">
                          <a:solidFill>
                            <a:schemeClr val="tx1"/>
                          </a:solidFill>
                          <a:effectLst/>
                        </a:rPr>
                        <a:t>Test Accuracy: 0.6934999823570251</a:t>
                      </a:r>
                    </a:p>
                  </a:txBody>
                  <a:tcPr marL="87868" marR="87868" marT="87868" marB="8786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55365851"/>
                  </a:ext>
                </a:extLst>
              </a:tr>
              <a:tr h="1108998">
                <a:tc>
                  <a:txBody>
                    <a:bodyPr/>
                    <a:lstStyle/>
                    <a:p>
                      <a:r>
                        <a:rPr lang="en-SG" sz="800" dirty="0">
                          <a:effectLst/>
                        </a:rPr>
                        <a:t>GoogLeNet</a:t>
                      </a:r>
                    </a:p>
                  </a:txBody>
                  <a:tcPr marL="87868" marR="87868" marT="87868" marB="8786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800" dirty="0">
                          <a:solidFill>
                            <a:schemeClr val="tx1"/>
                          </a:solidFill>
                          <a:effectLst/>
                        </a:rPr>
                        <a:t>Test Loss: 0.9612329006195068</a:t>
                      </a:r>
                    </a:p>
                    <a:p>
                      <a:endParaRPr lang="en-US" sz="800" dirty="0">
                        <a:solidFill>
                          <a:schemeClr val="tx1"/>
                        </a:solidFill>
                        <a:effectLst/>
                      </a:endParaRPr>
                    </a:p>
                    <a:p>
                      <a:r>
                        <a:rPr lang="en-US" sz="800" dirty="0">
                          <a:solidFill>
                            <a:schemeClr val="tx1"/>
                          </a:solidFill>
                          <a:effectLst/>
                        </a:rPr>
                        <a:t>Test Accuracy: 0.6567000150680542</a:t>
                      </a:r>
                    </a:p>
                  </a:txBody>
                  <a:tcPr marL="87868" marR="87868" marT="87868" marB="8786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66049674"/>
                  </a:ext>
                </a:extLst>
              </a:tr>
              <a:tr h="1108998">
                <a:tc>
                  <a:txBody>
                    <a:bodyPr/>
                    <a:lstStyle/>
                    <a:p>
                      <a:r>
                        <a:rPr lang="en-SG" sz="800">
                          <a:effectLst/>
                        </a:rPr>
                        <a:t>Inception-V3</a:t>
                      </a:r>
                    </a:p>
                  </a:txBody>
                  <a:tcPr marL="87868" marR="87868" marT="87868" marB="8786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800" dirty="0">
                          <a:solidFill>
                            <a:schemeClr val="tx1"/>
                          </a:solidFill>
                          <a:effectLst/>
                        </a:rPr>
                        <a:t>Test loss: 0.5961021780967712</a:t>
                      </a:r>
                    </a:p>
                    <a:p>
                      <a:endParaRPr lang="en-US" sz="800" dirty="0">
                        <a:solidFill>
                          <a:schemeClr val="tx1"/>
                        </a:solidFill>
                        <a:effectLst/>
                      </a:endParaRPr>
                    </a:p>
                    <a:p>
                      <a:r>
                        <a:rPr lang="en-US" sz="800" dirty="0">
                          <a:solidFill>
                            <a:schemeClr val="tx1"/>
                          </a:solidFill>
                          <a:effectLst/>
                        </a:rPr>
                        <a:t>Test accuracy: 0.8779000043869019</a:t>
                      </a:r>
                    </a:p>
                  </a:txBody>
                  <a:tcPr marL="87868" marR="87868" marT="87868" marB="8786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39469209"/>
                  </a:ext>
                </a:extLst>
              </a:tr>
            </a:tbl>
          </a:graphicData>
        </a:graphic>
      </p:graphicFrame>
      <p:pic>
        <p:nvPicPr>
          <p:cNvPr id="3" name="Picture 2">
            <a:extLst>
              <a:ext uri="{FF2B5EF4-FFF2-40B4-BE49-F238E27FC236}">
                <a16:creationId xmlns:a16="http://schemas.microsoft.com/office/drawing/2014/main" id="{642C0F6F-5C2B-091F-F593-C93968F35FBA}"/>
              </a:ext>
            </a:extLst>
          </p:cNvPr>
          <p:cNvPicPr>
            <a:picLocks noChangeAspect="1"/>
          </p:cNvPicPr>
          <p:nvPr/>
        </p:nvPicPr>
        <p:blipFill>
          <a:blip r:embed="rId3"/>
          <a:stretch>
            <a:fillRect/>
          </a:stretch>
        </p:blipFill>
        <p:spPr>
          <a:xfrm>
            <a:off x="3522650" y="1471955"/>
            <a:ext cx="3011950" cy="1005840"/>
          </a:xfrm>
          <a:prstGeom prst="rect">
            <a:avLst/>
          </a:prstGeom>
        </p:spPr>
      </p:pic>
      <p:sp>
        <p:nvSpPr>
          <p:cNvPr id="4" name="TextBox 3">
            <a:extLst>
              <a:ext uri="{FF2B5EF4-FFF2-40B4-BE49-F238E27FC236}">
                <a16:creationId xmlns:a16="http://schemas.microsoft.com/office/drawing/2014/main" id="{DA485CFB-3520-42BC-98A4-733D2383366E}"/>
              </a:ext>
            </a:extLst>
          </p:cNvPr>
          <p:cNvSpPr txBox="1"/>
          <p:nvPr/>
        </p:nvSpPr>
        <p:spPr>
          <a:xfrm>
            <a:off x="6677099" y="1448347"/>
            <a:ext cx="1219724" cy="323165"/>
          </a:xfrm>
          <a:prstGeom prst="rect">
            <a:avLst/>
          </a:prstGeom>
          <a:noFill/>
        </p:spPr>
        <p:txBody>
          <a:bodyPr wrap="square" rtlCol="0">
            <a:spAutoFit/>
          </a:bodyPr>
          <a:lstStyle/>
          <a:p>
            <a:r>
              <a:rPr lang="en-US" sz="500" b="0" i="0" dirty="0">
                <a:solidFill>
                  <a:srgbClr val="D1D5DB"/>
                </a:solidFill>
                <a:effectLst/>
                <a:latin typeface="Assistant Medium" panose="020B0604020202020204" charset="-79"/>
                <a:cs typeface="Assistant Medium" panose="020B0604020202020204" charset="-79"/>
              </a:rPr>
              <a:t>At epoch 1, the model starts with low accuracy values for both training and validation sets. </a:t>
            </a:r>
            <a:endParaRPr lang="en-SG" sz="500" dirty="0">
              <a:latin typeface="Assistant Medium" panose="020B0604020202020204" charset="-79"/>
              <a:cs typeface="Assistant Medium" panose="020B0604020202020204" charset="-79"/>
            </a:endParaRPr>
          </a:p>
        </p:txBody>
      </p:sp>
      <p:sp>
        <p:nvSpPr>
          <p:cNvPr id="5" name="TextBox 4">
            <a:extLst>
              <a:ext uri="{FF2B5EF4-FFF2-40B4-BE49-F238E27FC236}">
                <a16:creationId xmlns:a16="http://schemas.microsoft.com/office/drawing/2014/main" id="{77FCECFE-E4A4-441F-FE08-49D183B2F717}"/>
              </a:ext>
            </a:extLst>
          </p:cNvPr>
          <p:cNvSpPr txBox="1"/>
          <p:nvPr/>
        </p:nvSpPr>
        <p:spPr>
          <a:xfrm>
            <a:off x="6687686" y="1779376"/>
            <a:ext cx="1309228" cy="400110"/>
          </a:xfrm>
          <a:prstGeom prst="rect">
            <a:avLst/>
          </a:prstGeom>
          <a:noFill/>
        </p:spPr>
        <p:txBody>
          <a:bodyPr wrap="square" rtlCol="0">
            <a:spAutoFit/>
          </a:bodyPr>
          <a:lstStyle/>
          <a:p>
            <a:r>
              <a:rPr lang="en-US" sz="500" b="0" i="0" dirty="0">
                <a:solidFill>
                  <a:srgbClr val="D1D5DB"/>
                </a:solidFill>
                <a:effectLst/>
                <a:latin typeface="Assistant Medium" panose="020B0604020202020204" charset="-79"/>
                <a:cs typeface="Assistant Medium" panose="020B0604020202020204" charset="-79"/>
              </a:rPr>
              <a:t>the gap between the training and validation accuracies starts to increase after a few epochs, around 5. Indicating potential overfitting</a:t>
            </a:r>
            <a:endParaRPr lang="en-SG" sz="500" dirty="0">
              <a:latin typeface="Assistant Medium" panose="020B0604020202020204" charset="-79"/>
              <a:cs typeface="Assistant Medium" panose="020B0604020202020204" charset="-79"/>
            </a:endParaRPr>
          </a:p>
        </p:txBody>
      </p:sp>
      <p:sp>
        <p:nvSpPr>
          <p:cNvPr id="6" name="TextBox 5">
            <a:extLst>
              <a:ext uri="{FF2B5EF4-FFF2-40B4-BE49-F238E27FC236}">
                <a16:creationId xmlns:a16="http://schemas.microsoft.com/office/drawing/2014/main" id="{998B36F8-1EDB-0A11-6FF4-E1B51FA9C482}"/>
              </a:ext>
            </a:extLst>
          </p:cNvPr>
          <p:cNvSpPr txBox="1"/>
          <p:nvPr/>
        </p:nvSpPr>
        <p:spPr>
          <a:xfrm>
            <a:off x="6666597" y="2199160"/>
            <a:ext cx="1309228" cy="323165"/>
          </a:xfrm>
          <a:prstGeom prst="rect">
            <a:avLst/>
          </a:prstGeom>
          <a:noFill/>
        </p:spPr>
        <p:txBody>
          <a:bodyPr wrap="square" rtlCol="0">
            <a:spAutoFit/>
          </a:bodyPr>
          <a:lstStyle/>
          <a:p>
            <a:r>
              <a:rPr lang="en-US" sz="500" b="0" i="0" dirty="0">
                <a:solidFill>
                  <a:srgbClr val="D1D5DB"/>
                </a:solidFill>
                <a:effectLst/>
                <a:latin typeface="Assistant Medium" panose="020B0604020202020204" charset="-79"/>
                <a:cs typeface="Assistant Medium" panose="020B0604020202020204" charset="-79"/>
              </a:rPr>
              <a:t>At epoch 20, the training accuracy is higher than the validation accuracy (76.79% vs. 69.34%).</a:t>
            </a:r>
            <a:endParaRPr lang="en-SG" sz="500" dirty="0">
              <a:latin typeface="Assistant Medium" panose="020B0604020202020204" charset="-79"/>
              <a:cs typeface="Assistant Medium" panose="020B0604020202020204" charset="-79"/>
            </a:endParaRPr>
          </a:p>
        </p:txBody>
      </p:sp>
      <p:pic>
        <p:nvPicPr>
          <p:cNvPr id="9" name="Picture 8">
            <a:extLst>
              <a:ext uri="{FF2B5EF4-FFF2-40B4-BE49-F238E27FC236}">
                <a16:creationId xmlns:a16="http://schemas.microsoft.com/office/drawing/2014/main" id="{B7FF5BDC-2381-11D3-0324-4A4F6D030BAB}"/>
              </a:ext>
            </a:extLst>
          </p:cNvPr>
          <p:cNvPicPr>
            <a:picLocks noChangeAspect="1"/>
          </p:cNvPicPr>
          <p:nvPr/>
        </p:nvPicPr>
        <p:blipFill>
          <a:blip r:embed="rId4"/>
          <a:stretch>
            <a:fillRect/>
          </a:stretch>
        </p:blipFill>
        <p:spPr>
          <a:xfrm>
            <a:off x="3522650" y="2571750"/>
            <a:ext cx="2998122" cy="1005840"/>
          </a:xfrm>
          <a:prstGeom prst="rect">
            <a:avLst/>
          </a:prstGeom>
        </p:spPr>
      </p:pic>
      <p:sp>
        <p:nvSpPr>
          <p:cNvPr id="11" name="TextBox 10">
            <a:extLst>
              <a:ext uri="{FF2B5EF4-FFF2-40B4-BE49-F238E27FC236}">
                <a16:creationId xmlns:a16="http://schemas.microsoft.com/office/drawing/2014/main" id="{2CAA081E-F920-A8E2-9C56-2414576FBF3B}"/>
              </a:ext>
            </a:extLst>
          </p:cNvPr>
          <p:cNvSpPr txBox="1"/>
          <p:nvPr/>
        </p:nvSpPr>
        <p:spPr>
          <a:xfrm>
            <a:off x="6670675" y="2587919"/>
            <a:ext cx="1342068" cy="461665"/>
          </a:xfrm>
          <a:prstGeom prst="rect">
            <a:avLst/>
          </a:prstGeom>
          <a:noFill/>
        </p:spPr>
        <p:txBody>
          <a:bodyPr wrap="square" rtlCol="0">
            <a:spAutoFit/>
          </a:bodyPr>
          <a:lstStyle/>
          <a:p>
            <a:r>
              <a:rPr lang="en-US" sz="600" b="0" i="0" dirty="0">
                <a:solidFill>
                  <a:srgbClr val="D1D5DB"/>
                </a:solidFill>
                <a:effectLst/>
                <a:latin typeface="Assistant Medium" panose="020B0604020202020204" charset="-79"/>
                <a:cs typeface="Assistant Medium" panose="020B0604020202020204" charset="-79"/>
              </a:rPr>
              <a:t>The validation accuracy also improves but plateaus around 65.67%, indicating possible overfitting.</a:t>
            </a:r>
            <a:endParaRPr lang="en-SG" sz="600" dirty="0">
              <a:latin typeface="Assistant Medium" panose="020B0604020202020204" charset="-79"/>
              <a:cs typeface="Assistant Medium" panose="020B0604020202020204" charset="-79"/>
            </a:endParaRPr>
          </a:p>
        </p:txBody>
      </p:sp>
      <p:sp>
        <p:nvSpPr>
          <p:cNvPr id="12" name="TextBox 11">
            <a:extLst>
              <a:ext uri="{FF2B5EF4-FFF2-40B4-BE49-F238E27FC236}">
                <a16:creationId xmlns:a16="http://schemas.microsoft.com/office/drawing/2014/main" id="{C28D55B2-FD42-F72C-50CD-14341327177B}"/>
              </a:ext>
            </a:extLst>
          </p:cNvPr>
          <p:cNvSpPr txBox="1"/>
          <p:nvPr/>
        </p:nvSpPr>
        <p:spPr>
          <a:xfrm>
            <a:off x="6663271" y="3115925"/>
            <a:ext cx="1392689" cy="461665"/>
          </a:xfrm>
          <a:prstGeom prst="rect">
            <a:avLst/>
          </a:prstGeom>
          <a:noFill/>
        </p:spPr>
        <p:txBody>
          <a:bodyPr wrap="square" rtlCol="0">
            <a:spAutoFit/>
          </a:bodyPr>
          <a:lstStyle/>
          <a:p>
            <a:r>
              <a:rPr lang="en-US" sz="600" b="0" i="0" dirty="0">
                <a:solidFill>
                  <a:srgbClr val="D1D5DB"/>
                </a:solidFill>
                <a:effectLst/>
                <a:latin typeface="Assistant Medium" panose="020B0604020202020204" charset="-79"/>
                <a:cs typeface="Assistant Medium" panose="020B0604020202020204" charset="-79"/>
              </a:rPr>
              <a:t>There are signs of overfitting since the model achieves higher accuracy on the training set compared to the validation set</a:t>
            </a:r>
            <a:endParaRPr lang="en-SG" sz="600" dirty="0">
              <a:latin typeface="Assistant Medium" panose="020B0604020202020204" charset="-79"/>
              <a:cs typeface="Assistant Medium" panose="020B0604020202020204" charset="-79"/>
            </a:endParaRPr>
          </a:p>
        </p:txBody>
      </p:sp>
      <p:pic>
        <p:nvPicPr>
          <p:cNvPr id="14" name="Picture 13">
            <a:extLst>
              <a:ext uri="{FF2B5EF4-FFF2-40B4-BE49-F238E27FC236}">
                <a16:creationId xmlns:a16="http://schemas.microsoft.com/office/drawing/2014/main" id="{B3810AC2-468B-7966-8BC5-679B4375A46B}"/>
              </a:ext>
            </a:extLst>
          </p:cNvPr>
          <p:cNvPicPr>
            <a:picLocks noChangeAspect="1"/>
          </p:cNvPicPr>
          <p:nvPr/>
        </p:nvPicPr>
        <p:blipFill>
          <a:blip r:embed="rId5"/>
          <a:stretch>
            <a:fillRect/>
          </a:stretch>
        </p:blipFill>
        <p:spPr>
          <a:xfrm>
            <a:off x="3581400" y="3661320"/>
            <a:ext cx="1443038" cy="1139096"/>
          </a:xfrm>
          <a:prstGeom prst="rect">
            <a:avLst/>
          </a:prstGeom>
        </p:spPr>
      </p:pic>
      <p:pic>
        <p:nvPicPr>
          <p:cNvPr id="16" name="Picture 15">
            <a:extLst>
              <a:ext uri="{FF2B5EF4-FFF2-40B4-BE49-F238E27FC236}">
                <a16:creationId xmlns:a16="http://schemas.microsoft.com/office/drawing/2014/main" id="{C340014B-8284-C0D8-AE2B-58BA89FA64E9}"/>
              </a:ext>
            </a:extLst>
          </p:cNvPr>
          <p:cNvPicPr>
            <a:picLocks noChangeAspect="1"/>
          </p:cNvPicPr>
          <p:nvPr/>
        </p:nvPicPr>
        <p:blipFill>
          <a:blip r:embed="rId6"/>
          <a:stretch>
            <a:fillRect/>
          </a:stretch>
        </p:blipFill>
        <p:spPr>
          <a:xfrm>
            <a:off x="5113593" y="3661320"/>
            <a:ext cx="1369087" cy="1093711"/>
          </a:xfrm>
          <a:prstGeom prst="rect">
            <a:avLst/>
          </a:prstGeom>
        </p:spPr>
      </p:pic>
      <p:sp>
        <p:nvSpPr>
          <p:cNvPr id="17" name="TextBox 16">
            <a:extLst>
              <a:ext uri="{FF2B5EF4-FFF2-40B4-BE49-F238E27FC236}">
                <a16:creationId xmlns:a16="http://schemas.microsoft.com/office/drawing/2014/main" id="{8DA04246-7283-332C-6D3E-6F28F832A02E}"/>
              </a:ext>
            </a:extLst>
          </p:cNvPr>
          <p:cNvSpPr txBox="1"/>
          <p:nvPr/>
        </p:nvSpPr>
        <p:spPr>
          <a:xfrm>
            <a:off x="6687686" y="3642807"/>
            <a:ext cx="1050819" cy="400110"/>
          </a:xfrm>
          <a:prstGeom prst="rect">
            <a:avLst/>
          </a:prstGeom>
          <a:noFill/>
        </p:spPr>
        <p:txBody>
          <a:bodyPr wrap="square" rtlCol="0">
            <a:spAutoFit/>
          </a:bodyPr>
          <a:lstStyle/>
          <a:p>
            <a:r>
              <a:rPr lang="en-US" sz="500" b="0" i="0" dirty="0">
                <a:solidFill>
                  <a:srgbClr val="D1D5DB"/>
                </a:solidFill>
                <a:effectLst/>
                <a:latin typeface="Assistant Medium" panose="020B0604020202020204" charset="-79"/>
                <a:cs typeface="Assistant Medium" panose="020B0604020202020204" charset="-79"/>
              </a:rPr>
              <a:t>The validation accuracy also improves but plateaus around 87.79%, indicating possible overfitting</a:t>
            </a:r>
            <a:endParaRPr lang="en-SG" sz="500" dirty="0">
              <a:latin typeface="Assistant Medium" panose="020B0604020202020204" charset="-79"/>
              <a:cs typeface="Assistant Medium" panose="020B0604020202020204" charset="-79"/>
            </a:endParaRPr>
          </a:p>
        </p:txBody>
      </p:sp>
      <p:sp>
        <p:nvSpPr>
          <p:cNvPr id="18" name="TextBox 17">
            <a:extLst>
              <a:ext uri="{FF2B5EF4-FFF2-40B4-BE49-F238E27FC236}">
                <a16:creationId xmlns:a16="http://schemas.microsoft.com/office/drawing/2014/main" id="{277F8818-D446-AE0B-F48E-1DE7EF061E24}"/>
              </a:ext>
            </a:extLst>
          </p:cNvPr>
          <p:cNvSpPr txBox="1"/>
          <p:nvPr/>
        </p:nvSpPr>
        <p:spPr>
          <a:xfrm>
            <a:off x="6687686" y="4042917"/>
            <a:ext cx="1622407" cy="369332"/>
          </a:xfrm>
          <a:prstGeom prst="rect">
            <a:avLst/>
          </a:prstGeom>
          <a:noFill/>
        </p:spPr>
        <p:txBody>
          <a:bodyPr wrap="square" rtlCol="0">
            <a:spAutoFit/>
          </a:bodyPr>
          <a:lstStyle/>
          <a:p>
            <a:r>
              <a:rPr lang="en-US" sz="600" b="0" i="0" dirty="0">
                <a:solidFill>
                  <a:srgbClr val="D1D5DB"/>
                </a:solidFill>
                <a:effectLst/>
                <a:latin typeface="Assistant Medium" panose="020B0604020202020204" charset="-79"/>
                <a:cs typeface="Assistant Medium" panose="020B0604020202020204" charset="-79"/>
              </a:rPr>
              <a:t>There are signs of overfitting since the model achieves significantly higher accuracy on the training set compared to the validation set.</a:t>
            </a:r>
            <a:endParaRPr lang="en-SG" sz="100" dirty="0">
              <a:latin typeface="Assistant Medium" panose="020B0604020202020204" charset="-79"/>
              <a:cs typeface="Assistant Medium" panose="020B0604020202020204" charset="-79"/>
            </a:endParaRPr>
          </a:p>
        </p:txBody>
      </p:sp>
      <p:sp>
        <p:nvSpPr>
          <p:cNvPr id="19" name="TextBox 18">
            <a:extLst>
              <a:ext uri="{FF2B5EF4-FFF2-40B4-BE49-F238E27FC236}">
                <a16:creationId xmlns:a16="http://schemas.microsoft.com/office/drawing/2014/main" id="{C4E53842-3C74-1B4D-8EEA-8041E286A748}"/>
              </a:ext>
            </a:extLst>
          </p:cNvPr>
          <p:cNvSpPr txBox="1"/>
          <p:nvPr/>
        </p:nvSpPr>
        <p:spPr>
          <a:xfrm>
            <a:off x="6688746" y="4412249"/>
            <a:ext cx="1622407" cy="400110"/>
          </a:xfrm>
          <a:prstGeom prst="rect">
            <a:avLst/>
          </a:prstGeom>
          <a:noFill/>
        </p:spPr>
        <p:txBody>
          <a:bodyPr wrap="square" rtlCol="0">
            <a:spAutoFit/>
          </a:bodyPr>
          <a:lstStyle/>
          <a:p>
            <a:r>
              <a:rPr lang="en-US" sz="500" dirty="0">
                <a:solidFill>
                  <a:srgbClr val="D1D5DB"/>
                </a:solidFill>
                <a:latin typeface="Söhne"/>
              </a:rPr>
              <a:t>A</a:t>
            </a:r>
            <a:r>
              <a:rPr lang="en-US" sz="500" b="0" i="0" dirty="0">
                <a:solidFill>
                  <a:srgbClr val="D1D5DB"/>
                </a:solidFill>
                <a:effectLst/>
                <a:latin typeface="Söhne"/>
              </a:rPr>
              <a:t>chieves a high training accuracy of approximately 99.47% at the final epoch. </a:t>
            </a:r>
            <a:r>
              <a:rPr lang="en-US" sz="500" dirty="0">
                <a:solidFill>
                  <a:srgbClr val="D1D5DB"/>
                </a:solidFill>
                <a:latin typeface="Söhne"/>
              </a:rPr>
              <a:t>S</a:t>
            </a:r>
            <a:r>
              <a:rPr lang="en-US" sz="500" b="0" i="0" dirty="0">
                <a:solidFill>
                  <a:srgbClr val="D1D5DB"/>
                </a:solidFill>
                <a:effectLst/>
                <a:latin typeface="Söhne"/>
              </a:rPr>
              <a:t>uggests that the model can effectively fit the training data, but it may struggle to generalize well to unseen data.</a:t>
            </a:r>
            <a:endParaRPr lang="en-SG" sz="500" dirty="0"/>
          </a:p>
        </p:txBody>
      </p:sp>
      <p:sp>
        <p:nvSpPr>
          <p:cNvPr id="20" name="TextBox 19">
            <a:extLst>
              <a:ext uri="{FF2B5EF4-FFF2-40B4-BE49-F238E27FC236}">
                <a16:creationId xmlns:a16="http://schemas.microsoft.com/office/drawing/2014/main" id="{515EF5E5-0F2C-C16D-3280-60ADBB45EEFC}"/>
              </a:ext>
            </a:extLst>
          </p:cNvPr>
          <p:cNvSpPr txBox="1"/>
          <p:nvPr/>
        </p:nvSpPr>
        <p:spPr>
          <a:xfrm>
            <a:off x="6925011" y="1201357"/>
            <a:ext cx="1130949" cy="307777"/>
          </a:xfrm>
          <a:prstGeom prst="rect">
            <a:avLst/>
          </a:prstGeom>
          <a:noFill/>
        </p:spPr>
        <p:txBody>
          <a:bodyPr wrap="square" rtlCol="0">
            <a:spAutoFit/>
          </a:bodyPr>
          <a:lstStyle/>
          <a:p>
            <a:r>
              <a:rPr lang="en-US" b="1" u="sng" dirty="0">
                <a:solidFill>
                  <a:srgbClr val="C00000"/>
                </a:solidFill>
                <a:latin typeface="Assistant Medium" panose="020B0604020202020204" charset="-79"/>
                <a:cs typeface="Assistant Medium" panose="020B0604020202020204" charset="-79"/>
              </a:rPr>
              <a:t>ISSUES</a:t>
            </a:r>
            <a:endParaRPr lang="en-SG" b="1" u="sng" dirty="0">
              <a:solidFill>
                <a:srgbClr val="C00000"/>
              </a:solidFill>
              <a:latin typeface="Assistant Medium" panose="020B0604020202020204" charset="-79"/>
              <a:cs typeface="Assistant Medium" panose="020B0604020202020204" charset="-79"/>
            </a:endParaRPr>
          </a:p>
        </p:txBody>
      </p:sp>
    </p:spTree>
    <p:extLst>
      <p:ext uri="{BB962C8B-B14F-4D97-AF65-F5344CB8AC3E}">
        <p14:creationId xmlns:p14="http://schemas.microsoft.com/office/powerpoint/2010/main" val="909387125"/>
      </p:ext>
    </p:extLst>
  </p:cSld>
  <p:clrMapOvr>
    <a:masterClrMapping/>
  </p:clrMapOvr>
</p:sld>
</file>

<file path=ppt/theme/theme1.xml><?xml version="1.0" encoding="utf-8"?>
<a:theme xmlns:a="http://schemas.openxmlformats.org/drawingml/2006/main" name="Data Integration Project Plan by Slidesgo">
  <a:themeElements>
    <a:clrScheme name="Simple Light">
      <a:dk1>
        <a:srgbClr val="FFFFFF"/>
      </a:dk1>
      <a:lt1>
        <a:srgbClr val="191919"/>
      </a:lt1>
      <a:dk2>
        <a:srgbClr val="E84987"/>
      </a:dk2>
      <a:lt2>
        <a:srgbClr val="84BDE7"/>
      </a:lt2>
      <a:accent1>
        <a:srgbClr val="FFFFFF"/>
      </a:accent1>
      <a:accent2>
        <a:srgbClr val="FFFFFF"/>
      </a:accent2>
      <a:accent3>
        <a:srgbClr val="FFFFFF"/>
      </a:accent3>
      <a:accent4>
        <a:srgbClr val="FFFFFF"/>
      </a:accent4>
      <a:accent5>
        <a:srgbClr val="FFFFFF"/>
      </a:accent5>
      <a:accent6>
        <a:srgbClr val="FFFFFF"/>
      </a:accent6>
      <a:hlink>
        <a:srgbClr val="84BD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3332</TotalTime>
  <Words>3880</Words>
  <Application>Microsoft Office PowerPoint</Application>
  <PresentationFormat>On-screen Show (16:9)</PresentationFormat>
  <Paragraphs>375</Paragraphs>
  <Slides>26</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Assistant</vt:lpstr>
      <vt:lpstr>Orbitron</vt:lpstr>
      <vt:lpstr>Assistant Medium</vt:lpstr>
      <vt:lpstr>Orbitron;900</vt:lpstr>
      <vt:lpstr>Arial</vt:lpstr>
      <vt:lpstr>Söhne</vt:lpstr>
      <vt:lpstr>Roboto Condensed Light</vt:lpstr>
      <vt:lpstr>Data Integration Project Plan by Slidesgo</vt:lpstr>
      <vt:lpstr>Deep Learning &amp; Object Recognition   </vt:lpstr>
      <vt:lpstr>Table of contents</vt:lpstr>
      <vt:lpstr>Introduction</vt:lpstr>
      <vt:lpstr>What is Cifar10 and Use Case?</vt:lpstr>
      <vt:lpstr>Data Pre-Processing</vt:lpstr>
      <vt:lpstr>Data Pre-processing Steps</vt:lpstr>
      <vt:lpstr>Baseline Models</vt:lpstr>
      <vt:lpstr>The Architecture used</vt:lpstr>
      <vt:lpstr>baseline models benchmarks</vt:lpstr>
      <vt:lpstr>baseline models benchmarks</vt:lpstr>
      <vt:lpstr>Fine-Tuning</vt:lpstr>
      <vt:lpstr>All the fine tuning techniques researched</vt:lpstr>
      <vt:lpstr>All the Hyperparameters that were researched and used</vt:lpstr>
      <vt:lpstr>Complex Models</vt:lpstr>
      <vt:lpstr>AlexNet Complex Model</vt:lpstr>
      <vt:lpstr>GoogLeNet Complex Model</vt:lpstr>
      <vt:lpstr>InceptionNet Complex Model</vt:lpstr>
      <vt:lpstr>LeNet-5 Complex Model</vt:lpstr>
      <vt:lpstr>VGGNet Complex Model</vt:lpstr>
      <vt:lpstr>Evaluation &amp; Analysis</vt:lpstr>
      <vt:lpstr>Model Evaluation &amp; Analysis : Choosing Inception V3</vt:lpstr>
      <vt:lpstr>Android Deployment</vt:lpstr>
      <vt:lpstr>Android Deployment</vt:lpstr>
      <vt:lpstr>Conclusion</vt:lpstr>
      <vt:lpstr>Conclusion of the project</vt:lpstr>
      <vt:lpstr>Reference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DLOR  ASSiGNMENT </dc:title>
  <cp:lastModifiedBy>Office</cp:lastModifiedBy>
  <cp:revision>21</cp:revision>
  <dcterms:modified xsi:type="dcterms:W3CDTF">2025-03-04T13:42:07Z</dcterms:modified>
</cp:coreProperties>
</file>